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7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4" r:id="rId13"/>
    <p:sldId id="268" r:id="rId14"/>
    <p:sldId id="269" r:id="rId15"/>
    <p:sldId id="270" r:id="rId16"/>
    <p:sldId id="271" r:id="rId17"/>
    <p:sldId id="277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5" roundtripDataSignature="AMtx7mjLa8UioT7RDsn5edcJh+58Y1HK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3DB4401-9113-4677-9A26-3D699E5911B7}">
  <a:tblStyle styleId="{93DB4401-9113-4677-9A26-3D699E5911B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0" autoAdjust="0"/>
    <p:restoredTop sz="94660"/>
  </p:normalViewPr>
  <p:slideViewPr>
    <p:cSldViewPr snapToGrid="0">
      <p:cViewPr varScale="1">
        <p:scale>
          <a:sx n="207" d="100"/>
          <a:sy n="207" d="100"/>
        </p:scale>
        <p:origin x="392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5" Type="http://customschemas.google.com/relationships/presentationmetadata" Target="meta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Рост производства бумаги в</a:t>
            </a:r>
            <a:r>
              <a:rPr lang="ru-RU" baseline="0" dirty="0"/>
              <a:t> России за 2023 год, %</a:t>
            </a:r>
            <a:endParaRPr lang="ru-RU" dirty="0"/>
          </a:p>
        </c:rich>
      </c:tx>
      <c:layout>
        <c:manualLayout>
          <c:xMode val="edge"/>
          <c:yMode val="edge"/>
          <c:x val="0.14622916666666666"/>
          <c:y val="1.87499999999999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6587106299212587E-2"/>
          <c:y val="0.19845324803149605"/>
          <c:w val="0.90049622703412069"/>
          <c:h val="0.564257874015748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Типографическая бумага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0%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9A-45C2-8094-BC026759F54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писчая и тетрадная бумаги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0%</c:formatCode>
                <c:ptCount val="1"/>
                <c:pt idx="0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9A-45C2-8094-BC026759F54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обои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0.00%</c:formatCode>
                <c:ptCount val="1"/>
                <c:pt idx="0">
                  <c:v>0.13400000000000001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9A-45C2-8094-BC026759F54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бумажныеи картонные ярлыки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0.00%</c:formatCode>
                <c:ptCount val="1"/>
                <c:pt idx="0">
                  <c:v>6.7000000000000004E-2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39A-45C2-8094-BC026759F548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картонная тара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Лист1!$F$2</c:f>
              <c:numCache>
                <c:formatCode>0%</c:formatCode>
                <c:ptCount val="1"/>
                <c:pt idx="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39A-45C2-8094-BC026759F548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6-739A-45C2-8094-BC026759F5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7899023"/>
        <c:axId val="1832592303"/>
      </c:barChart>
      <c:catAx>
        <c:axId val="1537899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32592303"/>
        <c:crosses val="autoZero"/>
        <c:auto val="1"/>
        <c:lblAlgn val="ctr"/>
        <c:lblOffset val="100"/>
        <c:noMultiLvlLbl val="0"/>
      </c:catAx>
      <c:valAx>
        <c:axId val="18325923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378990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B2C-415B-835D-351FE2003D3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B2C-415B-835D-351FE2003D3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B2C-415B-835D-351FE2003D3B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fld id="{92A52C58-856E-4C05-B1DE-11ACF3F899FF}" type="VALUE">
                      <a:rPr lang="en-US" sz="1200" b="1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B2C-415B-835D-351FE2003D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Доход</c:v>
                </c:pt>
                <c:pt idx="1">
                  <c:v>Брак при намотке</c:v>
                </c:pt>
                <c:pt idx="2">
                  <c:v>Другой брак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0.8</c:v>
                </c:pt>
                <c:pt idx="1">
                  <c:v>7.0000000000000007E-2</c:v>
                </c:pt>
                <c:pt idx="2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00-4131-A2A9-B920EB8211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5288682558388876E-2"/>
          <c:y val="0.89993549704429099"/>
          <c:w val="0.89384812594310359"/>
          <c:h val="7.62739645964319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4" name="Google Shape;5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dirty="0">
                <a:solidFill>
                  <a:srgbClr val="1B1B1B"/>
                </a:solidFill>
              </a:rPr>
              <a:t>Современный мир переживает бурный рост технологического прогресса, который в корне меняет производственные процессы.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70" name="Google Shape;7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01728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dirty="0"/>
              <a:t>При возможной выручке в 2.6 млрд будут потери 130 000 000 </a:t>
            </a:r>
            <a:r>
              <a:rPr lang="ru-RU" dirty="0" err="1"/>
              <a:t>руб</a:t>
            </a:r>
            <a:r>
              <a:rPr lang="ru-RU" dirty="0"/>
              <a:t>!!!</a:t>
            </a:r>
            <a:endParaRPr dirty="0"/>
          </a:p>
        </p:txBody>
      </p:sp>
      <p:sp>
        <p:nvSpPr>
          <p:cNvPr id="89" name="Google Shape;8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8" name="Google Shape;1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27" name="Google Shape;12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65" name="Google Shape;165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9" name="Google Shape;209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8" name="Google Shape;22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7" name="Google Shape;24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4" name="Google Shape;274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031702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3" name="Google Shape;293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2" name="Google Shape;312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8" name="Google Shape;328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3" name="Google Shape;333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3" name="Google Shape;333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19269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456817" y="1378714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Название раздела 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5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4" name="Google Shape;14;p51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 txBox="1">
            <a:spLocks noGrp="1"/>
          </p:cNvSpPr>
          <p:nvPr>
            <p:ph type="ctrTitle"/>
          </p:nvPr>
        </p:nvSpPr>
        <p:spPr>
          <a:xfrm>
            <a:off x="441819" y="1993288"/>
            <a:ext cx="3813600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29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446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29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9" name="Google Shape;19;p2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0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30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3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4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4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>
            <a:spLocks noGrp="1"/>
          </p:cNvSpPr>
          <p:nvPr>
            <p:ph type="body" idx="1"/>
          </p:nvPr>
        </p:nvSpPr>
        <p:spPr>
          <a:xfrm>
            <a:off x="391126" y="2571750"/>
            <a:ext cx="4531394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800" b="1" dirty="0"/>
              <a:t>Завьялов Максим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800" b="1" dirty="0">
                <a:latin typeface="Arial"/>
                <a:ea typeface="Arial"/>
                <a:cs typeface="Arial"/>
                <a:sym typeface="Arial"/>
              </a:rPr>
              <a:t>ФМА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800" b="1" dirty="0">
                <a:latin typeface="Arial"/>
                <a:ea typeface="Arial"/>
                <a:cs typeface="Arial"/>
                <a:sym typeface="Arial"/>
              </a:rPr>
              <a:t>Электротехника и электроэнергетика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800" b="1" dirty="0"/>
              <a:t>2 курс</a:t>
            </a:r>
            <a:endParaRPr sz="18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"/>
          <p:cNvSpPr/>
          <p:nvPr/>
        </p:nvSpPr>
        <p:spPr>
          <a:xfrm>
            <a:off x="5224423" y="1098450"/>
            <a:ext cx="2832600" cy="404235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" name="Google Shape;65;p1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 l="9302" r="11847" b="3192"/>
          <a:stretch/>
        </p:blipFill>
        <p:spPr>
          <a:xfrm>
            <a:off x="5224422" y="564453"/>
            <a:ext cx="4051314" cy="4576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95611" y="147548"/>
            <a:ext cx="993274" cy="807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0222" y="270222"/>
            <a:ext cx="2179783" cy="558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FE608F-A88B-47E5-9EC3-D162DFC0FCC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786" t="37025" r="10277" b="30065"/>
          <a:stretch/>
        </p:blipFill>
        <p:spPr>
          <a:xfrm>
            <a:off x="324784" y="1098450"/>
            <a:ext cx="4419332" cy="127339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"/>
          <p:cNvSpPr txBox="1"/>
          <p:nvPr/>
        </p:nvSpPr>
        <p:spPr>
          <a:xfrm>
            <a:off x="1057" y="-2015"/>
            <a:ext cx="62328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АКТУАЛЬНОСТЬ</a:t>
            </a:r>
            <a:endParaRPr sz="30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" name="Google Shape;73;p2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74" name="Google Shape;74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9" name="Google Shape;79;p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2"/>
          <p:cNvSpPr txBox="1"/>
          <p:nvPr/>
        </p:nvSpPr>
        <p:spPr>
          <a:xfrm>
            <a:off x="172627" y="1309719"/>
            <a:ext cx="2588905" cy="2700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1B1B1B"/>
                </a:solidFill>
              </a:rPr>
              <a:t>За 2023 год производство бумаги и картона увеличилось на 16% (до 1,8 млн т.)</a:t>
            </a:r>
          </a:p>
          <a:p>
            <a:pPr marL="0" marR="0" lvl="5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8760B0-337F-45F3-ACF0-C972493D1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915" y="26551"/>
            <a:ext cx="756524" cy="589193"/>
          </a:xfrm>
          <a:prstGeom prst="rect">
            <a:avLst/>
          </a:prstGeom>
        </p:spPr>
      </p:pic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B14A057F-E7C9-4C08-9A3C-66723BC5AB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4308083"/>
              </p:ext>
            </p:extLst>
          </p:nvPr>
        </p:nvGraphicFramePr>
        <p:xfrm>
          <a:off x="2761588" y="756496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9837327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7" name="Google Shape;97;p3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98" name="Google Shape;98;p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3" name="Google Shape;103;p3"/>
          <p:cNvSpPr txBox="1">
            <a:spLocks noGrp="1"/>
          </p:cNvSpPr>
          <p:nvPr>
            <p:ph type="title"/>
          </p:nvPr>
        </p:nvSpPr>
        <p:spPr>
          <a:xfrm>
            <a:off x="0" y="-30763"/>
            <a:ext cx="4655700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sz="3000" dirty="0"/>
              <a:t>ПРОБЛЕМА</a:t>
            </a:r>
            <a:endParaRPr dirty="0"/>
          </a:p>
        </p:txBody>
      </p:sp>
      <p:sp>
        <p:nvSpPr>
          <p:cNvPr id="104" name="Google Shape;104;p3"/>
          <p:cNvSpPr txBox="1"/>
          <p:nvPr/>
        </p:nvSpPr>
        <p:spPr>
          <a:xfrm>
            <a:off x="198316" y="1317539"/>
            <a:ext cx="5364795" cy="2562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5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1B1B1B"/>
                </a:solidFill>
              </a:rPr>
              <a:t>Держатель кейса – компания </a:t>
            </a:r>
            <a:r>
              <a:rPr lang="ru-RU" sz="1800" b="1" dirty="0" err="1">
                <a:solidFill>
                  <a:srgbClr val="1B1B1B"/>
                </a:solidFill>
              </a:rPr>
              <a:t>Ламбумиз</a:t>
            </a:r>
            <a:r>
              <a:rPr lang="ru-RU" sz="1800" b="1" dirty="0">
                <a:solidFill>
                  <a:srgbClr val="1B1B1B"/>
                </a:solidFill>
              </a:rPr>
              <a:t>.</a:t>
            </a:r>
          </a:p>
          <a:p>
            <a:pPr marL="0" marR="0" lvl="5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b="1" dirty="0">
              <a:solidFill>
                <a:srgbClr val="1B1B1B"/>
              </a:solidFill>
            </a:endParaRPr>
          </a:p>
          <a:p>
            <a:pPr marL="0" marR="0" lvl="5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b="1" dirty="0">
              <a:solidFill>
                <a:srgbClr val="1B1B1B"/>
              </a:solidFill>
            </a:endParaRPr>
          </a:p>
          <a:p>
            <a:pPr marL="0" marR="0" lvl="5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1B1B1B"/>
                </a:solidFill>
              </a:rPr>
              <a:t>Для компании с доходом в 3 млрд рублей из-за брака на этапе намотки бумажного полотна может быть потеряно 100-200млн рублей.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7E93EBF-3BB3-49EE-A1A6-A7A8674120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8817" y="0"/>
            <a:ext cx="606830" cy="606830"/>
          </a:xfrm>
          <a:prstGeom prst="rect">
            <a:avLst/>
          </a:prstGeom>
        </p:spPr>
      </p:pic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8CFE6A0-B61C-4E3E-97D8-8ABB54ABE2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0933041"/>
              </p:ext>
            </p:extLst>
          </p:nvPr>
        </p:nvGraphicFramePr>
        <p:xfrm>
          <a:off x="5144153" y="1876715"/>
          <a:ext cx="4024611" cy="3202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32352A-4800-415B-85FC-A68D2B327A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4121" y="204475"/>
            <a:ext cx="2182148" cy="13843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7" name="Google Shape;117;p4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118" name="Google Shape;118;p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3" name="Google Shape;123;p4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dirty="0"/>
              <a:t>ЦЕЛЕВАЯ АУДИТОРИЯ</a:t>
            </a:r>
            <a:endParaRPr dirty="0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EBA00777-E54F-4700-95E4-D3EC425763D8}"/>
              </a:ext>
            </a:extLst>
          </p:cNvPr>
          <p:cNvSpPr/>
          <p:nvPr/>
        </p:nvSpPr>
        <p:spPr>
          <a:xfrm>
            <a:off x="5865217" y="3084330"/>
            <a:ext cx="2068103" cy="1224314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Сегмент А</a:t>
            </a:r>
            <a:endParaRPr lang="en-US" b="1" dirty="0"/>
          </a:p>
          <a:p>
            <a:pPr algn="ctr"/>
            <a:r>
              <a:rPr lang="ru-RU" b="1" dirty="0"/>
              <a:t>Производители рулонных материалов</a:t>
            </a:r>
          </a:p>
          <a:p>
            <a:pPr algn="ctr"/>
            <a:r>
              <a:rPr lang="ru-RU" b="1" dirty="0"/>
              <a:t>2840 компаний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ABE0A45A-DE72-4B06-9371-6087B69DA5EB}"/>
              </a:ext>
            </a:extLst>
          </p:cNvPr>
          <p:cNvSpPr/>
          <p:nvPr/>
        </p:nvSpPr>
        <p:spPr>
          <a:xfrm>
            <a:off x="3537948" y="1137407"/>
            <a:ext cx="2068103" cy="1224314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«</a:t>
            </a:r>
            <a:r>
              <a:rPr lang="ru-RU" sz="1600" b="1" dirty="0" err="1"/>
              <a:t>Ламбумиз</a:t>
            </a:r>
            <a:r>
              <a:rPr lang="ru-RU" sz="1600" b="1" dirty="0"/>
              <a:t>»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181823AE-6E3C-4583-B829-CE31004FB34B}"/>
              </a:ext>
            </a:extLst>
          </p:cNvPr>
          <p:cNvSpPr/>
          <p:nvPr/>
        </p:nvSpPr>
        <p:spPr>
          <a:xfrm>
            <a:off x="717779" y="2991207"/>
            <a:ext cx="2497963" cy="141056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Другие компании например «</a:t>
            </a:r>
            <a:r>
              <a:rPr lang="ru-RU" b="1" dirty="0" err="1"/>
              <a:t>Уралбумага</a:t>
            </a:r>
            <a:r>
              <a:rPr lang="ru-RU" b="1" dirty="0"/>
              <a:t>» или</a:t>
            </a:r>
          </a:p>
          <a:p>
            <a:pPr algn="ctr"/>
            <a:r>
              <a:rPr lang="ru-RU" b="1" dirty="0"/>
              <a:t>«ПП </a:t>
            </a:r>
            <a:r>
              <a:rPr lang="ru-RU" b="1" dirty="0" err="1"/>
              <a:t>Гофрокомбинат</a:t>
            </a:r>
            <a:r>
              <a:rPr lang="ru-RU" b="1" dirty="0"/>
              <a:t>»</a:t>
            </a:r>
          </a:p>
          <a:p>
            <a:pPr algn="ctr"/>
            <a:endParaRPr lang="ru-RU" b="1" dirty="0"/>
          </a:p>
          <a:p>
            <a:pPr algn="ctr"/>
            <a:r>
              <a:rPr lang="ru-RU" b="1" dirty="0"/>
              <a:t>компании с </a:t>
            </a:r>
            <a:r>
              <a:rPr lang="ru-RU" b="1" dirty="0" err="1"/>
              <a:t>оквэд</a:t>
            </a:r>
            <a:r>
              <a:rPr lang="ru-RU" b="1" dirty="0"/>
              <a:t> 17.21</a:t>
            </a:r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FD61867E-7AD0-463F-8C75-807E679E9B58}"/>
              </a:ext>
            </a:extLst>
          </p:cNvPr>
          <p:cNvSpPr/>
          <p:nvPr/>
        </p:nvSpPr>
        <p:spPr>
          <a:xfrm>
            <a:off x="1846026" y="1104074"/>
            <a:ext cx="1584960" cy="1114213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Держатель кейса</a:t>
            </a:r>
          </a:p>
        </p:txBody>
      </p:sp>
      <p:sp>
        <p:nvSpPr>
          <p:cNvPr id="5" name="Стрелка: влево-вправо 4">
            <a:extLst>
              <a:ext uri="{FF2B5EF4-FFF2-40B4-BE49-F238E27FC236}">
                <a16:creationId xmlns:a16="http://schemas.microsoft.com/office/drawing/2014/main" id="{53FBF5BD-1801-4B2A-A4F5-8CC82DF9AA5E}"/>
              </a:ext>
            </a:extLst>
          </p:cNvPr>
          <p:cNvSpPr/>
          <p:nvPr/>
        </p:nvSpPr>
        <p:spPr>
          <a:xfrm>
            <a:off x="3335239" y="3046247"/>
            <a:ext cx="2379471" cy="1300480"/>
          </a:xfrm>
          <a:prstGeom prst="left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Компании со схожей проблемой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111C92F9-771B-46C8-9C98-FA2CC5FEC8F9}"/>
              </a:ext>
            </a:extLst>
          </p:cNvPr>
          <p:cNvSpPr/>
          <p:nvPr/>
        </p:nvSpPr>
        <p:spPr>
          <a:xfrm>
            <a:off x="2071451" y="2537856"/>
            <a:ext cx="45719" cy="679358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44BCE70-D716-4541-8FA8-8DB923B58F23}"/>
              </a:ext>
            </a:extLst>
          </p:cNvPr>
          <p:cNvSpPr/>
          <p:nvPr/>
        </p:nvSpPr>
        <p:spPr>
          <a:xfrm>
            <a:off x="543457" y="1557136"/>
            <a:ext cx="1455436" cy="11783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Google Shape;129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6" name="Google Shape;136;p37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137" name="Google Shape;137;p3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3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3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3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3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2" name="Google Shape;142;p37"/>
          <p:cNvSpPr txBox="1">
            <a:spLocks noGrp="1"/>
          </p:cNvSpPr>
          <p:nvPr>
            <p:ph type="title"/>
          </p:nvPr>
        </p:nvSpPr>
        <p:spPr>
          <a:xfrm>
            <a:off x="-95124" y="2748"/>
            <a:ext cx="9144001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dirty="0"/>
              <a:t>ПРОДУКТ: автоматическая система равнения полотна</a:t>
            </a:r>
            <a:endParaRPr dirty="0"/>
          </a:p>
        </p:txBody>
      </p:sp>
      <p:sp>
        <p:nvSpPr>
          <p:cNvPr id="4" name="Параллелограмм 3">
            <a:extLst>
              <a:ext uri="{FF2B5EF4-FFF2-40B4-BE49-F238E27FC236}">
                <a16:creationId xmlns:a16="http://schemas.microsoft.com/office/drawing/2014/main" id="{400EE15B-DED9-480B-9298-F42AE62E583F}"/>
              </a:ext>
            </a:extLst>
          </p:cNvPr>
          <p:cNvSpPr/>
          <p:nvPr/>
        </p:nvSpPr>
        <p:spPr>
          <a:xfrm flipH="1">
            <a:off x="485609" y="2525539"/>
            <a:ext cx="1788910" cy="1294889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1F0E86B-43A1-4E4E-B751-6211318BCF0E}"/>
              </a:ext>
            </a:extLst>
          </p:cNvPr>
          <p:cNvSpPr/>
          <p:nvPr/>
        </p:nvSpPr>
        <p:spPr>
          <a:xfrm>
            <a:off x="549253" y="2339592"/>
            <a:ext cx="1494338" cy="4173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1AC0B71-9670-49AD-B5AF-372CD5D8EB0A}"/>
              </a:ext>
            </a:extLst>
          </p:cNvPr>
          <p:cNvSpPr/>
          <p:nvPr/>
        </p:nvSpPr>
        <p:spPr>
          <a:xfrm>
            <a:off x="411173" y="2335958"/>
            <a:ext cx="264568" cy="41243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DB03C81C-050A-41D4-A44B-B721F4F771DD}"/>
              </a:ext>
            </a:extLst>
          </p:cNvPr>
          <p:cNvSpPr/>
          <p:nvPr/>
        </p:nvSpPr>
        <p:spPr>
          <a:xfrm>
            <a:off x="1911307" y="2336862"/>
            <a:ext cx="264568" cy="412434"/>
          </a:xfrm>
          <a:prstGeom prst="ellipse">
            <a:avLst/>
          </a:prstGeom>
          <a:ln>
            <a:solidFill>
              <a:schemeClr val="accent4">
                <a:shade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7B8F107-54E2-4B15-B69E-D77D694C0220}"/>
              </a:ext>
            </a:extLst>
          </p:cNvPr>
          <p:cNvSpPr/>
          <p:nvPr/>
        </p:nvSpPr>
        <p:spPr>
          <a:xfrm>
            <a:off x="1849966" y="2348820"/>
            <a:ext cx="193653" cy="386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627A8E5-EC7C-49CF-913E-04E19E0E00A7}"/>
              </a:ext>
            </a:extLst>
          </p:cNvPr>
          <p:cNvSpPr/>
          <p:nvPr/>
        </p:nvSpPr>
        <p:spPr>
          <a:xfrm>
            <a:off x="487795" y="2542175"/>
            <a:ext cx="45719" cy="679358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7B88BEF-138B-4D45-8140-A060ADF98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4765" y="749402"/>
            <a:ext cx="4442059" cy="2288500"/>
          </a:xfrm>
          <a:prstGeom prst="rect">
            <a:avLst/>
          </a:prstGeom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1D9B3C42-35A0-4FEB-9EF7-6440658E2173}"/>
              </a:ext>
            </a:extLst>
          </p:cNvPr>
          <p:cNvSpPr/>
          <p:nvPr/>
        </p:nvSpPr>
        <p:spPr>
          <a:xfrm>
            <a:off x="2117170" y="2965015"/>
            <a:ext cx="175015" cy="464448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2CE3EB-8369-472D-8C02-C6A7520C9F1B}"/>
              </a:ext>
            </a:extLst>
          </p:cNvPr>
          <p:cNvSpPr txBox="1"/>
          <p:nvPr/>
        </p:nvSpPr>
        <p:spPr>
          <a:xfrm>
            <a:off x="411173" y="671014"/>
            <a:ext cx="1421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Полотно, лист бумаги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CA3552-1D26-4985-BB78-3544B3317BCD}"/>
              </a:ext>
            </a:extLst>
          </p:cNvPr>
          <p:cNvSpPr txBox="1"/>
          <p:nvPr/>
        </p:nvSpPr>
        <p:spPr>
          <a:xfrm>
            <a:off x="2429353" y="1472137"/>
            <a:ext cx="1367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Подвижный вал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C413E2-E6D0-41B5-A7B3-15D076CC8726}"/>
              </a:ext>
            </a:extLst>
          </p:cNvPr>
          <p:cNvSpPr txBox="1"/>
          <p:nvPr/>
        </p:nvSpPr>
        <p:spPr>
          <a:xfrm>
            <a:off x="-46401" y="4115293"/>
            <a:ext cx="28889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Система оптических датчиков</a:t>
            </a: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B0063718-8B5B-47F4-B7A4-8414E0308DD7}"/>
              </a:ext>
            </a:extLst>
          </p:cNvPr>
          <p:cNvCxnSpPr>
            <a:cxnSpLocks/>
            <a:stCxn id="17" idx="0"/>
            <a:endCxn id="34" idx="1"/>
          </p:cNvCxnSpPr>
          <p:nvPr/>
        </p:nvCxnSpPr>
        <p:spPr>
          <a:xfrm flipV="1">
            <a:off x="1398065" y="3197239"/>
            <a:ext cx="719105" cy="9180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id="{152AD17A-E5FD-4DB0-8C8C-268A27FBB584}"/>
              </a:ext>
            </a:extLst>
          </p:cNvPr>
          <p:cNvCxnSpPr>
            <a:cxnSpLocks/>
            <a:stCxn id="16" idx="1"/>
            <a:endCxn id="25" idx="5"/>
          </p:cNvCxnSpPr>
          <p:nvPr/>
        </p:nvCxnSpPr>
        <p:spPr>
          <a:xfrm flipH="1">
            <a:off x="2137130" y="1733747"/>
            <a:ext cx="292223" cy="955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Прямая со стрелкой 48">
            <a:extLst>
              <a:ext uri="{FF2B5EF4-FFF2-40B4-BE49-F238E27FC236}">
                <a16:creationId xmlns:a16="http://schemas.microsoft.com/office/drawing/2014/main" id="{645CE834-6B01-42CB-82DF-CA8D1C20D216}"/>
              </a:ext>
            </a:extLst>
          </p:cNvPr>
          <p:cNvCxnSpPr>
            <a:cxnSpLocks/>
            <a:stCxn id="25" idx="5"/>
          </p:cNvCxnSpPr>
          <p:nvPr/>
        </p:nvCxnSpPr>
        <p:spPr>
          <a:xfrm flipV="1">
            <a:off x="2137130" y="2462092"/>
            <a:ext cx="1771650" cy="22680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Прямая со стрелкой 52">
            <a:extLst>
              <a:ext uri="{FF2B5EF4-FFF2-40B4-BE49-F238E27FC236}">
                <a16:creationId xmlns:a16="http://schemas.microsoft.com/office/drawing/2014/main" id="{4B258069-164B-408B-84DD-B8FD51354550}"/>
              </a:ext>
            </a:extLst>
          </p:cNvPr>
          <p:cNvCxnSpPr>
            <a:cxnSpLocks/>
          </p:cNvCxnSpPr>
          <p:nvPr/>
        </p:nvCxnSpPr>
        <p:spPr>
          <a:xfrm>
            <a:off x="1111225" y="1257606"/>
            <a:ext cx="143206" cy="568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Прямая со стрелкой 60">
            <a:extLst>
              <a:ext uri="{FF2B5EF4-FFF2-40B4-BE49-F238E27FC236}">
                <a16:creationId xmlns:a16="http://schemas.microsoft.com/office/drawing/2014/main" id="{E4B75B7D-DFB1-440D-8A5E-82C53316EF50}"/>
              </a:ext>
            </a:extLst>
          </p:cNvPr>
          <p:cNvCxnSpPr>
            <a:cxnSpLocks/>
          </p:cNvCxnSpPr>
          <p:nvPr/>
        </p:nvCxnSpPr>
        <p:spPr>
          <a:xfrm>
            <a:off x="2267689" y="3196432"/>
            <a:ext cx="1269232" cy="68744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3D6440F-5873-4DB2-B39A-F6999F0900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92879" y="2889044"/>
            <a:ext cx="2424947" cy="2272022"/>
          </a:xfrm>
          <a:prstGeom prst="rect">
            <a:avLst/>
          </a:prstGeom>
        </p:spPr>
      </p:pic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80D1374C-CE8A-4E31-A9D5-220359DCA2A8}"/>
              </a:ext>
            </a:extLst>
          </p:cNvPr>
          <p:cNvSpPr/>
          <p:nvPr/>
        </p:nvSpPr>
        <p:spPr>
          <a:xfrm>
            <a:off x="6763669" y="2227815"/>
            <a:ext cx="411324" cy="273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F335D3-EC23-47A0-ACF6-AFF2A78BC18B}"/>
              </a:ext>
            </a:extLst>
          </p:cNvPr>
          <p:cNvSpPr txBox="1"/>
          <p:nvPr/>
        </p:nvSpPr>
        <p:spPr>
          <a:xfrm>
            <a:off x="5121008" y="3099141"/>
            <a:ext cx="2762295" cy="1345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/>
              <a:t>Система включает: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/>
              <a:t>Подвижный вал-</a:t>
            </a:r>
            <a:r>
              <a:rPr lang="ru-RU" b="1" dirty="0" err="1"/>
              <a:t>актуатор</a:t>
            </a:r>
            <a:endParaRPr lang="ru-RU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/>
              <a:t>Систему датчиков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/>
              <a:t>Процессор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5" name="Google Shape;155;p38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156" name="Google Shape;156;p38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38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38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38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38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1" name="Google Shape;161;p38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dirty="0"/>
              <a:t>ЦЕННОСТЬ ПРОДУКТА</a:t>
            </a:r>
            <a:endParaRPr dirty="0"/>
          </a:p>
        </p:txBody>
      </p:sp>
      <p:sp>
        <p:nvSpPr>
          <p:cNvPr id="162" name="Google Shape;162;p38"/>
          <p:cNvSpPr txBox="1"/>
          <p:nvPr/>
        </p:nvSpPr>
        <p:spPr>
          <a:xfrm>
            <a:off x="401715" y="1291628"/>
            <a:ext cx="7540018" cy="2839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171450" marR="0" lvl="5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q"/>
            </a:pPr>
            <a:r>
              <a:rPr lang="ru-RU" sz="2000" b="1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Повышение качества продукции за счёт уменьшения брака на 20-25% </a:t>
            </a:r>
          </a:p>
          <a:p>
            <a:pPr marL="171450" marR="0" lvl="5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q"/>
            </a:pPr>
            <a:endParaRPr lang="ru-RU" sz="2000" b="1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5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rgbClr val="1B1B1B"/>
                </a:solidFill>
              </a:rPr>
              <a:t>Снижение производственных затрат на 5-10% за счёт уменьшения брака уменьшения затрат на переработку бракованной продукции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4" name="Google Shape;174;p39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175" name="Google Shape;175;p39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39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39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39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39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0" name="Google Shape;180;p39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/>
              <a:t>РЫНОК</a:t>
            </a:r>
            <a:endParaRPr/>
          </a:p>
        </p:txBody>
      </p:sp>
      <p:sp>
        <p:nvSpPr>
          <p:cNvPr id="182" name="Google Shape;182;p39"/>
          <p:cNvSpPr/>
          <p:nvPr/>
        </p:nvSpPr>
        <p:spPr>
          <a:xfrm>
            <a:off x="5634350" y="1003382"/>
            <a:ext cx="3085548" cy="3192468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39"/>
          <p:cNvSpPr/>
          <p:nvPr/>
        </p:nvSpPr>
        <p:spPr>
          <a:xfrm>
            <a:off x="5905068" y="1732008"/>
            <a:ext cx="2501536" cy="246384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9"/>
          <p:cNvSpPr/>
          <p:nvPr/>
        </p:nvSpPr>
        <p:spPr>
          <a:xfrm>
            <a:off x="6087946" y="2390121"/>
            <a:ext cx="2107017" cy="1805729"/>
          </a:xfrm>
          <a:prstGeom prst="ellipse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39"/>
          <p:cNvSpPr txBox="1"/>
          <p:nvPr/>
        </p:nvSpPr>
        <p:spPr>
          <a:xfrm>
            <a:off x="6432987" y="1041724"/>
            <a:ext cx="144569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TAM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bg1"/>
                </a:solidFill>
              </a:rPr>
              <a:t>250 млрд рб</a:t>
            </a:r>
            <a:endParaRPr sz="1400" b="1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9"/>
          <p:cNvSpPr txBox="1"/>
          <p:nvPr/>
        </p:nvSpPr>
        <p:spPr>
          <a:xfrm>
            <a:off x="6380885" y="1826989"/>
            <a:ext cx="159247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130 млрд руб</a:t>
            </a:r>
          </a:p>
        </p:txBody>
      </p:sp>
      <p:sp>
        <p:nvSpPr>
          <p:cNvPr id="187" name="Google Shape;187;p39"/>
          <p:cNvSpPr txBox="1"/>
          <p:nvPr/>
        </p:nvSpPr>
        <p:spPr>
          <a:xfrm>
            <a:off x="6463708" y="3024693"/>
            <a:ext cx="133837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13 млрд руб</a:t>
            </a: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47310C-2F7D-45D5-A361-84C539F38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15" y="68446"/>
            <a:ext cx="504888" cy="547298"/>
          </a:xfrm>
          <a:prstGeom prst="rect">
            <a:avLst/>
          </a:prstGeom>
        </p:spPr>
      </p:pic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2A4A8E1D-2511-4995-8A75-DDF9E1CDEF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715076"/>
              </p:ext>
            </p:extLst>
          </p:nvPr>
        </p:nvGraphicFramePr>
        <p:xfrm>
          <a:off x="98301" y="796280"/>
          <a:ext cx="5351277" cy="392006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452986">
                  <a:extLst>
                    <a:ext uri="{9D8B030D-6E8A-4147-A177-3AD203B41FA5}">
                      <a16:colId xmlns:a16="http://schemas.microsoft.com/office/drawing/2014/main" val="4030519387"/>
                    </a:ext>
                  </a:extLst>
                </a:gridCol>
                <a:gridCol w="1474082">
                  <a:extLst>
                    <a:ext uri="{9D8B030D-6E8A-4147-A177-3AD203B41FA5}">
                      <a16:colId xmlns:a16="http://schemas.microsoft.com/office/drawing/2014/main" val="1449416895"/>
                    </a:ext>
                  </a:extLst>
                </a:gridCol>
                <a:gridCol w="1424209">
                  <a:extLst>
                    <a:ext uri="{9D8B030D-6E8A-4147-A177-3AD203B41FA5}">
                      <a16:colId xmlns:a16="http://schemas.microsoft.com/office/drawing/2014/main" val="1628911657"/>
                    </a:ext>
                  </a:extLst>
                </a:gridCol>
              </a:tblGrid>
              <a:tr h="726513">
                <a:tc>
                  <a:txBody>
                    <a:bodyPr/>
                    <a:lstStyle/>
                    <a:p>
                      <a:r>
                        <a:rPr lang="ru-RU" sz="1400" b="1" dirty="0"/>
                        <a:t>Метрика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Ед. измерения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Показатель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1280096"/>
                  </a:ext>
                </a:extLst>
              </a:tr>
              <a:tr h="576837">
                <a:tc>
                  <a:txBody>
                    <a:bodyPr/>
                    <a:lstStyle/>
                    <a:p>
                      <a:r>
                        <a:rPr lang="en-US" sz="1400" b="1" dirty="0"/>
                        <a:t>TAM – </a:t>
                      </a:r>
                      <a:r>
                        <a:rPr lang="ru-RU" sz="1400" b="1" dirty="0"/>
                        <a:t>кол-во компаний производителей бумажных изделий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err="1"/>
                        <a:t>Шт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3952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285026"/>
                  </a:ext>
                </a:extLst>
              </a:tr>
              <a:tr h="576837">
                <a:tc>
                  <a:txBody>
                    <a:bodyPr/>
                    <a:lstStyle/>
                    <a:p>
                      <a:r>
                        <a:rPr lang="en-US" sz="1400" b="1" dirty="0"/>
                        <a:t>TAM </a:t>
                      </a:r>
                      <a:r>
                        <a:rPr lang="ru-RU" sz="1400" b="1" dirty="0"/>
                        <a:t>– общий доход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Млрд </a:t>
                      </a:r>
                      <a:r>
                        <a:rPr lang="ru-RU" sz="1400" b="1" dirty="0" err="1"/>
                        <a:t>руб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250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8184438"/>
                  </a:ext>
                </a:extLst>
              </a:tr>
              <a:tr h="576837">
                <a:tc>
                  <a:txBody>
                    <a:bodyPr/>
                    <a:lstStyle/>
                    <a:p>
                      <a:r>
                        <a:rPr lang="en-US" sz="1400" b="1" dirty="0"/>
                        <a:t>SAM – </a:t>
                      </a:r>
                      <a:r>
                        <a:rPr lang="ru-RU" sz="1400" b="1" dirty="0"/>
                        <a:t>производители бумажной и картонной тары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err="1"/>
                        <a:t>Шт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2840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096994"/>
                  </a:ext>
                </a:extLst>
              </a:tr>
              <a:tr h="576837">
                <a:tc>
                  <a:txBody>
                    <a:bodyPr/>
                    <a:lstStyle/>
                    <a:p>
                      <a:r>
                        <a:rPr lang="en-US" sz="1400" b="1" dirty="0"/>
                        <a:t>SAM - </a:t>
                      </a:r>
                      <a:r>
                        <a:rPr lang="ru-RU" sz="1400" b="1" dirty="0"/>
                        <a:t>доход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Млрд </a:t>
                      </a:r>
                      <a:r>
                        <a:rPr lang="ru-RU" sz="1400" b="1" dirty="0" err="1"/>
                        <a:t>руб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130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781755"/>
                  </a:ext>
                </a:extLst>
              </a:tr>
              <a:tr h="576837">
                <a:tc>
                  <a:txBody>
                    <a:bodyPr/>
                    <a:lstStyle/>
                    <a:p>
                      <a:r>
                        <a:rPr lang="en-US" sz="1400" b="1" dirty="0"/>
                        <a:t>SOM</a:t>
                      </a:r>
                      <a:r>
                        <a:rPr lang="ru-RU" sz="1400" b="1" dirty="0"/>
                        <a:t> – сколько охватим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Млрд </a:t>
                      </a:r>
                      <a:r>
                        <a:rPr lang="ru-RU" sz="1400" b="1" dirty="0" err="1"/>
                        <a:t>руб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13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501311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3AA56DB-9543-4922-910D-92C5ACED37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015626"/>
              </p:ext>
            </p:extLst>
          </p:nvPr>
        </p:nvGraphicFramePr>
        <p:xfrm>
          <a:off x="107950" y="677073"/>
          <a:ext cx="8680173" cy="4258312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1473019">
                  <a:extLst>
                    <a:ext uri="{9D8B030D-6E8A-4147-A177-3AD203B41FA5}">
                      <a16:colId xmlns:a16="http://schemas.microsoft.com/office/drawing/2014/main" val="3515539949"/>
                    </a:ext>
                  </a:extLst>
                </a:gridCol>
                <a:gridCol w="1295719">
                  <a:extLst>
                    <a:ext uri="{9D8B030D-6E8A-4147-A177-3AD203B41FA5}">
                      <a16:colId xmlns:a16="http://schemas.microsoft.com/office/drawing/2014/main" val="2656455298"/>
                    </a:ext>
                  </a:extLst>
                </a:gridCol>
                <a:gridCol w="814211">
                  <a:extLst>
                    <a:ext uri="{9D8B030D-6E8A-4147-A177-3AD203B41FA5}">
                      <a16:colId xmlns:a16="http://schemas.microsoft.com/office/drawing/2014/main" val="1541436023"/>
                    </a:ext>
                  </a:extLst>
                </a:gridCol>
                <a:gridCol w="1019832">
                  <a:extLst>
                    <a:ext uri="{9D8B030D-6E8A-4147-A177-3AD203B41FA5}">
                      <a16:colId xmlns:a16="http://schemas.microsoft.com/office/drawing/2014/main" val="808498282"/>
                    </a:ext>
                  </a:extLst>
                </a:gridCol>
                <a:gridCol w="1360205">
                  <a:extLst>
                    <a:ext uri="{9D8B030D-6E8A-4147-A177-3AD203B41FA5}">
                      <a16:colId xmlns:a16="http://schemas.microsoft.com/office/drawing/2014/main" val="3208123088"/>
                    </a:ext>
                  </a:extLst>
                </a:gridCol>
                <a:gridCol w="1260285">
                  <a:extLst>
                    <a:ext uri="{9D8B030D-6E8A-4147-A177-3AD203B41FA5}">
                      <a16:colId xmlns:a16="http://schemas.microsoft.com/office/drawing/2014/main" val="1687926265"/>
                    </a:ext>
                  </a:extLst>
                </a:gridCol>
                <a:gridCol w="1456902">
                  <a:extLst>
                    <a:ext uri="{9D8B030D-6E8A-4147-A177-3AD203B41FA5}">
                      <a16:colId xmlns:a16="http://schemas.microsoft.com/office/drawing/2014/main" val="1092615853"/>
                    </a:ext>
                  </a:extLst>
                </a:gridCol>
              </a:tblGrid>
              <a:tr h="2636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Характеристика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FixLine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ООО «ПСК»</a:t>
                      </a:r>
                      <a:endParaRPr lang="ru-RU" sz="140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Main Element</a:t>
                      </a:r>
                      <a:endParaRPr lang="ru-RU" sz="140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Samaks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KEYPLAST</a:t>
                      </a:r>
                      <a:endParaRPr lang="ru-RU" sz="140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ИПБ СЕРВИС</a:t>
                      </a:r>
                      <a:endParaRPr lang="ru-RU" sz="140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2185104"/>
                  </a:ext>
                </a:extLst>
              </a:tr>
              <a:tr h="3985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Датчик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Лазер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Ультра-звуковой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Ультра-звуковой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Фото-электрический/ультразвуковой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Фото-электрический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Ультра-звуковой/ оптический</a:t>
                      </a:r>
                      <a:endParaRPr lang="ru-RU" sz="140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2415518"/>
                  </a:ext>
                </a:extLst>
              </a:tr>
              <a:tr h="3985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Актуатор</a:t>
                      </a: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, привод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Ассинхронный</a:t>
                      </a: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 двигатель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Серво привод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Серво привод</a:t>
                      </a:r>
                      <a:endParaRPr lang="ru-RU" sz="140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Серво привод постоянного тока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Сервопривод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Двигатель переменного тока/шаговый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0664653"/>
                  </a:ext>
                </a:extLst>
              </a:tr>
              <a:tr h="2636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Грузо-подъёмность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300 кг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До 400 кг</a:t>
                      </a:r>
                      <a:endParaRPr lang="ru-RU" sz="140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до 400 кг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1000-8000 кг</a:t>
                      </a:r>
                      <a:endParaRPr lang="ru-RU" sz="140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600 кг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600 кг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9754916"/>
                  </a:ext>
                </a:extLst>
              </a:tr>
              <a:tr h="2636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Температура рабочей среды</a:t>
                      </a:r>
                      <a:endParaRPr lang="ru-RU" sz="140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-10-50°С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-10-50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-20-50°С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-10</a:t>
                      </a:r>
                      <a:r>
                        <a:rPr lang="en-US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~</a:t>
                      </a: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60°С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-10</a:t>
                      </a:r>
                      <a:r>
                        <a:rPr lang="en-US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~</a:t>
                      </a: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60°С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-20-50°С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26880"/>
                  </a:ext>
                </a:extLst>
              </a:tr>
              <a:tr h="3985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Направляющий механизм</a:t>
                      </a:r>
                      <a:endParaRPr lang="ru-RU" sz="140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Подвижный вал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Актуатор вала</a:t>
                      </a:r>
                      <a:endParaRPr lang="ru-RU" sz="140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Подвижная рама</a:t>
                      </a:r>
                      <a:endParaRPr lang="ru-RU" sz="140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Актуатор на валу</a:t>
                      </a:r>
                      <a:endParaRPr lang="ru-RU" sz="140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Подвижный стол или рама</a:t>
                      </a:r>
                      <a:endParaRPr lang="ru-RU" sz="140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Подвижный стол с валом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192306"/>
                  </a:ext>
                </a:extLst>
              </a:tr>
              <a:tr h="5333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Материалы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Бумага, ткань, резина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Плёнка, бумага, ткань, резина</a:t>
                      </a:r>
                      <a:endParaRPr lang="ru-RU" sz="140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Бумага, пленка, ткань, фольга</a:t>
                      </a:r>
                      <a:endParaRPr lang="ru-RU" sz="140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Бумага, нетканые материалы, резина, текстиль</a:t>
                      </a:r>
                      <a:endParaRPr lang="ru-RU" sz="140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Бумага, текстиль</a:t>
                      </a:r>
                      <a:endParaRPr lang="ru-RU" sz="140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Бумага, плёнка, нетканые материалы</a:t>
                      </a:r>
                      <a:endParaRPr lang="ru-RU" sz="14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8" marR="81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239529"/>
                  </a:ext>
                </a:extLst>
              </a:tr>
            </a:tbl>
          </a:graphicData>
        </a:graphic>
      </p:graphicFrame>
      <p:sp>
        <p:nvSpPr>
          <p:cNvPr id="194" name="Google Shape;194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8" name="Google Shape;198;p40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199" name="Google Shape;199;p4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4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4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4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4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4" name="Google Shape;204;p40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dirty="0"/>
              <a:t>КОНКУРЕНТЫ</a:t>
            </a:r>
            <a:endParaRPr dirty="0"/>
          </a:p>
        </p:txBody>
      </p:sp>
      <p:sp>
        <p:nvSpPr>
          <p:cNvPr id="193" name="Google Shape;193;p40"/>
          <p:cNvSpPr txBox="1"/>
          <p:nvPr/>
        </p:nvSpPr>
        <p:spPr>
          <a:xfrm>
            <a:off x="7619" y="4889325"/>
            <a:ext cx="394099" cy="143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4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4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4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4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4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41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218" name="Google Shape;218;p41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41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41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41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41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3" name="Google Shape;223;p41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dirty="0"/>
              <a:t>БИЗНЕС-МОДЕЛЬ</a:t>
            </a:r>
            <a:endParaRPr dirty="0"/>
          </a:p>
        </p:txBody>
      </p:sp>
      <p:sp>
        <p:nvSpPr>
          <p:cNvPr id="225" name="Google Shape;225;p41"/>
          <p:cNvSpPr txBox="1"/>
          <p:nvPr/>
        </p:nvSpPr>
        <p:spPr>
          <a:xfrm>
            <a:off x="198315" y="715455"/>
            <a:ext cx="5605359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5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Производственная + продажа доп. </a:t>
            </a:r>
            <a:r>
              <a:rPr lang="ru-RU" sz="1800" b="1" dirty="0">
                <a:solidFill>
                  <a:srgbClr val="1B1B1B"/>
                </a:solidFill>
              </a:rPr>
              <a:t>т</a:t>
            </a:r>
            <a:r>
              <a:rPr lang="ru-RU" sz="1800" b="1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оваров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F61101-B6C7-4D01-A807-3240DBC63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319" y="41896"/>
            <a:ext cx="795609" cy="596707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A0D06D8D-65AC-4AA0-8CBF-6B4F97E5670F}"/>
              </a:ext>
            </a:extLst>
          </p:cNvPr>
          <p:cNvSpPr/>
          <p:nvPr/>
        </p:nvSpPr>
        <p:spPr>
          <a:xfrm>
            <a:off x="3000995" y="1378373"/>
            <a:ext cx="2745515" cy="61976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Заказчик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4DC7E132-04EE-42B5-9A60-62A118974DC5}"/>
              </a:ext>
            </a:extLst>
          </p:cNvPr>
          <p:cNvSpPr/>
          <p:nvPr/>
        </p:nvSpPr>
        <p:spPr>
          <a:xfrm>
            <a:off x="3005409" y="2465493"/>
            <a:ext cx="2745515" cy="61976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Сайт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7472D92E-FAF0-4E4F-8B83-03709CE65DFE}"/>
              </a:ext>
            </a:extLst>
          </p:cNvPr>
          <p:cNvSpPr/>
          <p:nvPr/>
        </p:nvSpPr>
        <p:spPr>
          <a:xfrm>
            <a:off x="3000995" y="3552613"/>
            <a:ext cx="2745515" cy="61976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/>
              <a:t>Индивидуальный подбор</a:t>
            </a:r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1CF6B041-28D9-41AD-A6AB-6DFD98EA00C8}"/>
              </a:ext>
            </a:extLst>
          </p:cNvPr>
          <p:cNvSpPr/>
          <p:nvPr/>
        </p:nvSpPr>
        <p:spPr>
          <a:xfrm>
            <a:off x="4001218" y="2032000"/>
            <a:ext cx="745067" cy="4030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низ 22">
            <a:extLst>
              <a:ext uri="{FF2B5EF4-FFF2-40B4-BE49-F238E27FC236}">
                <a16:creationId xmlns:a16="http://schemas.microsoft.com/office/drawing/2014/main" id="{90B68B50-BCB7-4B06-A001-35B910647059}"/>
              </a:ext>
            </a:extLst>
          </p:cNvPr>
          <p:cNvSpPr/>
          <p:nvPr/>
        </p:nvSpPr>
        <p:spPr>
          <a:xfrm>
            <a:off x="4001217" y="3115733"/>
            <a:ext cx="745067" cy="4030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671BE387-304A-4996-99E5-92FC01AAA121}"/>
              </a:ext>
            </a:extLst>
          </p:cNvPr>
          <p:cNvSpPr/>
          <p:nvPr/>
        </p:nvSpPr>
        <p:spPr>
          <a:xfrm>
            <a:off x="226719" y="2980901"/>
            <a:ext cx="2316170" cy="61976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/>
              <a:t>Себестоимость</a:t>
            </a:r>
          </a:p>
          <a:p>
            <a:pPr algn="ctr"/>
            <a:r>
              <a:rPr lang="ru-RU" sz="1800" b="1" dirty="0"/>
              <a:t>80 000 руб.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A506556C-EFF6-46ED-8114-0DC658E11392}"/>
              </a:ext>
            </a:extLst>
          </p:cNvPr>
          <p:cNvSpPr/>
          <p:nvPr/>
        </p:nvSpPr>
        <p:spPr>
          <a:xfrm>
            <a:off x="6103089" y="2865331"/>
            <a:ext cx="2530548" cy="82846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Стоимость продукта</a:t>
            </a:r>
          </a:p>
          <a:p>
            <a:pPr algn="ctr"/>
            <a:r>
              <a:rPr lang="ru-RU" sz="1600" b="1" dirty="0"/>
              <a:t>100 000 – 200 000 руб.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4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4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4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4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4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6" name="Google Shape;236;p42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237" name="Google Shape;237;p4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4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4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4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4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2" name="Google Shape;242;p42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dirty="0"/>
              <a:t>ТЕКУЩИЕ РЕЗУЛЬТАТЫ</a:t>
            </a:r>
            <a:endParaRPr dirty="0"/>
          </a:p>
        </p:txBody>
      </p:sp>
      <p:sp>
        <p:nvSpPr>
          <p:cNvPr id="244" name="Google Shape;244;p42"/>
          <p:cNvSpPr txBox="1"/>
          <p:nvPr/>
        </p:nvSpPr>
        <p:spPr>
          <a:xfrm>
            <a:off x="401716" y="940011"/>
            <a:ext cx="7712780" cy="3393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171450" marR="0" lvl="5" indent="-171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q"/>
            </a:pPr>
            <a:r>
              <a:rPr lang="ru-RU" sz="1800" b="1" dirty="0">
                <a:solidFill>
                  <a:srgbClr val="1B1B1B"/>
                </a:solidFill>
              </a:rPr>
              <a:t>Проанализирован рынок</a:t>
            </a:r>
            <a:endParaRPr lang="ru-RU" sz="1800" b="1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5" indent="-171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q"/>
            </a:pPr>
            <a:r>
              <a:rPr lang="ru-RU" sz="1800" b="1" dirty="0">
                <a:solidFill>
                  <a:srgbClr val="1B1B1B"/>
                </a:solidFill>
              </a:rPr>
              <a:t>Выявлены конкуренты</a:t>
            </a:r>
            <a:endParaRPr lang="ru-RU" sz="1800" b="1" i="0" u="none" strike="noStrike" cap="none" dirty="0">
              <a:solidFill>
                <a:srgbClr val="1B1B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5" indent="-171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q"/>
            </a:pPr>
            <a:r>
              <a:rPr lang="ru-RU" sz="1800" b="1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Проведено 5 интервью с потенциальными клиентами и техническими </a:t>
            </a:r>
            <a:r>
              <a:rPr lang="ru-RU" sz="1800" b="1" dirty="0">
                <a:solidFill>
                  <a:srgbClr val="1B1B1B"/>
                </a:solidFill>
              </a:rPr>
              <a:t>с</a:t>
            </a:r>
            <a:r>
              <a:rPr lang="ru-RU" sz="1800" b="1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пециалистами</a:t>
            </a:r>
            <a:endParaRPr lang="ru-RU" sz="1800" b="1" dirty="0">
              <a:solidFill>
                <a:srgbClr val="1B1B1B"/>
              </a:solidFill>
            </a:endParaRPr>
          </a:p>
          <a:p>
            <a:pPr marL="171450" marR="0" lvl="5" indent="-171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q"/>
            </a:pPr>
            <a:r>
              <a:rPr lang="ru-RU" sz="1800" b="1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Запущен опрос среди потенциальных клиентов (20 компаний)</a:t>
            </a:r>
          </a:p>
          <a:p>
            <a:pPr marL="171450" marR="0" lvl="5" indent="-171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q"/>
            </a:pPr>
            <a:r>
              <a:rPr lang="ru-RU" sz="1800" b="1" dirty="0">
                <a:solidFill>
                  <a:srgbClr val="1B1B1B"/>
                </a:solidFill>
              </a:rPr>
              <a:t>Проработанная</a:t>
            </a:r>
            <a:r>
              <a:rPr lang="ru-RU" sz="1800" b="1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схема продукта под ПАО «</a:t>
            </a:r>
            <a:r>
              <a:rPr lang="ru-RU" sz="1800" b="1" i="0" u="none" strike="noStrike" cap="none" dirty="0" err="1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Ламбумиз</a:t>
            </a:r>
            <a:r>
              <a:rPr lang="ru-RU" sz="1800" b="1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 sz="1800" b="1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4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4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4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4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4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5" name="Google Shape;255;p43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256" name="Google Shape;256;p4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4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4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4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4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1" name="Google Shape;261;p43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dirty="0"/>
              <a:t>КОМАНДА</a:t>
            </a:r>
            <a:r>
              <a:rPr lang="ru" b="1" dirty="0"/>
              <a:t> </a:t>
            </a:r>
            <a:r>
              <a:rPr lang="ru" dirty="0"/>
              <a:t>АВТОМАТОНЫ</a:t>
            </a:r>
            <a:endParaRPr dirty="0"/>
          </a:p>
        </p:txBody>
      </p:sp>
      <p:sp>
        <p:nvSpPr>
          <p:cNvPr id="262" name="Google Shape;262;p43"/>
          <p:cNvSpPr txBox="1"/>
          <p:nvPr/>
        </p:nvSpPr>
        <p:spPr>
          <a:xfrm>
            <a:off x="3791871" y="2967649"/>
            <a:ext cx="3107391" cy="1685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5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err="1">
                <a:solidFill>
                  <a:srgbClr val="1B1B1B"/>
                </a:solidFill>
              </a:rPr>
              <a:t>Куроченко</a:t>
            </a:r>
            <a:r>
              <a:rPr lang="ru-RU" b="1" dirty="0">
                <a:solidFill>
                  <a:srgbClr val="1B1B1B"/>
                </a:solidFill>
              </a:rPr>
              <a:t> Владимир Андреевич</a:t>
            </a:r>
          </a:p>
          <a:p>
            <a:pPr marL="171450" marR="0" lvl="5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1B1B1B"/>
                </a:solidFill>
              </a:rPr>
              <a:t>Дизайнер </a:t>
            </a:r>
          </a:p>
          <a:p>
            <a:pPr marL="171450" marR="0" lvl="5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1B1B1B"/>
                </a:solidFill>
              </a:rPr>
              <a:t>Работал 2 месяца в конструкторском бюро помощником гендиректора </a:t>
            </a:r>
            <a:endParaRPr sz="1600" b="1" dirty="0"/>
          </a:p>
        </p:txBody>
      </p:sp>
      <p:sp>
        <p:nvSpPr>
          <p:cNvPr id="267" name="Google Shape;267;p43"/>
          <p:cNvSpPr txBox="1"/>
          <p:nvPr/>
        </p:nvSpPr>
        <p:spPr>
          <a:xfrm>
            <a:off x="6248135" y="852191"/>
            <a:ext cx="2659264" cy="1038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5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Самойлов Глеб Евгеньевич</a:t>
            </a:r>
          </a:p>
          <a:p>
            <a:pPr marL="171450" marR="0" lvl="5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 err="1">
                <a:solidFill>
                  <a:srgbClr val="1B1B1B"/>
                </a:solidFill>
              </a:rPr>
              <a:t>Техспециалист</a:t>
            </a:r>
            <a:r>
              <a:rPr lang="ru-RU" b="1" dirty="0">
                <a:solidFill>
                  <a:srgbClr val="1B1B1B"/>
                </a:solidFill>
              </a:rPr>
              <a:t> </a:t>
            </a:r>
            <a:endParaRPr lang="en-US" b="1" dirty="0">
              <a:solidFill>
                <a:srgbClr val="1B1B1B"/>
              </a:solidFill>
            </a:endParaRPr>
          </a:p>
          <a:p>
            <a:pPr marL="171450" lvl="5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1B1B1B"/>
                </a:solidFill>
              </a:rPr>
              <a:t>Стажировка в ГЭТ</a:t>
            </a:r>
          </a:p>
        </p:txBody>
      </p:sp>
      <p:sp>
        <p:nvSpPr>
          <p:cNvPr id="268" name="Google Shape;268;p43"/>
          <p:cNvSpPr txBox="1"/>
          <p:nvPr/>
        </p:nvSpPr>
        <p:spPr>
          <a:xfrm>
            <a:off x="1662298" y="753577"/>
            <a:ext cx="2993402" cy="1361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5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Завьялов Максим Максимович </a:t>
            </a:r>
          </a:p>
          <a:p>
            <a:pPr marL="171450" marR="0" lvl="5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/>
              <a:t>Программист</a:t>
            </a:r>
          </a:p>
          <a:p>
            <a:pPr marL="171450" marR="0" lvl="5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/>
              <a:t>Участник </a:t>
            </a:r>
            <a:r>
              <a:rPr lang="ru-RU" b="1" dirty="0" err="1"/>
              <a:t>хакатона</a:t>
            </a:r>
            <a:r>
              <a:rPr lang="ru-RU" b="1" dirty="0"/>
              <a:t> </a:t>
            </a:r>
            <a:r>
              <a:rPr lang="en-US" b="1" dirty="0"/>
              <a:t>IT SPACE 2022</a:t>
            </a:r>
            <a:endParaRPr b="1" dirty="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43112A0-D559-4F3E-B829-6FB8F578BE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651" t="10607" r="58658" b="48623"/>
          <a:stretch/>
        </p:blipFill>
        <p:spPr>
          <a:xfrm>
            <a:off x="2152241" y="3055612"/>
            <a:ext cx="1444810" cy="17195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EEEB50B-C42E-4B43-B7B2-ADAEC78493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719" t="12022" r="25794" b="52160"/>
          <a:stretch/>
        </p:blipFill>
        <p:spPr>
          <a:xfrm>
            <a:off x="4655700" y="812783"/>
            <a:ext cx="1411595" cy="1850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7E94363-5BD1-496A-901E-CCC8C78EEC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636" t="44263" r="44650" b="24273"/>
          <a:stretch/>
        </p:blipFill>
        <p:spPr>
          <a:xfrm>
            <a:off x="121852" y="826673"/>
            <a:ext cx="1389330" cy="1850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4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4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4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4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4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2" name="Google Shape;282;p44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283" name="Google Shape;283;p4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4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4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4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4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8" name="Google Shape;288;p44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dirty="0"/>
              <a:t>ПЛАНЫ</a:t>
            </a: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1BB860-8027-4399-A0DC-A21E5A3FF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336" y="38515"/>
            <a:ext cx="523104" cy="523104"/>
          </a:xfrm>
          <a:prstGeom prst="rect">
            <a:avLst/>
          </a:prstGeom>
        </p:spPr>
      </p:pic>
      <p:grpSp>
        <p:nvGrpSpPr>
          <p:cNvPr id="124" name="Группа 123">
            <a:extLst>
              <a:ext uri="{FF2B5EF4-FFF2-40B4-BE49-F238E27FC236}">
                <a16:creationId xmlns:a16="http://schemas.microsoft.com/office/drawing/2014/main" id="{51624311-1F70-4245-B01C-6269C57B217D}"/>
              </a:ext>
            </a:extLst>
          </p:cNvPr>
          <p:cNvGrpSpPr/>
          <p:nvPr/>
        </p:nvGrpSpPr>
        <p:grpSpPr>
          <a:xfrm>
            <a:off x="713493" y="1415468"/>
            <a:ext cx="7559952" cy="3192421"/>
            <a:chOff x="340092" y="1379965"/>
            <a:chExt cx="8957386" cy="3421010"/>
          </a:xfrm>
        </p:grpSpPr>
        <p:sp>
          <p:nvSpPr>
            <p:cNvPr id="125" name="Line 28">
              <a:extLst>
                <a:ext uri="{FF2B5EF4-FFF2-40B4-BE49-F238E27FC236}">
                  <a16:creationId xmlns:a16="http://schemas.microsoft.com/office/drawing/2014/main" id="{668AC479-BCD2-4F98-BFE9-1191F10C1A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675" y="1952627"/>
              <a:ext cx="8945803" cy="0"/>
            </a:xfrm>
            <a:prstGeom prst="line">
              <a:avLst/>
            </a:prstGeom>
            <a:noFill/>
            <a:ln w="22225">
              <a:solidFill>
                <a:schemeClr val="accent6">
                  <a:lumMod val="5000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Line 31">
              <a:extLst>
                <a:ext uri="{FF2B5EF4-FFF2-40B4-BE49-F238E27FC236}">
                  <a16:creationId xmlns:a16="http://schemas.microsoft.com/office/drawing/2014/main" id="{EBB6A004-1AD4-498C-8463-B5CB3108BC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674" y="2658453"/>
              <a:ext cx="8864758" cy="0"/>
            </a:xfrm>
            <a:prstGeom prst="line">
              <a:avLst/>
            </a:prstGeom>
            <a:noFill/>
            <a:ln w="952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Line 33">
              <a:extLst>
                <a:ext uri="{FF2B5EF4-FFF2-40B4-BE49-F238E27FC236}">
                  <a16:creationId xmlns:a16="http://schemas.microsoft.com/office/drawing/2014/main" id="{48D25444-F423-439B-85A6-783C9A5543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674" y="3364280"/>
              <a:ext cx="8864758" cy="0"/>
            </a:xfrm>
            <a:prstGeom prst="line">
              <a:avLst/>
            </a:prstGeom>
            <a:noFill/>
            <a:ln w="952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" name="Line 34">
              <a:extLst>
                <a:ext uri="{FF2B5EF4-FFF2-40B4-BE49-F238E27FC236}">
                  <a16:creationId xmlns:a16="http://schemas.microsoft.com/office/drawing/2014/main" id="{8A1297E2-A89C-4EA3-95BA-AEA6C95CE8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674" y="3717193"/>
              <a:ext cx="8884831" cy="0"/>
            </a:xfrm>
            <a:prstGeom prst="line">
              <a:avLst/>
            </a:prstGeom>
            <a:noFill/>
            <a:ln w="952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Text12">
              <a:extLst>
                <a:ext uri="{FF2B5EF4-FFF2-40B4-BE49-F238E27FC236}">
                  <a16:creationId xmlns:a16="http://schemas.microsoft.com/office/drawing/2014/main" id="{8E599B2E-E427-4503-92A4-8D41FEDFD5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197" y="2089657"/>
              <a:ext cx="2677989" cy="4617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330200">
                <a:defRPr kumimoji="1" sz="1700" b="1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168275" indent="-166688" defTabSz="330200">
                <a:buChar char="•"/>
                <a:defRPr kumimoji="1" sz="17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358775" indent="-188913" defTabSz="330200">
                <a:buChar char="–"/>
                <a:defRPr kumimoji="1" sz="17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511175" indent="-150813" defTabSz="330200">
                <a:buChar char="-"/>
                <a:defRPr kumimoji="1" sz="17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624138" indent="4763" algn="ctr" defTabSz="330200">
                <a:lnSpc>
                  <a:spcPts val="1600"/>
                </a:lnSpc>
                <a:defRPr kumimoji="1" sz="1400" b="1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3081338" indent="4763" algn="ctr" defTabSz="330200" eaLnBrk="0" fontAlgn="base" hangingPunct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3538538" indent="4763" algn="ctr" defTabSz="330200" eaLnBrk="0" fontAlgn="base" hangingPunct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995738" indent="4763" algn="ctr" defTabSz="330200" eaLnBrk="0" fontAlgn="base" hangingPunct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4452938" indent="4763" algn="ctr" defTabSz="330200" eaLnBrk="0" fontAlgn="base" hangingPunct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de-DE" sz="1400" dirty="0">
                  <a:solidFill>
                    <a:schemeClr val="tx1"/>
                  </a:solidFill>
                  <a:cs typeface="Arial" pitchFamily="34" charset="0"/>
                </a:rPr>
                <a:t>Интервью с ПАО «</a:t>
              </a:r>
              <a:r>
                <a:rPr lang="ru-RU" altLang="de-DE" sz="1400" dirty="0" err="1">
                  <a:solidFill>
                    <a:schemeClr val="tx1"/>
                  </a:solidFill>
                  <a:cs typeface="Arial" pitchFamily="34" charset="0"/>
                </a:rPr>
                <a:t>Ламбумиз</a:t>
              </a:r>
              <a:r>
                <a:rPr lang="ru-RU" altLang="de-DE" sz="1400" dirty="0">
                  <a:solidFill>
                    <a:schemeClr val="tx1"/>
                  </a:solidFill>
                  <a:cs typeface="Arial" pitchFamily="34" charset="0"/>
                </a:rPr>
                <a:t>»</a:t>
              </a:r>
              <a:endParaRPr lang="en-US" altLang="de-DE" sz="1400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39" name="Rectangle 3">
              <a:extLst>
                <a:ext uri="{FF2B5EF4-FFF2-40B4-BE49-F238E27FC236}">
                  <a16:creationId xmlns:a16="http://schemas.microsoft.com/office/drawing/2014/main" id="{714923C1-EF43-4F9C-93C1-AC4E3B276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188" y="2179101"/>
              <a:ext cx="292711" cy="29271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 anchor="ctr"/>
            <a:lstStyle/>
            <a:p>
              <a:pPr algn="ctr"/>
              <a:r>
                <a:rPr kumimoji="0" lang="en-US" altLang="ru-RU" b="1" dirty="0">
                  <a:latin typeface="Arial" pitchFamily="34" charset="0"/>
                  <a:cs typeface="Arial" pitchFamily="34" charset="0"/>
                </a:rPr>
                <a:t>1</a:t>
              </a:r>
              <a:r>
                <a:rPr kumimoji="0" lang="ru-RU" altLang="ru-RU" b="1" dirty="0">
                  <a:latin typeface="Arial" pitchFamily="34" charset="0"/>
                  <a:cs typeface="Arial" pitchFamily="34" charset="0"/>
                </a:rPr>
                <a:t>.</a:t>
              </a:r>
              <a:endParaRPr kumimoji="0" lang="en-US" altLang="ru-RU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" name="Text12">
              <a:extLst>
                <a:ext uri="{FF2B5EF4-FFF2-40B4-BE49-F238E27FC236}">
                  <a16:creationId xmlns:a16="http://schemas.microsoft.com/office/drawing/2014/main" id="{CA30458F-ACFE-455C-85B1-7F36969114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286" y="2763226"/>
              <a:ext cx="2677989" cy="4617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330200">
                <a:defRPr kumimoji="1" sz="1700" b="1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168275" indent="-166688" defTabSz="330200">
                <a:buChar char="•"/>
                <a:defRPr kumimoji="1" sz="17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358775" indent="-188913" defTabSz="330200">
                <a:buChar char="–"/>
                <a:defRPr kumimoji="1" sz="17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511175" indent="-150813" defTabSz="330200">
                <a:buChar char="-"/>
                <a:defRPr kumimoji="1" sz="17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624138" indent="4763" algn="ctr" defTabSz="330200">
                <a:lnSpc>
                  <a:spcPts val="1600"/>
                </a:lnSpc>
                <a:defRPr kumimoji="1" sz="1400" b="1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3081338" indent="4763" algn="ctr" defTabSz="330200" eaLnBrk="0" fontAlgn="base" hangingPunct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3538538" indent="4763" algn="ctr" defTabSz="330200" eaLnBrk="0" fontAlgn="base" hangingPunct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995738" indent="4763" algn="ctr" defTabSz="330200" eaLnBrk="0" fontAlgn="base" hangingPunct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4452938" indent="4763" algn="ctr" defTabSz="330200" eaLnBrk="0" fontAlgn="base" hangingPunct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de-DE" sz="1400" dirty="0">
                  <a:solidFill>
                    <a:schemeClr val="tx1"/>
                  </a:solidFill>
                  <a:cs typeface="Arial" pitchFamily="34" charset="0"/>
                </a:rPr>
                <a:t>Консультации с экспертами НГТУ</a:t>
              </a:r>
              <a:endParaRPr lang="en-US" altLang="de-DE" sz="1400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43" name="Rectangle 7">
              <a:extLst>
                <a:ext uri="{FF2B5EF4-FFF2-40B4-BE49-F238E27FC236}">
                  <a16:creationId xmlns:a16="http://schemas.microsoft.com/office/drawing/2014/main" id="{51468648-9171-4D2F-BC96-B318FE2453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092" y="2824669"/>
              <a:ext cx="292711" cy="29271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 anchor="ctr"/>
            <a:lstStyle/>
            <a:p>
              <a:pPr algn="ctr"/>
              <a:r>
                <a:rPr kumimoji="0" lang="ru-RU" altLang="ru-RU" b="1" dirty="0">
                  <a:latin typeface="Arial" pitchFamily="34" charset="0"/>
                  <a:cs typeface="Arial" pitchFamily="34" charset="0"/>
                </a:rPr>
                <a:t>2.</a:t>
              </a:r>
              <a:endParaRPr kumimoji="0" lang="en-US" altLang="ru-RU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6" name="Text12">
              <a:extLst>
                <a:ext uri="{FF2B5EF4-FFF2-40B4-BE49-F238E27FC236}">
                  <a16:creationId xmlns:a16="http://schemas.microsoft.com/office/drawing/2014/main" id="{A92863BF-BB74-4898-A82B-46498CE887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2769" y="3413429"/>
              <a:ext cx="2677989" cy="2308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330200">
                <a:defRPr kumimoji="1" sz="1700" b="1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168275" indent="-166688" defTabSz="330200">
                <a:buChar char="•"/>
                <a:defRPr kumimoji="1" sz="17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358775" indent="-188913" defTabSz="330200">
                <a:buChar char="–"/>
                <a:defRPr kumimoji="1" sz="17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511175" indent="-150813" defTabSz="330200">
                <a:buChar char="-"/>
                <a:defRPr kumimoji="1" sz="17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624138" indent="4763" algn="ctr" defTabSz="330200">
                <a:lnSpc>
                  <a:spcPts val="1600"/>
                </a:lnSpc>
                <a:defRPr kumimoji="1" sz="1400" b="1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3081338" indent="4763" algn="ctr" defTabSz="330200" eaLnBrk="0" fontAlgn="base" hangingPunct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3538538" indent="4763" algn="ctr" defTabSz="330200" eaLnBrk="0" fontAlgn="base" hangingPunct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995738" indent="4763" algn="ctr" defTabSz="330200" eaLnBrk="0" fontAlgn="base" hangingPunct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4452938" indent="4763" algn="ctr" defTabSz="330200" eaLnBrk="0" fontAlgn="base" hangingPunct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de-DE" sz="1400" dirty="0">
                  <a:solidFill>
                    <a:schemeClr val="tx1"/>
                  </a:solidFill>
                  <a:cs typeface="Arial" pitchFamily="34" charset="0"/>
                </a:rPr>
                <a:t>Доработка решения</a:t>
              </a:r>
              <a:endParaRPr lang="en-US" altLang="de-DE" sz="1400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47" name="Rectangle 11">
              <a:extLst>
                <a:ext uri="{FF2B5EF4-FFF2-40B4-BE49-F238E27FC236}">
                  <a16:creationId xmlns:a16="http://schemas.microsoft.com/office/drawing/2014/main" id="{F869BC9A-CC58-428C-8EE4-5C6B19E0E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674" y="3382508"/>
              <a:ext cx="292711" cy="29271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 anchor="ctr"/>
            <a:lstStyle/>
            <a:p>
              <a:pPr algn="ctr"/>
              <a:r>
                <a:rPr lang="en-US" altLang="ru-RU" b="1" dirty="0">
                  <a:latin typeface="Arial" pitchFamily="34" charset="0"/>
                  <a:cs typeface="Arial" pitchFamily="34" charset="0"/>
                </a:rPr>
                <a:t>3</a:t>
              </a:r>
              <a:r>
                <a:rPr lang="ru-RU" altLang="ru-RU" b="1" dirty="0">
                  <a:latin typeface="Arial" pitchFamily="34" charset="0"/>
                  <a:cs typeface="Arial" pitchFamily="34" charset="0"/>
                </a:rPr>
                <a:t>.</a:t>
              </a:r>
              <a:endParaRPr kumimoji="0" lang="en-US" altLang="ru-RU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8" name="Text12">
              <a:extLst>
                <a:ext uri="{FF2B5EF4-FFF2-40B4-BE49-F238E27FC236}">
                  <a16:creationId xmlns:a16="http://schemas.microsoft.com/office/drawing/2014/main" id="{40EE9A39-A249-45A4-905A-5494D25DA9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275" y="3925237"/>
              <a:ext cx="2677989" cy="4617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330200">
                <a:defRPr kumimoji="1" sz="1700" b="1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168275" indent="-166688" defTabSz="330200">
                <a:buChar char="•"/>
                <a:defRPr kumimoji="1" sz="17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358775" indent="-188913" defTabSz="330200">
                <a:buChar char="–"/>
                <a:defRPr kumimoji="1" sz="17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511175" indent="-150813" defTabSz="330200">
                <a:buChar char="-"/>
                <a:defRPr kumimoji="1" sz="17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624138" indent="4763" algn="ctr" defTabSz="330200">
                <a:lnSpc>
                  <a:spcPts val="1600"/>
                </a:lnSpc>
                <a:defRPr kumimoji="1" sz="1400" b="1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3081338" indent="4763" algn="ctr" defTabSz="330200" eaLnBrk="0" fontAlgn="base" hangingPunct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3538538" indent="4763" algn="ctr" defTabSz="330200" eaLnBrk="0" fontAlgn="base" hangingPunct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995738" indent="4763" algn="ctr" defTabSz="330200" eaLnBrk="0" fontAlgn="base" hangingPunct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4452938" indent="4763" algn="ctr" defTabSz="330200" eaLnBrk="0" fontAlgn="base" hangingPunct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de-DE" sz="1400" dirty="0">
                  <a:solidFill>
                    <a:schemeClr val="tx1"/>
                  </a:solidFill>
                  <a:cs typeface="Arial" pitchFamily="34" charset="0"/>
                </a:rPr>
                <a:t>Создание модели на базе </a:t>
              </a:r>
              <a:r>
                <a:rPr lang="en-US" altLang="de-DE" sz="1400" dirty="0">
                  <a:solidFill>
                    <a:schemeClr val="tx1"/>
                  </a:solidFill>
                  <a:cs typeface="Arial" pitchFamily="34" charset="0"/>
                </a:rPr>
                <a:t>Arduino</a:t>
              </a:r>
            </a:p>
          </p:txBody>
        </p:sp>
        <p:sp>
          <p:nvSpPr>
            <p:cNvPr id="149" name="Rectangle 13">
              <a:extLst>
                <a:ext uri="{FF2B5EF4-FFF2-40B4-BE49-F238E27FC236}">
                  <a16:creationId xmlns:a16="http://schemas.microsoft.com/office/drawing/2014/main" id="{8E44625C-257F-4760-9860-B69DF2D1F1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514" y="4019509"/>
              <a:ext cx="292711" cy="29271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 anchor="ctr"/>
            <a:lstStyle/>
            <a:p>
              <a:pPr algn="ctr"/>
              <a:r>
                <a:rPr kumimoji="0" lang="en-US" altLang="ru-RU" b="1" dirty="0">
                  <a:latin typeface="Arial" pitchFamily="34" charset="0"/>
                  <a:cs typeface="Arial" pitchFamily="34" charset="0"/>
                </a:rPr>
                <a:t>4</a:t>
              </a:r>
              <a:r>
                <a:rPr kumimoji="0" lang="ru-RU" altLang="ru-RU" b="1" dirty="0">
                  <a:latin typeface="Arial" pitchFamily="34" charset="0"/>
                  <a:cs typeface="Arial" pitchFamily="34" charset="0"/>
                </a:rPr>
                <a:t>.</a:t>
              </a:r>
              <a:endParaRPr kumimoji="0" lang="en-US" altLang="ru-RU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2" name="Text Box 30">
              <a:extLst>
                <a:ext uri="{FF2B5EF4-FFF2-40B4-BE49-F238E27FC236}">
                  <a16:creationId xmlns:a16="http://schemas.microsoft.com/office/drawing/2014/main" id="{E3242459-BD3E-4692-98B7-24134B9E40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7367" y="1500497"/>
              <a:ext cx="820503" cy="2968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1800" dirty="0">
                  <a:cs typeface="Arial" pitchFamily="34" charset="0"/>
                </a:rPr>
                <a:t>Этапы</a:t>
              </a:r>
              <a:endParaRPr kumimoji="0" lang="en-US" altLang="ru-RU" sz="1800" dirty="0">
                <a:cs typeface="Arial" pitchFamily="34" charset="0"/>
              </a:endParaRPr>
            </a:p>
          </p:txBody>
        </p:sp>
        <p:sp>
          <p:nvSpPr>
            <p:cNvPr id="163" name="Line 41">
              <a:extLst>
                <a:ext uri="{FF2B5EF4-FFF2-40B4-BE49-F238E27FC236}">
                  <a16:creationId xmlns:a16="http://schemas.microsoft.com/office/drawing/2014/main" id="{4639C20A-2870-4423-9E10-D3B74562F8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0578" y="1686904"/>
              <a:ext cx="0" cy="3070256"/>
            </a:xfrm>
            <a:prstGeom prst="line">
              <a:avLst/>
            </a:prstGeom>
            <a:noFill/>
            <a:ln w="952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" name="Line 42">
              <a:extLst>
                <a:ext uri="{FF2B5EF4-FFF2-40B4-BE49-F238E27FC236}">
                  <a16:creationId xmlns:a16="http://schemas.microsoft.com/office/drawing/2014/main" id="{1A246646-F8FF-4747-A96A-8E3DC43A24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1034" y="1686904"/>
              <a:ext cx="0" cy="3070256"/>
            </a:xfrm>
            <a:prstGeom prst="line">
              <a:avLst/>
            </a:prstGeom>
            <a:noFill/>
            <a:ln w="952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5" name="Line 43">
              <a:extLst>
                <a:ext uri="{FF2B5EF4-FFF2-40B4-BE49-F238E27FC236}">
                  <a16:creationId xmlns:a16="http://schemas.microsoft.com/office/drawing/2014/main" id="{DF1BFA58-D9A1-4F51-9820-DDC49FCA3C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3570" y="1686904"/>
              <a:ext cx="0" cy="3070256"/>
            </a:xfrm>
            <a:prstGeom prst="line">
              <a:avLst/>
            </a:prstGeom>
            <a:noFill/>
            <a:ln w="952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7" name="Line 46">
              <a:extLst>
                <a:ext uri="{FF2B5EF4-FFF2-40B4-BE49-F238E27FC236}">
                  <a16:creationId xmlns:a16="http://schemas.microsoft.com/office/drawing/2014/main" id="{7051096A-410A-4F63-8F22-A902C33414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17017" y="1686904"/>
              <a:ext cx="0" cy="3114069"/>
            </a:xfrm>
            <a:prstGeom prst="line">
              <a:avLst/>
            </a:prstGeom>
            <a:noFill/>
            <a:ln w="952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8" name="Line 47">
              <a:extLst>
                <a:ext uri="{FF2B5EF4-FFF2-40B4-BE49-F238E27FC236}">
                  <a16:creationId xmlns:a16="http://schemas.microsoft.com/office/drawing/2014/main" id="{C1FC80CD-35AA-4284-A2A1-2F0D8815A6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59551" y="1686904"/>
              <a:ext cx="0" cy="3114069"/>
            </a:xfrm>
            <a:prstGeom prst="line">
              <a:avLst/>
            </a:prstGeom>
            <a:noFill/>
            <a:ln w="952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0" name="Line 50">
              <a:extLst>
                <a:ext uri="{FF2B5EF4-FFF2-40B4-BE49-F238E27FC236}">
                  <a16:creationId xmlns:a16="http://schemas.microsoft.com/office/drawing/2014/main" id="{06D28A12-4FA3-4BFF-921A-D812FF82BE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82999" y="1686904"/>
              <a:ext cx="0" cy="3114069"/>
            </a:xfrm>
            <a:prstGeom prst="line">
              <a:avLst/>
            </a:prstGeom>
            <a:noFill/>
            <a:ln w="952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1" name="Line 51">
              <a:extLst>
                <a:ext uri="{FF2B5EF4-FFF2-40B4-BE49-F238E27FC236}">
                  <a16:creationId xmlns:a16="http://schemas.microsoft.com/office/drawing/2014/main" id="{3CD52852-3FEE-4A7D-8918-105DD162D0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25532" y="1686904"/>
              <a:ext cx="0" cy="3114069"/>
            </a:xfrm>
            <a:prstGeom prst="line">
              <a:avLst/>
            </a:prstGeom>
            <a:noFill/>
            <a:ln w="952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3" name="Line 53">
              <a:extLst>
                <a:ext uri="{FF2B5EF4-FFF2-40B4-BE49-F238E27FC236}">
                  <a16:creationId xmlns:a16="http://schemas.microsoft.com/office/drawing/2014/main" id="{E9E07A4E-4F95-485D-8CFF-FAC65E1F06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06448" y="1686904"/>
              <a:ext cx="0" cy="3114069"/>
            </a:xfrm>
            <a:prstGeom prst="line">
              <a:avLst/>
            </a:prstGeom>
            <a:noFill/>
            <a:ln w="952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" name="Line 55">
              <a:extLst>
                <a:ext uri="{FF2B5EF4-FFF2-40B4-BE49-F238E27FC236}">
                  <a16:creationId xmlns:a16="http://schemas.microsoft.com/office/drawing/2014/main" id="{490158EC-8E11-40CC-AE9B-81B3C89FE8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89438" y="1686904"/>
              <a:ext cx="0" cy="3114069"/>
            </a:xfrm>
            <a:prstGeom prst="line">
              <a:avLst/>
            </a:prstGeom>
            <a:noFill/>
            <a:ln w="952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5" name="Line 56">
              <a:extLst>
                <a:ext uri="{FF2B5EF4-FFF2-40B4-BE49-F238E27FC236}">
                  <a16:creationId xmlns:a16="http://schemas.microsoft.com/office/drawing/2014/main" id="{D257DEBF-4E24-4DB9-BB69-E75289F221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31973" y="1686904"/>
              <a:ext cx="0" cy="3114069"/>
            </a:xfrm>
            <a:prstGeom prst="line">
              <a:avLst/>
            </a:prstGeom>
            <a:noFill/>
            <a:ln w="952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2" name="Text Box 64">
              <a:extLst>
                <a:ext uri="{FF2B5EF4-FFF2-40B4-BE49-F238E27FC236}">
                  <a16:creationId xmlns:a16="http://schemas.microsoft.com/office/drawing/2014/main" id="{9E38CB01-8984-4B4B-8762-4B7D70142A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6511" y="1434534"/>
              <a:ext cx="685653" cy="214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ru-RU" altLang="ru-RU" sz="1300" b="0" dirty="0">
                  <a:cs typeface="Arial" pitchFamily="34" charset="0"/>
                </a:rPr>
                <a:t>Ноябрь</a:t>
              </a:r>
              <a:endParaRPr kumimoji="0" lang="en-US" altLang="ru-RU" sz="1300" b="0" dirty="0">
                <a:cs typeface="Arial" pitchFamily="34" charset="0"/>
              </a:endParaRPr>
            </a:p>
          </p:txBody>
        </p:sp>
        <p:sp>
          <p:nvSpPr>
            <p:cNvPr id="183" name="Text Box 65">
              <a:extLst>
                <a:ext uri="{FF2B5EF4-FFF2-40B4-BE49-F238E27FC236}">
                  <a16:creationId xmlns:a16="http://schemas.microsoft.com/office/drawing/2014/main" id="{E93310FF-D60D-4F26-A3AC-A694D36C6F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7997" y="1700676"/>
              <a:ext cx="116398" cy="273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ru-RU" sz="1100" b="0">
                  <a:cs typeface="Arial" pitchFamily="34" charset="0"/>
                </a:rPr>
                <a:t>1</a:t>
              </a:r>
            </a:p>
          </p:txBody>
        </p:sp>
        <p:sp>
          <p:nvSpPr>
            <p:cNvPr id="184" name="Text Box 66">
              <a:extLst>
                <a:ext uri="{FF2B5EF4-FFF2-40B4-BE49-F238E27FC236}">
                  <a16:creationId xmlns:a16="http://schemas.microsoft.com/office/drawing/2014/main" id="{2C38A0CC-95B6-4B22-B0EC-6970792B61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20533" y="1700676"/>
              <a:ext cx="116398" cy="273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ru-RU" sz="1100" b="0">
                  <a:cs typeface="Arial" pitchFamily="34" charset="0"/>
                </a:rPr>
                <a:t>2</a:t>
              </a:r>
            </a:p>
          </p:txBody>
        </p:sp>
        <p:sp>
          <p:nvSpPr>
            <p:cNvPr id="185" name="Text Box 67">
              <a:extLst>
                <a:ext uri="{FF2B5EF4-FFF2-40B4-BE49-F238E27FC236}">
                  <a16:creationId xmlns:a16="http://schemas.microsoft.com/office/drawing/2014/main" id="{49F1A158-0FF5-4609-B4BB-A806D70837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2028" y="1700676"/>
              <a:ext cx="116398" cy="273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ru-RU" sz="1100" b="0">
                  <a:cs typeface="Arial" pitchFamily="34" charset="0"/>
                </a:rPr>
                <a:t>3</a:t>
              </a:r>
            </a:p>
          </p:txBody>
        </p:sp>
        <p:sp>
          <p:nvSpPr>
            <p:cNvPr id="186" name="Text Box 68">
              <a:extLst>
                <a:ext uri="{FF2B5EF4-FFF2-40B4-BE49-F238E27FC236}">
                  <a16:creationId xmlns:a16="http://schemas.microsoft.com/office/drawing/2014/main" id="{A6EBF3B5-BA34-49B7-AFA2-F8621A99CC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3523" y="1700676"/>
              <a:ext cx="116398" cy="273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ru-RU" sz="1100" b="0">
                  <a:cs typeface="Arial" pitchFamily="34" charset="0"/>
                </a:rPr>
                <a:t>4</a:t>
              </a:r>
            </a:p>
          </p:txBody>
        </p:sp>
        <p:sp>
          <p:nvSpPr>
            <p:cNvPr id="187" name="Text Box 69">
              <a:extLst>
                <a:ext uri="{FF2B5EF4-FFF2-40B4-BE49-F238E27FC236}">
                  <a16:creationId xmlns:a16="http://schemas.microsoft.com/office/drawing/2014/main" id="{BB1F00CD-EAAA-4246-A294-F5952CB086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5019" y="1700676"/>
              <a:ext cx="116398" cy="273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ru-RU" altLang="ru-RU" sz="1100" b="0" dirty="0">
                  <a:cs typeface="Arial" pitchFamily="34" charset="0"/>
                </a:rPr>
                <a:t>1</a:t>
              </a:r>
              <a:endParaRPr kumimoji="0" lang="en-US" altLang="ru-RU" sz="1100" b="0" dirty="0">
                <a:cs typeface="Arial" pitchFamily="34" charset="0"/>
              </a:endParaRPr>
            </a:p>
          </p:txBody>
        </p:sp>
        <p:sp>
          <p:nvSpPr>
            <p:cNvPr id="188" name="Text Box 70">
              <a:extLst>
                <a:ext uri="{FF2B5EF4-FFF2-40B4-BE49-F238E27FC236}">
                  <a16:creationId xmlns:a16="http://schemas.microsoft.com/office/drawing/2014/main" id="{1365BA37-D7DE-4F6C-A711-F25B129E41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6514" y="1700676"/>
              <a:ext cx="116398" cy="273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1100" dirty="0">
                  <a:cs typeface="Arial" pitchFamily="34" charset="0"/>
                </a:rPr>
                <a:t>2</a:t>
              </a:r>
              <a:endParaRPr kumimoji="0" lang="en-US" altLang="ru-RU" sz="1100" b="0" dirty="0">
                <a:cs typeface="Arial" pitchFamily="34" charset="0"/>
              </a:endParaRPr>
            </a:p>
          </p:txBody>
        </p:sp>
        <p:sp>
          <p:nvSpPr>
            <p:cNvPr id="189" name="Text Box 71">
              <a:extLst>
                <a:ext uri="{FF2B5EF4-FFF2-40B4-BE49-F238E27FC236}">
                  <a16:creationId xmlns:a16="http://schemas.microsoft.com/office/drawing/2014/main" id="{816C3D3F-0838-4613-8534-EADF9F95A4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8009" y="1700676"/>
              <a:ext cx="116398" cy="273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ru-RU" altLang="ru-RU" sz="1100" b="0" dirty="0">
                  <a:cs typeface="Arial" pitchFamily="34" charset="0"/>
                </a:rPr>
                <a:t>3</a:t>
              </a:r>
              <a:endParaRPr kumimoji="0" lang="en-US" altLang="ru-RU" sz="1100" b="0" dirty="0">
                <a:cs typeface="Arial" pitchFamily="34" charset="0"/>
              </a:endParaRPr>
            </a:p>
          </p:txBody>
        </p:sp>
        <p:sp>
          <p:nvSpPr>
            <p:cNvPr id="190" name="Text Box 72">
              <a:extLst>
                <a:ext uri="{FF2B5EF4-FFF2-40B4-BE49-F238E27FC236}">
                  <a16:creationId xmlns:a16="http://schemas.microsoft.com/office/drawing/2014/main" id="{E15CDA6E-D000-4B16-B815-B9FF8E6F57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9504" y="1700676"/>
              <a:ext cx="116398" cy="273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ru-RU" altLang="ru-RU" sz="1100" b="0" dirty="0">
                  <a:cs typeface="Arial" pitchFamily="34" charset="0"/>
                </a:rPr>
                <a:t>4</a:t>
              </a:r>
              <a:endParaRPr kumimoji="0" lang="en-US" altLang="ru-RU" sz="1100" b="0" dirty="0">
                <a:cs typeface="Arial" pitchFamily="34" charset="0"/>
              </a:endParaRPr>
            </a:p>
          </p:txBody>
        </p:sp>
        <p:sp>
          <p:nvSpPr>
            <p:cNvPr id="191" name="Text Box 73">
              <a:extLst>
                <a:ext uri="{FF2B5EF4-FFF2-40B4-BE49-F238E27FC236}">
                  <a16:creationId xmlns:a16="http://schemas.microsoft.com/office/drawing/2014/main" id="{4689ABC8-08ED-4E06-A4E7-2FDA2CB0E0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12039" y="1700676"/>
              <a:ext cx="116398" cy="273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1100" dirty="0">
                  <a:cs typeface="Arial" pitchFamily="34" charset="0"/>
                </a:rPr>
                <a:t>1</a:t>
              </a:r>
              <a:endParaRPr kumimoji="0" lang="en-US" altLang="ru-RU" sz="1100" b="0" dirty="0">
                <a:cs typeface="Arial" pitchFamily="34" charset="0"/>
              </a:endParaRPr>
            </a:p>
          </p:txBody>
        </p:sp>
        <p:sp>
          <p:nvSpPr>
            <p:cNvPr id="192" name="Text Box 74">
              <a:extLst>
                <a:ext uri="{FF2B5EF4-FFF2-40B4-BE49-F238E27FC236}">
                  <a16:creationId xmlns:a16="http://schemas.microsoft.com/office/drawing/2014/main" id="{4E4D1CC4-BF53-4B42-9A74-92FAE1C652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3533" y="1700676"/>
              <a:ext cx="116398" cy="273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ru-RU" altLang="ru-RU" sz="1100" b="0" dirty="0">
                  <a:cs typeface="Arial" pitchFamily="34" charset="0"/>
                </a:rPr>
                <a:t>2</a:t>
              </a:r>
              <a:endParaRPr kumimoji="0" lang="en-US" altLang="ru-RU" sz="1100" b="0" dirty="0">
                <a:cs typeface="Arial" pitchFamily="34" charset="0"/>
              </a:endParaRPr>
            </a:p>
          </p:txBody>
        </p:sp>
        <p:sp>
          <p:nvSpPr>
            <p:cNvPr id="193" name="Text Box 75">
              <a:extLst>
                <a:ext uri="{FF2B5EF4-FFF2-40B4-BE49-F238E27FC236}">
                  <a16:creationId xmlns:a16="http://schemas.microsoft.com/office/drawing/2014/main" id="{A3D7B81F-DA36-43F6-A533-090503BB39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96067" y="1700676"/>
              <a:ext cx="116398" cy="273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ru-RU" altLang="ru-RU" sz="1100" b="0" dirty="0">
                  <a:cs typeface="Arial" pitchFamily="34" charset="0"/>
                </a:rPr>
                <a:t>3</a:t>
              </a:r>
              <a:endParaRPr kumimoji="0" lang="en-US" altLang="ru-RU" sz="1100" b="0" dirty="0">
                <a:cs typeface="Arial" pitchFamily="34" charset="0"/>
              </a:endParaRPr>
            </a:p>
          </p:txBody>
        </p:sp>
        <p:sp>
          <p:nvSpPr>
            <p:cNvPr id="194" name="Text Box 76">
              <a:extLst>
                <a:ext uri="{FF2B5EF4-FFF2-40B4-BE49-F238E27FC236}">
                  <a16:creationId xmlns:a16="http://schemas.microsoft.com/office/drawing/2014/main" id="{36BA0C76-96F0-41FF-8208-4D037BC4C7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7563" y="1700676"/>
              <a:ext cx="116398" cy="273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ru-RU" altLang="ru-RU" sz="1100" b="0" dirty="0">
                  <a:cs typeface="Arial" pitchFamily="34" charset="0"/>
                </a:rPr>
                <a:t>4</a:t>
              </a:r>
              <a:endParaRPr kumimoji="0" lang="en-US" altLang="ru-RU" sz="1100" b="0" dirty="0">
                <a:cs typeface="Arial" pitchFamily="34" charset="0"/>
              </a:endParaRPr>
            </a:p>
          </p:txBody>
        </p:sp>
        <p:sp>
          <p:nvSpPr>
            <p:cNvPr id="195" name="Text Box 77">
              <a:extLst>
                <a:ext uri="{FF2B5EF4-FFF2-40B4-BE49-F238E27FC236}">
                  <a16:creationId xmlns:a16="http://schemas.microsoft.com/office/drawing/2014/main" id="{0052C95B-E19D-4AF2-A477-04B7DD7D2F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79057" y="1700676"/>
              <a:ext cx="116398" cy="273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ru-RU" altLang="ru-RU" sz="1100" b="0" dirty="0">
                  <a:cs typeface="Arial" pitchFamily="34" charset="0"/>
                </a:rPr>
                <a:t>1</a:t>
              </a:r>
              <a:endParaRPr kumimoji="0" lang="en-US" altLang="ru-RU" sz="1100" b="0" dirty="0">
                <a:cs typeface="Arial" pitchFamily="34" charset="0"/>
              </a:endParaRPr>
            </a:p>
          </p:txBody>
        </p:sp>
        <p:sp>
          <p:nvSpPr>
            <p:cNvPr id="196" name="Text Box 78">
              <a:extLst>
                <a:ext uri="{FF2B5EF4-FFF2-40B4-BE49-F238E27FC236}">
                  <a16:creationId xmlns:a16="http://schemas.microsoft.com/office/drawing/2014/main" id="{AA81B370-31A0-4F77-8A16-B2184A3AE2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20553" y="1700676"/>
              <a:ext cx="116398" cy="273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ru-RU" altLang="ru-RU" sz="1100" b="0" dirty="0">
                  <a:cs typeface="Arial" pitchFamily="34" charset="0"/>
                </a:rPr>
                <a:t>2</a:t>
              </a:r>
              <a:endParaRPr kumimoji="0" lang="en-US" altLang="ru-RU" sz="1100" b="0" dirty="0">
                <a:cs typeface="Arial" pitchFamily="34" charset="0"/>
              </a:endParaRPr>
            </a:p>
          </p:txBody>
        </p:sp>
        <p:sp>
          <p:nvSpPr>
            <p:cNvPr id="197" name="Text Box 79">
              <a:extLst>
                <a:ext uri="{FF2B5EF4-FFF2-40B4-BE49-F238E27FC236}">
                  <a16:creationId xmlns:a16="http://schemas.microsoft.com/office/drawing/2014/main" id="{93B5F870-C6D6-4F90-B8AE-CE73ABBFCB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62050" y="1700676"/>
              <a:ext cx="116398" cy="273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ru-RU" altLang="ru-RU" sz="1100" b="0" dirty="0">
                  <a:cs typeface="Arial" pitchFamily="34" charset="0"/>
                </a:rPr>
                <a:t>3</a:t>
              </a:r>
              <a:endParaRPr kumimoji="0" lang="en-US" altLang="ru-RU" sz="1100" b="0" dirty="0">
                <a:cs typeface="Arial" pitchFamily="34" charset="0"/>
              </a:endParaRPr>
            </a:p>
          </p:txBody>
        </p:sp>
        <p:sp>
          <p:nvSpPr>
            <p:cNvPr id="198" name="Text Box 80">
              <a:extLst>
                <a:ext uri="{FF2B5EF4-FFF2-40B4-BE49-F238E27FC236}">
                  <a16:creationId xmlns:a16="http://schemas.microsoft.com/office/drawing/2014/main" id="{AC463677-A3B8-485C-8A5E-A022699A8F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03545" y="1700676"/>
              <a:ext cx="116398" cy="273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ru-RU" altLang="ru-RU" sz="1100" b="0" dirty="0">
                  <a:cs typeface="Arial" pitchFamily="34" charset="0"/>
                </a:rPr>
                <a:t>4</a:t>
              </a:r>
              <a:endParaRPr kumimoji="0" lang="en-US" altLang="ru-RU" sz="1100" b="0" dirty="0">
                <a:cs typeface="Arial" pitchFamily="34" charset="0"/>
              </a:endParaRPr>
            </a:p>
          </p:txBody>
        </p:sp>
        <p:sp>
          <p:nvSpPr>
            <p:cNvPr id="205" name="Text Box 88">
              <a:extLst>
                <a:ext uri="{FF2B5EF4-FFF2-40B4-BE49-F238E27FC236}">
                  <a16:creationId xmlns:a16="http://schemas.microsoft.com/office/drawing/2014/main" id="{94ABA86A-40EB-4B4F-9E61-40FC2812AA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5035" y="1379965"/>
              <a:ext cx="959678" cy="323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ru-RU" altLang="ru-RU" sz="1300" b="0" dirty="0">
                  <a:cs typeface="Arial" pitchFamily="34" charset="0"/>
                </a:rPr>
                <a:t>Декабрь</a:t>
              </a:r>
              <a:endParaRPr kumimoji="0" lang="en-US" altLang="ru-RU" sz="1300" b="0" dirty="0">
                <a:cs typeface="Arial" pitchFamily="34" charset="0"/>
              </a:endParaRPr>
            </a:p>
          </p:txBody>
        </p:sp>
        <p:sp>
          <p:nvSpPr>
            <p:cNvPr id="206" name="Text Box 89">
              <a:extLst>
                <a:ext uri="{FF2B5EF4-FFF2-40B4-BE49-F238E27FC236}">
                  <a16:creationId xmlns:a16="http://schemas.microsoft.com/office/drawing/2014/main" id="{CF80BFEA-2861-482E-84EE-7CE3404C72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44157" y="1379965"/>
              <a:ext cx="848033" cy="323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ru-RU" altLang="ru-RU" sz="1300" b="0" dirty="0">
                  <a:cs typeface="Arial" pitchFamily="34" charset="0"/>
                </a:rPr>
                <a:t>Январь</a:t>
              </a:r>
              <a:endParaRPr kumimoji="0" lang="en-US" altLang="ru-RU" sz="1300" b="0" dirty="0">
                <a:cs typeface="Arial" pitchFamily="34" charset="0"/>
              </a:endParaRPr>
            </a:p>
          </p:txBody>
        </p:sp>
        <p:sp>
          <p:nvSpPr>
            <p:cNvPr id="207" name="Text Box 90">
              <a:extLst>
                <a:ext uri="{FF2B5EF4-FFF2-40B4-BE49-F238E27FC236}">
                  <a16:creationId xmlns:a16="http://schemas.microsoft.com/office/drawing/2014/main" id="{65D4CBFE-1076-431F-B2EA-523AA4405C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56819" y="1379965"/>
              <a:ext cx="1004812" cy="323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ru-RU" altLang="ru-RU" sz="1300" b="0" dirty="0">
                  <a:cs typeface="Arial" pitchFamily="34" charset="0"/>
                </a:rPr>
                <a:t>Февраль</a:t>
              </a:r>
              <a:endParaRPr kumimoji="0" lang="en-US" altLang="ru-RU" sz="1300" b="0" dirty="0">
                <a:cs typeface="Arial" pitchFamily="34" charset="0"/>
              </a:endParaRPr>
            </a:p>
          </p:txBody>
        </p:sp>
        <p:sp>
          <p:nvSpPr>
            <p:cNvPr id="209" name="Line 104">
              <a:extLst>
                <a:ext uri="{FF2B5EF4-FFF2-40B4-BE49-F238E27FC236}">
                  <a16:creationId xmlns:a16="http://schemas.microsoft.com/office/drawing/2014/main" id="{DCDB9363-33FC-4174-B727-A9878AF335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8044" y="1433638"/>
              <a:ext cx="0" cy="3323522"/>
            </a:xfrm>
            <a:prstGeom prst="line">
              <a:avLst/>
            </a:prstGeom>
            <a:noFill/>
            <a:ln w="2222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" name="Line 45">
              <a:extLst>
                <a:ext uri="{FF2B5EF4-FFF2-40B4-BE49-F238E27FC236}">
                  <a16:creationId xmlns:a16="http://schemas.microsoft.com/office/drawing/2014/main" id="{5AACD50C-3294-4D1C-8794-A9592E695E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34027" y="1433638"/>
              <a:ext cx="0" cy="3323522"/>
            </a:xfrm>
            <a:prstGeom prst="line">
              <a:avLst/>
            </a:prstGeom>
            <a:noFill/>
            <a:ln w="2857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" name="Line 46">
              <a:extLst>
                <a:ext uri="{FF2B5EF4-FFF2-40B4-BE49-F238E27FC236}">
                  <a16:creationId xmlns:a16="http://schemas.microsoft.com/office/drawing/2014/main" id="{78F8B558-3F29-41EC-98C7-F180D78741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74603" y="1686904"/>
              <a:ext cx="0" cy="3114069"/>
            </a:xfrm>
            <a:prstGeom prst="line">
              <a:avLst/>
            </a:prstGeom>
            <a:noFill/>
            <a:ln w="952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" name="Line 49">
              <a:extLst>
                <a:ext uri="{FF2B5EF4-FFF2-40B4-BE49-F238E27FC236}">
                  <a16:creationId xmlns:a16="http://schemas.microsoft.com/office/drawing/2014/main" id="{EA198F5A-1A5A-4F38-9B00-986D57FBD7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00009" y="1433640"/>
              <a:ext cx="0" cy="3367335"/>
            </a:xfrm>
            <a:prstGeom prst="line">
              <a:avLst/>
            </a:prstGeom>
            <a:noFill/>
            <a:ln w="2857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" name="Line 50">
              <a:extLst>
                <a:ext uri="{FF2B5EF4-FFF2-40B4-BE49-F238E27FC236}">
                  <a16:creationId xmlns:a16="http://schemas.microsoft.com/office/drawing/2014/main" id="{63E93AEC-464F-40EE-82B0-9C93B436F8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42542" y="1686904"/>
              <a:ext cx="0" cy="3114069"/>
            </a:xfrm>
            <a:prstGeom prst="line">
              <a:avLst/>
            </a:prstGeom>
            <a:noFill/>
            <a:ln w="952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" name="Line 54">
              <a:extLst>
                <a:ext uri="{FF2B5EF4-FFF2-40B4-BE49-F238E27FC236}">
                  <a16:creationId xmlns:a16="http://schemas.microsoft.com/office/drawing/2014/main" id="{9BB73781-55CD-4C33-82E8-225BC1A84C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65991" y="1433640"/>
              <a:ext cx="0" cy="3367335"/>
            </a:xfrm>
            <a:prstGeom prst="line">
              <a:avLst/>
            </a:prstGeom>
            <a:noFill/>
            <a:ln w="2857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" name="Line 53">
              <a:extLst>
                <a:ext uri="{FF2B5EF4-FFF2-40B4-BE49-F238E27FC236}">
                  <a16:creationId xmlns:a16="http://schemas.microsoft.com/office/drawing/2014/main" id="{FBA34981-5752-4749-968E-ABEFA8431C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48981" y="1686904"/>
              <a:ext cx="0" cy="3114069"/>
            </a:xfrm>
            <a:prstGeom prst="line">
              <a:avLst/>
            </a:prstGeom>
            <a:noFill/>
            <a:ln w="952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9" name="Rectangle 92">
              <a:extLst>
                <a:ext uri="{FF2B5EF4-FFF2-40B4-BE49-F238E27FC236}">
                  <a16:creationId xmlns:a16="http://schemas.microsoft.com/office/drawing/2014/main" id="{B050C21E-CF79-4C96-9895-E3DC44FABB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9696" y="2139325"/>
              <a:ext cx="676762" cy="327234"/>
            </a:xfrm>
            <a:prstGeom prst="homePlat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/>
          </p:spPr>
          <p:txBody>
            <a:bodyPr wrap="none" lIns="0" tIns="0" rIns="0" bIns="0" anchor="ctr"/>
            <a:lstStyle/>
            <a:p>
              <a:endParaRPr lang="ru-RU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1" name="Rectangle 94">
              <a:extLst>
                <a:ext uri="{FF2B5EF4-FFF2-40B4-BE49-F238E27FC236}">
                  <a16:creationId xmlns:a16="http://schemas.microsoft.com/office/drawing/2014/main" id="{FAAFC3B3-D9C1-49B8-8B3F-D48D07C63F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0317" y="2881679"/>
              <a:ext cx="661623" cy="244792"/>
            </a:xfrm>
            <a:prstGeom prst="homePlat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/>
          </p:spPr>
          <p:txBody>
            <a:bodyPr wrap="none" lIns="0" tIns="0" rIns="0" bIns="0" anchor="ctr"/>
            <a:lstStyle/>
            <a:p>
              <a:endParaRPr lang="ru-RU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2" name="Rectangle 95">
              <a:extLst>
                <a:ext uri="{FF2B5EF4-FFF2-40B4-BE49-F238E27FC236}">
                  <a16:creationId xmlns:a16="http://schemas.microsoft.com/office/drawing/2014/main" id="{7FC36F81-A183-4346-BDB1-C16748D20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55378" y="3006219"/>
              <a:ext cx="660347" cy="239585"/>
            </a:xfrm>
            <a:prstGeom prst="homePlat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/>
          </p:spPr>
          <p:txBody>
            <a:bodyPr wrap="none" lIns="0" tIns="0" rIns="0" bIns="0" anchor="ctr"/>
            <a:lstStyle/>
            <a:p>
              <a:endParaRPr lang="ru-RU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3" name="Rectangle 96">
              <a:extLst>
                <a:ext uri="{FF2B5EF4-FFF2-40B4-BE49-F238E27FC236}">
                  <a16:creationId xmlns:a16="http://schemas.microsoft.com/office/drawing/2014/main" id="{50ED2D11-61BB-4D76-882B-CA7988951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3450" y="3426713"/>
              <a:ext cx="1384421" cy="228045"/>
            </a:xfrm>
            <a:prstGeom prst="homePlat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/>
          </p:spPr>
          <p:txBody>
            <a:bodyPr wrap="none" lIns="0" tIns="0" rIns="0" bIns="0" anchor="ctr"/>
            <a:lstStyle/>
            <a:p>
              <a:endParaRPr lang="ru-RU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4" name="Rectangle 97">
              <a:extLst>
                <a:ext uri="{FF2B5EF4-FFF2-40B4-BE49-F238E27FC236}">
                  <a16:creationId xmlns:a16="http://schemas.microsoft.com/office/drawing/2014/main" id="{D6C40D03-C541-49B9-B3D0-2D3FD8050D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2422" y="3876773"/>
              <a:ext cx="958869" cy="369793"/>
            </a:xfrm>
            <a:prstGeom prst="homePlat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/>
          </p:spPr>
          <p:txBody>
            <a:bodyPr wrap="none" lIns="0" tIns="0" rIns="0" bIns="0" anchor="ctr"/>
            <a:lstStyle/>
            <a:p>
              <a:endParaRPr lang="ru-RU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31" name="Rectangle 96">
            <a:extLst>
              <a:ext uri="{FF2B5EF4-FFF2-40B4-BE49-F238E27FC236}">
                <a16:creationId xmlns:a16="http://schemas.microsoft.com/office/drawing/2014/main" id="{7798E287-B0DD-4333-B4CD-A7A82CBCF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1843" y="2704896"/>
            <a:ext cx="440510" cy="135518"/>
          </a:xfrm>
          <a:prstGeom prst="homePlat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txBody>
          <a:bodyPr wrap="none" lIns="0" tIns="0" rIns="0" bIns="0" anchor="ctr"/>
          <a:lstStyle/>
          <a:p>
            <a:endParaRPr lang="ru-RU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184929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4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4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4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4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4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1" name="Google Shape;301;p45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302" name="Google Shape;302;p45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45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45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45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45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7" name="Google Shape;307;p45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ru" dirty="0"/>
              <a:t>ТЕКУЩИЙ ЗАПРОС</a:t>
            </a:r>
            <a:endParaRPr dirty="0"/>
          </a:p>
        </p:txBody>
      </p:sp>
      <p:sp>
        <p:nvSpPr>
          <p:cNvPr id="309" name="Google Shape;309;p45"/>
          <p:cNvSpPr txBox="1"/>
          <p:nvPr/>
        </p:nvSpPr>
        <p:spPr>
          <a:xfrm>
            <a:off x="334114" y="959801"/>
            <a:ext cx="8153171" cy="3393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marR="0" lvl="5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Сейчас нам необходимы:</a:t>
            </a:r>
          </a:p>
          <a:p>
            <a:pPr marL="285750" marR="0" lvl="5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ru-RU" sz="2400" b="1" dirty="0">
                <a:solidFill>
                  <a:srgbClr val="1B1B1B"/>
                </a:solidFill>
              </a:rPr>
              <a:t>Контакты людей, связанных с производством бумажных и картонных изделий</a:t>
            </a:r>
          </a:p>
          <a:p>
            <a:pPr marL="285750" marR="0" lvl="5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q"/>
            </a:pPr>
            <a:endParaRPr lang="ru-RU" sz="2400" b="1" dirty="0">
              <a:solidFill>
                <a:srgbClr val="1B1B1B"/>
              </a:solidFill>
            </a:endParaRPr>
          </a:p>
          <a:p>
            <a:pPr marL="285750" marR="0" lvl="5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ru-RU" sz="2400" b="1" dirty="0">
                <a:solidFill>
                  <a:srgbClr val="1B1B1B"/>
                </a:solidFill>
              </a:rPr>
              <a:t>Экспертиза в области электротехники и автоматизации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6"/>
          <p:cNvSpPr txBox="1"/>
          <p:nvPr/>
        </p:nvSpPr>
        <p:spPr>
          <a:xfrm>
            <a:off x="289714" y="2864964"/>
            <a:ext cx="4593326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800" b="1" dirty="0"/>
              <a:t>Завьялов Максим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800" b="1" dirty="0">
                <a:latin typeface="Arial"/>
                <a:ea typeface="Arial"/>
                <a:cs typeface="Arial"/>
                <a:sym typeface="Arial"/>
              </a:rPr>
              <a:t>ФМА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800" b="1" dirty="0">
                <a:latin typeface="Arial"/>
                <a:ea typeface="Arial"/>
                <a:cs typeface="Arial"/>
                <a:sym typeface="Arial"/>
              </a:rPr>
              <a:t>Электротехника и электроэнергетика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800" b="1" dirty="0"/>
              <a:t>2 курс</a:t>
            </a:r>
            <a:endParaRPr lang="ru-RU" sz="18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46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46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46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46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46"/>
          <p:cNvSpPr/>
          <p:nvPr/>
        </p:nvSpPr>
        <p:spPr>
          <a:xfrm>
            <a:off x="5224423" y="1098450"/>
            <a:ext cx="2832600" cy="404235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2" name="Google Shape;322;p4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 l="9302" r="11847" b="3192"/>
          <a:stretch/>
        </p:blipFill>
        <p:spPr>
          <a:xfrm>
            <a:off x="5224422" y="564453"/>
            <a:ext cx="4051314" cy="4576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4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95611" y="147548"/>
            <a:ext cx="993274" cy="807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0222" y="270222"/>
            <a:ext cx="2179783" cy="558156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46"/>
          <p:cNvSpPr txBox="1"/>
          <p:nvPr/>
        </p:nvSpPr>
        <p:spPr>
          <a:xfrm>
            <a:off x="3546" y="407626"/>
            <a:ext cx="516566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  ЗА ВНИМАНИЕ!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4FCD69-1F93-4818-BD70-C90B9C4B682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2397" t="37495" r="18365" b="27434"/>
          <a:stretch/>
        </p:blipFill>
        <p:spPr>
          <a:xfrm>
            <a:off x="3596689" y="1224060"/>
            <a:ext cx="1572519" cy="178658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9BC5E5C-7FF9-44B5-941E-5AB5755AD38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786" t="37025" r="10277" b="30065"/>
          <a:stretch/>
        </p:blipFill>
        <p:spPr>
          <a:xfrm>
            <a:off x="245374" y="1662950"/>
            <a:ext cx="3154010" cy="9088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7"/>
          <p:cNvSpPr txBox="1"/>
          <p:nvPr/>
        </p:nvSpPr>
        <p:spPr>
          <a:xfrm>
            <a:off x="399007" y="746340"/>
            <a:ext cx="8202552" cy="3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5175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Дополнительные слайды</a:t>
            </a: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4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4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4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4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4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1" name="Google Shape;341;p48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342" name="Google Shape;342;p48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48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48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48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48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7" name="Google Shape;347;p48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en-US" dirty="0"/>
              <a:t>Unite </a:t>
            </a:r>
            <a:r>
              <a:rPr lang="ru-RU" dirty="0"/>
              <a:t>экономика</a:t>
            </a:r>
            <a:endParaRPr dirty="0"/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7827CA11-4AFF-440D-A8DC-E4802F4ECD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537388"/>
              </p:ext>
            </p:extLst>
          </p:nvPr>
        </p:nvGraphicFramePr>
        <p:xfrm>
          <a:off x="1486251" y="763270"/>
          <a:ext cx="6096000" cy="4320540"/>
        </p:xfrm>
        <a:graphic>
          <a:graphicData uri="http://schemas.openxmlformats.org/drawingml/2006/table">
            <a:tbl>
              <a:tblPr firstRow="1" bandRow="1">
                <a:tableStyleId>{93DB4401-9113-4677-9A26-3D699E5911B7}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674321986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869761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UA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-число привлеченных пользователей, посетители которые зашли на сайт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10791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C1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конверсия пользователей в клиентов,%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25%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78540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-число клиентов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75537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iCount</a:t>
                      </a: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-число товаров в  корзине (1 клиент покупает несколько товаров за 1 раз)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91766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iPrice</a:t>
                      </a: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-средняя цена товара в корзине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100 000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1286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Av.Price</a:t>
                      </a: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-сумма, которую заплатил клиент оплачивая товар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200 000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93466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COGS,%</a:t>
                      </a: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-часть затрат, которые вы несете для продажи товара, которая зависит от стоимости товара. Например стоимость банковской транзакции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0%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19749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COGS,fix</a:t>
                      </a: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часть затрат, которые вы несете для продажи товара, которая не зависит от стоимости товара. Например стоимость товара, который вы продаете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80 000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28016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COGS</a:t>
                      </a: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-все расходы, которые вы несете для продажи товара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80 000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91561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IsCOGS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дополнительные расходы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75828369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4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4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4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4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4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1" name="Google Shape;341;p48"/>
          <p:cNvGrpSpPr/>
          <p:nvPr/>
        </p:nvGrpSpPr>
        <p:grpSpPr>
          <a:xfrm>
            <a:off x="-5085" y="615744"/>
            <a:ext cx="5065281" cy="45719"/>
            <a:chOff x="0" y="692501"/>
            <a:chExt cx="2624940" cy="97200"/>
          </a:xfrm>
        </p:grpSpPr>
        <p:sp>
          <p:nvSpPr>
            <p:cNvPr id="342" name="Google Shape;342;p48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48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48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48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48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7" name="Google Shape;347;p48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</a:pPr>
            <a:r>
              <a:rPr lang="en-US" dirty="0"/>
              <a:t>Unite </a:t>
            </a:r>
            <a:r>
              <a:rPr lang="ru-RU" dirty="0"/>
              <a:t>экономика</a:t>
            </a:r>
            <a:endParaRPr dirty="0"/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7827CA11-4AFF-440D-A8DC-E4802F4ECD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801297"/>
              </p:ext>
            </p:extLst>
          </p:nvPr>
        </p:nvGraphicFramePr>
        <p:xfrm>
          <a:off x="1486251" y="763270"/>
          <a:ext cx="6096000" cy="4079240"/>
        </p:xfrm>
        <a:graphic>
          <a:graphicData uri="http://schemas.openxmlformats.org/drawingml/2006/table">
            <a:tbl>
              <a:tblPr firstRow="1" bandRow="1">
                <a:tableStyleId>{93DB4401-9113-4677-9A26-3D699E5911B7}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674321986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869761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ARPPU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средний доход с платящего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120 000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10791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APC</a:t>
                      </a: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-среднее число сделок на одного покупателя за весь период жизни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78540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ARP</a:t>
                      </a: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</a:t>
                      </a: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-средняя доходность на клиента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120 000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75537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ARPU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средняя доходность на пользователя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30 000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91766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CAC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стоимостьпривлечения клиента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10 400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1286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CPA</a:t>
                      </a: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-затраты на привлечение одного пользователя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2 600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93466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Прибыль от привлеченного клиента за всё время, пока он остаётся с вами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27 400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19749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</a:t>
                      </a: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-маркетинговый бюджет, на привлечение пользователей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260 000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28016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Rev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оборот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5 000 000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91561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ROMI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возврат маркетинговых инвестиций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1154%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75828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CM-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Contribution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Margine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Эффективность продажи товаров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2 740 000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40629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0542010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22248</TotalTime>
  <Words>784</Words>
  <Application>Microsoft Office PowerPoint</Application>
  <PresentationFormat>Экран (16:9)</PresentationFormat>
  <Paragraphs>238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Wingdings</vt:lpstr>
      <vt:lpstr>Arial</vt:lpstr>
      <vt:lpstr>Calibri</vt:lpstr>
      <vt:lpstr>Helvetica Neue</vt:lpstr>
      <vt:lpstr>Raleway</vt:lpstr>
      <vt:lpstr>Raleway SemiBold</vt:lpstr>
      <vt:lpstr>Simple Light</vt:lpstr>
      <vt:lpstr>Презентация PowerPoint</vt:lpstr>
      <vt:lpstr>Презентация PowerPoint</vt:lpstr>
      <vt:lpstr>ПРОБЛЕМА</vt:lpstr>
      <vt:lpstr>ЦЕЛЕВАЯ АУДИТОРИЯ</vt:lpstr>
      <vt:lpstr>ПРОДУКТ: автоматическая система равнения полотна</vt:lpstr>
      <vt:lpstr>ЦЕННОСТЬ ПРОДУКТА</vt:lpstr>
      <vt:lpstr>РЫНОК</vt:lpstr>
      <vt:lpstr>КОНКУРЕНТЫ</vt:lpstr>
      <vt:lpstr>БИЗНЕС-МОДЕЛЬ</vt:lpstr>
      <vt:lpstr>ТЕКУЩИЕ РЕЗУЛЬТАТЫ</vt:lpstr>
      <vt:lpstr>КОМАНДА АВТОМАТОНЫ</vt:lpstr>
      <vt:lpstr>ПЛАНЫ</vt:lpstr>
      <vt:lpstr>ТЕКУЩИЙ ЗАПРОС</vt:lpstr>
      <vt:lpstr>Презентация PowerPoint</vt:lpstr>
      <vt:lpstr>Презентация PowerPoint</vt:lpstr>
      <vt:lpstr>Unite экономика</vt:lpstr>
      <vt:lpstr>Unite экономика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FixLine</dc:title>
  <dc:creator>Александр Смирнов</dc:creator>
  <cp:lastModifiedBy>Максим Завьялов</cp:lastModifiedBy>
  <cp:revision>63</cp:revision>
  <dcterms:modified xsi:type="dcterms:W3CDTF">2024-11-29T14:46:14Z</dcterms:modified>
</cp:coreProperties>
</file>