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68" r:id="rId2"/>
    <p:sldId id="281" r:id="rId3"/>
    <p:sldId id="282" r:id="rId4"/>
    <p:sldId id="284" r:id="rId5"/>
    <p:sldId id="283" r:id="rId6"/>
    <p:sldId id="285" r:id="rId7"/>
    <p:sldId id="259" r:id="rId8"/>
    <p:sldId id="286" r:id="rId9"/>
    <p:sldId id="264" r:id="rId10"/>
    <p:sldId id="269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80" autoAdjust="0"/>
  </p:normalViewPr>
  <p:slideViewPr>
    <p:cSldViewPr snapToGrid="0" showGuides="1">
      <p:cViewPr varScale="1">
        <p:scale>
          <a:sx n="77" d="100"/>
          <a:sy n="77" d="100"/>
        </p:scale>
        <p:origin x="974" y="43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openxmlformats.org/officeDocument/2006/relationships/image" Target="../media/image21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jpg"/><Relationship Id="rId5" Type="http://schemas.openxmlformats.org/officeDocument/2006/relationships/image" Target="../media/image14.jp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76400" y="2051050"/>
            <a:ext cx="8839200" cy="2305050"/>
          </a:xfrm>
        </p:spPr>
        <p:txBody>
          <a:bodyPr/>
          <a:lstStyle/>
          <a:p>
            <a:pPr algn="ctr"/>
            <a:r>
              <a:rPr lang="ru-RU" dirty="0"/>
              <a:t>Получение гидрированных олигомеров для производства полимерных изделий с улучшенными эксплуатационными характеристиками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Технология получения и обработки функциональных наноматериалов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55575" y="3746500"/>
            <a:ext cx="2054267" cy="240665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Потребителями могут быть компании по производству уплотнительных материалов для различных отраслей промышленности.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471377" y="3651250"/>
            <a:ext cx="2749550" cy="24066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Полученный ГБНК с высокими эксплуатационными показателями. Применяемый для  изготовления различных изделий, используемых в тяжелых и экстремальных условиях.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676861" y="3670300"/>
            <a:ext cx="3353863" cy="2406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Различные уплотнительные изделия для: </a:t>
            </a:r>
          </a:p>
          <a:p>
            <a:r>
              <a:rPr lang="ru-RU" dirty="0"/>
              <a:t>Автомобильной промышленности;</a:t>
            </a:r>
          </a:p>
          <a:p>
            <a:r>
              <a:rPr lang="ru-RU" dirty="0"/>
              <a:t>Нефтедобывающей промышленности;</a:t>
            </a:r>
          </a:p>
          <a:p>
            <a:r>
              <a:rPr lang="ru-RU" dirty="0"/>
              <a:t>Химической промышленности;</a:t>
            </a:r>
          </a:p>
          <a:p>
            <a:r>
              <a:rPr lang="ru-RU" dirty="0"/>
              <a:t>Авиационной промышленности.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Получение гидрированных бутадиен-нитрильных каучуков для создания изделий с высокими эксплуатационными характеристиками.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>
            <a:normAutofit/>
          </a:bodyPr>
          <a:lstStyle/>
          <a:p>
            <a:r>
              <a:rPr lang="ru-RU" dirty="0"/>
              <a:t>Рассмотреть способы получения гидрированных бутадиен-нитрильных каучуков;</a:t>
            </a:r>
          </a:p>
          <a:p>
            <a:r>
              <a:rPr lang="ru-RU" dirty="0"/>
              <a:t>Проанализировать рынок ГБНК;</a:t>
            </a:r>
          </a:p>
          <a:p>
            <a:r>
              <a:rPr lang="ru-RU" dirty="0"/>
              <a:t>Посчитать себестоимость полученного продукта;</a:t>
            </a:r>
          </a:p>
          <a:p>
            <a:r>
              <a:rPr lang="ru-RU" dirty="0"/>
              <a:t>Найти поставщиков сырья;</a:t>
            </a:r>
          </a:p>
          <a:p>
            <a:r>
              <a:rPr lang="ru-RU" dirty="0"/>
              <a:t>Найти потенциальных покупателей.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33854" y="3674057"/>
            <a:ext cx="2412347" cy="2406650"/>
          </a:xfrm>
        </p:spPr>
        <p:txBody>
          <a:bodyPr>
            <a:normAutofit/>
          </a:bodyPr>
          <a:lstStyle/>
          <a:p>
            <a:r>
              <a:rPr lang="ru-RU" dirty="0"/>
              <a:t>ООО «АХТУБАРЕЗИНОТЕХ»</a:t>
            </a:r>
          </a:p>
          <a:p>
            <a:r>
              <a:rPr lang="ru-RU" dirty="0"/>
              <a:t>ООО «ГУТАЛ»</a:t>
            </a:r>
          </a:p>
          <a:p>
            <a:r>
              <a:rPr lang="ru-RU" dirty="0"/>
              <a:t>ООО «СИЛУР»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74889" y="2804357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821136" y="2826179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922576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dirty="0"/>
              <a:t>ГБНК значительно превосходит БНК по стойкости и механическим свойствам, сохраняя при этом относительно невысокую стоимость. В России первая опытная партия была произведена в 90-е годы, но коммерческий выпуск так и не был налажен. Сейчас в нашей стране нет компаний по производству ГБНК. Мировыми лидерами являются </a:t>
            </a:r>
            <a:r>
              <a:rPr lang="en-US" dirty="0"/>
              <a:t>Bayer, Zeon </a:t>
            </a:r>
            <a:r>
              <a:rPr lang="ru-RU" dirty="0"/>
              <a:t>и </a:t>
            </a:r>
            <a:r>
              <a:rPr lang="en-US" dirty="0" err="1"/>
              <a:t>Therban</a:t>
            </a:r>
            <a:r>
              <a:rPr lang="en-US" dirty="0"/>
              <a:t>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8901339" cy="1235529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dirty="0"/>
              <a:t>Доля выпуска синтетических каучуков в России за 2021 год составила 1486 тыс. тонн. Это стал новый максимум производства эластомеров в нашей стране за последние 30 лет. Наблюдается увеличение количества и доли выпускаемого БНК на отечественном рынке, но его не хватит для всех возможных проектов. В зарубежных странах планируется увеличение производства ГБНК. Введение санкций по изолированию нашей страны ставят задачи по разработки технологий получения ГБНК и созданию изделий на его основе.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C4572E-45C6-494E-B92A-BA10898CF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913" y="723899"/>
            <a:ext cx="1905165" cy="8230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688A53-AB93-4232-B6C5-DF2EC5228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157" y="1564580"/>
            <a:ext cx="1957031" cy="14047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AAF82A-9816-4230-B4DE-043D685DD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676" y="1919138"/>
            <a:ext cx="2542816" cy="938703"/>
          </a:xfrm>
          <a:prstGeom prst="rect">
            <a:avLst/>
          </a:prstGeom>
        </p:spPr>
      </p:pic>
      <p:pic>
        <p:nvPicPr>
          <p:cNvPr id="1026" name="Picture 2" descr="Резиновый компенсатор Elaflex ERV-GS HNBR">
            <a:extLst>
              <a:ext uri="{FF2B5EF4-FFF2-40B4-BE49-F238E27FC236}">
                <a16:creationId xmlns:a16="http://schemas.microsoft.com/office/drawing/2014/main" id="{3C42BC89-2F2F-47E8-AC2D-8FB6DA818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037" y="3809299"/>
            <a:ext cx="20478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19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439056" y="954692"/>
            <a:ext cx="9788577" cy="24090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000" dirty="0"/>
          </a:p>
          <a:p>
            <a:pPr indent="457200" algn="ctr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Крупные государственные компании</a:t>
            </a:r>
          </a:p>
          <a:p>
            <a:pPr indent="457200" algn="ctr">
              <a:lnSpc>
                <a:spcPct val="150000"/>
              </a:lnSpc>
              <a:spcBef>
                <a:spcPts val="0"/>
              </a:spcBef>
            </a:pPr>
            <a:r>
              <a:rPr lang="ru-RU" sz="2000" dirty="0">
                <a:cs typeface="Times New Roman" panose="02020603050405020304" pitchFamily="18" charset="0"/>
              </a:rPr>
              <a:t>В эту категорию входят физические лица от 25 лет с высшим химическим образованием, в частности инженеры-технологи, кроме этого, сюда же можно отнести людей с высшим экономическим образованием.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7403D-F1CB-E565-DBC1-7B643121BF36}"/>
              </a:ext>
            </a:extLst>
          </p:cNvPr>
          <p:cNvSpPr txBox="1"/>
          <p:nvPr/>
        </p:nvSpPr>
        <p:spPr>
          <a:xfrm>
            <a:off x="3145436" y="3661348"/>
            <a:ext cx="5901127" cy="18912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ctr">
              <a:lnSpc>
                <a:spcPct val="150000"/>
              </a:lnSpc>
            </a:pPr>
            <a:r>
              <a:rPr lang="ru-RU" sz="2000" b="1" dirty="0">
                <a:cs typeface="Times New Roman" panose="02020603050405020304" pitchFamily="18" charset="0"/>
              </a:rPr>
              <a:t>Частные предприятия </a:t>
            </a:r>
          </a:p>
          <a:p>
            <a:pPr indent="457200" algn="ctr">
              <a:lnSpc>
                <a:spcPct val="150000"/>
              </a:lnSpc>
            </a:pPr>
            <a:r>
              <a:rPr lang="ru-RU" sz="2000" dirty="0">
                <a:cs typeface="Times New Roman" panose="02020603050405020304" pitchFamily="18" charset="0"/>
              </a:rPr>
              <a:t>В эту категорию входят физические лица от 25 лет с высшим техническим образованием – инженеры.</a:t>
            </a:r>
          </a:p>
        </p:txBody>
      </p:sp>
    </p:spTree>
    <p:extLst>
      <p:ext uri="{BB962C8B-B14F-4D97-AF65-F5344CB8AC3E}">
        <p14:creationId xmlns:p14="http://schemas.microsoft.com/office/powerpoint/2010/main" val="317929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6244546" y="1001261"/>
            <a:ext cx="5451299" cy="4074631"/>
          </a:xfrm>
        </p:spPr>
        <p:txBody>
          <a:bodyPr>
            <a:no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В</a:t>
            </a:r>
            <a:r>
              <a:rPr lang="ru-RU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се перечисленные предприятия занимаются выпуском резинотехнической продукции, в состав которых, в большинстве случаев, входит БНК.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Переход на наш продукт (ГБНК) значительно улучшит характеристики выпускаемых изделий. </a:t>
            </a:r>
            <a:endParaRPr lang="ru-RU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ГБНК применяется в нефтяной, аэрокосмической промышленности, в машиностроении и других отраслях. ГБНК используется в производстве шевронных уплотнений, противовыбросовых устройств, прокладок теплообменников, уплотнений </a:t>
            </a:r>
            <a:r>
              <a:rPr 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промышленных валов</a:t>
            </a:r>
            <a:r>
              <a:rPr lang="ru-RU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, резиновых компенсаторов, покрытия бумагоделательных и сталепрокатных валков, подошв для обуви специального назначения.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86AC32-D4A0-04AD-5C90-8079A9F7C7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6" t="5290" r="11120" b="9903"/>
          <a:stretch/>
        </p:blipFill>
        <p:spPr>
          <a:xfrm>
            <a:off x="190492" y="4763558"/>
            <a:ext cx="1199954" cy="10248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DF37DB-C97A-4C52-94EC-B8768C417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22" y="3041766"/>
            <a:ext cx="1276350" cy="8096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10E4CA-8D6D-7CFA-D189-DD632A75B8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486" y="3356646"/>
            <a:ext cx="2065404" cy="82758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AE048F-C5EF-14FD-0F76-0ACD0E8F2C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7" y="3990598"/>
            <a:ext cx="2065404" cy="4647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604B65-DBC8-F166-772B-C2D8E2E064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6"/>
          <a:stretch/>
        </p:blipFill>
        <p:spPr>
          <a:xfrm>
            <a:off x="3484478" y="791250"/>
            <a:ext cx="2585065" cy="6188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369136-10A1-E22A-4A86-F48A02D5A0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35142" r="8709" b="36747"/>
          <a:stretch/>
        </p:blipFill>
        <p:spPr>
          <a:xfrm>
            <a:off x="1610607" y="5000135"/>
            <a:ext cx="2173901" cy="10248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70C476-9355-3FF4-E4F1-14DEB9C7B8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68" y="1068195"/>
            <a:ext cx="1428750" cy="14287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5C5E9D3-0BBD-9EDA-941D-DD3DBAC61DB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5"/>
          <a:stretch/>
        </p:blipFill>
        <p:spPr>
          <a:xfrm>
            <a:off x="3837746" y="2068972"/>
            <a:ext cx="1799859" cy="75000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38D3BFC-DD65-E95D-5106-55518BF1894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" t="25928" r="5118" b="26557"/>
          <a:stretch/>
        </p:blipFill>
        <p:spPr>
          <a:xfrm>
            <a:off x="207295" y="2568164"/>
            <a:ext cx="2102756" cy="111419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035A635-0A53-EE38-AD1F-794E8CC3EA1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4" t="14845" r="11524" b="16258"/>
          <a:stretch/>
        </p:blipFill>
        <p:spPr>
          <a:xfrm>
            <a:off x="278530" y="676717"/>
            <a:ext cx="1662807" cy="169022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D3D8AAF-3E75-C472-33BA-1202D5B1636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t="22708" r="18978" b="24410"/>
          <a:stretch/>
        </p:blipFill>
        <p:spPr>
          <a:xfrm>
            <a:off x="3895933" y="5140758"/>
            <a:ext cx="2173901" cy="141250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3928137-F980-C185-F845-7C7292CC1CB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7" b="40453"/>
          <a:stretch/>
        </p:blipFill>
        <p:spPr>
          <a:xfrm>
            <a:off x="2508751" y="4396212"/>
            <a:ext cx="2102756" cy="52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4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0" y="1497200"/>
            <a:ext cx="11808278" cy="4877024"/>
          </a:xfrm>
        </p:spPr>
        <p:txBody>
          <a:bodyPr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Гидрированный бутадиен-нитрильный каучук (ГБНК) отличается от исходного полимера (бутадиен-нитрильного каучука БНК) целым рядом эксплуатационных характеристик: </a:t>
            </a:r>
          </a:p>
          <a:p>
            <a:pPr marL="285750" indent="4572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исключительной устойчивостью к углеводородам, озону, кислороду;</a:t>
            </a:r>
          </a:p>
          <a:p>
            <a:pPr marL="285750" indent="4572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высокой устойчивостью к истиранию даже при повышенных температурах; </a:t>
            </a:r>
          </a:p>
          <a:p>
            <a:pPr marL="285750" indent="4572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способностью сохранять эластичность даже после воздействия высоких температур.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Данные характеристики определяются степенью гидрирования, содержанием звеньев акрилонитрила и молекулярной массой.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ГНБК – это относительно молодой материал и массовое производство его началось на так давно, но уже определились лидирующие страны по его производству. Несмотря на степень развития полимерной промышленности в РФ, производством бутадиен-нитрильных каучуков занимается лишь небольшое количество компаний, к тому же в малых объемах и/или не для коммерческого выпуска. И об этом стоит задуматься, ведь ГНБК – это перспективный материал с обширным комплексом свойств и широкой областью применения, тем более что российские производители могли бы выпускать новые его марки с улучшенными характеристика.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932800" y="847676"/>
            <a:ext cx="7954458" cy="713014"/>
          </a:xfrm>
        </p:spPr>
        <p:txBody>
          <a:bodyPr>
            <a:norm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Гидрированный бутадиен-нитрильный каучук (ГБНК)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4428" y="1230158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54428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2365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850" y="3554896"/>
            <a:ext cx="3638550" cy="3676650"/>
          </a:xfrm>
        </p:spPr>
        <p:txBody>
          <a:bodyPr/>
          <a:lstStyle/>
          <a:p>
            <a:pPr algn="just"/>
            <a:r>
              <a:rPr lang="ru-RU" sz="1400" dirty="0"/>
              <a:t>В РФ выпускают простой бутадиен-нитрильный каучук, а не гидрированный;</a:t>
            </a:r>
          </a:p>
          <a:p>
            <a:pPr algn="just"/>
            <a:r>
              <a:rPr lang="ru-RU" sz="1400" dirty="0"/>
              <a:t>Сейчас потребители ГНБК покупают его у иностранных компаний по завышенным ценам, с длительным периодом доставки либо используют БНК;</a:t>
            </a:r>
          </a:p>
          <a:p>
            <a:pPr algn="just"/>
            <a:r>
              <a:rPr lang="ru-RU" sz="1400" dirty="0"/>
              <a:t>Невысокие эксплуатационные характеристики резинотехнической продукции из простого БНК.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276725" y="3654287"/>
            <a:ext cx="3638550" cy="3676650"/>
          </a:xfrm>
        </p:spPr>
        <p:txBody>
          <a:bodyPr/>
          <a:lstStyle/>
          <a:p>
            <a:r>
              <a:rPr lang="ru-RU" dirty="0"/>
              <a:t>Более быстрый процесс оформление заказа;</a:t>
            </a:r>
          </a:p>
          <a:p>
            <a:r>
              <a:rPr lang="ru-RU" dirty="0"/>
              <a:t>Быстрая поставка продукта-ГБНК;</a:t>
            </a:r>
          </a:p>
          <a:p>
            <a:r>
              <a:rPr lang="ru-RU" dirty="0"/>
              <a:t>Стоимость отечественного ГБНК ниже стоимости зарубежного; </a:t>
            </a:r>
          </a:p>
          <a:p>
            <a:r>
              <a:rPr lang="ru-RU" dirty="0"/>
              <a:t>Высокие свойства ГБНК, в отличии от простого БНК;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229600" y="3286539"/>
            <a:ext cx="3638550" cy="3676650"/>
          </a:xfrm>
        </p:spPr>
        <p:txBody>
          <a:bodyPr/>
          <a:lstStyle/>
          <a:p>
            <a:r>
              <a:rPr lang="ru-RU" sz="1400" dirty="0"/>
              <a:t>Производство ГБНК в РФ решит проблему импортозамещения, что позволит потребителю сэкономить материальные и временные ресурсы, которые уходят на закупку у зарубежных поставщиков.</a:t>
            </a:r>
          </a:p>
          <a:p>
            <a:r>
              <a:rPr lang="ru-RU" sz="1400" dirty="0"/>
              <a:t>Полученные изделия будут обладать высокими эксплуатационными характеристиками;</a:t>
            </a:r>
          </a:p>
          <a:p>
            <a:r>
              <a:rPr lang="ru-RU" dirty="0"/>
              <a:t>Понижение себестоимости продукта, позволит привлечь больше покупателей уплотнительных изделий из ГБНК, то есть повысится прибыль у производителей. 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3"/>
            <a:ext cx="11175998" cy="172744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Наш продукт – гидрированный бутадиен-нитрильный каучук – позволяет получить изделия с высокими эксплуатационными характеристиками. Использование отечественного ГБНК позволит потребителю упростить задачу его покупки и поставки, в отличии от зарубежного. Также его стоимость значительно ниже зарубежного ГБНК, что поможет потребителю снизить расходы на закупку.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59246"/>
              </p:ext>
            </p:extLst>
          </p:nvPr>
        </p:nvGraphicFramePr>
        <p:xfrm>
          <a:off x="486696" y="3429000"/>
          <a:ext cx="11218608" cy="2483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4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4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8389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Отсутствие конкуренции на рынке, поскольку производство ГБНК в РФ не налажено.</a:t>
                      </a:r>
                    </a:p>
                    <a:p>
                      <a:pPr algn="just"/>
                      <a:endParaRPr lang="ru-RU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Наш продукт - ГБНК - уже был получен в лабораторных условиях. И идет подготовка к выпуску пилотный партии на производстве.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Востребованность продукта во многих сферах промышленности: нефтегазовой, химической, авиационной промышленности и т.д.</a:t>
                      </a:r>
                    </a:p>
                    <a:p>
                      <a:pPr algn="just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Относительная дешевизна по сравнению с зарубежными аналогами.</a:t>
                      </a:r>
                    </a:p>
                    <a:p>
                      <a:pPr algn="just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972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8264" y="1165104"/>
            <a:ext cx="2060080" cy="3751226"/>
          </a:xfrm>
        </p:spPr>
        <p:txBody>
          <a:bodyPr/>
          <a:lstStyle/>
          <a:p>
            <a:pPr algn="just"/>
            <a:r>
              <a:rPr lang="ru-RU" sz="1100" dirty="0" err="1"/>
              <a:t>ВолгГТУ</a:t>
            </a:r>
            <a:r>
              <a:rPr lang="ru-RU" sz="1100" dirty="0"/>
              <a:t> (ХТПЭ и ТОНС)</a:t>
            </a:r>
          </a:p>
          <a:p>
            <a:pPr algn="just"/>
            <a:r>
              <a:rPr lang="ru-RU" sz="1100" dirty="0"/>
              <a:t>Промышленное предприятие ООО «ГК </a:t>
            </a:r>
            <a:r>
              <a:rPr lang="ru-RU" sz="1100" dirty="0" err="1"/>
              <a:t>АвтокомТехнолоджи</a:t>
            </a:r>
            <a:r>
              <a:rPr lang="ru-RU" sz="1100" dirty="0"/>
              <a:t>»;</a:t>
            </a:r>
          </a:p>
          <a:p>
            <a:pPr algn="just"/>
            <a:r>
              <a:rPr lang="ru-RU" sz="1100" dirty="0"/>
              <a:t>Институт общей и неорганической химии имени Н.С. Курнакова РАН;</a:t>
            </a:r>
          </a:p>
          <a:p>
            <a:pPr algn="just"/>
            <a:r>
              <a:rPr lang="ru-RU" sz="1100" dirty="0"/>
              <a:t>Потенциальное участие </a:t>
            </a:r>
            <a:r>
              <a:rPr lang="ru-RU" sz="1100" dirty="0" err="1"/>
              <a:t>МИНПРОМТОРГа</a:t>
            </a:r>
            <a:r>
              <a:rPr lang="ru-RU" sz="1100" dirty="0"/>
              <a:t> РФ. 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100" dirty="0"/>
              <a:t> «Личный консультант» ( за потребителем будет закреплен персональный менеджер);</a:t>
            </a:r>
          </a:p>
          <a:p>
            <a:pPr algn="just"/>
            <a:r>
              <a:rPr lang="ru-RU" sz="1100" dirty="0"/>
              <a:t>«Автоматизированное обслуживание» (интернет-магазин).</a:t>
            </a:r>
            <a:endParaRPr lang="ru-RU" sz="1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>
          <a:xfrm>
            <a:off x="7051955" y="3330632"/>
            <a:ext cx="2132980" cy="1770675"/>
          </a:xfrm>
        </p:spPr>
        <p:txBody>
          <a:bodyPr>
            <a:normAutofit/>
          </a:bodyPr>
          <a:lstStyle/>
          <a:p>
            <a:pPr algn="just"/>
            <a:r>
              <a:rPr lang="ru-RU" sz="1100" dirty="0"/>
              <a:t>Прямые продажи предприятиям, связанных с производством изделий из ГБНК.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>
          <a:xfrm>
            <a:off x="288264" y="5445590"/>
            <a:ext cx="5519909" cy="1178520"/>
          </a:xfrm>
        </p:spPr>
        <p:txBody>
          <a:bodyPr/>
          <a:lstStyle/>
          <a:p>
            <a:pPr algn="just"/>
            <a:r>
              <a:rPr lang="ru-RU" sz="1050" dirty="0"/>
              <a:t>Закупка сырья для производства ГБНК;</a:t>
            </a:r>
          </a:p>
          <a:p>
            <a:pPr algn="just"/>
            <a:r>
              <a:rPr lang="ru-RU" sz="1050" dirty="0"/>
              <a:t>Лабораторное оборудование для проведение испытаний;</a:t>
            </a:r>
          </a:p>
          <a:p>
            <a:pPr algn="just"/>
            <a:r>
              <a:rPr lang="ru-RU" sz="1050" dirty="0"/>
              <a:t>Оборудования для промышленного производства;</a:t>
            </a:r>
          </a:p>
          <a:p>
            <a:pPr algn="just"/>
            <a:r>
              <a:rPr lang="ru-RU" sz="1050" dirty="0"/>
              <a:t>Команда (инженеры и лаборанты, администрация, отдел продаж и маркетинга).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>
          <a:xfrm>
            <a:off x="5943600" y="5445590"/>
            <a:ext cx="5357192" cy="1178520"/>
          </a:xfrm>
        </p:spPr>
        <p:txBody>
          <a:bodyPr/>
          <a:lstStyle/>
          <a:p>
            <a:pPr algn="just"/>
            <a:r>
              <a:rPr lang="ru-RU" sz="1200" dirty="0"/>
              <a:t>Прибыль от продажи ГБНК  компаниям-производителям различных уплотнительных изделий. 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100" dirty="0"/>
              <a:t>Задачи:</a:t>
            </a:r>
          </a:p>
          <a:p>
            <a:pPr algn="just"/>
            <a:r>
              <a:rPr lang="ru-RU" sz="1100" dirty="0"/>
              <a:t>Более простая схема закупки и поставки отечественного ГБНК, чем зарубежного;</a:t>
            </a:r>
          </a:p>
          <a:p>
            <a:pPr algn="just"/>
            <a:r>
              <a:rPr lang="ru-RU" sz="1100" dirty="0"/>
              <a:t>Стоимость отечественного ГБНК ниже зарубежного;</a:t>
            </a:r>
          </a:p>
          <a:p>
            <a:pPr algn="just"/>
            <a:r>
              <a:rPr lang="ru-RU" sz="1100" dirty="0"/>
              <a:t>Получение изделий с улучшенными эксплуатационными характеристиками, чем у изделий из БНК;</a:t>
            </a:r>
          </a:p>
          <a:p>
            <a:pPr marL="0" indent="0" algn="just">
              <a:buNone/>
            </a:pPr>
            <a:r>
              <a:rPr lang="ru-RU" sz="1100" dirty="0"/>
              <a:t>Проблема: </a:t>
            </a:r>
          </a:p>
          <a:p>
            <a:pPr algn="just"/>
            <a:r>
              <a:rPr lang="ru-RU" sz="1100" dirty="0"/>
              <a:t>Затруднение поставок зарубежного ГБНК из-за санкций;</a:t>
            </a:r>
          </a:p>
          <a:p>
            <a:pPr algn="just"/>
            <a:r>
              <a:rPr lang="ru-RU" sz="1100" dirty="0"/>
              <a:t>Изделия из простого БНК не имеют высокие эксплуатационные характеристики.</a:t>
            </a:r>
          </a:p>
          <a:p>
            <a:pPr marL="0" indent="0" algn="just">
              <a:buNone/>
            </a:pPr>
            <a:r>
              <a:rPr lang="ru-RU" sz="1100" dirty="0"/>
              <a:t>Выгода:</a:t>
            </a:r>
          </a:p>
          <a:p>
            <a:pPr algn="just"/>
            <a:r>
              <a:rPr lang="ru-RU" sz="1100" dirty="0"/>
              <a:t>Изделия с улучшенными свойствами;</a:t>
            </a:r>
          </a:p>
          <a:p>
            <a:pPr algn="just"/>
            <a:r>
              <a:rPr lang="ru-RU" sz="1100" dirty="0"/>
              <a:t>Уменьшение расходов на закупку ГБНК.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>
          <a:xfrm>
            <a:off x="2514099" y="3175135"/>
            <a:ext cx="2060575" cy="17732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100" dirty="0"/>
              <a:t>Финансовые: инвестиции от внутреннего инвестора; гос. кредиты. </a:t>
            </a:r>
          </a:p>
          <a:p>
            <a:pPr algn="just"/>
            <a:r>
              <a:rPr lang="ru-RU" sz="1100" dirty="0"/>
              <a:t>Материальные: лабораторное оборудование университета; промышленное оборудование от предприятия-партнера; поставки сырьевых компонентов. </a:t>
            </a:r>
          </a:p>
          <a:p>
            <a:pPr algn="just"/>
            <a:r>
              <a:rPr lang="ru-RU" sz="1100" dirty="0"/>
              <a:t>Человеческие: инженеры; лаборанты; экономисты; маркетологи.</a:t>
            </a:r>
          </a:p>
          <a:p>
            <a:pPr algn="just"/>
            <a:endParaRPr lang="ru-RU" sz="1300" dirty="0"/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>
          <a:xfrm>
            <a:off x="4825625" y="1187635"/>
            <a:ext cx="2060080" cy="3760738"/>
          </a:xfrm>
        </p:spPr>
        <p:txBody>
          <a:bodyPr>
            <a:norm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Отечественный ГБНК позволит производителям уплотнительных изделий заменить простой БНК и отказаться от дорогого зарубежного ГБНК,  тем самым улучшаться эксплуатационные характеристики выпускаемых продуктов и их стоимость будет практически одинакова с изделиями из БНК.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>
          <a:xfrm>
            <a:off x="2548920" y="1155592"/>
            <a:ext cx="2213975" cy="1905552"/>
          </a:xfrm>
        </p:spPr>
        <p:txBody>
          <a:bodyPr>
            <a:noAutofit/>
          </a:bodyPr>
          <a:lstStyle/>
          <a:p>
            <a:pPr algn="just"/>
            <a:r>
              <a:rPr lang="ru-RU" sz="1000" dirty="0"/>
              <a:t>Синтез ГБНК в лаборатории </a:t>
            </a:r>
            <a:r>
              <a:rPr lang="ru-RU" sz="1000" dirty="0" err="1"/>
              <a:t>ВолгГТУ</a:t>
            </a:r>
            <a:r>
              <a:rPr lang="ru-RU" sz="1000" dirty="0"/>
              <a:t>;</a:t>
            </a:r>
          </a:p>
          <a:p>
            <a:pPr algn="just"/>
            <a:r>
              <a:rPr lang="ru-RU" sz="1000" dirty="0"/>
              <a:t>Исследование эксплуатационных характеристик продукта;</a:t>
            </a:r>
          </a:p>
          <a:p>
            <a:pPr algn="just"/>
            <a:r>
              <a:rPr lang="ru-RU" sz="1000" dirty="0"/>
              <a:t>Получение катализаторов для производства ГБНК;</a:t>
            </a:r>
          </a:p>
          <a:p>
            <a:pPr algn="just"/>
            <a:r>
              <a:rPr lang="ru-RU" sz="1000" dirty="0"/>
              <a:t>Оборудование участка  для производства пилотной партии; </a:t>
            </a:r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1622760"/>
            <a:ext cx="5940425" cy="4238171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/>
              <a:t>Проведены лабораторные испытания;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/>
              <a:t>На базе института общей и неорганической химии имени Н.С. Курнакова РАН было получено необходимое количество </a:t>
            </a:r>
            <a:r>
              <a:rPr lang="ru-RU" sz="1800" dirty="0" err="1"/>
              <a:t>металлокомплексных</a:t>
            </a:r>
            <a:r>
              <a:rPr lang="ru-RU" sz="1800" dirty="0"/>
              <a:t> катализаторов для производства пилотной партии;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/>
              <a:t>На базе промышленного предприятия-партнера ООО «ГК </a:t>
            </a:r>
            <a:r>
              <a:rPr lang="ru-RU" sz="1800" dirty="0" err="1"/>
              <a:t>АвтокомТехнолоджи</a:t>
            </a:r>
            <a:r>
              <a:rPr lang="ru-RU" sz="1800" dirty="0"/>
              <a:t>» готовится производство пилотной партии;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/>
              <a:t>На уровень выпуска опытной партии планируется цена 6000 рублей за килограмм.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651624" y="1622760"/>
            <a:ext cx="4818743" cy="3991428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Уровень готовности по </a:t>
            </a:r>
            <a:r>
              <a:rPr lang="en-US" sz="1800" dirty="0"/>
              <a:t>TRL</a:t>
            </a:r>
            <a:r>
              <a:rPr lang="ru-RU" sz="1800" dirty="0"/>
              <a:t> составляет 4-ый. Продукт получен в лабораторных условиях</a:t>
            </a:r>
            <a:r>
              <a:rPr lang="ru-RU" sz="2000" dirty="0"/>
              <a:t>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97948"/>
            <a:chOff x="6651624" y="749860"/>
            <a:chExt cx="5192033" cy="497948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8784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>
                  <a:solidFill>
                    <a:srgbClr val="FD5701"/>
                  </a:solidFill>
                </a:rPr>
                <a:t>Текущие результаты</a:t>
              </a:r>
              <a:r>
                <a:rPr lang="ru-RU" sz="1600" dirty="0">
                  <a:solidFill>
                    <a:srgbClr val="FD5701"/>
                  </a:solidFill>
                </a:rPr>
                <a:t>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97948"/>
            <a:chOff x="83005" y="749860"/>
            <a:chExt cx="5859690" cy="497948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23010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Каучук Фото">
            <a:extLst>
              <a:ext uri="{FF2B5EF4-FFF2-40B4-BE49-F238E27FC236}">
                <a16:creationId xmlns:a16="http://schemas.microsoft.com/office/drawing/2014/main" id="{F91E7AB1-72C9-4F78-AA2B-CB692AE0D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t="12753" r="13382" b="14539"/>
          <a:stretch/>
        </p:blipFill>
        <p:spPr bwMode="auto">
          <a:xfrm>
            <a:off x="6983716" y="2643809"/>
            <a:ext cx="3637721" cy="353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Лосева Елизавета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5576" y="3076300"/>
            <a:ext cx="2740025" cy="558452"/>
          </a:xfrm>
        </p:spPr>
        <p:txBody>
          <a:bodyPr>
            <a:normAutofit/>
          </a:bodyPr>
          <a:lstStyle/>
          <a:p>
            <a:r>
              <a:rPr lang="ru-RU" sz="1000" dirty="0"/>
              <a:t>Инженер-технолог</a:t>
            </a:r>
          </a:p>
          <a:p>
            <a:r>
              <a:rPr lang="ru-RU" sz="1000" dirty="0"/>
              <a:t>Организация командной работы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/>
              <a:t>Сергеев Александр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>
          <a:xfrm>
            <a:off x="4509862" y="3107876"/>
            <a:ext cx="2740025" cy="681497"/>
          </a:xfrm>
        </p:spPr>
        <p:txBody>
          <a:bodyPr>
            <a:normAutofit/>
          </a:bodyPr>
          <a:lstStyle/>
          <a:p>
            <a:r>
              <a:rPr lang="ru-RU" sz="1000" dirty="0"/>
              <a:t>Инженер-технолог</a:t>
            </a:r>
          </a:p>
          <a:p>
            <a:r>
              <a:rPr lang="ru-RU" sz="1000" dirty="0"/>
              <a:t>Синтез ГБНК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/>
              <a:t>Московских Алина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>
          <a:xfrm>
            <a:off x="8457748" y="3076300"/>
            <a:ext cx="2740025" cy="566049"/>
          </a:xfrm>
        </p:spPr>
        <p:txBody>
          <a:bodyPr>
            <a:normAutofit/>
          </a:bodyPr>
          <a:lstStyle/>
          <a:p>
            <a:r>
              <a:rPr lang="ru-RU" sz="1000" dirty="0"/>
              <a:t>Инженер-технолог</a:t>
            </a:r>
          </a:p>
          <a:p>
            <a:r>
              <a:rPr lang="ru-RU" sz="1000" dirty="0"/>
              <a:t>Реклама и презентация продукции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>
          <a:xfrm>
            <a:off x="1769838" y="5938158"/>
            <a:ext cx="2740025" cy="342900"/>
          </a:xfrm>
        </p:spPr>
        <p:txBody>
          <a:bodyPr/>
          <a:lstStyle/>
          <a:p>
            <a:r>
              <a:rPr lang="ru-RU" dirty="0"/>
              <a:t>Коновалова Анастасия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>
          <a:xfrm>
            <a:off x="1842864" y="6212490"/>
            <a:ext cx="2740025" cy="470800"/>
          </a:xfrm>
        </p:spPr>
        <p:txBody>
          <a:bodyPr>
            <a:normAutofit/>
          </a:bodyPr>
          <a:lstStyle/>
          <a:p>
            <a:r>
              <a:rPr lang="ru-RU" sz="1000" dirty="0"/>
              <a:t>Инженер-технолог</a:t>
            </a:r>
          </a:p>
          <a:p>
            <a:r>
              <a:rPr lang="ru-RU" sz="1000" dirty="0"/>
              <a:t>Анализ рынка потребителей</a:t>
            </a:r>
          </a:p>
          <a:p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>
          <a:xfrm>
            <a:off x="6809255" y="5899880"/>
            <a:ext cx="2740025" cy="342900"/>
          </a:xfrm>
        </p:spPr>
        <p:txBody>
          <a:bodyPr/>
          <a:lstStyle/>
          <a:p>
            <a:r>
              <a:rPr lang="ru-RU" dirty="0"/>
              <a:t>Ленских Максим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>
          <a:xfrm>
            <a:off x="6809254" y="6196690"/>
            <a:ext cx="2740025" cy="579071"/>
          </a:xfrm>
        </p:spPr>
        <p:txBody>
          <a:bodyPr>
            <a:normAutofit/>
          </a:bodyPr>
          <a:lstStyle/>
          <a:p>
            <a:r>
              <a:rPr lang="ru-RU" sz="1000" dirty="0"/>
              <a:t>Инженер-технолог</a:t>
            </a:r>
          </a:p>
          <a:p>
            <a:r>
              <a:rPr lang="ru-RU" sz="1000" dirty="0"/>
              <a:t>Поиск поставщиков сырья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A0F29CF-B861-448E-86EA-602B3706C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1" b="28406"/>
          <a:stretch/>
        </p:blipFill>
        <p:spPr bwMode="auto">
          <a:xfrm>
            <a:off x="189190" y="628746"/>
            <a:ext cx="2379839" cy="20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B2AD7DE4-F0FD-4017-A33A-B08C4BA76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0" t="21828" r="29574" b="42415"/>
          <a:stretch/>
        </p:blipFill>
        <p:spPr bwMode="auto">
          <a:xfrm>
            <a:off x="1705681" y="3809944"/>
            <a:ext cx="2379840" cy="20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5AE7726-3E83-49FB-91C7-92A7D8566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844" r="27560" b="15019"/>
          <a:stretch/>
        </p:blipFill>
        <p:spPr bwMode="auto">
          <a:xfrm>
            <a:off x="6484308" y="3789373"/>
            <a:ext cx="2379839" cy="20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1E9C0CF0-03EF-4BBA-84B7-95D3115D0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14336" r="8126" b="36221"/>
          <a:stretch/>
        </p:blipFill>
        <p:spPr bwMode="auto">
          <a:xfrm>
            <a:off x="8284849" y="628746"/>
            <a:ext cx="2379838" cy="206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383863" y="1015106"/>
            <a:ext cx="9942583" cy="4096578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800" dirty="0"/>
              <a:t>Точное распределение ответственностей, коммуникации между подразделениями;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800" dirty="0"/>
              <a:t>Оценка всех рисков связанных с производством ГБНК;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800" dirty="0"/>
              <a:t>Определение производственных параметров процесса создания ГБНК;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800" dirty="0"/>
              <a:t>Планирование пилотной партии и рассылка образцов потенциальным потребителям                (ООО «АХТУБАРЕЗИНОТЕХ»; группа компаний «МАКС»; ООО «ГУТАЛ» и </a:t>
            </a:r>
            <a:r>
              <a:rPr lang="ru-RU" sz="1800" dirty="0" err="1"/>
              <a:t>тд</a:t>
            </a:r>
            <a:r>
              <a:rPr lang="ru-RU" sz="1800" dirty="0"/>
              <a:t>.);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800" dirty="0"/>
              <a:t>Анализ доходов и расходов, планирование бюджета.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D92E3D9B-B43B-4299-A001-2270E7C07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 b="5930"/>
          <a:stretch/>
        </p:blipFill>
        <p:spPr bwMode="auto">
          <a:xfrm>
            <a:off x="9063866" y="3220279"/>
            <a:ext cx="2525160" cy="311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1214</Words>
  <Application>Microsoft Office PowerPoint</Application>
  <PresentationFormat>Широкоэкранный</PresentationFormat>
  <Paragraphs>120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Елизавета</cp:lastModifiedBy>
  <cp:revision>99</cp:revision>
  <dcterms:created xsi:type="dcterms:W3CDTF">2023-10-17T11:47:57Z</dcterms:created>
  <dcterms:modified xsi:type="dcterms:W3CDTF">2023-11-22T19:01:45Z</dcterms:modified>
</cp:coreProperties>
</file>