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5" r:id="rId5"/>
    <p:sldId id="266" r:id="rId6"/>
    <p:sldId id="268" r:id="rId7"/>
    <p:sldId id="269" r:id="rId8"/>
    <p:sldId id="259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8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4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DFE-EA11-4187-B3B6-41BFB9E5F87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58176-C5DC-4283-B742-A3092A6B5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722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DFE-EA11-4187-B3B6-41BFB9E5F87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58176-C5DC-4283-B742-A3092A6B5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27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DFE-EA11-4187-B3B6-41BFB9E5F87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58176-C5DC-4283-B742-A3092A6B5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207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DFE-EA11-4187-B3B6-41BFB9E5F87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58176-C5DC-4283-B742-A3092A6B5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845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DFE-EA11-4187-B3B6-41BFB9E5F87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58176-C5DC-4283-B742-A3092A6B5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779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DFE-EA11-4187-B3B6-41BFB9E5F87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58176-C5DC-4283-B742-A3092A6B5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955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DFE-EA11-4187-B3B6-41BFB9E5F87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58176-C5DC-4283-B742-A3092A6B5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300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DFE-EA11-4187-B3B6-41BFB9E5F87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58176-C5DC-4283-B742-A3092A6B5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418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DFE-EA11-4187-B3B6-41BFB9E5F87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58176-C5DC-4283-B742-A3092A6B5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298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DFE-EA11-4187-B3B6-41BFB9E5F87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58176-C5DC-4283-B742-A3092A6B5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864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DFE-EA11-4187-B3B6-41BFB9E5F87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58176-C5DC-4283-B742-A3092A6B5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172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5EDFE-EA11-4187-B3B6-41BFB9E5F873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58176-C5DC-4283-B742-A3092A6B5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625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  <a:t>РОБОТ</a:t>
            </a:r>
            <a:br>
              <a:rPr lang="ru-RU" u="sng" dirty="0">
                <a:latin typeface="Bahnschrift Condensed" panose="020B0502040204020203" pitchFamily="34" charset="0"/>
              </a:rPr>
            </a:br>
            <a:r>
              <a:rPr lang="ru-RU" u="sng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КОМПАНЬОН</a:t>
            </a:r>
            <a:br>
              <a:rPr lang="ru-RU" u="sng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u="sng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  <a:t>«Лесной Друг»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Lego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-Робототехника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L3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Педагог: Гизатуллин Марат Наилевич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21.12.24г</a:t>
            </a:r>
          </a:p>
        </p:txBody>
      </p:sp>
    </p:spTree>
    <p:extLst>
      <p:ext uri="{BB962C8B-B14F-4D97-AF65-F5344CB8AC3E}">
        <p14:creationId xmlns:p14="http://schemas.microsoft.com/office/powerpoint/2010/main" val="363386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6612" y="283494"/>
            <a:ext cx="3932237" cy="1407861"/>
          </a:xfrm>
        </p:spPr>
        <p:txBody>
          <a:bodyPr/>
          <a:lstStyle/>
          <a:p>
            <a:r>
              <a:rPr lang="ru-RU" sz="4400" b="1" u="sng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Bahnschrift Condensed" panose="020B0502040204020203" pitchFamily="34" charset="0"/>
              </a:rPr>
              <a:t>Какую</a:t>
            </a:r>
            <a:r>
              <a:rPr lang="ru-RU" sz="4400" b="1" u="sng" dirty="0">
                <a:solidFill>
                  <a:schemeClr val="accent4">
                    <a:lumMod val="75000"/>
                  </a:schemeClr>
                </a:solidFill>
                <a:effectLst/>
                <a:latin typeface="Bahnschrift Condensed" panose="020B0502040204020203" pitchFamily="34" charset="0"/>
              </a:rPr>
              <a:t> проблему робот</a:t>
            </a:r>
            <a:r>
              <a:rPr lang="ru-RU" sz="4400" b="1" u="sng" dirty="0">
                <a:solidFill>
                  <a:schemeClr val="accent4">
                    <a:lumMod val="50000"/>
                  </a:schemeClr>
                </a:solidFill>
                <a:effectLst/>
                <a:latin typeface="Bahnschrift Condensed" panose="020B0502040204020203" pitchFamily="34" charset="0"/>
              </a:rPr>
              <a:t> решает?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839788" y="2150416"/>
            <a:ext cx="3932237" cy="3718571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В сфере активного туризма </a:t>
            </a:r>
            <a:r>
              <a:rPr lang="ru-RU" sz="2000" b="1" dirty="0">
                <a:solidFill>
                  <a:srgbClr val="C0000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длительные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походы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– большое </a:t>
            </a:r>
            <a:r>
              <a:rPr lang="ru-RU" sz="2000" b="1" dirty="0">
                <a:solidFill>
                  <a:srgbClr val="C0000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испытание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для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гидов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, гораздо проще водить группы в короткие туры</a:t>
            </a:r>
            <a:b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</a:b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Также наш робот может решить проблему с </a:t>
            </a:r>
            <a:r>
              <a:rPr lang="ru-RU" sz="2000" b="1" dirty="0">
                <a:solidFill>
                  <a:srgbClr val="C0000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переносом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необходимого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оборудования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277781" y="1572888"/>
            <a:ext cx="6172200" cy="4873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6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В путешествии робот выполняет роль гида-проводника:</a:t>
            </a:r>
          </a:p>
          <a:p>
            <a:pPr marL="0" indent="0">
              <a:buNone/>
            </a:pPr>
            <a:endParaRPr lang="ru-RU" sz="2000" b="1" dirty="0">
              <a:solidFill>
                <a:schemeClr val="accent4">
                  <a:lumMod val="75000"/>
                </a:schemeClr>
              </a:solidFill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Робот оснащен дроном </a:t>
            </a:r>
            <a:r>
              <a:rPr lang="ru-RU" sz="2000" b="1" dirty="0">
                <a:solidFill>
                  <a:schemeClr val="accent6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разведки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и </a:t>
            </a:r>
            <a:r>
              <a:rPr lang="ru-RU" sz="2000" b="1" dirty="0">
                <a:solidFill>
                  <a:schemeClr val="accent6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поиска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потерявшихся </a:t>
            </a:r>
            <a:r>
              <a:rPr lang="ru-RU" sz="2000" b="1" dirty="0">
                <a:solidFill>
                  <a:schemeClr val="accent6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туристов</a:t>
            </a:r>
          </a:p>
          <a:p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Развертываемым </a:t>
            </a:r>
            <a:r>
              <a:rPr lang="ru-RU" sz="2000" b="1" dirty="0">
                <a:solidFill>
                  <a:schemeClr val="accent6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лагерем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и полевой </a:t>
            </a:r>
            <a:r>
              <a:rPr lang="ru-RU" sz="2000" b="1" dirty="0">
                <a:solidFill>
                  <a:schemeClr val="accent6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кухней</a:t>
            </a:r>
          </a:p>
          <a:p>
            <a:r>
              <a:rPr lang="ru-RU" sz="2000" b="1" dirty="0">
                <a:solidFill>
                  <a:schemeClr val="accent6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Модульность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робота позволяет </a:t>
            </a:r>
            <a:r>
              <a:rPr lang="ru-RU" sz="2000" b="1" dirty="0">
                <a:solidFill>
                  <a:schemeClr val="accent6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установить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на него требуемые в </a:t>
            </a:r>
            <a:r>
              <a:rPr lang="ru-RU" sz="2000" b="1" dirty="0">
                <a:solidFill>
                  <a:schemeClr val="accent6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разных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условиях </a:t>
            </a:r>
            <a:r>
              <a:rPr lang="ru-RU" sz="2000" b="1" dirty="0">
                <a:solidFill>
                  <a:schemeClr val="accent6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инструментах</a:t>
            </a:r>
            <a:b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</a:br>
            <a:endParaRPr lang="ru-RU" sz="2400" b="1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9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19" y="-6098"/>
            <a:ext cx="12198219" cy="686759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78" y="1900335"/>
            <a:ext cx="12192001" cy="995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</a:t>
            </a:r>
            <a:endParaRPr lang="ru-RU" b="1" dirty="0">
              <a:latin typeface="Bahnschrift Condensed" panose="020B0502040204020203" pitchFamily="34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Bahnschrift Condensed" panose="020B0502040204020203" pitchFamily="34" charset="0"/>
              </a:rPr>
              <a:t>Что будет</a:t>
            </a:r>
            <a:r>
              <a:rPr lang="ru-RU" sz="4000" b="1" u="sng" dirty="0">
                <a:solidFill>
                  <a:schemeClr val="accent4">
                    <a:lumMod val="75000"/>
                  </a:schemeClr>
                </a:solidFill>
                <a:latin typeface="Bahnschrift Condensed" panose="020B0502040204020203" pitchFamily="34" charset="0"/>
              </a:rPr>
              <a:t> делать </a:t>
            </a:r>
            <a:r>
              <a:rPr lang="ru-RU" sz="4000" b="1" u="sng" dirty="0">
                <a:solidFill>
                  <a:schemeClr val="accent4">
                    <a:lumMod val="50000"/>
                  </a:schemeClr>
                </a:solidFill>
                <a:latin typeface="Bahnschrift Condensed" panose="020B0502040204020203" pitchFamily="34" charset="0"/>
              </a:rPr>
              <a:t>робот?</a:t>
            </a:r>
          </a:p>
        </p:txBody>
      </p:sp>
      <p:sp>
        <p:nvSpPr>
          <p:cNvPr id="7" name="Подзаголовок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  <a:t>-Робот выдвигается с группой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  <a:t>-Отслеживает маршрут движения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  <a:t>-Исследует местность на наличие хищных животных и безопасность маршрута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  <a:t>-Раскладывает убежище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  <a:t>-Предоставляет зону для готовки еды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Bahnschrift Condensed" panose="020B0502040204020203" pitchFamily="34" charset="0"/>
              </a:rPr>
              <a:t>-Перевозит тяжелые грузы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893" y="1257300"/>
            <a:ext cx="2820569" cy="16934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6407" y="2895599"/>
            <a:ext cx="2362140" cy="18881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4974" y="4482725"/>
            <a:ext cx="2350136" cy="1863079"/>
          </a:xfrm>
          <a:prstGeom prst="rect">
            <a:avLst/>
          </a:prstGeom>
        </p:spPr>
      </p:pic>
      <p:sp>
        <p:nvSpPr>
          <p:cNvPr id="12" name="Стрелка вниз 11"/>
          <p:cNvSpPr/>
          <p:nvPr/>
        </p:nvSpPr>
        <p:spPr>
          <a:xfrm rot="19935554">
            <a:off x="6130675" y="3255531"/>
            <a:ext cx="420798" cy="86106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 rot="14981956">
            <a:off x="8560359" y="4295171"/>
            <a:ext cx="420798" cy="86106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98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AFFF6-9AAD-5D42-9A8A-4898F763B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42959"/>
            <a:ext cx="12192000" cy="6858000"/>
          </a:xfrm>
          <a:prstGeom prst="rect">
            <a:avLst/>
          </a:prstGeom>
        </p:spPr>
      </p:pic>
      <p:sp>
        <p:nvSpPr>
          <p:cNvPr id="11" name="Текст 2">
            <a:extLst>
              <a:ext uri="{FF2B5EF4-FFF2-40B4-BE49-F238E27FC236}">
                <a16:creationId xmlns:a16="http://schemas.microsoft.com/office/drawing/2014/main" id="{A615F9EC-32D5-2E81-0ED8-32130B95AC7D}"/>
              </a:ext>
            </a:extLst>
          </p:cNvPr>
          <p:cNvSpPr txBox="1"/>
          <p:nvPr/>
        </p:nvSpPr>
        <p:spPr bwMode="auto">
          <a:xfrm>
            <a:off x="968050" y="635034"/>
            <a:ext cx="9090397" cy="58477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200" cap="all" dirty="0">
                <a:solidFill>
                  <a:schemeClr val="accent2">
                    <a:lumMod val="75000"/>
                  </a:schemeClr>
                </a:solidFill>
                <a:latin typeface="Franklin Gothic Demi Cond" panose="020B0706030402020204" pitchFamily="34" charset="0"/>
              </a:rPr>
              <a:t>РЫНОК КОНКУРЕНТЫ </a:t>
            </a:r>
            <a:r>
              <a:rPr lang="en-US" sz="3200" cap="all" dirty="0">
                <a:solidFill>
                  <a:schemeClr val="accent2">
                    <a:lumMod val="75000"/>
                  </a:schemeClr>
                </a:solidFill>
                <a:latin typeface="Franklin Gothic Demi Cond" panose="020B0706030402020204" pitchFamily="34" charset="0"/>
              </a:rPr>
              <a:t>‘</a:t>
            </a:r>
            <a:r>
              <a:rPr lang="ru-RU" sz="3200" cap="all" dirty="0">
                <a:solidFill>
                  <a:schemeClr val="accent2">
                    <a:lumMod val="75000"/>
                  </a:schemeClr>
                </a:solidFill>
                <a:latin typeface="Franklin Gothic Demi Cond" panose="020B0706030402020204" pitchFamily="34" charset="0"/>
              </a:rPr>
              <a:t>Лесной друг</a:t>
            </a:r>
            <a:r>
              <a:rPr lang="en-US" sz="3200" cap="all" dirty="0">
                <a:solidFill>
                  <a:schemeClr val="accent2">
                    <a:lumMod val="75000"/>
                  </a:schemeClr>
                </a:solidFill>
                <a:latin typeface="Franklin Gothic Demi Cond" panose="020B0706030402020204" pitchFamily="34" charset="0"/>
              </a:rPr>
              <a:t>’</a:t>
            </a:r>
            <a:endParaRPr lang="ru-RU" sz="3200" cap="all" dirty="0">
              <a:solidFill>
                <a:schemeClr val="accent2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9D5800B-A094-6145-3DC9-98C85E71DB34}"/>
              </a:ext>
            </a:extLst>
          </p:cNvPr>
          <p:cNvSpPr txBox="1"/>
          <p:nvPr/>
        </p:nvSpPr>
        <p:spPr bwMode="auto">
          <a:xfrm>
            <a:off x="968050" y="1234269"/>
            <a:ext cx="7436170" cy="2062099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BB11B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</a:rPr>
              <a:t>Объем рынка не велик, но поскольку прямые конкуренты отсутствуют проект может быть привлекательным как альтернатива кураторам. </a:t>
            </a:r>
            <a:br>
              <a:rPr lang="ru-RU" sz="1200" dirty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</a:rPr>
            </a:br>
            <a:r>
              <a:rPr lang="ru-RU" sz="1200" dirty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</a:rPr>
              <a:t>Кто ключевой потребитель – Частные предприниматели сферы активного туризма</a:t>
            </a:r>
          </a:p>
          <a:p>
            <a:pPr marL="285750" indent="-285750">
              <a:spcAft>
                <a:spcPts val="600"/>
              </a:spcAft>
              <a:buClr>
                <a:srgbClr val="FBB11B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Объем рынка, регионы интересной литографии и экосистемы (Урал, Алтай, Кавказ, ближнее зарубежье)</a:t>
            </a:r>
          </a:p>
          <a:p>
            <a:pPr marL="285750" indent="-285750">
              <a:spcAft>
                <a:spcPts val="600"/>
              </a:spcAft>
              <a:buClr>
                <a:srgbClr val="FBB11B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</a:rPr>
              <a:t>Основное преимущество – автономность и отсутствие необходимости в операторе управления техникой</a:t>
            </a:r>
          </a:p>
          <a:p>
            <a:pPr marL="285750" indent="-285750">
              <a:spcAft>
                <a:spcPts val="600"/>
              </a:spcAft>
              <a:buClr>
                <a:srgbClr val="FBB11B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</a:rPr>
              <a:t>Расширение планируется путем выхода на международный рынок потребителей</a:t>
            </a:r>
          </a:p>
          <a:p>
            <a:pPr marL="285750" indent="-285750">
              <a:spcAft>
                <a:spcPts val="600"/>
              </a:spcAft>
              <a:buClr>
                <a:srgbClr val="FBB11B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2C00075-55E4-4855-D156-9E5F08632501}"/>
              </a:ext>
            </a:extLst>
          </p:cNvPr>
          <p:cNvSpPr/>
          <p:nvPr/>
        </p:nvSpPr>
        <p:spPr>
          <a:xfrm flipH="1">
            <a:off x="240868" y="690429"/>
            <a:ext cx="45719" cy="547714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0E774C1-221B-266C-9386-2C12CE043CD7}"/>
              </a:ext>
            </a:extLst>
          </p:cNvPr>
          <p:cNvSpPr/>
          <p:nvPr/>
        </p:nvSpPr>
        <p:spPr>
          <a:xfrm>
            <a:off x="192261" y="890115"/>
            <a:ext cx="142931" cy="474294"/>
          </a:xfrm>
          <a:prstGeom prst="roundRect">
            <a:avLst>
              <a:gd name="adj" fmla="val 2964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6" name="Таблица 65">
            <a:extLst>
              <a:ext uri="{FF2B5EF4-FFF2-40B4-BE49-F238E27FC236}">
                <a16:creationId xmlns:a16="http://schemas.microsoft.com/office/drawing/2014/main" id="{15133A74-9468-353B-4236-20FECA10CC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571661"/>
              </p:ext>
            </p:extLst>
          </p:nvPr>
        </p:nvGraphicFramePr>
        <p:xfrm>
          <a:off x="996461" y="3042917"/>
          <a:ext cx="7174608" cy="3187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3652">
                  <a:extLst>
                    <a:ext uri="{9D8B030D-6E8A-4147-A177-3AD203B41FA5}">
                      <a16:colId xmlns:a16="http://schemas.microsoft.com/office/drawing/2014/main" val="2526321402"/>
                    </a:ext>
                  </a:extLst>
                </a:gridCol>
                <a:gridCol w="1793652">
                  <a:extLst>
                    <a:ext uri="{9D8B030D-6E8A-4147-A177-3AD203B41FA5}">
                      <a16:colId xmlns:a16="http://schemas.microsoft.com/office/drawing/2014/main" val="440180693"/>
                    </a:ext>
                  </a:extLst>
                </a:gridCol>
                <a:gridCol w="1793652">
                  <a:extLst>
                    <a:ext uri="{9D8B030D-6E8A-4147-A177-3AD203B41FA5}">
                      <a16:colId xmlns:a16="http://schemas.microsoft.com/office/drawing/2014/main" val="2034918024"/>
                    </a:ext>
                  </a:extLst>
                </a:gridCol>
                <a:gridCol w="1793652">
                  <a:extLst>
                    <a:ext uri="{9D8B030D-6E8A-4147-A177-3AD203B41FA5}">
                      <a16:colId xmlns:a16="http://schemas.microsoft.com/office/drawing/2014/main" val="456800732"/>
                    </a:ext>
                  </a:extLst>
                </a:gridCol>
              </a:tblGrid>
              <a:tr h="614053">
                <a:tc>
                  <a:txBody>
                    <a:bodyPr/>
                    <a:lstStyle/>
                    <a:p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ЛЕСНОЙ ДРУГ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BD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ЛЕШИЙ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Yeti</a:t>
                      </a:r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754689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Навигация, связь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Спутниковая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7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Gilroy" panose="00000400000000000000" pitchFamily="2" charset="-52"/>
                        </a:rPr>
                        <a:t>-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Спутниковая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200996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Взаимодействие с человеком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Поддержка в экспедициях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Помощь в восстановлении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Gilroy" panose="00000400000000000000" pitchFamily="2" charset="-52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Gilroy" panose="00000400000000000000" pitchFamily="2" charset="-52"/>
                        </a:rPr>
                        <a:t>-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64133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Запас хода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Автозарядка</a:t>
                      </a:r>
                      <a:r>
                        <a:rPr lang="ru-RU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 панелями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7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Аккумулятор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Аккумулятор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293006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Проходимость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Fedra Sans Cond Pro Medium" panose="02000606040000020004" pitchFamily="50" charset="0"/>
                        </a:rPr>
                        <a:t>Пересеченная местность, реки до 0,5м глубиной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Пересеченная местность 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Fedra Sans Pro Medium" panose="020B0604040000020004" pitchFamily="34" charset="0"/>
                        </a:rPr>
                        <a:t>Ровные поверхности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976907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808" y="2961509"/>
            <a:ext cx="2546430" cy="2756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l="7153" t="7960" r="13356" b="13668"/>
          <a:stretch/>
        </p:blipFill>
        <p:spPr>
          <a:xfrm>
            <a:off x="8747765" y="678917"/>
            <a:ext cx="2755473" cy="1530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9863314" y="2215897"/>
            <a:ext cx="524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Yeti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658866" y="5798238"/>
            <a:ext cx="933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2"/>
                </a:solidFill>
                <a:latin typeface="Gilroy" panose="00000400000000000000" pitchFamily="2" charset="-52"/>
              </a:rPr>
              <a:t>ЛЕШИЙ</a:t>
            </a:r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03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92763"/>
            <a:ext cx="9144000" cy="760626"/>
          </a:xfrm>
        </p:spPr>
        <p:txBody>
          <a:bodyPr>
            <a:normAutofit fontScale="90000"/>
          </a:bodyPr>
          <a:lstStyle/>
          <a:p>
            <a:r>
              <a:rPr lang="ru-RU" u="sng" dirty="0">
                <a:latin typeface="Bahnschrift Condensed" panose="020B0502040204020203" pitchFamily="34" charset="0"/>
              </a:rPr>
              <a:t>Экономика проекта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214778"/>
            <a:ext cx="9144000" cy="540081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>
                <a:latin typeface="Fedra Sans Pro Bold" panose="020B0804040000020004" pitchFamily="34" charset="0"/>
              </a:rPr>
              <a:t>Солнечные панели +аккумуляторный блок – 1.000.000 </a:t>
            </a:r>
            <a:r>
              <a:rPr lang="ru-RU" b="1" i="0" dirty="0">
                <a:effectLst/>
                <a:latin typeface="YS Text"/>
              </a:rPr>
              <a:t>₽</a:t>
            </a:r>
            <a:endParaRPr lang="ru-RU" dirty="0">
              <a:latin typeface="Fedra Sans Pro Bold" panose="020B08040400000200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>
                <a:latin typeface="Fedra Sans Pro Bold" panose="020B0804040000020004" pitchFamily="34" charset="0"/>
              </a:rPr>
              <a:t>Подвеска-</a:t>
            </a:r>
            <a:r>
              <a:rPr lang="ru-RU" dirty="0" err="1">
                <a:latin typeface="Fedra Sans Pro Bold" panose="020B0804040000020004" pitchFamily="34" charset="0"/>
              </a:rPr>
              <a:t>квадроцикл</a:t>
            </a:r>
            <a:r>
              <a:rPr lang="ru-RU" dirty="0">
                <a:latin typeface="Fedra Sans Pro Bold" panose="020B0804040000020004" pitchFamily="34" charset="0"/>
              </a:rPr>
              <a:t> </a:t>
            </a:r>
            <a:r>
              <a:rPr lang="en-US" dirty="0">
                <a:latin typeface="Fedra Sans Pro Bold" panose="020B0804040000020004" pitchFamily="34" charset="0"/>
              </a:rPr>
              <a:t>x</a:t>
            </a:r>
            <a:r>
              <a:rPr lang="ru-RU" dirty="0">
                <a:latin typeface="Fedra Sans Pro Bold" panose="020B0804040000020004" pitchFamily="34" charset="0"/>
              </a:rPr>
              <a:t>3 ходовая + рама – 1.200.000 </a:t>
            </a:r>
            <a:r>
              <a:rPr lang="ru-RU" b="1" i="0" dirty="0">
                <a:effectLst/>
                <a:latin typeface="YS Text"/>
              </a:rPr>
              <a:t>₽</a:t>
            </a:r>
            <a:endParaRPr lang="ru-RU" dirty="0">
              <a:latin typeface="Fedra Sans Pro Bold" panose="020B08040400000200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>
                <a:latin typeface="Fedra Sans Pro Bold" panose="020B0804040000020004" pitchFamily="34" charset="0"/>
              </a:rPr>
              <a:t>Лебедка – 150.000 </a:t>
            </a:r>
            <a:r>
              <a:rPr lang="ru-RU" b="1" i="0" dirty="0">
                <a:effectLst/>
                <a:latin typeface="YS Text"/>
              </a:rPr>
              <a:t>₽</a:t>
            </a:r>
            <a:endParaRPr lang="ru-RU" dirty="0">
              <a:latin typeface="Fedra Sans Pro Bold" panose="020B08040400000200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err="1">
                <a:latin typeface="Fedra Sans Pro Bold" panose="020B0804040000020004" pitchFamily="34" charset="0"/>
              </a:rPr>
              <a:t>Микродрон</a:t>
            </a:r>
            <a:r>
              <a:rPr lang="ru-RU" dirty="0">
                <a:latin typeface="Fedra Sans Pro Bold" panose="020B0804040000020004" pitchFamily="34" charset="0"/>
              </a:rPr>
              <a:t> мышь - ? </a:t>
            </a:r>
            <a:r>
              <a:rPr lang="ru-RU" b="1" i="0" dirty="0">
                <a:effectLst/>
                <a:latin typeface="YS Text"/>
              </a:rPr>
              <a:t>₽</a:t>
            </a:r>
            <a:endParaRPr lang="ru-RU" dirty="0">
              <a:latin typeface="Fedra Sans Pro Bold" panose="020B08040400000200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>
                <a:latin typeface="Fedra Sans Pro Bold" panose="020B0804040000020004" pitchFamily="34" charset="0"/>
              </a:rPr>
              <a:t>Модули развертывания - ? </a:t>
            </a:r>
            <a:r>
              <a:rPr lang="ru-RU" b="1" i="0" dirty="0">
                <a:effectLst/>
                <a:latin typeface="YS Text"/>
              </a:rPr>
              <a:t>₽</a:t>
            </a:r>
            <a:endParaRPr lang="ru-RU" dirty="0">
              <a:latin typeface="Fedra Sans Pro Bold" panose="020B08040400000200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>
                <a:latin typeface="Fedra Sans Pro Bold" panose="020B0804040000020004" pitchFamily="34" charset="0"/>
              </a:rPr>
              <a:t>Спасательный шар – 50.000 </a:t>
            </a:r>
            <a:r>
              <a:rPr lang="ru-RU" b="1" i="0" dirty="0">
                <a:effectLst/>
                <a:latin typeface="YS Text"/>
              </a:rPr>
              <a:t>₽</a:t>
            </a:r>
            <a:endParaRPr lang="ru-RU" dirty="0">
              <a:latin typeface="Fedra Sans Pro Bold" panose="020B08040400000200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>
                <a:latin typeface="Fedra Sans Pro Bold" panose="020B0804040000020004" pitchFamily="34" charset="0"/>
              </a:rPr>
              <a:t>Хранилище + варочная поверхность – 400.000 </a:t>
            </a:r>
            <a:r>
              <a:rPr lang="ru-RU" b="1" i="0" dirty="0">
                <a:effectLst/>
                <a:latin typeface="YS Text"/>
              </a:rPr>
              <a:t>₽</a:t>
            </a:r>
            <a:endParaRPr lang="ru-RU" dirty="0">
              <a:latin typeface="Fedra Sans Pro Bold" panose="020B08040400000200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>
                <a:latin typeface="Fedra Sans Pro Bold" panose="020B0804040000020004" pitchFamily="34" charset="0"/>
              </a:rPr>
              <a:t> </a:t>
            </a:r>
            <a:r>
              <a:rPr lang="en-US" dirty="0">
                <a:latin typeface="Fedra Sans Pro Bold" panose="020B0804040000020004" pitchFamily="34" charset="0"/>
              </a:rPr>
              <a:t>GPS </a:t>
            </a:r>
            <a:r>
              <a:rPr lang="ru-RU" dirty="0">
                <a:latin typeface="Fedra Sans Pro Bold" panose="020B0804040000020004" pitchFamily="34" charset="0"/>
              </a:rPr>
              <a:t>спутник 650.000 </a:t>
            </a:r>
            <a:r>
              <a:rPr lang="ru-RU" b="1" i="0" dirty="0">
                <a:effectLst/>
                <a:latin typeface="YS Text"/>
              </a:rPr>
              <a:t>₽</a:t>
            </a:r>
            <a:endParaRPr lang="ru-RU" dirty="0">
              <a:latin typeface="Fedra Sans Pro Bold" panose="020B08040400000200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>
                <a:latin typeface="Fedra Sans Pro Bold" panose="020B0804040000020004" pitchFamily="34" charset="0"/>
              </a:rPr>
              <a:t>Модуль управления 1.000.000 </a:t>
            </a:r>
            <a:r>
              <a:rPr lang="ru-RU" b="1" i="0" dirty="0">
                <a:effectLst/>
                <a:latin typeface="YS Text"/>
              </a:rPr>
              <a:t>₽</a:t>
            </a:r>
            <a:endParaRPr lang="ru-RU" dirty="0">
              <a:latin typeface="Fedra Sans Pro Bold" panose="020B0804040000020004" pitchFamily="34" charset="0"/>
            </a:endParaRPr>
          </a:p>
          <a:p>
            <a:pPr algn="l"/>
            <a:r>
              <a:rPr lang="ru-RU" b="1" dirty="0">
                <a:latin typeface="Fedra Sans Pro Bold" panose="020B0804040000020004" pitchFamily="34" charset="0"/>
              </a:rPr>
              <a:t>Итого: 4.4-5.5 млн. </a:t>
            </a:r>
            <a:r>
              <a:rPr lang="ru-RU" b="1" i="0" dirty="0">
                <a:effectLst/>
                <a:latin typeface="YS Text"/>
              </a:rPr>
              <a:t>₽</a:t>
            </a:r>
            <a:endParaRPr lang="ru-RU" dirty="0">
              <a:latin typeface="Fedra Sans Pro Bold" panose="020B0804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0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6219" y="-6098"/>
            <a:ext cx="12198219" cy="686759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78" y="1900335"/>
            <a:ext cx="12192001" cy="995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</a:t>
            </a:r>
            <a:endParaRPr lang="ru-RU" b="1" dirty="0">
              <a:latin typeface="Bahnschrift Condensed" panose="020B0502040204020203" pitchFamily="34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66145" y="233203"/>
            <a:ext cx="9838440" cy="547719"/>
          </a:xfrm>
        </p:spPr>
        <p:txBody>
          <a:bodyPr>
            <a:normAutofit fontScale="90000"/>
          </a:bodyPr>
          <a:lstStyle/>
          <a:p>
            <a:r>
              <a:rPr lang="ru-RU" sz="4000" b="1" u="sng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Рынок </a:t>
            </a:r>
            <a:r>
              <a:rPr lang="ru-RU" sz="4000" b="1" u="sng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Т</a:t>
            </a:r>
            <a:r>
              <a:rPr lang="en-US" sz="4000" b="1" u="sng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AM </a:t>
            </a:r>
            <a:r>
              <a:rPr lang="en-US" sz="4000" b="1" u="sng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SAM </a:t>
            </a: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latin typeface="Bahnschrift Condensed" panose="020B0502040204020203" pitchFamily="34" charset="0"/>
              </a:rPr>
              <a:t>SOM</a:t>
            </a:r>
            <a:endParaRPr lang="ru-RU" sz="4000" b="1" u="sng" dirty="0">
              <a:solidFill>
                <a:schemeClr val="accent4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DC5B1CF-DA5D-4F65-87A2-90E8C506483D}"/>
              </a:ext>
            </a:extLst>
          </p:cNvPr>
          <p:cNvGrpSpPr/>
          <p:nvPr/>
        </p:nvGrpSpPr>
        <p:grpSpPr>
          <a:xfrm>
            <a:off x="831000" y="1809000"/>
            <a:ext cx="4185000" cy="4185000"/>
            <a:chOff x="831000" y="1336500"/>
            <a:chExt cx="4185000" cy="4185000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6F7A2542-4F0D-4F10-B21D-A4D8B372ACC7}"/>
                </a:ext>
              </a:extLst>
            </p:cNvPr>
            <p:cNvSpPr/>
            <p:nvPr/>
          </p:nvSpPr>
          <p:spPr>
            <a:xfrm>
              <a:off x="831000" y="1336500"/>
              <a:ext cx="4185000" cy="4185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1CF06158-7B9F-4587-97AB-63A704971DB0}"/>
                </a:ext>
              </a:extLst>
            </p:cNvPr>
            <p:cNvSpPr/>
            <p:nvPr/>
          </p:nvSpPr>
          <p:spPr>
            <a:xfrm>
              <a:off x="1347667" y="2369835"/>
              <a:ext cx="3151665" cy="3151665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6C6B01B3-1A22-45CC-A2DC-269F8E1EBD55}"/>
                </a:ext>
              </a:extLst>
            </p:cNvPr>
            <p:cNvSpPr/>
            <p:nvPr/>
          </p:nvSpPr>
          <p:spPr>
            <a:xfrm>
              <a:off x="1826948" y="3328399"/>
              <a:ext cx="2193101" cy="219310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DDF2C60-63A1-4135-B9F2-3764D3F29E6E}"/>
                </a:ext>
              </a:extLst>
            </p:cNvPr>
            <p:cNvSpPr txBox="1"/>
            <p:nvPr/>
          </p:nvSpPr>
          <p:spPr>
            <a:xfrm>
              <a:off x="2135998" y="1455639"/>
              <a:ext cx="1575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ТАМ</a:t>
              </a:r>
              <a:br>
                <a:rPr lang="ru-RU" sz="2800" dirty="0"/>
              </a:br>
              <a:r>
                <a:rPr lang="ru-RU" dirty="0"/>
                <a:t>140 млрд.</a:t>
              </a:r>
              <a:endParaRPr lang="ru-RU" sz="24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23FF845-4B51-4C23-9CAC-C22905020754}"/>
                </a:ext>
              </a:extLst>
            </p:cNvPr>
            <p:cNvSpPr txBox="1"/>
            <p:nvPr/>
          </p:nvSpPr>
          <p:spPr>
            <a:xfrm>
              <a:off x="2135998" y="2480247"/>
              <a:ext cx="1575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</a:t>
              </a:r>
              <a:r>
                <a:rPr lang="ru-RU" sz="2400" dirty="0"/>
                <a:t>АМ</a:t>
              </a:r>
              <a:br>
                <a:rPr lang="ru-RU" sz="2800" dirty="0"/>
              </a:br>
              <a:r>
                <a:rPr lang="ru-RU" dirty="0"/>
                <a:t>1.</a:t>
              </a:r>
              <a:r>
                <a:rPr lang="en-US" dirty="0"/>
                <a:t>4</a:t>
              </a:r>
              <a:r>
                <a:rPr lang="ru-RU" dirty="0"/>
                <a:t> млрд.</a:t>
              </a:r>
              <a:endParaRPr lang="ru-RU" sz="24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72E80F7-1FEA-479E-A699-FF538643DBF4}"/>
                </a:ext>
              </a:extLst>
            </p:cNvPr>
            <p:cNvSpPr txBox="1"/>
            <p:nvPr/>
          </p:nvSpPr>
          <p:spPr>
            <a:xfrm>
              <a:off x="2135998" y="3576335"/>
              <a:ext cx="1575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SO</a:t>
              </a:r>
              <a:r>
                <a:rPr lang="ru-RU" sz="2400" dirty="0"/>
                <a:t>М</a:t>
              </a:r>
              <a:br>
                <a:rPr lang="ru-RU" sz="2800" dirty="0"/>
              </a:br>
              <a:r>
                <a:rPr lang="ru-RU" dirty="0"/>
                <a:t>0.14</a:t>
              </a:r>
              <a:r>
                <a:rPr lang="en-US" dirty="0"/>
                <a:t> </a:t>
              </a:r>
              <a:r>
                <a:rPr lang="ru-RU" dirty="0"/>
                <a:t>млрд.</a:t>
              </a:r>
              <a:endParaRPr lang="ru-RU" sz="2400" dirty="0"/>
            </a:p>
          </p:txBody>
        </p:sp>
      </p:grpSp>
      <p:sp>
        <p:nvSpPr>
          <p:cNvPr id="23" name="Заголовок 4">
            <a:extLst>
              <a:ext uri="{FF2B5EF4-FFF2-40B4-BE49-F238E27FC236}">
                <a16:creationId xmlns:a16="http://schemas.microsoft.com/office/drawing/2014/main" id="{97136696-E3DE-4C87-BA0E-9E69CCB347DF}"/>
              </a:ext>
            </a:extLst>
          </p:cNvPr>
          <p:cNvSpPr txBox="1">
            <a:spLocks/>
          </p:cNvSpPr>
          <p:nvPr/>
        </p:nvSpPr>
        <p:spPr>
          <a:xfrm>
            <a:off x="110998" y="1114414"/>
            <a:ext cx="5625000" cy="668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</a:rPr>
              <a:t>Прямой метод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AE7D13EE-C707-4108-A9E7-EADFB25805DE}"/>
              </a:ext>
            </a:extLst>
          </p:cNvPr>
          <p:cNvGrpSpPr/>
          <p:nvPr/>
        </p:nvGrpSpPr>
        <p:grpSpPr>
          <a:xfrm>
            <a:off x="6501000" y="1807613"/>
            <a:ext cx="4641187" cy="4760654"/>
            <a:chOff x="374813" y="1336500"/>
            <a:chExt cx="4641187" cy="4760654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930080F9-A0D7-4BAB-962C-FCBCBBCDC5BF}"/>
                </a:ext>
              </a:extLst>
            </p:cNvPr>
            <p:cNvSpPr/>
            <p:nvPr/>
          </p:nvSpPr>
          <p:spPr>
            <a:xfrm>
              <a:off x="831000" y="1336500"/>
              <a:ext cx="4185000" cy="4185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6BFEAC8F-7542-492C-B933-0881FF840BA8}"/>
                </a:ext>
              </a:extLst>
            </p:cNvPr>
            <p:cNvSpPr/>
            <p:nvPr/>
          </p:nvSpPr>
          <p:spPr>
            <a:xfrm>
              <a:off x="1347667" y="2369835"/>
              <a:ext cx="3151665" cy="3151665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E43C8642-649C-466E-B498-DC4A4C5D71D6}"/>
                </a:ext>
              </a:extLst>
            </p:cNvPr>
            <p:cNvSpPr/>
            <p:nvPr/>
          </p:nvSpPr>
          <p:spPr>
            <a:xfrm>
              <a:off x="1826948" y="3328399"/>
              <a:ext cx="2193101" cy="219310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06E6F0D-E0DB-48EA-8F8E-5812FEDB7396}"/>
                </a:ext>
              </a:extLst>
            </p:cNvPr>
            <p:cNvSpPr txBox="1"/>
            <p:nvPr/>
          </p:nvSpPr>
          <p:spPr>
            <a:xfrm>
              <a:off x="2135998" y="1455639"/>
              <a:ext cx="1575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ТАМ</a:t>
              </a:r>
              <a:br>
                <a:rPr lang="ru-RU" sz="2800" dirty="0"/>
              </a:br>
              <a:r>
                <a:rPr lang="ru-RU" dirty="0"/>
                <a:t>140 млрд.</a:t>
              </a:r>
              <a:endParaRPr lang="ru-RU" sz="24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8D93F06-DC38-4137-BC03-BBF1B403B72B}"/>
                </a:ext>
              </a:extLst>
            </p:cNvPr>
            <p:cNvSpPr txBox="1"/>
            <p:nvPr/>
          </p:nvSpPr>
          <p:spPr>
            <a:xfrm>
              <a:off x="2135998" y="2480247"/>
              <a:ext cx="1575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</a:t>
              </a:r>
              <a:r>
                <a:rPr lang="ru-RU" sz="2400" dirty="0"/>
                <a:t>АМ</a:t>
              </a:r>
              <a:br>
                <a:rPr lang="ru-RU" sz="2800" dirty="0"/>
              </a:br>
              <a:r>
                <a:rPr lang="ru-RU" dirty="0"/>
                <a:t>59.95 млрд.</a:t>
              </a:r>
              <a:endParaRPr lang="ru-RU" sz="2400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8C07864-AD7F-4DF2-9ED4-68C1C8913D70}"/>
                </a:ext>
              </a:extLst>
            </p:cNvPr>
            <p:cNvSpPr txBox="1"/>
            <p:nvPr/>
          </p:nvSpPr>
          <p:spPr>
            <a:xfrm>
              <a:off x="2135998" y="3576335"/>
              <a:ext cx="1575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SO</a:t>
              </a:r>
              <a:r>
                <a:rPr lang="ru-RU" sz="2400" dirty="0"/>
                <a:t>М</a:t>
              </a:r>
              <a:br>
                <a:rPr lang="ru-RU" sz="2800" dirty="0"/>
              </a:br>
              <a:r>
                <a:rPr lang="ru-RU" dirty="0"/>
                <a:t>0.164</a:t>
              </a:r>
              <a:r>
                <a:rPr lang="en-US" dirty="0"/>
                <a:t> </a:t>
              </a:r>
              <a:r>
                <a:rPr lang="ru-RU" dirty="0"/>
                <a:t>млрд.</a:t>
              </a:r>
              <a:endParaRPr lang="ru-RU" sz="24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D97C348-A838-46DC-8622-508D5584319D}"/>
                </a:ext>
              </a:extLst>
            </p:cNvPr>
            <p:cNvSpPr txBox="1"/>
            <p:nvPr/>
          </p:nvSpPr>
          <p:spPr>
            <a:xfrm>
              <a:off x="374813" y="5450823"/>
              <a:ext cx="37909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Товара в год – 30 ед.</a:t>
              </a:r>
              <a:br>
                <a:rPr lang="ru-RU" dirty="0"/>
              </a:br>
              <a:r>
                <a:rPr lang="ru-RU" dirty="0"/>
                <a:t>Средняя стоимость 1 ед. </a:t>
              </a:r>
              <a:r>
                <a:rPr lang="ru-RU"/>
                <a:t>– 5.5 </a:t>
              </a:r>
              <a:r>
                <a:rPr lang="ru-RU" dirty="0"/>
                <a:t>млн </a:t>
              </a:r>
              <a:r>
                <a:rPr lang="ru-RU" i="0" dirty="0">
                  <a:effectLst/>
                  <a:latin typeface="YS Text"/>
                </a:rPr>
                <a:t>₽</a:t>
              </a:r>
              <a:endParaRPr lang="ru-RU" dirty="0"/>
            </a:p>
          </p:txBody>
        </p:sp>
      </p:grpSp>
      <p:sp>
        <p:nvSpPr>
          <p:cNvPr id="32" name="Заголовок 4">
            <a:extLst>
              <a:ext uri="{FF2B5EF4-FFF2-40B4-BE49-F238E27FC236}">
                <a16:creationId xmlns:a16="http://schemas.microsoft.com/office/drawing/2014/main" id="{9715A172-0BCB-4353-A174-A9644522246F}"/>
              </a:ext>
            </a:extLst>
          </p:cNvPr>
          <p:cNvSpPr txBox="1">
            <a:spLocks/>
          </p:cNvSpPr>
          <p:nvPr/>
        </p:nvSpPr>
        <p:spPr>
          <a:xfrm>
            <a:off x="6237185" y="1113027"/>
            <a:ext cx="5625000" cy="668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</a:rPr>
              <a:t>Обратный метод</a:t>
            </a:r>
          </a:p>
        </p:txBody>
      </p:sp>
    </p:spTree>
    <p:extLst>
      <p:ext uri="{BB962C8B-B14F-4D97-AF65-F5344CB8AC3E}">
        <p14:creationId xmlns:p14="http://schemas.microsoft.com/office/powerpoint/2010/main" val="408561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6219" y="-6098"/>
            <a:ext cx="12198219" cy="686759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78" y="1900335"/>
            <a:ext cx="12192001" cy="995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</a:t>
            </a:r>
            <a:endParaRPr lang="ru-RU" b="1" dirty="0">
              <a:latin typeface="Bahnschrift Condensed" panose="020B0502040204020203" pitchFamily="34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66145" y="233203"/>
            <a:ext cx="9838440" cy="547719"/>
          </a:xfrm>
        </p:spPr>
        <p:txBody>
          <a:bodyPr>
            <a:normAutofit fontScale="90000"/>
          </a:bodyPr>
          <a:lstStyle/>
          <a:p>
            <a:r>
              <a:rPr lang="ru-RU" sz="4000" b="1" u="sng" dirty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Расчет стоимости метод </a:t>
            </a:r>
            <a:r>
              <a:rPr lang="ru-RU" sz="4000" b="1" u="sng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Т</a:t>
            </a:r>
            <a:r>
              <a:rPr lang="en-US" sz="4000" b="1" u="sng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AM </a:t>
            </a:r>
            <a:r>
              <a:rPr lang="en-US" sz="4000" b="1" u="sng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SAM </a:t>
            </a: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latin typeface="Bahnschrift Condensed" panose="020B0502040204020203" pitchFamily="34" charset="0"/>
              </a:rPr>
              <a:t>SOM</a:t>
            </a:r>
            <a:endParaRPr lang="ru-RU" sz="4000" b="1" u="sng" dirty="0">
              <a:solidFill>
                <a:schemeClr val="accent4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75790" y="1020223"/>
          <a:ext cx="3691882" cy="2357151"/>
        </p:xfrm>
        <a:graphic>
          <a:graphicData uri="http://schemas.openxmlformats.org/drawingml/2006/table">
            <a:tbl>
              <a:tblPr/>
              <a:tblGrid>
                <a:gridCol w="2427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4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7880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 dirty="0">
                          <a:effectLst/>
                        </a:rPr>
                        <a:t>Метод Сверху-вниз</a:t>
                      </a:r>
                    </a:p>
                  </a:txBody>
                  <a:tcPr marL="22860" marR="22860" marT="15240" marB="15240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Объем рынка в руб.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078">
                <a:tc>
                  <a:txBody>
                    <a:bodyPr/>
                    <a:lstStyle/>
                    <a:p>
                      <a:pPr rtl="0" fontAlgn="b"/>
                      <a:r>
                        <a:rPr lang="ru-RU" sz="1050" b="1" i="0" dirty="0">
                          <a:effectLst/>
                          <a:latin typeface="Arial" panose="020B0604020202020204" pitchFamily="34" charset="0"/>
                        </a:rPr>
                        <a:t>ТАМ</a:t>
                      </a:r>
                      <a:r>
                        <a:rPr lang="ru-RU" sz="800" b="1" i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800" i="0" dirty="0">
                          <a:effectLst/>
                          <a:latin typeface="Arial" panose="020B0604020202020204" pitchFamily="34" charset="0"/>
                        </a:rPr>
                        <a:t>Общий объем рынка</a:t>
                      </a:r>
                      <a:endParaRPr lang="ru-RU" sz="1400" dirty="0">
                        <a:effectLst/>
                      </a:endParaRPr>
                    </a:p>
                  </a:txBody>
                  <a:tcPr marL="22860" marR="22860" marT="15240" marB="15240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р.140 000 000 </a:t>
                      </a: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000,00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022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Доля конкурентов в %</a:t>
                      </a:r>
                    </a:p>
                  </a:txBody>
                  <a:tcPr marL="22860" marR="22860" marT="15240" marB="15240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99%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191">
                <a:tc>
                  <a:txBody>
                    <a:bodyPr/>
                    <a:lstStyle/>
                    <a:p>
                      <a:pPr rtl="0" fontAlgn="b"/>
                      <a:r>
                        <a:rPr lang="en-US" sz="1050" b="1" i="0" dirty="0">
                          <a:effectLst/>
                          <a:latin typeface="Arial" panose="020B0604020202020204" pitchFamily="34" charset="0"/>
                        </a:rPr>
                        <a:t>SAM</a:t>
                      </a:r>
                      <a:r>
                        <a:rPr lang="en-US" sz="800" b="1" i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800" b="1" i="0" dirty="0">
                          <a:effectLst/>
                          <a:latin typeface="Arial" panose="020B0604020202020204" pitchFamily="34" charset="0"/>
                        </a:rPr>
                        <a:t>Фактический объем рынка</a:t>
                      </a:r>
                      <a:endParaRPr lang="ru-RU" sz="1400" b="1" dirty="0">
                        <a:effectLst/>
                      </a:endParaRPr>
                    </a:p>
                  </a:txBody>
                  <a:tcPr marL="22860" marR="22860" marT="15240" marB="15240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1 400 000 000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291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Прогноз доли которую сможете занять в %</a:t>
                      </a:r>
                    </a:p>
                  </a:txBody>
                  <a:tcPr marL="22860" marR="22860" marT="15240" marB="15240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10%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022">
                <a:tc>
                  <a:txBody>
                    <a:bodyPr/>
                    <a:lstStyle/>
                    <a:p>
                      <a:pPr rtl="0" fontAlgn="b"/>
                      <a:r>
                        <a:rPr lang="en-US" sz="1050" b="1" i="0" dirty="0">
                          <a:effectLst/>
                          <a:latin typeface="Arial" panose="020B0604020202020204" pitchFamily="34" charset="0"/>
                        </a:rPr>
                        <a:t>SOM</a:t>
                      </a:r>
                      <a:r>
                        <a:rPr lang="en-US" sz="800" b="1" i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800" b="1" i="0" dirty="0">
                          <a:effectLst/>
                          <a:latin typeface="Arial" panose="020B0604020202020204" pitchFamily="34" charset="0"/>
                        </a:rPr>
                        <a:t>Фактический объем рынка</a:t>
                      </a:r>
                      <a:endParaRPr lang="ru-RU" sz="1400" b="1" dirty="0">
                        <a:effectLst/>
                      </a:endParaRPr>
                    </a:p>
                  </a:txBody>
                  <a:tcPr marL="22860" marR="22860" marT="15240" marB="15240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140 000 000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724" y="1177214"/>
            <a:ext cx="3851716" cy="1753692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263477"/>
              </p:ext>
            </p:extLst>
          </p:nvPr>
        </p:nvGraphicFramePr>
        <p:xfrm>
          <a:off x="766145" y="3609883"/>
          <a:ext cx="3692831" cy="2537332"/>
        </p:xfrm>
        <a:graphic>
          <a:graphicData uri="http://schemas.openxmlformats.org/drawingml/2006/table">
            <a:tbl>
              <a:tblPr/>
              <a:tblGrid>
                <a:gridCol w="2427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5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558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 dirty="0">
                          <a:effectLst/>
                        </a:rPr>
                        <a:t>Метод Снизу-вверх</a:t>
                      </a: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Объем рынка в руб.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558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За год мы можем произвести товара шт.:</a:t>
                      </a: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30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558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Средняя стоимость товара в руб.:</a:t>
                      </a: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5 500 000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140">
                <a:tc>
                  <a:txBody>
                    <a:bodyPr/>
                    <a:lstStyle/>
                    <a:p>
                      <a:pPr rtl="0" fontAlgn="b"/>
                      <a:r>
                        <a:rPr lang="ru-RU" sz="1050" b="1" i="0" dirty="0">
                          <a:effectLst/>
                          <a:latin typeface="Arial" panose="020B0604020202020204" pitchFamily="34" charset="0"/>
                        </a:rPr>
                        <a:t>SOM</a:t>
                      </a:r>
                      <a:r>
                        <a:rPr lang="ru-RU" sz="800" b="1" i="0" dirty="0">
                          <a:effectLst/>
                          <a:latin typeface="Arial" panose="020B0604020202020204" pitchFamily="34" charset="0"/>
                        </a:rPr>
                        <a:t> Фактический объем рынка, руб.</a:t>
                      </a:r>
                      <a:endParaRPr lang="ru-RU" sz="1400" b="1" dirty="0">
                        <a:effectLst/>
                      </a:endParaRP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164 250 000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558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1" dirty="0">
                          <a:effectLst/>
                        </a:rPr>
                        <a:t>Столько человек / штук могли бы в теории купить:</a:t>
                      </a: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10 950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140">
                <a:tc>
                  <a:txBody>
                    <a:bodyPr/>
                    <a:lstStyle/>
                    <a:p>
                      <a:pPr rtl="0" fontAlgn="b"/>
                      <a:r>
                        <a:rPr lang="en-US" sz="1050" b="1" i="0" dirty="0">
                          <a:effectLst/>
                          <a:latin typeface="Arial" panose="020B0604020202020204" pitchFamily="34" charset="0"/>
                        </a:rPr>
                        <a:t>SAM</a:t>
                      </a:r>
                      <a:r>
                        <a:rPr lang="en-US" sz="1050" i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800" i="0" dirty="0">
                          <a:effectLst/>
                          <a:latin typeface="Arial" panose="020B0604020202020204" pitchFamily="34" charset="0"/>
                        </a:rPr>
                        <a:t>Фактический объем рынка</a:t>
                      </a:r>
                      <a:endParaRPr lang="ru-RU" sz="1400" dirty="0">
                        <a:effectLst/>
                      </a:endParaRP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59 951 250 000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140">
                <a:tc>
                  <a:txBody>
                    <a:bodyPr/>
                    <a:lstStyle/>
                    <a:p>
                      <a:pPr rtl="0" fontAlgn="b"/>
                      <a:r>
                        <a:rPr lang="ru-RU" sz="1050" b="1" i="0" dirty="0">
                          <a:effectLst/>
                          <a:latin typeface="Arial" panose="020B0604020202020204" pitchFamily="34" charset="0"/>
                        </a:rPr>
                        <a:t>ТАМ</a:t>
                      </a:r>
                      <a:r>
                        <a:rPr lang="ru-RU" sz="800" b="1" i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800" i="0" dirty="0">
                          <a:effectLst/>
                          <a:latin typeface="Arial" panose="020B0604020202020204" pitchFamily="34" charset="0"/>
                        </a:rPr>
                        <a:t>Общий объем рынка</a:t>
                      </a:r>
                      <a:endParaRPr lang="ru-RU" sz="1400" dirty="0">
                        <a:effectLst/>
                      </a:endParaRP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140 000 000 000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Стрелка вправо 13"/>
          <p:cNvSpPr/>
          <p:nvPr/>
        </p:nvSpPr>
        <p:spPr>
          <a:xfrm>
            <a:off x="5044590" y="1865435"/>
            <a:ext cx="1281550" cy="39890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5044590" y="4909344"/>
            <a:ext cx="1281550" cy="398900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0724" y="4015012"/>
            <a:ext cx="3851716" cy="176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3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62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040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9600" b="1" u="sng" dirty="0">
                <a:latin typeface="Bahnschrift Condensed" panose="020B0502040204020203" pitchFamily="34" charset="0"/>
              </a:rPr>
              <a:t>итог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326433"/>
            <a:ext cx="9144000" cy="4037045"/>
          </a:xfrm>
        </p:spPr>
        <p:txBody>
          <a:bodyPr/>
          <a:lstStyle/>
          <a:p>
            <a:r>
              <a:rPr lang="ru-RU" dirty="0">
                <a:latin typeface="Bahnschrift Condensed" panose="020B0502040204020203" pitchFamily="34" charset="0"/>
              </a:rPr>
              <a:t>Наш робот будет полезным потому что он будет помогать человеку в экспедициях у него будет запас воды и еду что достаточно упростит готовку а ещё он красивый</a:t>
            </a:r>
          </a:p>
          <a:p>
            <a:r>
              <a:rPr lang="ru-RU" dirty="0"/>
              <a:t>👍😊</a:t>
            </a:r>
          </a:p>
        </p:txBody>
      </p:sp>
    </p:spTree>
    <p:extLst>
      <p:ext uri="{BB962C8B-B14F-4D97-AF65-F5344CB8AC3E}">
        <p14:creationId xmlns:p14="http://schemas.microsoft.com/office/powerpoint/2010/main" val="55010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9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24655"/>
          </a:xfrm>
        </p:spPr>
        <p:txBody>
          <a:bodyPr>
            <a:normAutofit/>
          </a:bodyPr>
          <a:lstStyle/>
          <a:p>
            <a:pPr algn="ctr"/>
            <a:r>
              <a:rPr lang="ru-RU" sz="9600" dirty="0">
                <a:latin typeface="Bahnschrift Condensed" panose="020B0502040204020203" pitchFamily="34" charset="0"/>
              </a:rPr>
              <a:t>СПАСИБО ЗА ВНИМАНИЕ</a:t>
            </a:r>
            <a:br>
              <a:rPr lang="ru-RU" sz="9600" dirty="0">
                <a:latin typeface="Bahnschrift Condensed" panose="020B0502040204020203" pitchFamily="34" charset="0"/>
              </a:rPr>
            </a:br>
            <a:r>
              <a:rPr lang="ru-RU" sz="9600" dirty="0">
                <a:latin typeface="Bahnschrift Condensed" panose="020B0502040204020203" pitchFamily="34" charset="0"/>
              </a:rPr>
              <a:t>❤</a:t>
            </a:r>
          </a:p>
        </p:txBody>
      </p:sp>
    </p:spTree>
    <p:extLst>
      <p:ext uri="{BB962C8B-B14F-4D97-AF65-F5344CB8AC3E}">
        <p14:creationId xmlns:p14="http://schemas.microsoft.com/office/powerpoint/2010/main" val="318904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513</Words>
  <Application>Microsoft Office PowerPoint</Application>
  <PresentationFormat>Широкоэкранный</PresentationFormat>
  <Paragraphs>94</Paragraphs>
  <Slides>9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4" baseType="lpstr">
      <vt:lpstr>Arial</vt:lpstr>
      <vt:lpstr>Bahnschrift Condensed</vt:lpstr>
      <vt:lpstr>Calibri</vt:lpstr>
      <vt:lpstr>Calibri Light</vt:lpstr>
      <vt:lpstr>Cascadia Code</vt:lpstr>
      <vt:lpstr>Fedra Sans Cond Pro Medium</vt:lpstr>
      <vt:lpstr>Fedra Sans Pro Bold</vt:lpstr>
      <vt:lpstr>Fedra Sans Pro Medium</vt:lpstr>
      <vt:lpstr>Franklin Gothic Demi</vt:lpstr>
      <vt:lpstr>Franklin Gothic Demi Cond</vt:lpstr>
      <vt:lpstr>Gilroy</vt:lpstr>
      <vt:lpstr>Gilroy-Regular</vt:lpstr>
      <vt:lpstr>Wingdings</vt:lpstr>
      <vt:lpstr>YS Text</vt:lpstr>
      <vt:lpstr>Тема Office</vt:lpstr>
      <vt:lpstr>РОБОТ КОМПАНЬОН «Лесной Друг»</vt:lpstr>
      <vt:lpstr>Какую проблему робот решает?</vt:lpstr>
      <vt:lpstr>Что будет делать робот?</vt:lpstr>
      <vt:lpstr>Презентация PowerPoint</vt:lpstr>
      <vt:lpstr>Экономика проекта</vt:lpstr>
      <vt:lpstr>Рынок ТAM SAM SOM</vt:lpstr>
      <vt:lpstr>Расчет стоимости метод ТAM SAM SOM</vt:lpstr>
      <vt:lpstr>итог</vt:lpstr>
      <vt:lpstr>СПАСИБО ЗА ВНИМАНИЕ 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павапра</dc:title>
  <dc:creator>student</dc:creator>
  <cp:lastModifiedBy>Марат Гизатуллин</cp:lastModifiedBy>
  <cp:revision>32</cp:revision>
  <dcterms:created xsi:type="dcterms:W3CDTF">2024-12-07T05:35:40Z</dcterms:created>
  <dcterms:modified xsi:type="dcterms:W3CDTF">2024-12-19T13:32:37Z</dcterms:modified>
</cp:coreProperties>
</file>