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Raleway Medium"/>
      <p:regular r:id="rId29"/>
      <p:bold r:id="rId30"/>
      <p:italic r:id="rId31"/>
      <p:boldItalic r:id="rId32"/>
    </p:embeddedFont>
    <p:embeddedFont>
      <p:font typeface="Helvetica Neue"/>
      <p:regular r:id="rId33"/>
      <p:bold r:id="rId34"/>
      <p:italic r:id="rId35"/>
      <p:boldItalic r:id="rId36"/>
    </p:embeddedFont>
    <p:embeddedFont>
      <p:font typeface="Century Gothic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6A0664D-B43A-4E3A-A2A4-1D568C99C0AD}">
  <a:tblStyle styleId="{B6A0664D-B43A-4E3A-A2A4-1D568C99C0AD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77CB810A-3EF3-4B9A-9FCA-DCE61FC4B792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boldItalic.fntdata"/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Medium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alewayMedium-italic.fntdata"/><Relationship Id="rId30" Type="http://schemas.openxmlformats.org/officeDocument/2006/relationships/font" Target="fonts/RalewayMedium-bold.fntdata"/><Relationship Id="rId11" Type="http://schemas.openxmlformats.org/officeDocument/2006/relationships/slide" Target="slides/slide4.xml"/><Relationship Id="rId33" Type="http://schemas.openxmlformats.org/officeDocument/2006/relationships/font" Target="fonts/HelveticaNeue-regular.fntdata"/><Relationship Id="rId10" Type="http://schemas.openxmlformats.org/officeDocument/2006/relationships/slide" Target="slides/slide3.xml"/><Relationship Id="rId32" Type="http://schemas.openxmlformats.org/officeDocument/2006/relationships/font" Target="fonts/RalewayMedium-boldItalic.fntdata"/><Relationship Id="rId13" Type="http://schemas.openxmlformats.org/officeDocument/2006/relationships/slide" Target="slides/slide6.xml"/><Relationship Id="rId35" Type="http://schemas.openxmlformats.org/officeDocument/2006/relationships/font" Target="fonts/HelveticaNeue-italic.fntdata"/><Relationship Id="rId12" Type="http://schemas.openxmlformats.org/officeDocument/2006/relationships/slide" Target="slides/slide5.xml"/><Relationship Id="rId34" Type="http://schemas.openxmlformats.org/officeDocument/2006/relationships/font" Target="fonts/HelveticaNeue-bold.fntdata"/><Relationship Id="rId15" Type="http://schemas.openxmlformats.org/officeDocument/2006/relationships/slide" Target="slides/slide8.xml"/><Relationship Id="rId37" Type="http://schemas.openxmlformats.org/officeDocument/2006/relationships/font" Target="fonts/CenturyGothic-regular.fntdata"/><Relationship Id="rId14" Type="http://schemas.openxmlformats.org/officeDocument/2006/relationships/slide" Target="slides/slide7.xml"/><Relationship Id="rId36" Type="http://schemas.openxmlformats.org/officeDocument/2006/relationships/font" Target="fonts/HelveticaNeue-boldItalic.fntdata"/><Relationship Id="rId17" Type="http://schemas.openxmlformats.org/officeDocument/2006/relationships/slide" Target="slides/slide10.xml"/><Relationship Id="rId39" Type="http://schemas.openxmlformats.org/officeDocument/2006/relationships/font" Target="fonts/CenturyGothic-italic.fntdata"/><Relationship Id="rId16" Type="http://schemas.openxmlformats.org/officeDocument/2006/relationships/slide" Target="slides/slide9.xml"/><Relationship Id="rId38" Type="http://schemas.openxmlformats.org/officeDocument/2006/relationships/font" Target="fonts/CenturyGothic-bold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4" name="Google Shape;184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2" name="Google Shape;192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5" name="Google Shape;205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8" name="Google Shape;218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2" name="Google Shape;23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2" name="Google Shape;24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4" name="Google Shape;254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8" name="Google Shape;268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12.png"/><Relationship Id="rId5" Type="http://schemas.openxmlformats.org/officeDocument/2006/relationships/image" Target="../media/image15.jpg"/><Relationship Id="rId6" Type="http://schemas.openxmlformats.org/officeDocument/2006/relationships/image" Target="../media/image5.png"/><Relationship Id="rId7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6817" y="1257881"/>
            <a:ext cx="4655700" cy="209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Портативный аспиратор для корневых каналов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</p:txBody>
      </p:sp>
      <p:pic>
        <p:nvPicPr>
          <p:cNvPr id="107" name="Google Shape;107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6"/>
          <p:cNvSpPr txBox="1"/>
          <p:nvPr>
            <p:ph idx="1" type="body"/>
          </p:nvPr>
        </p:nvSpPr>
        <p:spPr>
          <a:xfrm>
            <a:off x="456818" y="1883081"/>
            <a:ext cx="61533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643"/>
              <a:buNone/>
            </a:pPr>
            <a:r>
              <a:rPr lang="ru" sz="1350"/>
              <a:t>Эндодонтия считается одной из наиболее успешных направлений в стоматологии. </a:t>
            </a:r>
            <a:r>
              <a:rPr lang="ru" sz="1350"/>
              <a:t>При тщательной очистке, формировании и обтурации системы корневого канала возможно достигнуть успешного исхода при первичном лечении приблизительно в 94% случаев. </a:t>
            </a:r>
            <a:endParaRPr sz="1350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643"/>
              <a:buNone/>
            </a:pPr>
            <a:r>
              <a:rPr lang="ru" sz="1350"/>
              <a:t>Эвакуация жидкостей из корневого канала и высушивание является важным этапом, предшествующим пломбированию. Неполное высушивание с сохранение жидкости в корневом канале приводит к нарушению обтурирования и последующим развитием воспалительного процесса в периодонтальных тканях.</a:t>
            </a:r>
            <a:endParaRPr sz="1650"/>
          </a:p>
        </p:txBody>
      </p:sp>
      <p:sp>
        <p:nvSpPr>
          <p:cNvPr id="122" name="Google Shape;122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0" name="Google Shape;130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1" name="Google Shape;131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1" name="Google Shape;141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" name="Google Shape;142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8" name="Google Shape;148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7"/>
          <p:cNvSpPr txBox="1"/>
          <p:nvPr/>
        </p:nvSpPr>
        <p:spPr>
          <a:xfrm>
            <a:off x="662400" y="2248500"/>
            <a:ext cx="8061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3300">
                <a:solidFill>
                  <a:schemeClr val="dk1"/>
                </a:solidFill>
              </a:rPr>
              <a:t>А</a:t>
            </a:r>
            <a:r>
              <a:rPr lang="ru" sz="3300">
                <a:solidFill>
                  <a:schemeClr val="dk2"/>
                </a:solidFill>
              </a:rPr>
              <a:t> -</a:t>
            </a:r>
            <a:endParaRPr sz="1900"/>
          </a:p>
        </p:txBody>
      </p:sp>
      <p:sp>
        <p:nvSpPr>
          <p:cNvPr id="150" name="Google Shape;150;p27"/>
          <p:cNvSpPr txBox="1"/>
          <p:nvPr/>
        </p:nvSpPr>
        <p:spPr>
          <a:xfrm>
            <a:off x="1468500" y="2314325"/>
            <a:ext cx="52413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dk2"/>
                </a:solidFill>
              </a:rPr>
              <a:t>стоматологические клиники специализирующиеся на терапевтическом лечении</a:t>
            </a:r>
            <a:endParaRPr sz="1700"/>
          </a:p>
        </p:txBody>
      </p:sp>
      <p:sp>
        <p:nvSpPr>
          <p:cNvPr id="151" name="Google Shape;151;p27"/>
          <p:cNvSpPr txBox="1"/>
          <p:nvPr/>
        </p:nvSpPr>
        <p:spPr>
          <a:xfrm>
            <a:off x="633450" y="3020275"/>
            <a:ext cx="8640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300">
                <a:solidFill>
                  <a:schemeClr val="dk1"/>
                </a:solidFill>
              </a:rPr>
              <a:t>В</a:t>
            </a:r>
            <a:r>
              <a:rPr lang="ru" sz="3300">
                <a:solidFill>
                  <a:schemeClr val="dk2"/>
                </a:solidFill>
              </a:rPr>
              <a:t> -</a:t>
            </a:r>
            <a:endParaRPr sz="1700"/>
          </a:p>
        </p:txBody>
      </p:sp>
      <p:sp>
        <p:nvSpPr>
          <p:cNvPr id="152" name="Google Shape;152;p27"/>
          <p:cNvSpPr txBox="1"/>
          <p:nvPr/>
        </p:nvSpPr>
        <p:spPr>
          <a:xfrm>
            <a:off x="1468500" y="3143425"/>
            <a:ext cx="39339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dk2"/>
                </a:solidFill>
              </a:rPr>
              <a:t>стоматологические поликлиники</a:t>
            </a:r>
            <a:endParaRPr sz="15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/>
          <p:nvPr>
            <p:ph idx="1" type="body"/>
          </p:nvPr>
        </p:nvSpPr>
        <p:spPr>
          <a:xfrm>
            <a:off x="456826" y="2282325"/>
            <a:ext cx="7914600" cy="27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132C40"/>
                </a:solidFill>
              </a:rPr>
              <a:t>По данным официальной статистики, в 63,0-96,1% случаев пломбирование корневых каналов проводится некачественно, что в последующем требует повторного эндодонтического лечения.</a:t>
            </a:r>
            <a:br>
              <a:rPr lang="ru" sz="1500">
                <a:solidFill>
                  <a:srgbClr val="132C40"/>
                </a:solidFill>
              </a:rPr>
            </a:br>
            <a:br>
              <a:rPr lang="ru" sz="1500">
                <a:solidFill>
                  <a:srgbClr val="132C40"/>
                </a:solidFill>
              </a:rPr>
            </a:br>
            <a:r>
              <a:rPr lang="ru" sz="1500">
                <a:solidFill>
                  <a:srgbClr val="132C40"/>
                </a:solidFill>
              </a:rPr>
              <a:t>Некачественно проведенное лечение корневых каналов ведет к осложнениям, которые создают конфликт интересов между пациентом и клиникой. Данный конфликт может привести к потере пациентов или дополнительным расходам со стороны клиники.  </a:t>
            </a:r>
            <a:endParaRPr sz="15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/>
          <p:nvPr>
            <p:ph idx="1" type="body"/>
          </p:nvPr>
        </p:nvSpPr>
        <p:spPr>
          <a:xfrm>
            <a:off x="457193" y="2081106"/>
            <a:ext cx="7993200" cy="9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132C40"/>
                </a:solidFill>
              </a:rPr>
              <a:t>Устройство для извлечения жидкости из корневого канала зуба позволит решить проблему осложнений эндодонтического лечения с которыми сталкиваются врачи стоматологи-терапевты. </a:t>
            </a:r>
            <a:endParaRPr sz="180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61014" y="3062399"/>
            <a:ext cx="3785565" cy="208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7" name="Google Shape;187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757475" y="1710425"/>
            <a:ext cx="7976100" cy="21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latin typeface="Raleway"/>
                <a:ea typeface="Raleway"/>
                <a:cs typeface="Raleway"/>
                <a:sym typeface="Raleway"/>
              </a:rPr>
              <a:t>Улучшает </a:t>
            </a:r>
            <a:r>
              <a:rPr lang="ru" sz="2100">
                <a:latin typeface="Raleway"/>
                <a:ea typeface="Raleway"/>
                <a:cs typeface="Raleway"/>
                <a:sym typeface="Raleway"/>
              </a:rPr>
              <a:t>методику обработки корневых каналов на этапе высушивания за счет форсированного выведения жидкости.</a:t>
            </a:r>
            <a:br>
              <a:rPr lang="ru" sz="2100">
                <a:latin typeface="Raleway"/>
                <a:ea typeface="Raleway"/>
                <a:cs typeface="Raleway"/>
                <a:sym typeface="Raleway"/>
              </a:rPr>
            </a:br>
            <a:br>
              <a:rPr lang="ru" sz="2100">
                <a:latin typeface="Raleway"/>
                <a:ea typeface="Raleway"/>
                <a:cs typeface="Raleway"/>
                <a:sym typeface="Raleway"/>
              </a:rPr>
            </a:br>
            <a:r>
              <a:rPr lang="ru" sz="2100">
                <a:latin typeface="Raleway"/>
                <a:ea typeface="Raleway"/>
                <a:cs typeface="Raleway"/>
                <a:sym typeface="Raleway"/>
              </a:rPr>
              <a:t>Тем самым, позволяет избежать </a:t>
            </a:r>
            <a:r>
              <a:rPr lang="ru" sz="2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конфликт интересов с пациентами после некачественной обработки корневых каналов. </a:t>
            </a:r>
            <a:endParaRPr sz="33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31"/>
          <p:cNvSpPr txBox="1"/>
          <p:nvPr/>
        </p:nvSpPr>
        <p:spPr>
          <a:xfrm>
            <a:off x="457200" y="2088575"/>
            <a:ext cx="8299200" cy="239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3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B2B</a:t>
            </a:r>
            <a:r>
              <a:rPr lang="ru" sz="24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, Наша ЦА ~ это 1 тыс клиник</a:t>
            </a:r>
            <a:endParaRPr sz="2400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24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	      Наше решение будет стоить 7, 4 тыс рублей</a:t>
            </a:r>
            <a:endParaRPr sz="2400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24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		Наш сегмент </a:t>
            </a:r>
            <a:r>
              <a:rPr lang="ru" sz="24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 </a:t>
            </a:r>
            <a:r>
              <a:rPr lang="ru" sz="24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</a:t>
            </a:r>
            <a:r>
              <a:rPr lang="ru" sz="24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B </a:t>
            </a:r>
            <a:r>
              <a:rPr lang="ru" sz="24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~ это 7, 4 млн рублей</a:t>
            </a:r>
            <a:endParaRPr sz="2400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24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		</a:t>
            </a:r>
            <a:endParaRPr sz="2400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24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		</a:t>
            </a:r>
            <a:endParaRPr sz="2400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8" name="Google Shape;198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 txBox="1"/>
          <p:nvPr/>
        </p:nvSpPr>
        <p:spPr>
          <a:xfrm>
            <a:off x="401725" y="2088575"/>
            <a:ext cx="77007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 применении </a:t>
            </a:r>
            <a:r>
              <a:rPr lang="ru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бумажных </a:t>
            </a:r>
            <a:r>
              <a:rPr lang="ru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штифтов</a:t>
            </a:r>
            <a:r>
              <a:rPr lang="ru" sz="20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(Meta,  EuroType, VDW) и </a:t>
            </a:r>
            <a:r>
              <a:rPr lang="ru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абсорбентов </a:t>
            </a:r>
            <a:r>
              <a:rPr lang="ru" sz="20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(Дисподент, Гападент) существует вероятность </a:t>
            </a:r>
            <a:r>
              <a:rPr lang="ru" sz="200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не полного выведения жидкостей </a:t>
            </a:r>
            <a:r>
              <a:rPr lang="ru" sz="20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из корневых каналов с большой кривизной и увеличенным числом латеральных корневых каналов.</a:t>
            </a:r>
            <a:endParaRPr b="0" i="0" sz="20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1" name="Google Shape;211;p32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33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4" name="Google Shape;224;p33"/>
          <p:cNvSpPr txBox="1"/>
          <p:nvPr>
            <p:ph idx="1" type="body"/>
          </p:nvPr>
        </p:nvSpPr>
        <p:spPr>
          <a:xfrm>
            <a:off x="456825" y="2161963"/>
            <a:ext cx="8386500" cy="10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>
                <a:solidFill>
                  <a:schemeClr val="dk1"/>
                </a:solidFill>
              </a:rPr>
              <a:t>1)</a:t>
            </a:r>
            <a:r>
              <a:rPr lang="ru" sz="1700"/>
              <a:t>  </a:t>
            </a:r>
            <a:r>
              <a:rPr lang="ru" sz="1700"/>
              <a:t>Создание собственной клиентской базы за счет маркетингового </a:t>
            </a:r>
            <a:endParaRPr sz="17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/>
              <a:t>       продвижения товара  и ощутимой пользы при использовании. </a:t>
            </a:r>
            <a:endParaRPr sz="1700"/>
          </a:p>
        </p:txBody>
      </p:sp>
      <p:sp>
        <p:nvSpPr>
          <p:cNvPr id="225" name="Google Shape;225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 txBox="1"/>
          <p:nvPr/>
        </p:nvSpPr>
        <p:spPr>
          <a:xfrm>
            <a:off x="456825" y="3284275"/>
            <a:ext cx="7608900" cy="10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2)</a:t>
            </a:r>
            <a:r>
              <a:rPr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 </a:t>
            </a:r>
            <a:r>
              <a:rPr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Продажа технологии уже существующему производителю и</a:t>
            </a:r>
            <a:endParaRPr sz="17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       использовании его клиентской базы для распространения.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4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5" name="Google Shape;235;p34"/>
          <p:cNvSpPr txBox="1"/>
          <p:nvPr>
            <p:ph idx="1" type="body"/>
          </p:nvPr>
        </p:nvSpPr>
        <p:spPr>
          <a:xfrm>
            <a:off x="456821" y="2026800"/>
            <a:ext cx="3165600" cy="10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700"/>
              <a:t>Готовность уровня </a:t>
            </a:r>
            <a:r>
              <a:rPr lang="ru" sz="3200">
                <a:solidFill>
                  <a:schemeClr val="dk1"/>
                </a:solidFill>
              </a:rPr>
              <a:t>TRL3</a:t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36" name="Google Shape;236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5" name="Google Shape;245;p35"/>
          <p:cNvGraphicFramePr/>
          <p:nvPr/>
        </p:nvGraphicFramePr>
        <p:xfrm>
          <a:off x="2061335" y="1598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{B6A0664D-B43A-4E3A-A2A4-1D568C99C0AD}</a:tableStyleId>
              </a:tblPr>
              <a:tblGrid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7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7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7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7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</a:t>
                      </a:r>
                      <a:endParaRPr sz="17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7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Реутов Артём</a:t>
                      </a:r>
                      <a:endParaRPr sz="17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7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</a:t>
                      </a:r>
                      <a:endParaRPr sz="17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7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Моисеева Радмила</a:t>
                      </a:r>
                      <a:endParaRPr sz="17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7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</a:t>
                      </a:r>
                      <a:endParaRPr sz="17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7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Костикова Анна</a:t>
                      </a:r>
                      <a:endParaRPr sz="17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ДОКУМЕНТОВЕД</a:t>
                      </a:r>
                      <a:endParaRPr sz="17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Жаданова Наталья</a:t>
                      </a:r>
                      <a:endParaRPr sz="17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6" name="Google Shape;246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7" name="Google Shape;257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0" name="Google Shape;260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5" name="Google Shape;265;p36"/>
          <p:cNvGraphicFramePr/>
          <p:nvPr/>
        </p:nvGraphicFramePr>
        <p:xfrm>
          <a:off x="1261350" y="1499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{77CB810A-3EF3-4B9A-9FCA-DCE61FC4B792}</a:tableStyleId>
              </a:tblPr>
              <a:tblGrid>
                <a:gridCol w="611025"/>
                <a:gridCol w="3099575"/>
                <a:gridCol w="1255375"/>
                <a:gridCol w="1655325"/>
              </a:tblGrid>
              <a:tr h="891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1</a:t>
                      </a:r>
                      <a:endParaRPr sz="13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Клинический образец</a:t>
                      </a:r>
                      <a:endParaRPr sz="13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2023 - 2024</a:t>
                      </a:r>
                      <a:endParaRPr sz="13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Образец для клинических испытаний</a:t>
                      </a:r>
                      <a:endParaRPr sz="13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63500" marB="63500" marR="63500" marL="63500"/>
                </a:tc>
              </a:tr>
              <a:tr h="1129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2</a:t>
                      </a:r>
                      <a:endParaRPr sz="13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Клинические испытания</a:t>
                      </a:r>
                      <a:endParaRPr sz="13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2024 - 2025</a:t>
                      </a:r>
                      <a:endParaRPr sz="13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Данные позволяющие оптимизировать продукт под рынок</a:t>
                      </a:r>
                      <a:endParaRPr sz="13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63500" marB="63500" marR="63500" marL="63500"/>
                </a:tc>
              </a:tr>
              <a:tr h="653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3</a:t>
                      </a:r>
                      <a:endParaRPr sz="13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Лицензирование</a:t>
                      </a:r>
                      <a:endParaRPr sz="13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2025 - 2027</a:t>
                      </a:r>
                      <a:endParaRPr sz="13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Получение лицензии на использование </a:t>
                      </a:r>
                      <a:endParaRPr sz="13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63500" marB="63500" marR="63500" marL="63500"/>
                </a:tc>
              </a:tr>
              <a:tr h="414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4.</a:t>
                      </a:r>
                      <a:endParaRPr sz="13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Выход на рынок</a:t>
                      </a:r>
                      <a:endParaRPr sz="13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2028</a:t>
                      </a:r>
                      <a:endParaRPr sz="13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1 тыс. единиц товара</a:t>
                      </a:r>
                      <a:endParaRPr sz="13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1" name="Google Shape;271;p37"/>
          <p:cNvSpPr txBox="1"/>
          <p:nvPr>
            <p:ph idx="1" type="body"/>
          </p:nvPr>
        </p:nvSpPr>
        <p:spPr>
          <a:xfrm>
            <a:off x="456828" y="2454575"/>
            <a:ext cx="5214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203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 sz="1700">
                <a:solidFill>
                  <a:srgbClr val="132C40"/>
                </a:solidFill>
              </a:rPr>
              <a:t>Реутов Артём </a:t>
            </a:r>
            <a:br>
              <a:rPr b="1" lang="ru" sz="1700">
                <a:solidFill>
                  <a:srgbClr val="132C40"/>
                </a:solidFill>
              </a:rPr>
            </a:br>
            <a:r>
              <a:rPr b="1" lang="ru" sz="1700">
                <a:solidFill>
                  <a:srgbClr val="132C40"/>
                </a:solidFill>
              </a:rPr>
              <a:t>Номер - 89649697010</a:t>
            </a:r>
            <a:endParaRPr b="1" sz="1700">
              <a:solidFill>
                <a:srgbClr val="132C40"/>
              </a:solidFill>
            </a:endParaRPr>
          </a:p>
          <a:p>
            <a:pPr indent="0" lvl="0" marL="203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 sz="1700">
                <a:solidFill>
                  <a:srgbClr val="132C40"/>
                </a:solidFill>
              </a:rPr>
              <a:t>Почта - DeadJackArt@gmail.com</a:t>
            </a:r>
            <a:endParaRPr b="1" sz="1700">
              <a:solidFill>
                <a:srgbClr val="132C40"/>
              </a:solidFill>
            </a:endParaRPr>
          </a:p>
        </p:txBody>
      </p:sp>
      <p:sp>
        <p:nvSpPr>
          <p:cNvPr id="272" name="Google Shape;272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 txBox="1"/>
          <p:nvPr/>
        </p:nvSpPr>
        <p:spPr>
          <a:xfrm>
            <a:off x="4926050" y="2508425"/>
            <a:ext cx="2651100" cy="19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