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68" r:id="rId5"/>
    <p:sldId id="258" r:id="rId6"/>
    <p:sldId id="259" r:id="rId7"/>
    <p:sldId id="260" r:id="rId8"/>
    <p:sldId id="262" r:id="rId9"/>
    <p:sldId id="263" r:id="rId10"/>
    <p:sldId id="269" r:id="rId11"/>
    <p:sldId id="264" r:id="rId12"/>
    <p:sldId id="265" r:id="rId13"/>
    <p:sldId id="273" r:id="rId14"/>
    <p:sldId id="271" r:id="rId15"/>
    <p:sldId id="267" r:id="rId16"/>
    <p:sldId id="261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  <p:embeddedFont>
      <p:font typeface="Raleway" panose="020B0604020202020204" charset="-52"/>
      <p:regular r:id="rId31"/>
      <p:bold r:id="rId32"/>
      <p:italic r:id="rId33"/>
      <p:boldItalic r:id="rId34"/>
    </p:embeddedFont>
    <p:embeddedFont>
      <p:font typeface="Raleway SemiBold" panose="020B0604020202020204" charset="-52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presProps" Target="presProp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5986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2672bd48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82672bd48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17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microsoft.com/office/2007/relationships/media" Target="../media/media2.mp4"/><Relationship Id="rId7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36.png"/><Relationship Id="rId5" Type="http://schemas.microsoft.com/office/2007/relationships/media" Target="../media/media3.mp4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200">
                <a:solidFill>
                  <a:schemeClr val="dk1"/>
                </a:solidFill>
              </a:rPr>
              <a:t>Смартборд для реабилитации после инсульта на дому</a:t>
            </a:r>
            <a:endParaRPr sz="21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/>
              <a:t>Горбунов Олег Романович, студент 6 курса Медицинского института НИУ “БелГУ”</a:t>
            </a:r>
            <a:endParaRPr/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l="48519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711" y="36383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457193" y="1891706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571"/>
              <a:buNone/>
            </a:pPr>
            <a:r>
              <a:rPr lang="ru" sz="1400">
                <a:solidFill>
                  <a:schemeClr val="dk1"/>
                </a:solidFill>
                <a:highlight>
                  <a:srgbClr val="F3F5F8"/>
                </a:highlight>
              </a:rPr>
              <a:t>Инсульт является второй в мире причиной смертности и первой причиной инвалидизации среди всех заболеваний. Наиболее частым осложнением перенесенного инсульта является нарушение моторной функции конечностей, что существенно ухудшает качество жизни и уровень самообслуживания и независимости пациентов. </a:t>
            </a:r>
            <a:endParaRPr sz="140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-163825" y="3182225"/>
            <a:ext cx="7229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В России живут более 1 млн больных, перенесших инсульт, при этом ежегодно происходит около 500 тыс. новых случаев инсульта. Заболеваемость инсультом составляет от 10 до 20 на 10 000 человек в возрасте от 55 до 64 лет, увеличиваясь свыше 200 случаев на 100 000 среди лиц старше 85 лет.</a:t>
            </a:r>
            <a:endParaRPr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7440246" y="312616"/>
            <a:ext cx="184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457194" y="1891706"/>
            <a:ext cx="3771907" cy="36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200"/>
              </a:spcAft>
              <a:buSzPts val="2571"/>
              <a:buNone/>
            </a:pPr>
            <a:r>
              <a:rPr lang="ru-RU" sz="1500" b="1" dirty="0">
                <a:solidFill>
                  <a:schemeClr val="dk1"/>
                </a:solidFill>
              </a:rPr>
              <a:t>Инсульт</a:t>
            </a:r>
            <a:r>
              <a:rPr lang="ru-RU" sz="1200" dirty="0">
                <a:solidFill>
                  <a:schemeClr val="dk1"/>
                </a:solidFill>
                <a:highlight>
                  <a:srgbClr val="F3F5F8"/>
                </a:highlight>
              </a:rPr>
              <a:t> </a:t>
            </a:r>
            <a:r>
              <a:rPr lang="ru" sz="1200" dirty="0">
                <a:solidFill>
                  <a:schemeClr val="dk1"/>
                </a:solidFill>
                <a:highlight>
                  <a:srgbClr val="F3F5F8"/>
                </a:highlight>
              </a:rPr>
              <a:t>ухудшает качество жизни и уровень </a:t>
            </a:r>
            <a:r>
              <a:rPr lang="ru" sz="1500" b="1" dirty="0">
                <a:solidFill>
                  <a:schemeClr val="dk1"/>
                </a:solidFill>
                <a:highlight>
                  <a:srgbClr val="F3F5F8"/>
                </a:highlight>
              </a:rPr>
              <a:t>самообслуживания и независимости </a:t>
            </a:r>
            <a:r>
              <a:rPr lang="ru" sz="1200" dirty="0">
                <a:solidFill>
                  <a:schemeClr val="dk1"/>
                </a:solidFill>
                <a:highlight>
                  <a:srgbClr val="F3F5F8"/>
                </a:highlight>
              </a:rPr>
              <a:t>пациентов. </a:t>
            </a:r>
            <a:br>
              <a:rPr lang="ru" sz="1200" dirty="0">
                <a:solidFill>
                  <a:schemeClr val="dk1"/>
                </a:solidFill>
                <a:highlight>
                  <a:srgbClr val="F3F5F8"/>
                </a:highlight>
              </a:rPr>
            </a:br>
            <a:r>
              <a:rPr lang="ru" sz="1200" dirty="0">
                <a:solidFill>
                  <a:schemeClr val="dk1"/>
                </a:solidFill>
                <a:highlight>
                  <a:srgbClr val="F3F5F8"/>
                </a:highlight>
              </a:rPr>
              <a:t>Рабилитация после него длительная и </a:t>
            </a:r>
            <a:r>
              <a:rPr lang="ru" sz="1200" b="1" dirty="0">
                <a:solidFill>
                  <a:schemeClr val="dk1"/>
                </a:solidFill>
                <a:highlight>
                  <a:srgbClr val="F3F5F8"/>
                </a:highlight>
              </a:rPr>
              <a:t>дорогостоящая</a:t>
            </a:r>
            <a:r>
              <a:rPr lang="ru" sz="1200" dirty="0">
                <a:solidFill>
                  <a:schemeClr val="dk1"/>
                </a:solidFill>
                <a:highlight>
                  <a:srgbClr val="F3F5F8"/>
                </a:highlight>
              </a:rPr>
              <a:t>.</a:t>
            </a:r>
            <a:br>
              <a:rPr lang="ru" sz="1200" dirty="0">
                <a:solidFill>
                  <a:schemeClr val="dk1"/>
                </a:solidFill>
                <a:highlight>
                  <a:srgbClr val="F3F5F8"/>
                </a:highlight>
              </a:rPr>
            </a:br>
            <a:r>
              <a:rPr lang="ru-RU" sz="1200" dirty="0">
                <a:highlight>
                  <a:srgbClr val="F3F5F8"/>
                </a:highlight>
              </a:rPr>
              <a:t>Сутки в московских государственных реабилитационных центрах стоят в среднем</a:t>
            </a:r>
            <a:r>
              <a:rPr lang="ru-RU" sz="1200" b="1" dirty="0">
                <a:highlight>
                  <a:srgbClr val="F3F5F8"/>
                </a:highlight>
              </a:rPr>
              <a:t> 7000—10 000 ₽</a:t>
            </a:r>
          </a:p>
          <a:p>
            <a:pPr marL="0" indent="0">
              <a:spcAft>
                <a:spcPts val="1200"/>
              </a:spcAft>
              <a:buSzPts val="2571"/>
              <a:buNone/>
            </a:pPr>
            <a:r>
              <a:rPr lang="ru-RU" sz="1200" dirty="0">
                <a:highlight>
                  <a:srgbClr val="F3F5F8"/>
                </a:highlight>
              </a:rPr>
              <a:t>Реабилитация в домашних условиях минимально развита в Белгородской области.</a:t>
            </a:r>
            <a:endParaRPr sz="1200" dirty="0"/>
          </a:p>
        </p:txBody>
      </p:sp>
      <p:sp>
        <p:nvSpPr>
          <p:cNvPr id="123" name="Google Shape;123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90" y="671991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32950" y="915176"/>
            <a:ext cx="6208200" cy="61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ru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2" name="Google Shape;132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3" name="Google Shape;133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18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18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18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18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18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Picture 2" descr="Профилактика инсульта - Статьи - УЗ &quot;13-я городская поликлиника&quot;">
            <a:extLst>
              <a:ext uri="{FF2B5EF4-FFF2-40B4-BE49-F238E27FC236}">
                <a16:creationId xmlns:a16="http://schemas.microsoft.com/office/drawing/2014/main" id="{EE570D2C-AC12-4A90-B909-32AFF7153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368" y="1755397"/>
            <a:ext cx="2846728" cy="149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818" y="24180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>
                <a:solidFill>
                  <a:srgbClr val="132C40"/>
                </a:solidFill>
              </a:rPr>
              <a:t>Родственники пациентов. При это пациент старше 14 лет, перенес </a:t>
            </a:r>
            <a:r>
              <a:rPr lang="ru" sz="1300" dirty="0">
                <a:solidFill>
                  <a:srgbClr val="132C40"/>
                </a:solidFill>
                <a:highlight>
                  <a:srgbClr val="FFFF00"/>
                </a:highlight>
              </a:rPr>
              <a:t>инсульт</a:t>
            </a:r>
            <a:r>
              <a:rPr lang="ru" sz="1300" dirty="0">
                <a:solidFill>
                  <a:srgbClr val="132C40"/>
                </a:solidFill>
              </a:rPr>
              <a:t>/</a:t>
            </a:r>
            <a:r>
              <a:rPr lang="ru" sz="1300" dirty="0">
                <a:solidFill>
                  <a:srgbClr val="132C40"/>
                </a:solidFill>
                <a:highlight>
                  <a:srgbClr val="FFFF00"/>
                </a:highlight>
              </a:rPr>
              <a:t>черепно-мозговую травму </a:t>
            </a:r>
            <a:r>
              <a:rPr lang="ru" sz="1300" dirty="0">
                <a:solidFill>
                  <a:srgbClr val="132C40"/>
                </a:solidFill>
              </a:rPr>
              <a:t>(</a:t>
            </a:r>
            <a:r>
              <a:rPr lang="ru-RU" sz="1300" dirty="0">
                <a:solidFill>
                  <a:srgbClr val="132C40"/>
                </a:solidFill>
              </a:rPr>
              <a:t>либо травмировал верхнюю конечность) </a:t>
            </a:r>
            <a:r>
              <a:rPr lang="ru" sz="1300" dirty="0">
                <a:solidFill>
                  <a:srgbClr val="132C40"/>
                </a:solidFill>
              </a:rPr>
              <a:t>с повреждением функций верхней конечности, прошел первичную реабилитацию в стационаре, готов выделить 5000 - 8000 рублей на реабилитацию в домашних условиях.</a:t>
            </a:r>
            <a:endParaRPr sz="13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 dirty="0">
                <a:solidFill>
                  <a:srgbClr val="132C40"/>
                </a:solidFill>
              </a:rPr>
              <a:t>	Врачи-реабилитологи занимающиеся восстановлением мелкой моторики после инсульта/ЧМТ с повреждением функций верхней конечности, использующие в своих методиках домашнюю реабилитацию.</a:t>
            </a: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300" dirty="0">
                <a:solidFill>
                  <a:srgbClr val="132C40"/>
                </a:solidFill>
              </a:rPr>
              <a:t>	</a:t>
            </a:r>
          </a:p>
        </p:txBody>
      </p:sp>
      <p:sp>
        <p:nvSpPr>
          <p:cNvPr id="144" name="Google Shape;144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1413068" y="656236"/>
            <a:ext cx="46557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530724" y="1512542"/>
            <a:ext cx="7369691" cy="3374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r>
              <a:rPr lang="ru-RU" dirty="0"/>
              <a:t>После инсульта часто </a:t>
            </a:r>
            <a:r>
              <a:rPr lang="ru-RU" dirty="0">
                <a:highlight>
                  <a:srgbClr val="00FFFF"/>
                </a:highlight>
              </a:rPr>
              <a:t>нарушаются функции </a:t>
            </a:r>
            <a:r>
              <a:rPr lang="ru-RU" dirty="0"/>
              <a:t>верхней конечности, что существенно снижает уровень самообслуживания и качество жизни пациента.</a:t>
            </a:r>
          </a:p>
          <a:p>
            <a:r>
              <a:rPr lang="ru-RU" dirty="0"/>
              <a:t>По ОМС реабилитация после инсульта проводится сразу после </a:t>
            </a:r>
            <a:r>
              <a:rPr lang="ru-RU" dirty="0" err="1"/>
              <a:t>нейрореанимации</a:t>
            </a:r>
            <a:r>
              <a:rPr lang="ru-RU" dirty="0"/>
              <a:t>, и затем можно получить </a:t>
            </a:r>
            <a:r>
              <a:rPr lang="ru-RU" dirty="0">
                <a:highlight>
                  <a:srgbClr val="00FFFF"/>
                </a:highlight>
              </a:rPr>
              <a:t>квоту</a:t>
            </a:r>
            <a:r>
              <a:rPr lang="ru-RU" dirty="0"/>
              <a:t> еще </a:t>
            </a:r>
            <a:r>
              <a:rPr lang="ru-RU" dirty="0">
                <a:highlight>
                  <a:srgbClr val="00FFFF"/>
                </a:highlight>
              </a:rPr>
              <a:t>до 2х раз в год</a:t>
            </a:r>
            <a:r>
              <a:rPr lang="ru-RU" dirty="0"/>
              <a:t>. </a:t>
            </a:r>
          </a:p>
          <a:p>
            <a:r>
              <a:rPr lang="ru-RU" dirty="0"/>
              <a:t>Из 230-280 человек на 100 000 населения, нуждающихся в реабилитации, удачно ее заканчивают только 12-14 человек. Оставшиеся </a:t>
            </a:r>
            <a:r>
              <a:rPr lang="ru-RU" dirty="0">
                <a:highlight>
                  <a:srgbClr val="00FFFF"/>
                </a:highlight>
              </a:rPr>
              <a:t>218-266 людей на каждые 100 тысяч</a:t>
            </a:r>
            <a:r>
              <a:rPr lang="ru-RU" dirty="0"/>
              <a:t>, остаются </a:t>
            </a:r>
            <a:r>
              <a:rPr lang="ru-RU" dirty="0">
                <a:highlight>
                  <a:srgbClr val="00FFFF"/>
                </a:highlight>
              </a:rPr>
              <a:t>инвалидами до конца жизни</a:t>
            </a:r>
            <a:r>
              <a:rPr lang="ru-RU" dirty="0"/>
              <a:t>.</a:t>
            </a:r>
          </a:p>
          <a:p>
            <a:r>
              <a:rPr lang="ru-RU" dirty="0"/>
              <a:t>Программы реабилитации в частных центрах </a:t>
            </a:r>
            <a:r>
              <a:rPr lang="ru-RU" dirty="0">
                <a:highlight>
                  <a:srgbClr val="00FFFF"/>
                </a:highlight>
              </a:rPr>
              <a:t>дорогостоящие – от 7000 рублей сутки</a:t>
            </a:r>
            <a:r>
              <a:rPr lang="ru-RU" dirty="0"/>
              <a:t>, а необходимо проводить ее курсами минимум от 10 – 14 дней ( итого от 70 000 рублей) </a:t>
            </a:r>
          </a:p>
          <a:p>
            <a:r>
              <a:rPr lang="ru-RU" dirty="0"/>
              <a:t>Каждый третий пациент имеет </a:t>
            </a:r>
            <a:r>
              <a:rPr lang="ru-RU" dirty="0">
                <a:highlight>
                  <a:srgbClr val="00FFFF"/>
                </a:highlight>
              </a:rPr>
              <a:t>депрессию</a:t>
            </a:r>
            <a:r>
              <a:rPr lang="ru-RU" dirty="0"/>
              <a:t> после инсульта, что существенно снижает его приверженность к лечению.</a:t>
            </a:r>
          </a:p>
          <a:p>
            <a:r>
              <a:rPr lang="ru-RU" dirty="0"/>
              <a:t>Современные центры реабилитации располагаются в центральных городах, жители регионов вынуждены обращаться в эти центры, снимать жилье, </a:t>
            </a:r>
            <a:r>
              <a:rPr lang="ru-RU" dirty="0">
                <a:highlight>
                  <a:srgbClr val="00FFFF"/>
                </a:highlight>
              </a:rPr>
              <a:t>тратить время на дорогу</a:t>
            </a:r>
            <a:r>
              <a:rPr lang="ru-RU" dirty="0"/>
              <a:t>, чтобы получить качественную помощь.</a:t>
            </a:r>
            <a:endParaRPr sz="1600"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rgbClr val="132C40"/>
              </a:solidFill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456817" y="2302087"/>
            <a:ext cx="7993200" cy="225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r>
              <a:rPr lang="ru-RU" dirty="0" err="1"/>
              <a:t>Смартборд</a:t>
            </a:r>
            <a:r>
              <a:rPr lang="ru-RU" dirty="0"/>
              <a:t> решает проблемы пациентов, обеспечивает возможность проведения</a:t>
            </a:r>
            <a:br>
              <a:rPr lang="ru-RU" dirty="0"/>
            </a:br>
            <a:r>
              <a:rPr lang="ru-RU" dirty="0"/>
              <a:t> занятий </a:t>
            </a:r>
            <a:r>
              <a:rPr lang="ru-RU" dirty="0">
                <a:highlight>
                  <a:srgbClr val="00FFFF"/>
                </a:highlight>
              </a:rPr>
              <a:t>на дому </a:t>
            </a:r>
            <a:r>
              <a:rPr lang="ru-RU" dirty="0"/>
              <a:t>для восстановления функций верхней конечности после инсульта .</a:t>
            </a:r>
          </a:p>
          <a:p>
            <a:r>
              <a:rPr lang="ru-RU" dirty="0"/>
              <a:t>Решает проблему </a:t>
            </a:r>
            <a:r>
              <a:rPr lang="ru-RU" dirty="0">
                <a:highlight>
                  <a:srgbClr val="00FFFF"/>
                </a:highlight>
              </a:rPr>
              <a:t>нехватки мест </a:t>
            </a:r>
            <a:r>
              <a:rPr lang="ru-RU" dirty="0"/>
              <a:t>в бюджетных медицинских учреждениях, позволяя продолжать реабилитацию и в домашних условиях, после выписки пациента. </a:t>
            </a:r>
          </a:p>
          <a:p>
            <a:r>
              <a:rPr lang="ru-RU" dirty="0"/>
              <a:t>Решает проблему </a:t>
            </a:r>
            <a:r>
              <a:rPr lang="ru-RU" dirty="0">
                <a:highlight>
                  <a:srgbClr val="00FFFF"/>
                </a:highlight>
              </a:rPr>
              <a:t>загруженности специалистов</a:t>
            </a:r>
            <a:r>
              <a:rPr lang="ru-RU" dirty="0"/>
              <a:t>, позволяя переводить часть пациентов на мониторинг реабилитационного процесса в домашних условиях, уделяя больше времени более нуждающимся во врачебном внимании пациентам.</a:t>
            </a:r>
          </a:p>
          <a:p>
            <a:r>
              <a:rPr lang="ru-RU" dirty="0"/>
              <a:t>Позволяет врачам </a:t>
            </a:r>
            <a:r>
              <a:rPr lang="ru-RU" dirty="0">
                <a:highlight>
                  <a:srgbClr val="00FFFF"/>
                </a:highlight>
              </a:rPr>
              <a:t>увеличивать длительность полезного воздействия </a:t>
            </a:r>
            <a:r>
              <a:rPr lang="ru-RU" dirty="0"/>
              <a:t>на пациента, следить за </a:t>
            </a:r>
            <a:r>
              <a:rPr lang="ru-RU" dirty="0">
                <a:highlight>
                  <a:srgbClr val="00FFFF"/>
                </a:highlight>
              </a:rPr>
              <a:t>приверженностью</a:t>
            </a:r>
            <a:r>
              <a:rPr lang="ru-RU" dirty="0"/>
              <a:t> к лечению, становится </a:t>
            </a:r>
            <a:r>
              <a:rPr lang="ru-RU" dirty="0">
                <a:highlight>
                  <a:srgbClr val="00FFFF"/>
                </a:highlight>
              </a:rPr>
              <a:t>дополнительным методом </a:t>
            </a:r>
            <a:r>
              <a:rPr lang="ru-RU" dirty="0"/>
              <a:t>реабилитации.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3697" y="318852"/>
            <a:ext cx="1671456" cy="10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8325" y="201351"/>
            <a:ext cx="4125951" cy="201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735568" y="1466845"/>
            <a:ext cx="51189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молодых, амбициозных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студентов -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медиков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 (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ВРАЧАМ, ПАЦИЕНТАМ И ИХ РОДСТВЕННИКАМ)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перенесшим инсульт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когда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НАРУШЕНА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функция верхней конечности и нет денег на дорогостоящее лечение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 ограничением ограничением качества жизни, 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ДОСТУПНОСТИ, ДЕШЕВИЗНЫ, УВЕЛЕЕЧЕНИЯ ВРЕМЕНИ РАБОТЫ С РЕАБИЛИТАЦ ТЕХНОЛОГИЯМИ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реабилитационной доски – Смартборд (</a:t>
            </a:r>
            <a:r>
              <a:rPr lang="ru-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КОМПЛЕКСА) 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 b="0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восстановление движений рукой.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93;p31">
            <a:extLst>
              <a:ext uri="{FF2B5EF4-FFF2-40B4-BE49-F238E27FC236}">
                <a16:creationId xmlns:a16="http://schemas.microsoft.com/office/drawing/2014/main" id="{CEAFD7B7-1B76-4372-AC14-18E5EB0D4ED4}"/>
              </a:ext>
            </a:extLst>
          </p:cNvPr>
          <p:cNvSpPr txBox="1">
            <a:spLocks/>
          </p:cNvSpPr>
          <p:nvPr/>
        </p:nvSpPr>
        <p:spPr>
          <a:xfrm>
            <a:off x="5926914" y="1692772"/>
            <a:ext cx="3123644" cy="196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800"/>
            </a:pPr>
            <a:r>
              <a:rPr lang="ru-RU" sz="30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Даем эффективную реабилитацию ДОМА!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195822" y="3133409"/>
            <a:ext cx="8375361" cy="214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B2C</a:t>
            </a:r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" dirty="0"/>
          </a:p>
          <a:p>
            <a:pPr marL="152400" indent="0">
              <a:buNone/>
            </a:pPr>
            <a:r>
              <a:rPr lang="en-US" sz="1600" dirty="0"/>
              <a:t>TAM</a:t>
            </a:r>
            <a:r>
              <a:rPr lang="ru-RU" sz="1600" dirty="0"/>
              <a:t> – 225 тысяч человек * 24 000 (за курс 3 месяца) = 5,4 млрд. рублей в год</a:t>
            </a:r>
          </a:p>
          <a:p>
            <a:pPr marL="152400" indent="0">
              <a:buNone/>
            </a:pPr>
            <a:r>
              <a:rPr lang="en-US" sz="1600" dirty="0"/>
              <a:t>SAM</a:t>
            </a:r>
            <a:r>
              <a:rPr lang="ru-RU" sz="1600" dirty="0"/>
              <a:t> – 7 тысяч человек в области * 24 000 =168 млн. рублей</a:t>
            </a:r>
          </a:p>
          <a:p>
            <a:pPr marL="152400" indent="0">
              <a:buNone/>
            </a:pPr>
            <a:r>
              <a:rPr lang="en-US" sz="1600" dirty="0"/>
              <a:t>SOM</a:t>
            </a:r>
            <a:r>
              <a:rPr lang="ru-RU" sz="1600" dirty="0"/>
              <a:t> – мы способны проводить реабилитацию 500 человек в год * 24000 = 12 млн рублей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endParaRPr dirty="0"/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https://lh5.googleusercontent.com/KluWzhwhi8R321Ybx4tvEmd6GtompvZUWA3wvS9diBbo40nc5-zXJktVmCWt9QH7K2BWfsk_a60XrwPgXWwbauwtDLEEu-je54hzkQBA-bazRD2MhIZd4ZCy94IANdwtRKQBVw1fAsYIaHOo--rhgzs">
            <a:extLst>
              <a:ext uri="{FF2B5EF4-FFF2-40B4-BE49-F238E27FC236}">
                <a16:creationId xmlns:a16="http://schemas.microsoft.com/office/drawing/2014/main" id="{193465F7-A700-464A-9895-4F8F4FACA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551" y="151233"/>
            <a:ext cx="1335408" cy="13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EE65BA6-99B2-4EC3-8E6E-8602F20A5D74}"/>
              </a:ext>
            </a:extLst>
          </p:cNvPr>
          <p:cNvSpPr/>
          <p:nvPr/>
        </p:nvSpPr>
        <p:spPr>
          <a:xfrm>
            <a:off x="3723070" y="1522078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dirty="0"/>
              <a:t>10 000 р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14999E-1FAD-4324-9A58-DD553776E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51" y="150855"/>
            <a:ext cx="1948613" cy="133335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EC7DFEC-44C9-47BE-8F28-9816C8725474}"/>
              </a:ext>
            </a:extLst>
          </p:cNvPr>
          <p:cNvSpPr/>
          <p:nvPr/>
        </p:nvSpPr>
        <p:spPr>
          <a:xfrm>
            <a:off x="5442648" y="1547681"/>
            <a:ext cx="11288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dirty="0"/>
              <a:t>1 870 000 р</a:t>
            </a:r>
            <a:endParaRPr lang="ru-RU" dirty="0"/>
          </a:p>
        </p:txBody>
      </p:sp>
      <p:pic>
        <p:nvPicPr>
          <p:cNvPr id="1028" name="Picture 4" descr="https://lh4.googleusercontent.com/LO-gTYeqmgpCwKEDeu39xmdMvCHqILDkTImC4XL0vULusrg8WJVOz_Oaj1TtD7IWooMNDs9oq9RhZyaRu-XFEsGGBieBRLiehRLJcg-9ZXaxw1lATvcW70spTp3zWirHwWhE7o2i9V_kKyK61kxmxLs">
            <a:extLst>
              <a:ext uri="{FF2B5EF4-FFF2-40B4-BE49-F238E27FC236}">
                <a16:creationId xmlns:a16="http://schemas.microsoft.com/office/drawing/2014/main" id="{C0E85E05-FA1E-4911-8D4A-6B4637204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956" y="156776"/>
            <a:ext cx="1651737" cy="123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4D3C81-4D97-496C-B742-A5351EBEE6A4}"/>
              </a:ext>
            </a:extLst>
          </p:cNvPr>
          <p:cNvSpPr/>
          <p:nvPr/>
        </p:nvSpPr>
        <p:spPr>
          <a:xfrm>
            <a:off x="7399815" y="1472967"/>
            <a:ext cx="7809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dirty="0"/>
              <a:t>5 000 р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D37F8C-5C05-4878-9ED0-B502FEB87E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551" y="1874976"/>
            <a:ext cx="2956118" cy="1549348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68B9B8B-B07E-49AA-A83F-9F3DFCFB0A7A}"/>
              </a:ext>
            </a:extLst>
          </p:cNvPr>
          <p:cNvSpPr/>
          <p:nvPr/>
        </p:nvSpPr>
        <p:spPr>
          <a:xfrm>
            <a:off x="6491088" y="2177417"/>
            <a:ext cx="1989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Услуга реабилитации</a:t>
            </a:r>
            <a:br>
              <a:rPr lang="ru-RU" dirty="0"/>
            </a:br>
            <a:r>
              <a:rPr lang="ru-RU" dirty="0"/>
              <a:t>О</a:t>
            </a:r>
            <a:r>
              <a:rPr lang="ru" dirty="0"/>
              <a:t>т 255 000 р</a:t>
            </a: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C54C48D-9AD4-4A1A-8E12-C82D3418AC6C}"/>
              </a:ext>
            </a:extLst>
          </p:cNvPr>
          <p:cNvSpPr/>
          <p:nvPr/>
        </p:nvSpPr>
        <p:spPr>
          <a:xfrm>
            <a:off x="2265697" y="396591"/>
            <a:ext cx="10470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</a:t>
            </a:r>
            <a:r>
              <a:rPr lang="ru" dirty="0"/>
              <a:t>родукты: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algn="ctr">
                <a:buClr>
                  <a:srgbClr val="000000"/>
                </a:buClr>
                <a:buSzPts val="1000"/>
              </a:p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1713704" y="-34257"/>
            <a:ext cx="5664200" cy="3947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spAutoFit/>
          </a:bodyPr>
          <a:lstStyle/>
          <a:p>
            <a:pPr algn="ctr"/>
            <a:r>
              <a:rPr lang="ru" sz="1800" dirty="0">
                <a:solidFill>
                  <a:schemeClr val="tx1"/>
                </a:solidFill>
              </a:rPr>
              <a:t>Выгода покупателя + </a:t>
            </a:r>
            <a:r>
              <a:rPr lang="ru-RU" sz="1800" dirty="0">
                <a:solidFill>
                  <a:schemeClr val="tx1"/>
                </a:solidFill>
              </a:rPr>
              <a:t>конкуренты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F54CA46-D30E-4E25-BAA1-D6E6C0B67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428762"/>
              </p:ext>
            </p:extLst>
          </p:nvPr>
        </p:nvGraphicFramePr>
        <p:xfrm>
          <a:off x="30756" y="298501"/>
          <a:ext cx="8756664" cy="49623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30930">
                  <a:extLst>
                    <a:ext uri="{9D8B030D-6E8A-4147-A177-3AD203B41FA5}">
                      <a16:colId xmlns:a16="http://schemas.microsoft.com/office/drawing/2014/main" val="549575338"/>
                    </a:ext>
                  </a:extLst>
                </a:gridCol>
                <a:gridCol w="1263213">
                  <a:extLst>
                    <a:ext uri="{9D8B030D-6E8A-4147-A177-3AD203B41FA5}">
                      <a16:colId xmlns:a16="http://schemas.microsoft.com/office/drawing/2014/main" val="2743198644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3318477216"/>
                    </a:ext>
                  </a:extLst>
                </a:gridCol>
                <a:gridCol w="1116238">
                  <a:extLst>
                    <a:ext uri="{9D8B030D-6E8A-4147-A177-3AD203B41FA5}">
                      <a16:colId xmlns:a16="http://schemas.microsoft.com/office/drawing/2014/main" val="901827629"/>
                    </a:ext>
                  </a:extLst>
                </a:gridCol>
                <a:gridCol w="1031782">
                  <a:extLst>
                    <a:ext uri="{9D8B030D-6E8A-4147-A177-3AD203B41FA5}">
                      <a16:colId xmlns:a16="http://schemas.microsoft.com/office/drawing/2014/main" val="2899785861"/>
                    </a:ext>
                  </a:extLst>
                </a:gridCol>
                <a:gridCol w="973469">
                  <a:extLst>
                    <a:ext uri="{9D8B030D-6E8A-4147-A177-3AD203B41FA5}">
                      <a16:colId xmlns:a16="http://schemas.microsoft.com/office/drawing/2014/main" val="2025823390"/>
                    </a:ext>
                  </a:extLst>
                </a:gridCol>
                <a:gridCol w="645915">
                  <a:extLst>
                    <a:ext uri="{9D8B030D-6E8A-4147-A177-3AD203B41FA5}">
                      <a16:colId xmlns:a16="http://schemas.microsoft.com/office/drawing/2014/main" val="1332874335"/>
                    </a:ext>
                  </a:extLst>
                </a:gridCol>
                <a:gridCol w="1694985">
                  <a:extLst>
                    <a:ext uri="{9D8B030D-6E8A-4147-A177-3AD203B41FA5}">
                      <a16:colId xmlns:a16="http://schemas.microsoft.com/office/drawing/2014/main" val="984885463"/>
                    </a:ext>
                  </a:extLst>
                </a:gridCol>
              </a:tblGrid>
              <a:tr h="651763">
                <a:tc>
                  <a:txBody>
                    <a:bodyPr/>
                    <a:lstStyle/>
                    <a:p>
                      <a:r>
                        <a:rPr lang="ru-RU" sz="1200" dirty="0"/>
                        <a:t>Название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Продукт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Стоимость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Комплекс-</a:t>
                      </a:r>
                      <a:r>
                        <a:rPr lang="ru-RU" sz="1200" dirty="0" err="1"/>
                        <a:t>ность</a:t>
                      </a:r>
                      <a:endParaRPr lang="ru-RU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Доступ-</a:t>
                      </a:r>
                      <a:r>
                        <a:rPr lang="ru-RU" sz="1200" dirty="0" err="1"/>
                        <a:t>ность</a:t>
                      </a:r>
                      <a:endParaRPr lang="ru-RU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Эффектив-ность</a:t>
                      </a:r>
                      <a:endParaRPr lang="ru-RU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Регист</a:t>
                      </a:r>
                      <a:r>
                        <a:rPr lang="ru-RU" sz="1200" dirty="0"/>
                        <a:t>-рация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Функционал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71226075"/>
                  </a:ext>
                </a:extLst>
              </a:tr>
              <a:tr h="1614515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/>
                        <a:t>Смартборд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Продажа товара вместе с методикой = 40 000 рублей</a:t>
                      </a:r>
                      <a:br>
                        <a:rPr lang="ru-RU" sz="900" dirty="0"/>
                      </a:br>
                      <a:endParaRPr lang="ru-RU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5000 – 8000р. аренды комплекса </a:t>
                      </a:r>
                      <a:r>
                        <a:rPr lang="ru-RU" sz="900" dirty="0">
                          <a:highlight>
                            <a:srgbClr val="00FF00"/>
                          </a:highlight>
                        </a:rPr>
                        <a:t>за месяц</a:t>
                      </a:r>
                      <a:r>
                        <a:rPr lang="ru-RU" sz="900" dirty="0"/>
                        <a:t>, курс = 3 месяца</a:t>
                      </a:r>
                    </a:p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Само устройство и методика реабилитации</a:t>
                      </a:r>
                    </a:p>
                    <a:p>
                      <a:endParaRPr lang="ru-RU" sz="900" dirty="0"/>
                    </a:p>
                    <a:p>
                      <a:r>
                        <a:rPr lang="ru-RU" sz="900" dirty="0"/>
                        <a:t>Либо устройство с </a:t>
                      </a:r>
                      <a:r>
                        <a:rPr lang="ru-RU" sz="900" dirty="0">
                          <a:highlight>
                            <a:srgbClr val="00FF00"/>
                          </a:highlight>
                        </a:rPr>
                        <a:t>методикой + консультации психологов + комплект дополнительного оборудования</a:t>
                      </a:r>
                      <a:endParaRPr lang="ru-RU" sz="900" dirty="0"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Различные грузоперевозчики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highlight>
                            <a:srgbClr val="00FF00"/>
                          </a:highlight>
                        </a:rPr>
                        <a:t>Доказана</a:t>
                      </a:r>
                      <a:r>
                        <a:rPr lang="ru-RU" sz="900" dirty="0"/>
                        <a:t> на базе пациентов, основано на проверенных методиках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В процессе ( </a:t>
                      </a:r>
                      <a:r>
                        <a:rPr lang="ru-RU" sz="900" dirty="0" err="1"/>
                        <a:t>предклинические</a:t>
                      </a:r>
                      <a:r>
                        <a:rPr lang="ru-RU" sz="900" dirty="0"/>
                        <a:t> исследования)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Бытовые движения, повседневно, более 14 элементов, самостоятельный контроль эффективности и проведение мероприятий</a:t>
                      </a:r>
                      <a:endParaRPr lang="ru-RU" sz="900" dirty="0">
                        <a:highlight>
                          <a:srgbClr val="00FF00"/>
                        </a:highlight>
                      </a:endParaRPr>
                    </a:p>
                    <a:p>
                      <a:endParaRPr lang="ru-RU" sz="900" dirty="0">
                        <a:highlight>
                          <a:srgbClr val="00FF00"/>
                        </a:highlight>
                      </a:endParaRPr>
                    </a:p>
                    <a:p>
                      <a:r>
                        <a:rPr lang="ru-RU" sz="900" dirty="0">
                          <a:highlight>
                            <a:srgbClr val="00FF00"/>
                          </a:highlight>
                        </a:rPr>
                        <a:t>+ голосовой помощник, отслеживание действий, контроль волонтера-медика, консультации специалистов по коррекции реабилитации.</a:t>
                      </a:r>
                      <a:endParaRPr lang="ru-RU" sz="900" dirty="0"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675455"/>
                  </a:ext>
                </a:extLst>
              </a:tr>
              <a:tr h="61745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Тренажеры в интернете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От 7000 до 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15 000 + </a:t>
                      </a:r>
                      <a:r>
                        <a:rPr lang="ru-RU" sz="900" dirty="0">
                          <a:highlight>
                            <a:srgbClr val="00FFFF"/>
                          </a:highlight>
                        </a:rPr>
                        <a:t>за штуку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Только 1 устройство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Маркетплейс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Условная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Не всегда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5 передач, несколько размеров, зеркальная тренировка.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58191707"/>
                  </a:ext>
                </a:extLst>
              </a:tr>
              <a:tr h="80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Реабилитация в клинике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От 7000 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до 20000 </a:t>
                      </a:r>
                      <a:r>
                        <a:rPr lang="ru-RU" sz="900" dirty="0">
                          <a:highlight>
                            <a:srgbClr val="00FFFF"/>
                          </a:highlight>
                        </a:rPr>
                        <a:t>в сутки</a:t>
                      </a:r>
                      <a:endParaRPr lang="ru-RU" sz="900" b="1" dirty="0">
                        <a:highlight>
                          <a:srgbClr val="00FFFF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Max</a:t>
                      </a:r>
                      <a:r>
                        <a:rPr lang="ru-RU" sz="900" dirty="0"/>
                        <a:t> комплекс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highlight>
                            <a:srgbClr val="FF0000"/>
                          </a:highlight>
                        </a:rPr>
                        <a:t>Самостоятельное</a:t>
                      </a:r>
                      <a:r>
                        <a:rPr lang="ru-RU" sz="900" dirty="0"/>
                        <a:t> </a:t>
                      </a:r>
                      <a:r>
                        <a:rPr lang="ru-RU" sz="900" dirty="0">
                          <a:highlight>
                            <a:srgbClr val="FF0000"/>
                          </a:highlight>
                        </a:rPr>
                        <a:t>посещение</a:t>
                      </a:r>
                      <a:endParaRPr lang="ru-RU" sz="900" dirty="0">
                        <a:solidFill>
                          <a:schemeClr val="tx1"/>
                        </a:solidFill>
                        <a:highlight>
                          <a:srgbClr val="FF00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Гарантируются клиникой и специалистами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Присутст-вует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Полный комплект, проверенное временем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3102233"/>
                  </a:ext>
                </a:extLst>
              </a:tr>
              <a:tr h="117146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/>
                        <a:t>Сенсомоторика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5000 р </a:t>
                      </a:r>
                      <a:r>
                        <a:rPr lang="ru-RU" sz="900" dirty="0">
                          <a:highlight>
                            <a:srgbClr val="00FFFF"/>
                          </a:highlight>
                        </a:rPr>
                        <a:t>за штуку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Только 1 устройство</a:t>
                      </a:r>
                    </a:p>
                    <a:p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Различные грузоперевозчики</a:t>
                      </a:r>
                    </a:p>
                    <a:p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Доказана на базе пациентов</a:t>
                      </a:r>
                    </a:p>
                    <a:p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нет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Фурнитурные изделия, ткань, застежки, змейки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99190667"/>
                  </a:ext>
                </a:extLst>
              </a:tr>
            </a:tbl>
          </a:graphicData>
        </a:graphic>
      </p:graphicFrame>
      <p:pic>
        <p:nvPicPr>
          <p:cNvPr id="24" name="Google Shape;182;p29">
            <a:extLst>
              <a:ext uri="{FF2B5EF4-FFF2-40B4-BE49-F238E27FC236}">
                <a16:creationId xmlns:a16="http://schemas.microsoft.com/office/drawing/2014/main" id="{2D45BED0-B957-4B18-B298-83952842DAC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786" y="1004896"/>
            <a:ext cx="910082" cy="549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4" descr="https://lh4.googleusercontent.com/LO-gTYeqmgpCwKEDeu39xmdMvCHqILDkTImC4XL0vULusrg8WJVOz_Oaj1TtD7IWooMNDs9oq9RhZyaRu-XFEsGGBieBRLiehRLJcg-9ZXaxw1lATvcW70spTp3zWirHwWhE7o2i9V_kKyK61kxmxLs">
            <a:extLst>
              <a:ext uri="{FF2B5EF4-FFF2-40B4-BE49-F238E27FC236}">
                <a16:creationId xmlns:a16="http://schemas.microsoft.com/office/drawing/2014/main" id="{0743B743-5B66-4A55-9A9E-C3A3F5E36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30" y="4276900"/>
            <a:ext cx="1146053" cy="85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s://lh5.googleusercontent.com/KluWzhwhi8R321Ybx4tvEmd6GtompvZUWA3wvS9diBbo40nc5-zXJktVmCWt9QH7K2BWfsk_a60XrwPgXWwbauwtDLEEu-je54hzkQBA-bazRD2MhIZd4ZCy94IANdwtRKQBVw1fAsYIaHOo--rhgzs">
            <a:extLst>
              <a:ext uri="{FF2B5EF4-FFF2-40B4-BE49-F238E27FC236}">
                <a16:creationId xmlns:a16="http://schemas.microsoft.com/office/drawing/2014/main" id="{3B0106AC-BCA5-4908-BCC3-BD94964F7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732" y="2668329"/>
            <a:ext cx="592031" cy="59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Реабилитация после инсульта — (клиники Di Центр)">
            <a:extLst>
              <a:ext uri="{FF2B5EF4-FFF2-40B4-BE49-F238E27FC236}">
                <a16:creationId xmlns:a16="http://schemas.microsoft.com/office/drawing/2014/main" id="{5FAF4D5E-8DA1-4F7E-92AB-01BD38167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30" y="3294136"/>
            <a:ext cx="1146053" cy="76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Гироскопический тренажёр — Википедия">
            <a:extLst>
              <a:ext uri="{FF2B5EF4-FFF2-40B4-BE49-F238E27FC236}">
                <a16:creationId xmlns:a16="http://schemas.microsoft.com/office/drawing/2014/main" id="{CF5E568B-53D0-49E3-8D76-C9DED6E3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678" y="2132791"/>
            <a:ext cx="493534" cy="35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Зооник мяч для массажа №3 8 см пвх">
            <a:extLst>
              <a:ext uri="{FF2B5EF4-FFF2-40B4-BE49-F238E27FC236}">
                <a16:creationId xmlns:a16="http://schemas.microsoft.com/office/drawing/2014/main" id="{A09AF417-C7E5-4D7A-B165-233BC3BC3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60" y="1028204"/>
            <a:ext cx="197844" cy="19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Оборудование для реабилитации рук после инсульта и гемиплегии / Оборудование для реабилитации рук и ног #1">
            <a:extLst>
              <a:ext uri="{FF2B5EF4-FFF2-40B4-BE49-F238E27FC236}">
                <a16:creationId xmlns:a16="http://schemas.microsoft.com/office/drawing/2014/main" id="{2134DD5B-9B04-4BE7-AB97-346311811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1" y="2473214"/>
            <a:ext cx="221456" cy="22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050"/>
          </a:p>
        </p:txBody>
      </p:sp>
      <p:pic>
        <p:nvPicPr>
          <p:cNvPr id="2064" name="Picture 16" descr="https://sun9-40.userapi.com/impg/d-TvCfaeVJ6q_xLiOziCXXzA_Ay008WzMEtXYw/axeCEqfxnrE.jpg?size=700x700&amp;quality=96&amp;sign=4816524a00a03f0bf2f2b01e5903cb45&amp;type=album">
            <a:extLst>
              <a:ext uri="{FF2B5EF4-FFF2-40B4-BE49-F238E27FC236}">
                <a16:creationId xmlns:a16="http://schemas.microsoft.com/office/drawing/2014/main" id="{5F856762-191A-4BDB-B957-F79297DC0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678" y="1608876"/>
            <a:ext cx="493533" cy="49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s://sun9-73.userapi.com/impg/sVNQmeCWKfxEcaSrtCniLhBDpyEljdHYgj0JrQ/ST0GKju_dVs.jpg?size=700x700&amp;quality=96&amp;sign=05ce1fe63b6c531b5b6392f276d7a7af&amp;type=album">
            <a:extLst>
              <a:ext uri="{FF2B5EF4-FFF2-40B4-BE49-F238E27FC236}">
                <a16:creationId xmlns:a16="http://schemas.microsoft.com/office/drawing/2014/main" id="{4F224583-D63D-470D-999E-4AA53D2B1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748" y="1806394"/>
            <a:ext cx="592031" cy="59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198316" y="202547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198316" y="176597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9" name="Google Shape;219;p33"/>
          <p:cNvSpPr txBox="1">
            <a:spLocks noGrp="1"/>
          </p:cNvSpPr>
          <p:nvPr>
            <p:ph type="body" idx="1"/>
          </p:nvPr>
        </p:nvSpPr>
        <p:spPr>
          <a:xfrm>
            <a:off x="192712" y="699663"/>
            <a:ext cx="79932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Смартборд </a:t>
            </a:r>
            <a:r>
              <a:rPr lang="ru-RU" dirty="0"/>
              <a:t>и договариваться со специалистами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Это будет стоить </a:t>
            </a:r>
            <a:r>
              <a:rPr lang="ru-RU" dirty="0"/>
              <a:t>от 3000 до 8000 </a:t>
            </a:r>
            <a:r>
              <a:rPr lang="ru" dirty="0"/>
              <a:t>рублей </a:t>
            </a:r>
            <a:r>
              <a:rPr lang="ru-RU" dirty="0"/>
              <a:t>в месяц, либо продажа 40 000 – 50 000 рублей.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У нас будут покупать реабилитационную доску + дополнительные услуги( консультацию психолога, невролога, логопеда)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Бизнес-модель (</a:t>
            </a:r>
            <a:r>
              <a:rPr lang="en-US" dirty="0"/>
              <a:t>b2b</a:t>
            </a:r>
            <a:r>
              <a:rPr lang="ru-RU" dirty="0"/>
              <a:t>/</a:t>
            </a:r>
            <a:r>
              <a:rPr lang="en-US" dirty="0"/>
              <a:t>b2c)</a:t>
            </a:r>
            <a:r>
              <a:rPr lang="ru" dirty="0"/>
              <a:t> – родственник</a:t>
            </a:r>
            <a:r>
              <a:rPr lang="ru-RU" dirty="0"/>
              <a:t>и/</a:t>
            </a:r>
            <a:r>
              <a:rPr lang="ru" dirty="0"/>
              <a:t>пациент</a:t>
            </a:r>
            <a:r>
              <a:rPr lang="ru-RU" dirty="0"/>
              <a:t>ы</a:t>
            </a:r>
            <a:r>
              <a:rPr lang="ru" dirty="0"/>
              <a:t> в цент</a:t>
            </a:r>
            <a:r>
              <a:rPr lang="ru-RU" dirty="0"/>
              <a:t>ре первичной реабилитации, </a:t>
            </a:r>
            <a:r>
              <a:rPr lang="ru" dirty="0"/>
              <a:t>социальных сетях / врач</a:t>
            </a:r>
            <a:r>
              <a:rPr lang="ru-RU" dirty="0"/>
              <a:t>и</a:t>
            </a:r>
            <a:r>
              <a:rPr lang="ru" dirty="0"/>
              <a:t> в реабилитационных центрах.</a:t>
            </a:r>
            <a:endParaRPr dirty="0"/>
          </a:p>
        </p:txBody>
      </p:sp>
      <p:sp>
        <p:nvSpPr>
          <p:cNvPr id="220" name="Google Shape;220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B6C49B-90FF-441A-9C23-F28F91634296}"/>
              </a:ext>
            </a:extLst>
          </p:cNvPr>
          <p:cNvSpPr/>
          <p:nvPr/>
        </p:nvSpPr>
        <p:spPr>
          <a:xfrm>
            <a:off x="192656" y="2437022"/>
            <a:ext cx="8363089" cy="352692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ru-RU" sz="1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ПРОДАЖЕ: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Стоимость устройства довольно высока </a:t>
            </a:r>
            <a:r>
              <a:rPr lang="ru-RU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от 40 000 рублей, комплекта от 50 000 рублей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Поэтому в этом направлении рассматривается модель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продаж.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ru-RU" sz="1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АРЕНДЕ: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Стоимость набора начинается с </a:t>
            </a:r>
            <a:r>
              <a:rPr lang="ru-RU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3000-4000 рублей в месяц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без сопровождения, а комплексная услуга формируется из:</a:t>
            </a:r>
          </a:p>
          <a:p>
            <a:pPr marL="285750" indent="-285750">
              <a:lnSpc>
                <a:spcPct val="70000"/>
              </a:lnSpc>
              <a:spcAft>
                <a:spcPts val="800"/>
              </a:spcAft>
              <a:buFontTx/>
              <a:buChar char="-"/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аренды комплекса на 3 месяца курса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 домашней реабилитации (3000-4000 рублей в месяц);</a:t>
            </a:r>
          </a:p>
          <a:p>
            <a:pPr marL="285750" indent="-285750">
              <a:lnSpc>
                <a:spcPct val="70000"/>
              </a:lnSpc>
              <a:spcAft>
                <a:spcPts val="800"/>
              </a:spcAft>
              <a:buFontTx/>
              <a:buChar char="-"/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консультации </a:t>
            </a:r>
          </a:p>
          <a:p>
            <a:pPr marL="285750" indent="-285750">
              <a:lnSpc>
                <a:spcPct val="70000"/>
              </a:lnSpc>
              <a:spcAft>
                <a:spcPts val="800"/>
              </a:spcAft>
              <a:buFontTx/>
              <a:buChar char="-"/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посещения волонтеров медиков каждые 10 дней для фиксации изменений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lnSpc>
                <a:spcPct val="70000"/>
              </a:lnSpc>
              <a:spcAft>
                <a:spcPts val="800"/>
              </a:spcAft>
              <a:buFontTx/>
              <a:buChar char="-"/>
              <a:tabLst>
                <a:tab pos="27432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проведения психологических бесед со студентами психологического факультета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>
            <a:spLocks noGrp="1"/>
          </p:cNvSpPr>
          <p:nvPr>
            <p:ph type="title"/>
          </p:nvPr>
        </p:nvSpPr>
        <p:spPr>
          <a:xfrm>
            <a:off x="109745" y="124261"/>
            <a:ext cx="255336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9" name="Google Shape;229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/>
            <a:r>
              <a:rPr lang="ru-RU" dirty="0"/>
              <a:t>Созданы более 30 механических реабилитационных досок, прототип электронной доски, 10 чемоданчиков для реабилитации.</a:t>
            </a:r>
            <a:endParaRPr lang="ru" dirty="0"/>
          </a:p>
          <a:p>
            <a:pPr marL="171450" indent="-171450"/>
            <a:r>
              <a:rPr lang="ru" dirty="0"/>
              <a:t>Проведена реабилитация 35 человека, достигнута эффективность в 65% в различных показателях ( моторика, чувствительность, подвижность суставов верхней конечности) </a:t>
            </a:r>
          </a:p>
          <a:p>
            <a:pPr marL="171450" indent="-171450"/>
            <a:r>
              <a:rPr lang="ru" dirty="0"/>
              <a:t>Выигран УМНИК ведутся работы по созданию электронного чемоданчика с голосовым помощником и функциями автоматизированного ведения процесса реабилитации с усилением приверженности к лечению пациента</a:t>
            </a:r>
          </a:p>
          <a:p>
            <a:pPr marL="171450" indent="-171450"/>
            <a:r>
              <a:rPr lang="ru" dirty="0"/>
              <a:t>Устная договоренность о предстоящей работе с клиническими специалистами ЛФК и неврологами областной больницы</a:t>
            </a:r>
            <a:endParaRPr dirty="0"/>
          </a:p>
        </p:txBody>
      </p:sp>
      <p:sp>
        <p:nvSpPr>
          <p:cNvPr id="230" name="Google Shape;230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005A87-65CF-441D-A829-709041C8E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010" y="215070"/>
            <a:ext cx="1748489" cy="20052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317E4A-93A2-4D2C-8E5B-DFF05C7CD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955" y="187864"/>
            <a:ext cx="1950985" cy="20325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4B977C-7D9D-409D-A763-7091A9CDB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126" y="201196"/>
            <a:ext cx="1908904" cy="20325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4A2D29D-B085-4494-9DD7-E8C298B69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707899"/>
              </p:ext>
            </p:extLst>
          </p:nvPr>
        </p:nvGraphicFramePr>
        <p:xfrm>
          <a:off x="456818" y="1344134"/>
          <a:ext cx="8115681" cy="3265968"/>
        </p:xfrm>
        <a:graphic>
          <a:graphicData uri="http://schemas.openxmlformats.org/drawingml/2006/table">
            <a:tbl>
              <a:tblPr/>
              <a:tblGrid>
                <a:gridCol w="1926165">
                  <a:extLst>
                    <a:ext uri="{9D8B030D-6E8A-4147-A177-3AD203B41FA5}">
                      <a16:colId xmlns:a16="http://schemas.microsoft.com/office/drawing/2014/main" val="1568799410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824030470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3975892335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318194509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2109805628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3590138977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3970755673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2524750079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2758504875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3652282978"/>
                    </a:ext>
                  </a:extLst>
                </a:gridCol>
                <a:gridCol w="505113">
                  <a:extLst>
                    <a:ext uri="{9D8B030D-6E8A-4147-A177-3AD203B41FA5}">
                      <a16:colId xmlns:a16="http://schemas.microsoft.com/office/drawing/2014/main" val="3281676877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3286939030"/>
                    </a:ext>
                  </a:extLst>
                </a:gridCol>
                <a:gridCol w="515793">
                  <a:extLst>
                    <a:ext uri="{9D8B030D-6E8A-4147-A177-3AD203B41FA5}">
                      <a16:colId xmlns:a16="http://schemas.microsoft.com/office/drawing/2014/main" val="3741738999"/>
                    </a:ext>
                  </a:extLst>
                </a:gridCol>
              </a:tblGrid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Наименование работы/месяц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Январь 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Февраль 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Март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Апрель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Июнь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Июль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Август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Сентябрь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Октябрь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Ноябрь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Декабрь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183165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Создание </a:t>
                      </a:r>
                      <a:r>
                        <a:rPr lang="ru-RU" sz="1000" b="0" i="0" u="none" strike="noStrike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Смартборда</a:t>
                      </a:r>
                      <a:endParaRPr lang="ru-RU" sz="1000" b="0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006423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Регистрация прав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767068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Тестирование конструкции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074846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Проведение работы над ошибками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450689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Поиск стороннего финансирования  с наличием МВП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732588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Выход на студенческий стартап          ( 1 000 000 рублей)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052486"/>
                  </a:ext>
                </a:extLst>
              </a:tr>
              <a:tr h="4082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Начало работы с пациентами</a:t>
                      </a:r>
                    </a:p>
                  </a:txBody>
                  <a:tcPr marL="8465" marR="8465" marT="8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65" marR="8465" marT="84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166515"/>
                  </a:ext>
                </a:extLst>
              </a:tr>
            </a:tbl>
          </a:graphicData>
        </a:graphic>
      </p:graphicFrame>
      <p:sp>
        <p:nvSpPr>
          <p:cNvPr id="23" name="Google Shape;238;p35">
            <a:extLst>
              <a:ext uri="{FF2B5EF4-FFF2-40B4-BE49-F238E27FC236}">
                <a16:creationId xmlns:a16="http://schemas.microsoft.com/office/drawing/2014/main" id="{A168E473-F0C1-4056-90E2-B3B7F7A34E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9200" y="582613"/>
            <a:ext cx="5499100" cy="54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 </a:t>
            </a:r>
            <a:r>
              <a:rPr lang="ru-RU" sz="2800" dirty="0">
                <a:solidFill>
                  <a:schemeClr val="dk1"/>
                </a:solidFill>
              </a:rPr>
              <a:t>на 2024</a:t>
            </a:r>
            <a:endParaRPr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50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title"/>
          </p:nvPr>
        </p:nvSpPr>
        <p:spPr>
          <a:xfrm>
            <a:off x="762280" y="95550"/>
            <a:ext cx="2571470" cy="578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/>
          <a:p>
            <a:pPr algn="ctr">
              <a:buSzPts val="2800"/>
            </a:pPr>
            <a:r>
              <a:rPr lang="ru" sz="3000" dirty="0">
                <a:solidFill>
                  <a:schemeClr val="dk1"/>
                </a:solidFill>
              </a:rPr>
              <a:t>КО</a:t>
            </a:r>
            <a:r>
              <a:rPr lang="ru-RU" sz="3000" dirty="0">
                <a:solidFill>
                  <a:schemeClr val="dk1"/>
                </a:solidFill>
              </a:rPr>
              <a:t>МАНДА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53" name="Google Shape;253;p36"/>
          <p:cNvSpPr txBox="1">
            <a:spLocks noGrp="1"/>
          </p:cNvSpPr>
          <p:nvPr>
            <p:ph type="body" idx="1"/>
          </p:nvPr>
        </p:nvSpPr>
        <p:spPr>
          <a:xfrm>
            <a:off x="-30358" y="835568"/>
            <a:ext cx="1464470" cy="5029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/>
          <a:p>
            <a:pPr marL="203195" indent="0">
              <a:buSzPts val="1400"/>
              <a:buNone/>
            </a:pPr>
            <a:r>
              <a:rPr lang="ru" sz="900" dirty="0">
                <a:solidFill>
                  <a:srgbClr val="132C40"/>
                </a:solidFill>
                <a:latin typeface="+mn-lt"/>
              </a:rPr>
              <a:t>Горбунов Олег Романович, </a:t>
            </a:r>
            <a:br>
              <a:rPr lang="ru" sz="900" dirty="0">
                <a:solidFill>
                  <a:srgbClr val="132C40"/>
                </a:solidFill>
                <a:latin typeface="+mn-lt"/>
              </a:rPr>
            </a:br>
            <a:r>
              <a:rPr lang="ru" sz="900" dirty="0">
                <a:solidFill>
                  <a:srgbClr val="132C40"/>
                </a:solidFill>
                <a:latin typeface="+mn-lt"/>
              </a:rPr>
              <a:t>6 </a:t>
            </a:r>
            <a:r>
              <a:rPr lang="ru-RU" sz="900" dirty="0">
                <a:solidFill>
                  <a:srgbClr val="132C40"/>
                </a:solidFill>
                <a:latin typeface="+mn-lt"/>
              </a:rPr>
              <a:t>курс</a:t>
            </a:r>
            <a:br>
              <a:rPr lang="ru-RU" sz="900" dirty="0">
                <a:solidFill>
                  <a:srgbClr val="132C40"/>
                </a:solidFill>
                <a:latin typeface="+mn-lt"/>
              </a:rPr>
            </a:br>
            <a:r>
              <a:rPr lang="ru-RU" sz="900" dirty="0">
                <a:solidFill>
                  <a:srgbClr val="132C40"/>
                </a:solidFill>
                <a:latin typeface="+mn-lt"/>
              </a:rPr>
              <a:t>Медицинского института,</a:t>
            </a:r>
            <a:br>
              <a:rPr lang="ru-RU" sz="900" dirty="0">
                <a:solidFill>
                  <a:srgbClr val="132C40"/>
                </a:solidFill>
                <a:latin typeface="+mn-lt"/>
              </a:rPr>
            </a:br>
            <a:r>
              <a:rPr lang="ru-RU" sz="900" dirty="0">
                <a:solidFill>
                  <a:srgbClr val="132C40"/>
                </a:solidFill>
                <a:latin typeface="+mn-lt"/>
              </a:rPr>
              <a:t>терапевтический уклон,</a:t>
            </a:r>
            <a:br>
              <a:rPr lang="ru-RU" sz="900" dirty="0">
                <a:solidFill>
                  <a:srgbClr val="132C40"/>
                </a:solidFill>
                <a:latin typeface="+mn-lt"/>
              </a:rPr>
            </a:br>
            <a:r>
              <a:rPr lang="ru-RU" sz="900" dirty="0">
                <a:solidFill>
                  <a:srgbClr val="132C40"/>
                </a:solidFill>
                <a:latin typeface="+mn-lt"/>
              </a:rPr>
              <a:t>спикер, зам. по развитию проекта.</a:t>
            </a:r>
            <a:endParaRPr sz="900" dirty="0">
              <a:solidFill>
                <a:srgbClr val="132C40"/>
              </a:solidFill>
              <a:latin typeface="+mn-lt"/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FFFFF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pPr algn="ctr">
                <a:buClr>
                  <a:srgbClr val="000000"/>
                </a:buClr>
                <a:buSzPts val="1000"/>
              </a:pPr>
              <a:t>13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98" y="95550"/>
            <a:ext cx="623679" cy="57806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CAF17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buClr>
                <a:srgbClr val="FD493D"/>
              </a:buClr>
              <a:buSzPts val="1300"/>
            </a:pP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Google Shape;253;p36">
            <a:extLst>
              <a:ext uri="{FF2B5EF4-FFF2-40B4-BE49-F238E27FC236}">
                <a16:creationId xmlns:a16="http://schemas.microsoft.com/office/drawing/2014/main" id="{114EE38F-2C6C-4E06-977D-A3EB16B147AA}"/>
              </a:ext>
            </a:extLst>
          </p:cNvPr>
          <p:cNvSpPr txBox="1">
            <a:spLocks/>
          </p:cNvSpPr>
          <p:nvPr/>
        </p:nvSpPr>
        <p:spPr>
          <a:xfrm>
            <a:off x="1220654" y="844310"/>
            <a:ext cx="1719702" cy="2581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ru-RU" sz="900" dirty="0">
                <a:solidFill>
                  <a:srgbClr val="132C40"/>
                </a:solidFill>
              </a:rPr>
              <a:t>	Дуброва Владислав</a:t>
            </a:r>
            <a:br>
              <a:rPr lang="ru-RU" sz="900" dirty="0">
                <a:solidFill>
                  <a:srgbClr val="132C40"/>
                </a:solidFill>
              </a:rPr>
            </a:br>
            <a:r>
              <a:rPr lang="ru-RU" sz="900" dirty="0">
                <a:solidFill>
                  <a:srgbClr val="132C40"/>
                </a:solidFill>
              </a:rPr>
              <a:t>Александрович</a:t>
            </a:r>
            <a:br>
              <a:rPr lang="ru-RU" sz="900" dirty="0">
                <a:solidFill>
                  <a:srgbClr val="132C40"/>
                </a:solidFill>
              </a:rPr>
            </a:br>
            <a:r>
              <a:rPr lang="ru-RU" sz="900" dirty="0">
                <a:solidFill>
                  <a:srgbClr val="132C40"/>
                </a:solidFill>
              </a:rPr>
              <a:t>консультант – наставник, ординатор второго года, неоднократно реализовывал проекты на территории Белгородской области</a:t>
            </a:r>
          </a:p>
        </p:txBody>
      </p:sp>
      <p:sp>
        <p:nvSpPr>
          <p:cNvPr id="14" name="Google Shape;253;p36">
            <a:extLst>
              <a:ext uri="{FF2B5EF4-FFF2-40B4-BE49-F238E27FC236}">
                <a16:creationId xmlns:a16="http://schemas.microsoft.com/office/drawing/2014/main" id="{EF8DF519-ABFA-4D36-82B4-4540A10C3637}"/>
              </a:ext>
            </a:extLst>
          </p:cNvPr>
          <p:cNvSpPr txBox="1">
            <a:spLocks/>
          </p:cNvSpPr>
          <p:nvPr/>
        </p:nvSpPr>
        <p:spPr>
          <a:xfrm>
            <a:off x="2733822" y="840059"/>
            <a:ext cx="1719703" cy="5029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ru-RU" sz="900" dirty="0">
                <a:solidFill>
                  <a:srgbClr val="132C40"/>
                </a:solidFill>
              </a:rPr>
              <a:t>	Молчанова Юлиана Андреевна, студент 6 курса, Лечебное дело, НИУ </a:t>
            </a:r>
            <a:r>
              <a:rPr lang="ru-RU" sz="900" dirty="0" err="1">
                <a:solidFill>
                  <a:srgbClr val="132C40"/>
                </a:solidFill>
              </a:rPr>
              <a:t>БелГУ</a:t>
            </a:r>
            <a:r>
              <a:rPr lang="ru-RU" sz="900" dirty="0">
                <a:solidFill>
                  <a:srgbClr val="132C40"/>
                </a:solidFill>
              </a:rPr>
              <a:t>, представитель проекта на ФСИ «УМНИК»</a:t>
            </a:r>
          </a:p>
        </p:txBody>
      </p:sp>
      <p:pic>
        <p:nvPicPr>
          <p:cNvPr id="3074" name="Picture 2" descr="https://sun9-54.userapi.com/impg/pFKssewBxh9JPa07O6s0JO-BmkgPmkWh-5bEKg/AWgG1S_lvA8.jpg?size=1280x1920&amp;quality=95&amp;sign=5ccf0e1452080401b2575556787e1fa0&amp;type=album">
            <a:extLst>
              <a:ext uri="{FF2B5EF4-FFF2-40B4-BE49-F238E27FC236}">
                <a16:creationId xmlns:a16="http://schemas.microsoft.com/office/drawing/2014/main" id="{7E587B56-F114-4F8D-B258-2567C4B94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00" y="2469914"/>
            <a:ext cx="1037553" cy="15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48.userapi.com/impg/pZPKfLLH_Rz2l2E1_m5dva4WkGb218J10vJGmw/EhLsWgWdgRw.jpg?size=1620x2160&amp;quality=95&amp;sign=0f1ecd33c4b894d7e4805e79c925ea18&amp;type=album">
            <a:extLst>
              <a:ext uri="{FF2B5EF4-FFF2-40B4-BE49-F238E27FC236}">
                <a16:creationId xmlns:a16="http://schemas.microsoft.com/office/drawing/2014/main" id="{C60BAD37-1AC1-442D-A2B6-B4A557BA9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94" y="2469914"/>
            <a:ext cx="1167248" cy="15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252;p36">
            <a:extLst>
              <a:ext uri="{FF2B5EF4-FFF2-40B4-BE49-F238E27FC236}">
                <a16:creationId xmlns:a16="http://schemas.microsoft.com/office/drawing/2014/main" id="{CEB7A4FB-1D64-4175-A1F1-53DB43BD502B}"/>
              </a:ext>
            </a:extLst>
          </p:cNvPr>
          <p:cNvSpPr txBox="1">
            <a:spLocks/>
          </p:cNvSpPr>
          <p:nvPr/>
        </p:nvSpPr>
        <p:spPr>
          <a:xfrm>
            <a:off x="5505730" y="145556"/>
            <a:ext cx="2088870" cy="578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-RU" sz="3000" dirty="0">
                <a:solidFill>
                  <a:schemeClr val="dk1"/>
                </a:solidFill>
              </a:rPr>
              <a:t>Партнеры:</a:t>
            </a:r>
          </a:p>
        </p:txBody>
      </p:sp>
      <p:sp>
        <p:nvSpPr>
          <p:cNvPr id="18" name="Google Shape;253;p36">
            <a:extLst>
              <a:ext uri="{FF2B5EF4-FFF2-40B4-BE49-F238E27FC236}">
                <a16:creationId xmlns:a16="http://schemas.microsoft.com/office/drawing/2014/main" id="{6EA8C680-D9CB-4FC4-84A3-81DA5E39BBBB}"/>
              </a:ext>
            </a:extLst>
          </p:cNvPr>
          <p:cNvSpPr txBox="1">
            <a:spLocks/>
          </p:cNvSpPr>
          <p:nvPr/>
        </p:nvSpPr>
        <p:spPr>
          <a:xfrm>
            <a:off x="5168592" y="792835"/>
            <a:ext cx="2989571" cy="5029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300" tIns="58300" rIns="58300" bIns="583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Координатор Волонтеров Медиков по белгородской области.</a:t>
            </a: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Директор студенческой психологической службы НИУ </a:t>
            </a:r>
            <a:r>
              <a:rPr lang="ru-RU" sz="1050" dirty="0" err="1">
                <a:solidFill>
                  <a:srgbClr val="132C40"/>
                </a:solidFill>
              </a:rPr>
              <a:t>БелГУ</a:t>
            </a:r>
            <a:endParaRPr lang="ru-RU" sz="1050" dirty="0">
              <a:solidFill>
                <a:srgbClr val="132C40"/>
              </a:solidFill>
            </a:endParaRP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АНО 3</a:t>
            </a:r>
            <a:r>
              <a:rPr lang="en-US" sz="1050" dirty="0">
                <a:solidFill>
                  <a:srgbClr val="132C40"/>
                </a:solidFill>
              </a:rPr>
              <a:t>D</a:t>
            </a:r>
            <a:r>
              <a:rPr lang="ru-RU" sz="1050" dirty="0">
                <a:solidFill>
                  <a:srgbClr val="132C40"/>
                </a:solidFill>
              </a:rPr>
              <a:t> </a:t>
            </a:r>
            <a:r>
              <a:rPr lang="en-US" sz="1050" dirty="0">
                <a:solidFill>
                  <a:srgbClr val="132C40"/>
                </a:solidFill>
              </a:rPr>
              <a:t>STEP</a:t>
            </a:r>
            <a:endParaRPr lang="ru-RU" sz="1050" dirty="0">
              <a:solidFill>
                <a:srgbClr val="132C40"/>
              </a:solidFill>
            </a:endParaRP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Врач-</a:t>
            </a:r>
            <a:r>
              <a:rPr lang="ru-RU" sz="1050" dirty="0" err="1">
                <a:solidFill>
                  <a:srgbClr val="132C40"/>
                </a:solidFill>
              </a:rPr>
              <a:t>лфк</a:t>
            </a:r>
            <a:endParaRPr lang="ru-RU" sz="1050" dirty="0">
              <a:solidFill>
                <a:srgbClr val="132C40"/>
              </a:solidFill>
            </a:endParaRP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Врач невролог</a:t>
            </a: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Главный врач реабилитационного центра</a:t>
            </a: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Руководитель отдела по научной работе со студентами и молодыми учеными</a:t>
            </a: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132C40"/>
                </a:solidFill>
              </a:rPr>
              <a:t>И.О. руководителя отдела по научной работе со студентами и молодыми учеными</a:t>
            </a:r>
          </a:p>
          <a:p>
            <a:pPr marL="406390" indent="-203195">
              <a:lnSpc>
                <a:spcPct val="115000"/>
              </a:lnSpc>
              <a:spcBef>
                <a:spcPts val="0"/>
              </a:spcBef>
              <a:buSzPts val="1400"/>
            </a:pPr>
            <a:endParaRPr lang="ru-RU" sz="1050" dirty="0">
              <a:solidFill>
                <a:srgbClr val="132C40"/>
              </a:solidFill>
            </a:endParaRPr>
          </a:p>
        </p:txBody>
      </p:sp>
      <p:pic>
        <p:nvPicPr>
          <p:cNvPr id="1026" name="Picture 2" descr="https://sun9-79.userapi.com/impg/XG7-JvlquOcekQ2rCN1vdbeypXArGg_LXULrMw/SuWFAsZcU84.jpg?size=1440x2160&amp;quality=95&amp;sign=79239c96f8f7e99d1c259a29206d1ab6&amp;type=album">
            <a:extLst>
              <a:ext uri="{FF2B5EF4-FFF2-40B4-BE49-F238E27FC236}">
                <a16:creationId xmlns:a16="http://schemas.microsoft.com/office/drawing/2014/main" id="{1AB284EB-BD02-42C7-8A69-D61700E3D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47" y="2469914"/>
            <a:ext cx="1037553" cy="15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3" name="Google Shape;253;p3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Горбунов Олег Романович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89611752916</a:t>
            </a:r>
            <a:endParaRPr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https://t.me/Oleg_romanovich2906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ладислав Дуброва - Видео от Владислава Дубровы (3)">
            <a:hlinkClick r:id="" action="ppaction://media"/>
            <a:extLst>
              <a:ext uri="{FF2B5EF4-FFF2-40B4-BE49-F238E27FC236}">
                <a16:creationId xmlns:a16="http://schemas.microsoft.com/office/drawing/2014/main" id="{5AC18BB1-A29A-460C-A9DF-2B6EBC3ACF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8426" y="387839"/>
            <a:ext cx="2472399" cy="4367815"/>
          </a:xfrm>
          <a:prstGeom prst="rect">
            <a:avLst/>
          </a:prstGeom>
        </p:spPr>
      </p:pic>
      <p:pic>
        <p:nvPicPr>
          <p:cNvPr id="3" name="Владислав Дуброва - Видео от Владислава Дубровы (4)">
            <a:hlinkClick r:id="" action="ppaction://media"/>
            <a:extLst>
              <a:ext uri="{FF2B5EF4-FFF2-40B4-BE49-F238E27FC236}">
                <a16:creationId xmlns:a16="http://schemas.microsoft.com/office/drawing/2014/main" id="{51E2F4DC-9EBE-4744-8AFA-4F7D05D5F9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86321" y="387839"/>
            <a:ext cx="2457569" cy="4367815"/>
          </a:xfrm>
          <a:prstGeom prst="rect">
            <a:avLst/>
          </a:prstGeom>
        </p:spPr>
      </p:pic>
      <p:pic>
        <p:nvPicPr>
          <p:cNvPr id="4" name="Владислав Дуброва - Видео от Владислава Дубровы (5)">
            <a:hlinkClick r:id="" action="ppaction://media"/>
            <a:extLst>
              <a:ext uri="{FF2B5EF4-FFF2-40B4-BE49-F238E27FC236}">
                <a16:creationId xmlns:a16="http://schemas.microsoft.com/office/drawing/2014/main" id="{96DC8139-2035-466C-B427-24FF83BCBC8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43890" y="1632801"/>
            <a:ext cx="3746714" cy="2120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821</Words>
  <Application>Microsoft Office PowerPoint</Application>
  <PresentationFormat>Экран (16:9)</PresentationFormat>
  <Paragraphs>245</Paragraphs>
  <Slides>15</Slides>
  <Notes>15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Raleway SemiBold</vt:lpstr>
      <vt:lpstr>Raleway</vt:lpstr>
      <vt:lpstr>Century Gothic</vt:lpstr>
      <vt:lpstr>Arial</vt:lpstr>
      <vt:lpstr>Calibri</vt:lpstr>
      <vt:lpstr>Helvetica Neue</vt:lpstr>
      <vt:lpstr>Times New Roman</vt:lpstr>
      <vt:lpstr>Simple Light</vt:lpstr>
      <vt:lpstr>Simple Light</vt:lpstr>
      <vt:lpstr>Смартборд для реабилитации после инсульта на дому</vt:lpstr>
      <vt:lpstr>Презентация PowerPoint</vt:lpstr>
      <vt:lpstr>Презентация PowerPoint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Выгода покупателя + конкуренты</vt:lpstr>
      <vt:lpstr>БИЗНЕС-МОДЕЛЬ</vt:lpstr>
      <vt:lpstr>ТЕКУЩИЕ РЕЗУЛЬТАТЫ</vt:lpstr>
      <vt:lpstr>Презентация PowerPoint</vt:lpstr>
      <vt:lpstr>КОМАНДА</vt:lpstr>
      <vt:lpstr>КОНТАКТЫ ЛИДЕРА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Смартборд для реабилитации после инсульта на дому</dc:title>
  <dc:creator>олег горбунов</dc:creator>
  <cp:lastModifiedBy>олег горбунов</cp:lastModifiedBy>
  <cp:revision>18</cp:revision>
  <dcterms:modified xsi:type="dcterms:W3CDTF">2023-10-25T18:45:03Z</dcterms:modified>
</cp:coreProperties>
</file>