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79" r:id="rId7"/>
    <p:sldId id="280" r:id="rId8"/>
    <p:sldId id="281" r:id="rId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9" autoAdjust="0"/>
    <p:restoredTop sz="94660"/>
  </p:normalViewPr>
  <p:slideViewPr>
    <p:cSldViewPr>
      <p:cViewPr varScale="1">
        <p:scale>
          <a:sx n="49" d="100"/>
          <a:sy n="49" d="100"/>
        </p:scale>
        <p:origin x="1142" y="-2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00" y="10832026"/>
            <a:ext cx="10053320" cy="476884"/>
          </a:xfrm>
          <a:custGeom>
            <a:avLst/>
            <a:gdLst/>
            <a:ahLst/>
            <a:cxnLst/>
            <a:rect l="l" t="t" r="r" b="b"/>
            <a:pathLst>
              <a:path w="10053320" h="476884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09456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09456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0945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2090" y="9691386"/>
            <a:ext cx="8610600" cy="1136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6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Солоницын Сергей Андреевич, +79026729825</a:t>
            </a:r>
            <a:endParaRPr sz="3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9955" y="1080241"/>
              <a:ext cx="123556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4121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4F86-167E-4A1D-9884-1510F2D6A9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18" y="455064"/>
            <a:ext cx="4183531" cy="160237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CDA93B1-A932-4572-896F-4F3C61AC74B9}"/>
              </a:ext>
            </a:extLst>
          </p:cNvPr>
          <p:cNvSpPr txBox="1"/>
          <p:nvPr/>
        </p:nvSpPr>
        <p:spPr>
          <a:xfrm>
            <a:off x="980942" y="4452996"/>
            <a:ext cx="108237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Оптическое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центрировочно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-дальномерное устройство для электронного тахеометра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D8958-19AD-4A73-85C3-181BE4A170F3}"/>
              </a:ext>
            </a:extLst>
          </p:cNvPr>
          <p:cNvSpPr txBox="1"/>
          <p:nvPr/>
        </p:nvSpPr>
        <p:spPr>
          <a:xfrm>
            <a:off x="603250" y="2530475"/>
            <a:ext cx="192786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сложности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центрирования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Лазерный луч может быть недостаточно чётким для точного позиционирования над мелкой точкой, особенно при ярком освещении или на неровной поверхности.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внешних условий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Пыль, дождь, снег, вибрация и температурные перепады могут снизить точность измерений и надёжность работы устройства.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Совмещение оптических осей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корректной работы требуется строгое совпадение оптической оси дальномера и оси центрирования, что усложняет конструкцию и калибровку.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 и инженерные проблемы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Габариты и масса.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лазерного дальномера и электронного блока в основание тахеометра может увеличить вес и размеры прибора, что снизит его эргономичность.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Энергопотребление.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электронные компоненты требуют больше энергии, что может сократить время автономной работы.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внешних воздействий.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высокая степень пыле-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влагозащиты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устойчивость к механическим повреждениям.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Эксплуатационные и организационные вопросы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 и обслуживание.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требует регулярной калибровки, а также специализированного обслуживания, что может увеличить эксплуатационные расходы.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персонала.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Пользователям потребуется освоить новые методы работы с комбинированным устройством.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Совместимость.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 существующие тахеометры могут быть адаптированы под новое устройство без серьёзных изменений конструкции.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DA10115-7C13-4E85-950D-9E9FC297661D}"/>
              </a:ext>
            </a:extLst>
          </p:cNvPr>
          <p:cNvSpPr/>
          <p:nvPr/>
        </p:nvSpPr>
        <p:spPr>
          <a:xfrm>
            <a:off x="862175" y="2606675"/>
            <a:ext cx="10591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Оптическое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центрировочно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-дальномерное устройство предназначено для одновременного центрирования прибора и определения его высоты над исходной точкой.</a:t>
            </a:r>
          </a:p>
          <a:p>
            <a:pPr algn="just"/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объединяет центрирование и измерение высоты в одном устройстве. Лазерный дальномер, встроенный в основание тахеометра, одновременно выполняет обе функции: его луч используется и для точного позиционирования прибора над точкой, и для автоматического определения высоты. Всё это происходит за одно визирование.</a:t>
            </a:r>
          </a:p>
          <a:p>
            <a:pPr algn="just"/>
            <a:r>
              <a:rPr lang="ru-RU" sz="28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Совмещение оптических осей и автоматизация процесса исключают человеческий фактор. Устройство обеспечивает строгое совпадение центра прибора с исходной точкой и точное определение высоты, что минимизирует суммарную погрешность.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E84E82-904A-4287-8FB3-796A8F72F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250" y="244475"/>
            <a:ext cx="6967461" cy="10455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4145" y="10832026"/>
            <a:ext cx="10053320" cy="476884"/>
            <a:chOff x="24145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42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86226" y="1497725"/>
            <a:ext cx="14957024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 dirty="0">
              <a:latin typeface="Trebuchet MS"/>
              <a:cs typeface="Trebuchet MS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7F986E-F554-42E8-ADC6-5B3E00585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50" y="2225675"/>
            <a:ext cx="10280650" cy="90836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7EEA1CA-781A-420C-A36E-6ABFAE8749AF}"/>
              </a:ext>
            </a:extLst>
          </p:cNvPr>
          <p:cNvSpPr txBox="1"/>
          <p:nvPr/>
        </p:nvSpPr>
        <p:spPr>
          <a:xfrm>
            <a:off x="311763" y="3414484"/>
            <a:ext cx="1140607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Аппаратная часть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 дальномер. Используется компактный фазовый или импульсный лазерный дальномер, встроенный в основание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трегер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тахеометра. Он формирует узконаправленный луч, который одновременно служит для центрирования и измерения расстояния до поверхности.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система. Включает в себя коллиматор, формирующий лазерный луч, и приёмную оптику для регистрации отражённого сигнала. Оптическая ось дальномера совмещена с вертикальной осью прибора, что гарантирует точность измерений.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Программное обеспечение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обработки сигналов. Программное обеспечение реализует алгоритмы фильтрации шумов, компенсации температурных и атмосферных влияний, а также автоматического определения высоты по данным дальномера.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взаимодействия. Обеспечивает интеграцию с основным ПО тахеометра (например,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Trimble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Access), передачу данных о высоте и положении в реальном времени, а также отображение подсказок для пользователя.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калибровка. Встроенные процедуры самодиагностики и юстировки позволяют поддерживать точность устройства без обращения в сервисный центр.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3FB70BC-17D1-44E6-82BF-992E290D9CE1}"/>
              </a:ext>
            </a:extLst>
          </p:cNvPr>
          <p:cNvSpPr/>
          <p:nvPr/>
        </p:nvSpPr>
        <p:spPr>
          <a:xfrm>
            <a:off x="868467" y="3257993"/>
            <a:ext cx="155843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проекта входят два человека:</a:t>
            </a:r>
          </a:p>
          <a:p>
            <a:pPr algn="l"/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Каримова Екатерина Александровна, студентка группы УКм-21, ПГТУ. </a:t>
            </a:r>
          </a:p>
          <a:p>
            <a:pPr algn="l"/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– Лидер</a:t>
            </a:r>
          </a:p>
          <a:p>
            <a:pPr algn="l"/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Пройдены обучающие курсы по менеджменту и предпринимательству.</a:t>
            </a:r>
            <a:b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Солоницын Сергей Андреевич, студент группы СТРм-23, ПГТУ.</a:t>
            </a:r>
          </a:p>
          <a:p>
            <a:pPr algn="l"/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– производитель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9908B0-3851-4839-8ED3-5CA7D3F2C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44" y="4968875"/>
            <a:ext cx="10692406" cy="75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9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CD2B822-1217-4210-BEC9-AC3DA258A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980" y="613329"/>
            <a:ext cx="7559055" cy="106924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F528329-39FF-48BA-9BDA-EA3F3AEA1A20}"/>
              </a:ext>
            </a:extLst>
          </p:cNvPr>
          <p:cNvSpPr txBox="1"/>
          <p:nvPr/>
        </p:nvSpPr>
        <p:spPr>
          <a:xfrm>
            <a:off x="1160662" y="2422976"/>
            <a:ext cx="1171078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развития: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Доработка и тестирование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 испытания опытных образцов в реальных условиях.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обратную связь от первых пользователей.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улучшения в конструкцию и программное обеспечение.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к серийному выпуску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Оптимизировать производственный процесс.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Закупить комплектующие у надёжных поставщиков.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сертификацию устройства.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функционала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автоматическую калибровку и самодиагностику.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простой интерфейс с подсказками для пользователя.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совместимость с основными моделями тахеометров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37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BE240A-0755-47AB-B48D-7F27A3193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450" y="1311275"/>
            <a:ext cx="10801219" cy="108012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047700-FC72-426A-8DFD-4C1F05F54DCB}"/>
              </a:ext>
            </a:extLst>
          </p:cNvPr>
          <p:cNvSpPr txBox="1"/>
          <p:nvPr/>
        </p:nvSpPr>
        <p:spPr>
          <a:xfrm>
            <a:off x="557450" y="3673475"/>
            <a:ext cx="114504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инвестиций для завершения НИОКР и запуска производства. На текущем этапе необходимы средства на закупку комплектующих, изготовление опытных партий, проведение испытаний и сертификацию. Без этого невозможно перейти к серийному выпуску.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стратегия выхода на рынок. Нет чёткого понимания, через какие каналы и каким образом предлагать продукт целевой аудитории (геодезисты, строительные компании).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66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ЗАКЛЮЧЕНИЕ</a:t>
            </a:r>
          </a:p>
        </p:txBody>
      </p:sp>
      <p:grpSp>
        <p:nvGrpSpPr>
          <p:cNvPr id="29" name="object 11">
            <a:extLst>
              <a:ext uri="{FF2B5EF4-FFF2-40B4-BE49-F238E27FC236}">
                <a16:creationId xmlns:a16="http://schemas.microsoft.com/office/drawing/2014/main" id="{AC5C64C3-3153-467F-8DB3-101F67A4D764}"/>
              </a:ext>
            </a:extLst>
          </p:cNvPr>
          <p:cNvGrpSpPr/>
          <p:nvPr/>
        </p:nvGrpSpPr>
        <p:grpSpPr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9A822419-8375-4DEA-8B7A-EB2B57E5DA38}"/>
                </a:ext>
              </a:extLst>
            </p:cNvPr>
            <p:cNvSpPr/>
            <p:nvPr/>
          </p:nvSpPr>
          <p:spPr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C946F7AD-8BD3-4D2E-B655-AE5DBE3581C6}"/>
                </a:ext>
              </a:extLst>
            </p:cNvPr>
            <p:cNvSpPr/>
            <p:nvPr/>
          </p:nvSpPr>
          <p:spPr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A5914569-42A3-47BC-8048-05B4EFB88765}"/>
                </a:ext>
              </a:extLst>
            </p:cNvPr>
            <p:cNvSpPr/>
            <p:nvPr/>
          </p:nvSpPr>
          <p:spPr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E6A52789-E679-4E30-A1CA-E9361831DAD1}"/>
                </a:ext>
              </a:extLst>
            </p:cNvPr>
            <p:cNvSpPr/>
            <p:nvPr/>
          </p:nvSpPr>
          <p:spPr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98F4B51E-DD78-4BC1-8590-48BD1CF5AD50}"/>
                </a:ext>
              </a:extLst>
            </p:cNvPr>
            <p:cNvSpPr/>
            <p:nvPr/>
          </p:nvSpPr>
          <p:spPr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7">
              <a:extLst>
                <a:ext uri="{FF2B5EF4-FFF2-40B4-BE49-F238E27FC236}">
                  <a16:creationId xmlns:a16="http://schemas.microsoft.com/office/drawing/2014/main" id="{3698EBAA-0B12-46AB-8671-1DFE28415822}"/>
                </a:ext>
              </a:extLst>
            </p:cNvPr>
            <p:cNvSpPr/>
            <p:nvPr/>
          </p:nvSpPr>
          <p:spPr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8">
              <a:extLst>
                <a:ext uri="{FF2B5EF4-FFF2-40B4-BE49-F238E27FC236}">
                  <a16:creationId xmlns:a16="http://schemas.microsoft.com/office/drawing/2014/main" id="{DCF02537-030B-4CE6-998D-E8AC827CF400}"/>
                </a:ext>
              </a:extLst>
            </p:cNvPr>
            <p:cNvSpPr/>
            <p:nvPr/>
          </p:nvSpPr>
          <p:spPr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6F0D10D9-D537-4DE4-9C8E-38BE0CA0C939}"/>
                </a:ext>
              </a:extLst>
            </p:cNvPr>
            <p:cNvSpPr/>
            <p:nvPr/>
          </p:nvSpPr>
          <p:spPr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0">
              <a:extLst>
                <a:ext uri="{FF2B5EF4-FFF2-40B4-BE49-F238E27FC236}">
                  <a16:creationId xmlns:a16="http://schemas.microsoft.com/office/drawing/2014/main" id="{57C5A4A8-C0E5-41AC-BA7B-BF0D17D71DA2}"/>
                </a:ext>
              </a:extLst>
            </p:cNvPr>
            <p:cNvSpPr/>
            <p:nvPr/>
          </p:nvSpPr>
          <p:spPr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8BBDCC40-E146-40CA-B23A-B92C4023DF6A}"/>
                </a:ext>
              </a:extLst>
            </p:cNvPr>
            <p:cNvSpPr/>
            <p:nvPr/>
          </p:nvSpPr>
          <p:spPr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2DF3B58A-9956-47BB-8C82-35B9FBA84AEB}"/>
                </a:ext>
              </a:extLst>
            </p:cNvPr>
            <p:cNvSpPr/>
            <p:nvPr/>
          </p:nvSpPr>
          <p:spPr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3">
              <a:extLst>
                <a:ext uri="{FF2B5EF4-FFF2-40B4-BE49-F238E27FC236}">
                  <a16:creationId xmlns:a16="http://schemas.microsoft.com/office/drawing/2014/main" id="{836B1D9E-7724-4853-8596-17F1EC3B1529}"/>
                </a:ext>
              </a:extLst>
            </p:cNvPr>
            <p:cNvSpPr/>
            <p:nvPr/>
          </p:nvSpPr>
          <p:spPr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4">
              <a:extLst>
                <a:ext uri="{FF2B5EF4-FFF2-40B4-BE49-F238E27FC236}">
                  <a16:creationId xmlns:a16="http://schemas.microsoft.com/office/drawing/2014/main" id="{DFA0463B-4BD3-480A-A785-31E6998AE06E}"/>
                </a:ext>
              </a:extLst>
            </p:cNvPr>
            <p:cNvSpPr/>
            <p:nvPr/>
          </p:nvSpPr>
          <p:spPr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5">
              <a:extLst>
                <a:ext uri="{FF2B5EF4-FFF2-40B4-BE49-F238E27FC236}">
                  <a16:creationId xmlns:a16="http://schemas.microsoft.com/office/drawing/2014/main" id="{AEDB8A28-9598-4EC4-92AD-CE5A250D2F2D}"/>
                </a:ext>
              </a:extLst>
            </p:cNvPr>
            <p:cNvSpPr/>
            <p:nvPr/>
          </p:nvSpPr>
          <p:spPr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6">
              <a:extLst>
                <a:ext uri="{FF2B5EF4-FFF2-40B4-BE49-F238E27FC236}">
                  <a16:creationId xmlns:a16="http://schemas.microsoft.com/office/drawing/2014/main" id="{A05D56AF-3FB8-470B-A6E5-9D09C12C1380}"/>
                </a:ext>
              </a:extLst>
            </p:cNvPr>
            <p:cNvSpPr/>
            <p:nvPr/>
          </p:nvSpPr>
          <p:spPr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27">
              <a:extLst>
                <a:ext uri="{FF2B5EF4-FFF2-40B4-BE49-F238E27FC236}">
                  <a16:creationId xmlns:a16="http://schemas.microsoft.com/office/drawing/2014/main" id="{8BC9CA70-C654-4722-8B87-B413AC7490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>
              <a:extLst>
                <a:ext uri="{FF2B5EF4-FFF2-40B4-BE49-F238E27FC236}">
                  <a16:creationId xmlns:a16="http://schemas.microsoft.com/office/drawing/2014/main" id="{D4B32A26-63E6-4F5D-A614-7EBB91836D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>
              <a:extLst>
                <a:ext uri="{FF2B5EF4-FFF2-40B4-BE49-F238E27FC236}">
                  <a16:creationId xmlns:a16="http://schemas.microsoft.com/office/drawing/2014/main" id="{CAF5892F-D3DE-4380-93BC-C6E489EDC7F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>
              <a:extLst>
                <a:ext uri="{FF2B5EF4-FFF2-40B4-BE49-F238E27FC236}">
                  <a16:creationId xmlns:a16="http://schemas.microsoft.com/office/drawing/2014/main" id="{905BC512-1B1D-404A-9690-CBC0B08BBAA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F7E04443-CD87-46E9-8400-90FEC8A7D380}"/>
                </a:ext>
              </a:extLst>
            </p:cNvPr>
            <p:cNvSpPr/>
            <p:nvPr/>
          </p:nvSpPr>
          <p:spPr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32">
              <a:extLst>
                <a:ext uri="{FF2B5EF4-FFF2-40B4-BE49-F238E27FC236}">
                  <a16:creationId xmlns:a16="http://schemas.microsoft.com/office/drawing/2014/main" id="{6E688B8A-E8E3-4F24-87C4-698827067EF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>
              <a:extLst>
                <a:ext uri="{FF2B5EF4-FFF2-40B4-BE49-F238E27FC236}">
                  <a16:creationId xmlns:a16="http://schemas.microsoft.com/office/drawing/2014/main" id="{B3F8CB40-11B0-455B-8C9E-156895E9383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>
              <a:extLst>
                <a:ext uri="{FF2B5EF4-FFF2-40B4-BE49-F238E27FC236}">
                  <a16:creationId xmlns:a16="http://schemas.microsoft.com/office/drawing/2014/main" id="{4B28951F-BC7A-42AF-8E82-789E6F9E2FF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>
              <a:extLst>
                <a:ext uri="{FF2B5EF4-FFF2-40B4-BE49-F238E27FC236}">
                  <a16:creationId xmlns:a16="http://schemas.microsoft.com/office/drawing/2014/main" id="{605D9DFD-32B3-4641-8364-71EC8547F93C}"/>
                </a:ext>
              </a:extLst>
            </p:cNvPr>
            <p:cNvSpPr/>
            <p:nvPr/>
          </p:nvSpPr>
          <p:spPr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36">
              <a:extLst>
                <a:ext uri="{FF2B5EF4-FFF2-40B4-BE49-F238E27FC236}">
                  <a16:creationId xmlns:a16="http://schemas.microsoft.com/office/drawing/2014/main" id="{545F5DA2-F533-4C8C-9675-115176877ED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>
              <a:extLst>
                <a:ext uri="{FF2B5EF4-FFF2-40B4-BE49-F238E27FC236}">
                  <a16:creationId xmlns:a16="http://schemas.microsoft.com/office/drawing/2014/main" id="{6C77DB24-AE2A-45D9-938D-A9CD677C8BE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>
              <a:extLst>
                <a:ext uri="{FF2B5EF4-FFF2-40B4-BE49-F238E27FC236}">
                  <a16:creationId xmlns:a16="http://schemas.microsoft.com/office/drawing/2014/main" id="{3187D448-E085-49D6-AB84-95CAD0A3591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>
              <a:extLst>
                <a:ext uri="{FF2B5EF4-FFF2-40B4-BE49-F238E27FC236}">
                  <a16:creationId xmlns:a16="http://schemas.microsoft.com/office/drawing/2014/main" id="{C1D47221-A637-41C6-9B8D-1FABC5FB007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>
              <a:extLst>
                <a:ext uri="{FF2B5EF4-FFF2-40B4-BE49-F238E27FC236}">
                  <a16:creationId xmlns:a16="http://schemas.microsoft.com/office/drawing/2014/main" id="{098F530B-B672-4C23-B68A-31BCA2A9E1A9}"/>
                </a:ext>
              </a:extLst>
            </p:cNvPr>
            <p:cNvSpPr/>
            <p:nvPr/>
          </p:nvSpPr>
          <p:spPr>
            <a:xfrm>
              <a:off x="12665659" y="4116482"/>
              <a:ext cx="908050" cy="577850"/>
            </a:xfrm>
            <a:custGeom>
              <a:avLst/>
              <a:gdLst/>
              <a:ahLst/>
              <a:cxnLst/>
              <a:rect l="l" t="t" r="r" b="b"/>
              <a:pathLst>
                <a:path w="908050" h="57785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41">
              <a:extLst>
                <a:ext uri="{FF2B5EF4-FFF2-40B4-BE49-F238E27FC236}">
                  <a16:creationId xmlns:a16="http://schemas.microsoft.com/office/drawing/2014/main" id="{AFA262A4-8E68-46D7-B01B-85A6AFDD366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>
              <a:extLst>
                <a:ext uri="{FF2B5EF4-FFF2-40B4-BE49-F238E27FC236}">
                  <a16:creationId xmlns:a16="http://schemas.microsoft.com/office/drawing/2014/main" id="{D148F7CC-CBE6-4F60-838F-B6A9F94986C0}"/>
                </a:ext>
              </a:extLst>
            </p:cNvPr>
            <p:cNvSpPr/>
            <p:nvPr/>
          </p:nvSpPr>
          <p:spPr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43">
              <a:extLst>
                <a:ext uri="{FF2B5EF4-FFF2-40B4-BE49-F238E27FC236}">
                  <a16:creationId xmlns:a16="http://schemas.microsoft.com/office/drawing/2014/main" id="{663E9C15-A3FC-4C29-AD24-CB1F4497170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>
              <a:extLst>
                <a:ext uri="{FF2B5EF4-FFF2-40B4-BE49-F238E27FC236}">
                  <a16:creationId xmlns:a16="http://schemas.microsoft.com/office/drawing/2014/main" id="{2DC506D1-E87B-4076-B289-29A60185BD9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>
              <a:extLst>
                <a:ext uri="{FF2B5EF4-FFF2-40B4-BE49-F238E27FC236}">
                  <a16:creationId xmlns:a16="http://schemas.microsoft.com/office/drawing/2014/main" id="{CB7AA4E7-8633-40B2-813B-0AA644436AF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>
              <a:extLst>
                <a:ext uri="{FF2B5EF4-FFF2-40B4-BE49-F238E27FC236}">
                  <a16:creationId xmlns:a16="http://schemas.microsoft.com/office/drawing/2014/main" id="{32755533-13E3-4357-B11D-60FE0134CD3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>
              <a:extLst>
                <a:ext uri="{FF2B5EF4-FFF2-40B4-BE49-F238E27FC236}">
                  <a16:creationId xmlns:a16="http://schemas.microsoft.com/office/drawing/2014/main" id="{1769668B-64D5-404D-9A19-B2B175187A6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>
              <a:extLst>
                <a:ext uri="{FF2B5EF4-FFF2-40B4-BE49-F238E27FC236}">
                  <a16:creationId xmlns:a16="http://schemas.microsoft.com/office/drawing/2014/main" id="{BD65AB7F-A90C-432E-9EB9-84B40B3E0627}"/>
                </a:ext>
              </a:extLst>
            </p:cNvPr>
            <p:cNvSpPr/>
            <p:nvPr/>
          </p:nvSpPr>
          <p:spPr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49">
              <a:extLst>
                <a:ext uri="{FF2B5EF4-FFF2-40B4-BE49-F238E27FC236}">
                  <a16:creationId xmlns:a16="http://schemas.microsoft.com/office/drawing/2014/main" id="{B943AC2F-701F-4861-AE4F-C6FC47459680}"/>
                </a:ext>
              </a:extLst>
            </p:cNvPr>
            <p:cNvSpPr/>
            <p:nvPr/>
          </p:nvSpPr>
          <p:spPr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0">
              <a:extLst>
                <a:ext uri="{FF2B5EF4-FFF2-40B4-BE49-F238E27FC236}">
                  <a16:creationId xmlns:a16="http://schemas.microsoft.com/office/drawing/2014/main" id="{A92B365B-EA52-4DE3-84BC-A5B5FA2C2C56}"/>
                </a:ext>
              </a:extLst>
            </p:cNvPr>
            <p:cNvSpPr/>
            <p:nvPr/>
          </p:nvSpPr>
          <p:spPr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1">
              <a:extLst>
                <a:ext uri="{FF2B5EF4-FFF2-40B4-BE49-F238E27FC236}">
                  <a16:creationId xmlns:a16="http://schemas.microsoft.com/office/drawing/2014/main" id="{68C84BCC-6C66-4641-94B9-999FF3BBBAE9}"/>
                </a:ext>
              </a:extLst>
            </p:cNvPr>
            <p:cNvSpPr/>
            <p:nvPr/>
          </p:nvSpPr>
          <p:spPr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52">
              <a:extLst>
                <a:ext uri="{FF2B5EF4-FFF2-40B4-BE49-F238E27FC236}">
                  <a16:creationId xmlns:a16="http://schemas.microsoft.com/office/drawing/2014/main" id="{40A04305-7A3D-4DE2-9FAE-FCF10154EFFF}"/>
                </a:ext>
              </a:extLst>
            </p:cNvPr>
            <p:cNvSpPr/>
            <p:nvPr/>
          </p:nvSpPr>
          <p:spPr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3">
              <a:extLst>
                <a:ext uri="{FF2B5EF4-FFF2-40B4-BE49-F238E27FC236}">
                  <a16:creationId xmlns:a16="http://schemas.microsoft.com/office/drawing/2014/main" id="{CA91216C-ECCD-452B-8182-0753BBA46F68}"/>
                </a:ext>
              </a:extLst>
            </p:cNvPr>
            <p:cNvSpPr/>
            <p:nvPr/>
          </p:nvSpPr>
          <p:spPr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54">
              <a:extLst>
                <a:ext uri="{FF2B5EF4-FFF2-40B4-BE49-F238E27FC236}">
                  <a16:creationId xmlns:a16="http://schemas.microsoft.com/office/drawing/2014/main" id="{AB17DCA0-7EA1-4147-94E0-51CAB3E1C4A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>
              <a:extLst>
                <a:ext uri="{FF2B5EF4-FFF2-40B4-BE49-F238E27FC236}">
                  <a16:creationId xmlns:a16="http://schemas.microsoft.com/office/drawing/2014/main" id="{AEF773F1-C763-4FF5-AB3D-76EC70781E1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>
              <a:extLst>
                <a:ext uri="{FF2B5EF4-FFF2-40B4-BE49-F238E27FC236}">
                  <a16:creationId xmlns:a16="http://schemas.microsoft.com/office/drawing/2014/main" id="{C9B9A58F-E0F9-4FEF-8F72-05DA3834A2C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>
              <a:extLst>
                <a:ext uri="{FF2B5EF4-FFF2-40B4-BE49-F238E27FC236}">
                  <a16:creationId xmlns:a16="http://schemas.microsoft.com/office/drawing/2014/main" id="{7BA76DA1-47A0-44EC-A0C1-FF1E06CCD4C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>
              <a:extLst>
                <a:ext uri="{FF2B5EF4-FFF2-40B4-BE49-F238E27FC236}">
                  <a16:creationId xmlns:a16="http://schemas.microsoft.com/office/drawing/2014/main" id="{7DF3E851-E7BB-49CA-B7BE-F487767D7A76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>
              <a:extLst>
                <a:ext uri="{FF2B5EF4-FFF2-40B4-BE49-F238E27FC236}">
                  <a16:creationId xmlns:a16="http://schemas.microsoft.com/office/drawing/2014/main" id="{E6F696DC-8AE2-4B0A-B84F-1918B52AADB6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>
              <a:extLst>
                <a:ext uri="{FF2B5EF4-FFF2-40B4-BE49-F238E27FC236}">
                  <a16:creationId xmlns:a16="http://schemas.microsoft.com/office/drawing/2014/main" id="{C0D084E2-41CD-48AE-8249-9CE484885DAA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>
              <a:extLst>
                <a:ext uri="{FF2B5EF4-FFF2-40B4-BE49-F238E27FC236}">
                  <a16:creationId xmlns:a16="http://schemas.microsoft.com/office/drawing/2014/main" id="{42BD1A35-9176-4987-8059-516D3EDC9445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>
              <a:extLst>
                <a:ext uri="{FF2B5EF4-FFF2-40B4-BE49-F238E27FC236}">
                  <a16:creationId xmlns:a16="http://schemas.microsoft.com/office/drawing/2014/main" id="{AB919776-A1CD-4E0B-97AC-4C5DEAB10705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>
              <a:extLst>
                <a:ext uri="{FF2B5EF4-FFF2-40B4-BE49-F238E27FC236}">
                  <a16:creationId xmlns:a16="http://schemas.microsoft.com/office/drawing/2014/main" id="{FF95065E-8AF8-439E-A970-A06ADD34F78B}"/>
                </a:ext>
              </a:extLst>
            </p:cNvPr>
            <p:cNvSpPr/>
            <p:nvPr/>
          </p:nvSpPr>
          <p:spPr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64">
              <a:extLst>
                <a:ext uri="{FF2B5EF4-FFF2-40B4-BE49-F238E27FC236}">
                  <a16:creationId xmlns:a16="http://schemas.microsoft.com/office/drawing/2014/main" id="{8769FCD9-F8DE-428C-913D-D4508AAD4814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>
              <a:extLst>
                <a:ext uri="{FF2B5EF4-FFF2-40B4-BE49-F238E27FC236}">
                  <a16:creationId xmlns:a16="http://schemas.microsoft.com/office/drawing/2014/main" id="{2EC4C473-036E-43BB-87D8-0974E9F2CF58}"/>
                </a:ext>
              </a:extLst>
            </p:cNvPr>
            <p:cNvSpPr/>
            <p:nvPr/>
          </p:nvSpPr>
          <p:spPr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66">
              <a:extLst>
                <a:ext uri="{FF2B5EF4-FFF2-40B4-BE49-F238E27FC236}">
                  <a16:creationId xmlns:a16="http://schemas.microsoft.com/office/drawing/2014/main" id="{00A8B712-5DDA-4B7D-9DE5-CA2D374BBCA4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>
              <a:extLst>
                <a:ext uri="{FF2B5EF4-FFF2-40B4-BE49-F238E27FC236}">
                  <a16:creationId xmlns:a16="http://schemas.microsoft.com/office/drawing/2014/main" id="{A0BAA184-443B-4424-9697-03504FEEE523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>
              <a:extLst>
                <a:ext uri="{FF2B5EF4-FFF2-40B4-BE49-F238E27FC236}">
                  <a16:creationId xmlns:a16="http://schemas.microsoft.com/office/drawing/2014/main" id="{123112C3-DAD2-4AA4-B9FE-F44E80653815}"/>
                </a:ext>
              </a:extLst>
            </p:cNvPr>
            <p:cNvSpPr/>
            <p:nvPr/>
          </p:nvSpPr>
          <p:spPr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69">
              <a:extLst>
                <a:ext uri="{FF2B5EF4-FFF2-40B4-BE49-F238E27FC236}">
                  <a16:creationId xmlns:a16="http://schemas.microsoft.com/office/drawing/2014/main" id="{538E8C31-8E0E-4B2D-A19E-B1172A98A991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>
              <a:extLst>
                <a:ext uri="{FF2B5EF4-FFF2-40B4-BE49-F238E27FC236}">
                  <a16:creationId xmlns:a16="http://schemas.microsoft.com/office/drawing/2014/main" id="{5D40C0F8-292B-45BC-A488-F40FB18179ED}"/>
                </a:ext>
              </a:extLst>
            </p:cNvPr>
            <p:cNvSpPr/>
            <p:nvPr/>
          </p:nvSpPr>
          <p:spPr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F97FB93-AB61-4792-81E5-6357B51A1396}"/>
              </a:ext>
            </a:extLst>
          </p:cNvPr>
          <p:cNvSpPr txBox="1"/>
          <p:nvPr/>
        </p:nvSpPr>
        <p:spPr>
          <a:xfrm>
            <a:off x="1032591" y="3035228"/>
            <a:ext cx="100505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такого устройства отвечает актуальным требованиям рынка к автоматизации, надёжности и удобству эксплуатации. Несмотря на необходимость решения ряда технических и организационных задач, проект обладает высоким потенциалом для коммерциализации и может стать новым стандартом в области электронного геодезического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2860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684</Words>
  <Application>Microsoft Office PowerPoint</Application>
  <PresentationFormat>Произвольный</PresentationFormat>
  <Paragraphs>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creator>Грязин Владимир Альбертович</dc:creator>
  <cp:lastModifiedBy>Сергей</cp:lastModifiedBy>
  <cp:revision>31</cp:revision>
  <dcterms:created xsi:type="dcterms:W3CDTF">2026-02-16T12:08:47Z</dcterms:created>
  <dcterms:modified xsi:type="dcterms:W3CDTF">2026-05-06T19:12:08Z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