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4" r:id="rId6"/>
    <p:sldId id="265" r:id="rId7"/>
    <p:sldId id="263" r:id="rId8"/>
    <p:sldId id="262" r:id="rId9"/>
  </p:sldIdLst>
  <p:sldSz cx="12192000" cy="6858000"/>
  <p:notesSz cx="6858000" cy="9144000"/>
  <p:defaultTextStyle>
    <a:defPPr>
      <a:defRPr lang="ru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94712"/>
  </p:normalViewPr>
  <p:slideViewPr>
    <p:cSldViewPr snapToGrid="0">
      <p:cViewPr varScale="1">
        <p:scale>
          <a:sx n="59" d="100"/>
          <a:sy n="59" d="100"/>
        </p:scale>
        <p:origin x="7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32E83-8D34-4958-B700-C247653E3986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A1959-FB67-441E-8B2C-9FEC5E52B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120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8A1959-FB67-441E-8B2C-9FEC5E52B8B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99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79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6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18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84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6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9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2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09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12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5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75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00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id="{CFD1D2CD-954D-4C4D-B505-05EAD159B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F099D-D593-A773-2A72-6A2B01835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117" y="952500"/>
            <a:ext cx="4124557" cy="3524250"/>
          </a:xfrm>
        </p:spPr>
        <p:txBody>
          <a:bodyPr>
            <a:normAutofit/>
          </a:bodyPr>
          <a:lstStyle/>
          <a:p>
            <a:pPr algn="ctr"/>
            <a:r>
              <a:rPr lang="ru-RU" sz="4900" dirty="0"/>
              <a:t>«Достучимся до сердец»</a:t>
            </a:r>
            <a:endParaRPr lang="ru-SA" sz="49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AEB098-BAA0-ACCA-70C8-F422B5D59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118" y="5374291"/>
            <a:ext cx="4057882" cy="972532"/>
          </a:xfrm>
        </p:spPr>
        <p:txBody>
          <a:bodyPr anchor="t">
            <a:normAutofit/>
          </a:bodyPr>
          <a:lstStyle/>
          <a:p>
            <a:r>
              <a:rPr lang="ru-SA" dirty="0"/>
              <a:t>Южный федеральный университет</a:t>
            </a:r>
          </a:p>
        </p:txBody>
      </p:sp>
      <p:cxnSp>
        <p:nvCxnSpPr>
          <p:cNvPr id="21" name="Straight Connector 17">
            <a:extLst>
              <a:ext uri="{FF2B5EF4-FFF2-40B4-BE49-F238E27FC236}">
                <a16:creationId xmlns:a16="http://schemas.microsoft.com/office/drawing/2014/main" id="{A2D508B3-A66C-833E-D929-8DC211635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2088" y="4882722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 descr="Изображение выглядит как музыка, барабан, человек, музыкальный инстр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0A4E38-EA31-4482-9602-591F4C04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0" r="-1" b="-1"/>
          <a:stretch>
            <a:fillRect/>
          </a:stretch>
        </p:blipFill>
        <p:spPr>
          <a:xfrm>
            <a:off x="5261956" y="10"/>
            <a:ext cx="693004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475F4-2167-9EFE-9CAF-FD4E8A93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012" y="677335"/>
            <a:ext cx="5303521" cy="1097280"/>
          </a:xfrm>
        </p:spPr>
        <p:txBody>
          <a:bodyPr/>
          <a:lstStyle/>
          <a:p>
            <a:r>
              <a:rPr lang="ru-SA" dirty="0"/>
              <a:t>Команда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6FBA5D34-0A0C-C1E9-4931-C4D20B35A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1774615"/>
            <a:ext cx="6200986" cy="4710854"/>
          </a:xfrm>
        </p:spPr>
        <p:txBody>
          <a:bodyPr>
            <a:normAutofit/>
          </a:bodyPr>
          <a:lstStyle/>
          <a:p>
            <a:r>
              <a:rPr lang="ru-SA" sz="2000" b="1" i="0" dirty="0">
                <a:effectLst/>
                <a:highlight>
                  <a:srgbClr val="FFFFFF"/>
                </a:highlight>
                <a:latin typeface="-apple-system"/>
              </a:rPr>
              <a:t>Евгения</a:t>
            </a:r>
            <a:r>
              <a:rPr lang="ru-RU" sz="2000" i="0" dirty="0">
                <a:effectLst/>
                <a:highlight>
                  <a:srgbClr val="FFFFFF"/>
                </a:highlight>
                <a:latin typeface="-apple-system"/>
              </a:rPr>
              <a:t> – лидер проекта – домристка с музыкальным образованием лауреат всероссийских и международных конкурсов, администратор и координатор проекта. Образование: 4 курс, психолого-педагогическое</a:t>
            </a:r>
          </a:p>
          <a:p>
            <a:r>
              <a:rPr lang="ru-RU" b="1" dirty="0">
                <a:highlight>
                  <a:srgbClr val="FFFFFF"/>
                </a:highlight>
                <a:latin typeface="-apple-system"/>
              </a:rPr>
              <a:t>Борис</a:t>
            </a:r>
            <a:r>
              <a:rPr lang="ru-RU" dirty="0">
                <a:highlight>
                  <a:srgbClr val="FFFFFF"/>
                </a:highlight>
                <a:latin typeface="-apple-system"/>
              </a:rPr>
              <a:t> – барабанщик-перкуссионист</a:t>
            </a:r>
            <a:r>
              <a:rPr lang="ru-RU" sz="2000" b="0" i="0" dirty="0">
                <a:effectLst/>
                <a:highlight>
                  <a:srgbClr val="FFFFFF"/>
                </a:highlight>
                <a:latin typeface="-apple-system"/>
              </a:rPr>
              <a:t>, многократный призёр и победитель конкурсов различного уровня, Гран-призёр областного и всероссийского этапов фестиваля "Российская студенческая весна». Образование: 4 курс, педагогическое (профессиональное обучение)</a:t>
            </a:r>
            <a:endParaRPr lang="ru-SA" dirty="0"/>
          </a:p>
        </p:txBody>
      </p:sp>
      <p:pic>
        <p:nvPicPr>
          <p:cNvPr id="9" name="Рисунок 8" descr="Изображение выглядит как одежда, стена, в помещении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032E85-1F18-7A3E-ED20-B2376A1107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73" t="17054" r="9680"/>
          <a:stretch/>
        </p:blipFill>
        <p:spPr>
          <a:xfrm>
            <a:off x="701463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30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F6ED57-43E1-5CDF-9E8A-458C7659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SA" dirty="0"/>
              <a:t>Пользователь</a:t>
            </a:r>
            <a:r>
              <a:rPr lang="ru-RU" dirty="0"/>
              <a:t>, </a:t>
            </a:r>
            <a:r>
              <a:rPr lang="ru-SA" dirty="0"/>
              <a:t>проблема</a:t>
            </a:r>
            <a:r>
              <a:rPr lang="ru-RU" dirty="0"/>
              <a:t>, решение</a:t>
            </a:r>
            <a:endParaRPr lang="ru-S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921F60-D9FE-7B8F-C57A-49F150AE5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448417"/>
            <a:ext cx="10890928" cy="356616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100" dirty="0">
                <a:effectLst/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Наши </a:t>
            </a:r>
            <a:r>
              <a:rPr lang="ru-RU" sz="2400" b="1" i="1" u="sng" kern="100" dirty="0"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главные пользователи</a:t>
            </a:r>
            <a:r>
              <a:rPr lang="ru-RU" sz="2400" kern="100" dirty="0">
                <a:effectLst/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родители и опекуны детей с нарушениями слуха хотят, чтобы дети всесторонне развивались, социализировались, приобретали новые навыки, но основная </a:t>
            </a:r>
            <a:r>
              <a:rPr lang="ru-RU" sz="2400" b="1" i="1" u="sng" kern="100" dirty="0">
                <a:effectLst/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проблема</a:t>
            </a:r>
            <a:r>
              <a:rPr lang="ru-RU" sz="2400" kern="100" dirty="0">
                <a:effectLst/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заключается в том, что секций, кружков, досуговых занятий, адаптированных для неслышащих детей, очень мало и пространства для выбора практически нет.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100" dirty="0">
                <a:effectLst/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Мы предлагаем </a:t>
            </a:r>
            <a:r>
              <a:rPr lang="ru-RU" sz="2400" b="1" i="1" u="sng" kern="100" dirty="0">
                <a:effectLst/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решение</a:t>
            </a:r>
            <a:r>
              <a:rPr lang="ru-RU" sz="2400" kern="100" dirty="0">
                <a:effectLst/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этой проблемы в виде серии мастер-классов, а в дальнейшем и целого курса обучения игре на </a:t>
            </a:r>
            <a:r>
              <a:rPr lang="ru-RU" sz="2400" b="1" i="1" u="sng" kern="100" dirty="0">
                <a:effectLst/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перкуссионных барабанах </a:t>
            </a:r>
            <a:r>
              <a:rPr lang="ru-RU" sz="2400" kern="100" dirty="0">
                <a:effectLst/>
                <a:latin typeface="Grandview Display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для детей с нарушениями слуха.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400" kern="100" dirty="0">
              <a:effectLst/>
              <a:latin typeface="Grandview Display" panose="020B05020402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400" kern="100" dirty="0">
              <a:effectLst/>
              <a:latin typeface="Grandview Display" panose="020B05020402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747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780820-DCA1-F89D-EB3E-1017A4D57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051" y="658368"/>
            <a:ext cx="6348549" cy="1097280"/>
          </a:xfrm>
        </p:spPr>
        <p:txBody>
          <a:bodyPr>
            <a:normAutofit/>
          </a:bodyPr>
          <a:lstStyle/>
          <a:p>
            <a:r>
              <a:rPr lang="ru-RU" sz="3600" dirty="0"/>
              <a:t>О проекте (что есть сейчас?)</a:t>
            </a:r>
            <a:endParaRPr lang="ru-SA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EEC687-B6CB-5831-661C-C59AAF80D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566" y="1536193"/>
            <a:ext cx="5879373" cy="2023436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Музыкальные инструменты;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Договорённость с Ростовской специальной школой-интернатом №48;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Проведены два мастер-класса: для нормотипичных детей и взрослых и для иностранцев. </a:t>
            </a:r>
            <a:endParaRPr lang="ru-SA" sz="2400" dirty="0"/>
          </a:p>
        </p:txBody>
      </p:sp>
      <p:pic>
        <p:nvPicPr>
          <p:cNvPr id="4" name="Рисунок 3" descr="Изображение выглядит как одежда, человек, обувь, джинсы&#10;&#10;Автоматически созданное описание">
            <a:extLst>
              <a:ext uri="{FF2B5EF4-FFF2-40B4-BE49-F238E27FC236}">
                <a16:creationId xmlns:a16="http://schemas.microsoft.com/office/drawing/2014/main" id="{ABE73588-E2F0-25D8-CCFE-2039F4A6DF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3" r="-2" b="4287"/>
          <a:stretch/>
        </p:blipFill>
        <p:spPr>
          <a:xfrm>
            <a:off x="859522" y="3657600"/>
            <a:ext cx="2043057" cy="3048170"/>
          </a:xfrm>
          <a:prstGeom prst="rect">
            <a:avLst/>
          </a:prstGeom>
        </p:spPr>
      </p:pic>
      <p:pic>
        <p:nvPicPr>
          <p:cNvPr id="5" name="Рисунок 4" descr="Изображение выглядит как одежда, человек, на открытом воздухе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C5579731-A2DD-B34E-3553-4D48546430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078"/>
          <a:stretch/>
        </p:blipFill>
        <p:spPr>
          <a:xfrm>
            <a:off x="4153538" y="3657601"/>
            <a:ext cx="2043057" cy="3048169"/>
          </a:xfrm>
          <a:prstGeom prst="rect">
            <a:avLst/>
          </a:prstGeom>
        </p:spPr>
      </p:pic>
      <p:pic>
        <p:nvPicPr>
          <p:cNvPr id="6" name="IMG_6141">
            <a:hlinkClick r:id="" action="ppaction://media"/>
            <a:extLst>
              <a:ext uri="{FF2B5EF4-FFF2-40B4-BE49-F238E27FC236}">
                <a16:creationId xmlns:a16="http://schemas.microsoft.com/office/drawing/2014/main" id="{D408BD9D-0783-1139-8CAD-008B1CBA61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t="15329" b="15171"/>
          <a:stretch/>
        </p:blipFill>
        <p:spPr>
          <a:xfrm>
            <a:off x="7217281" y="1447800"/>
            <a:ext cx="4287074" cy="525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22ECC-3AC4-B818-8629-A26D20364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 результатам проведённого проблемного интервью с родителями детей с нарушениями слуха выяснили, что:</a:t>
            </a:r>
            <a:br>
              <a:rPr lang="ru-RU" sz="31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2FF50E-436F-DC64-5201-AE851B98B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Выбор досуговых занятий небольшой: дети занимаются либо в спортивных секциях, либо в театральной студии;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Основная трудность при поиске внеурочных занятий для ребёнка – маленький выбор секций и кружков;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Родители очень заинтересованы в том, чтобы их дети занимались музыкой и видят в этом много пользы для самого ребёнка.</a:t>
            </a:r>
          </a:p>
        </p:txBody>
      </p:sp>
    </p:spTree>
    <p:extLst>
      <p:ext uri="{BB962C8B-B14F-4D97-AF65-F5344CB8AC3E}">
        <p14:creationId xmlns:p14="http://schemas.microsoft.com/office/powerpoint/2010/main" val="3836956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00A14-2E56-0F7C-38B6-0600AF50B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Аналоги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FBF6EE-0358-3CC5-4A6F-50B6BC6A8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Прямые аналоги:</a:t>
            </a:r>
          </a:p>
          <a:p>
            <a:r>
              <a:rPr lang="ru-RU" dirty="0"/>
              <a:t>Центр реабилитации людей с нарушениями слуха и речи в Москве;</a:t>
            </a:r>
          </a:p>
          <a:p>
            <a:r>
              <a:rPr lang="ru-RU" dirty="0"/>
              <a:t>г. Ставрополь, Государственное казенное общеобразовательное учреждение «Специальная (коррекционная) общеобразовательная школа-интернат № 36».</a:t>
            </a:r>
          </a:p>
          <a:p>
            <a:pPr marL="0" indent="0">
              <a:buNone/>
            </a:pPr>
            <a:r>
              <a:rPr lang="ru-RU" dirty="0"/>
              <a:t>Косвенные аналоги:</a:t>
            </a:r>
          </a:p>
          <a:p>
            <a:r>
              <a:rPr lang="ru-RU" dirty="0"/>
              <a:t>Ансамбль для детей с ОВЗ "Донские самоцветы" (Ростовская область)</a:t>
            </a:r>
          </a:p>
          <a:p>
            <a:r>
              <a:rPr lang="ru-RU" dirty="0"/>
              <a:t>АНО "Ресурсный центр инклюзивных практик "СОДЕЙСТВИЕ» и т.п.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9599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347101-1AB2-5F65-6B71-C3BEF81C6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193" y="707573"/>
            <a:ext cx="10890929" cy="1097280"/>
          </a:xfrm>
        </p:spPr>
        <p:txBody>
          <a:bodyPr/>
          <a:lstStyle/>
          <a:p>
            <a:r>
              <a:rPr lang="ru-RU" dirty="0"/>
              <a:t>Экономика проекта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C8F7F0F-B4EF-AECE-677B-1F24D85577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203637"/>
              </p:ext>
            </p:extLst>
          </p:nvPr>
        </p:nvGraphicFramePr>
        <p:xfrm>
          <a:off x="955447" y="1545771"/>
          <a:ext cx="8928782" cy="5089525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4464391">
                  <a:extLst>
                    <a:ext uri="{9D8B030D-6E8A-4147-A177-3AD203B41FA5}">
                      <a16:colId xmlns:a16="http://schemas.microsoft.com/office/drawing/2014/main" val="4235874380"/>
                    </a:ext>
                  </a:extLst>
                </a:gridCol>
                <a:gridCol w="4464391">
                  <a:extLst>
                    <a:ext uri="{9D8B030D-6E8A-4147-A177-3AD203B41FA5}">
                      <a16:colId xmlns:a16="http://schemas.microsoft.com/office/drawing/2014/main" val="98093329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100" dirty="0">
                          <a:effectLst/>
                          <a:highlight>
                            <a:srgbClr val="FFFF00"/>
                          </a:highlight>
                          <a:latin typeface="Grandview Display" panose="020B0502040204020203" pitchFamily="34" charset="0"/>
                        </a:rPr>
                        <a:t>Показатель</a:t>
                      </a:r>
                      <a:endParaRPr lang="ru-RU" sz="1200" b="1" kern="100" dirty="0">
                        <a:effectLst/>
                        <a:highlight>
                          <a:srgbClr val="FFFF00"/>
                        </a:highlight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100" dirty="0">
                          <a:effectLst/>
                          <a:highlight>
                            <a:srgbClr val="FFFF00"/>
                          </a:highlight>
                          <a:latin typeface="Grandview Display" panose="020B0502040204020203" pitchFamily="34" charset="0"/>
                        </a:rPr>
                        <a:t>Значение</a:t>
                      </a:r>
                      <a:endParaRPr lang="ru-RU" sz="1200" kern="100" dirty="0">
                        <a:effectLst/>
                        <a:highlight>
                          <a:srgbClr val="FFFF00"/>
                        </a:highlight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7581534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Количество участников на курсе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8 человек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0257605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Количество занятий в курсе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8 занятий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5992803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Длительность одного занятия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45 минут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968120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Количество педагогов и ассистентов на занятии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2 человека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0073161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Ставка педагога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800 ₽/ак.час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527075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Ставка ассистента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500 ₽/</a:t>
                      </a:r>
                      <a:r>
                        <a:rPr lang="ru-RU" sz="1600" kern="100" dirty="0" err="1">
                          <a:effectLst/>
                          <a:latin typeface="Grandview Display" panose="020B0502040204020203" pitchFamily="34" charset="0"/>
                        </a:rPr>
                        <a:t>ак.час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0140965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Итого: расходы на оплату труда за курс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10 400 ₽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1213493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Аренда помещения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500 ₽/час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3292123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Итого: аренда помещения за курс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4 000 ₽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0490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Стоимость одного барабана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7 000 ₽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991255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Количество барабанов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8 штук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1737688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Итого: стоимость всех барабанов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56 000 ₽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3307506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Grandview Display" panose="020B0502040204020203" pitchFamily="34" charset="0"/>
                        </a:rPr>
                        <a:t>Срок использования барабанов</a:t>
                      </a:r>
                      <a:endParaRPr lang="ru-RU" sz="1600" kern="10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год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94156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Общие расходы на один курс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28 400 ₽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9507943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Расход на одного ребёнка за курс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Grandview Display" panose="020B0502040204020203" pitchFamily="34" charset="0"/>
                        </a:rPr>
                        <a:t>3 550 ₽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69874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669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E1DB8-4461-A3A4-9FC0-50FE99E8B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2880360"/>
            <a:ext cx="10890929" cy="1097280"/>
          </a:xfrm>
        </p:spPr>
        <p:txBody>
          <a:bodyPr/>
          <a:lstStyle/>
          <a:p>
            <a:pPr algn="ctr"/>
            <a:r>
              <a:rPr lang="ru-SA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564011500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</TotalTime>
  <Words>426</Words>
  <Application>Microsoft Office PowerPoint</Application>
  <PresentationFormat>Широкоэкранный</PresentationFormat>
  <Paragraphs>58</Paragraphs>
  <Slides>8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-apple-system</vt:lpstr>
      <vt:lpstr>Aptos</vt:lpstr>
      <vt:lpstr>Arial</vt:lpstr>
      <vt:lpstr>Grandview Display</vt:lpstr>
      <vt:lpstr>DashVTI</vt:lpstr>
      <vt:lpstr>«Достучимся до сердец»</vt:lpstr>
      <vt:lpstr>Команда</vt:lpstr>
      <vt:lpstr>Пользователь, проблема, решение</vt:lpstr>
      <vt:lpstr>О проекте (что есть сейчас?)</vt:lpstr>
      <vt:lpstr>По результатам проведённого проблемного интервью с родителями детей с нарушениями слуха выяснили, что: </vt:lpstr>
      <vt:lpstr>Аналоги</vt:lpstr>
      <vt:lpstr>Экономика проекта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Ерицян Борис Арменович</dc:creator>
  <cp:lastModifiedBy>Евгения Ястребова</cp:lastModifiedBy>
  <cp:revision>5</cp:revision>
  <dcterms:created xsi:type="dcterms:W3CDTF">2025-04-18T14:11:38Z</dcterms:created>
  <dcterms:modified xsi:type="dcterms:W3CDTF">2025-05-29T17:52:09Z</dcterms:modified>
</cp:coreProperties>
</file>