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4630400" cy="8229600"/>
  <p:notesSz cx="8229600" cy="14630400"/>
  <p:embeddedFontLst>
    <p:embeddedFont>
      <p:font typeface="Fira Sans" panose="020B0503050000020004" pitchFamily="34" charset="0"/>
      <p:regular r:id="rId22"/>
      <p:bold r:id="rId23"/>
      <p:italic r:id="rId24"/>
      <p:boldItalic r:id="rId25"/>
    </p:embeddedFont>
    <p:embeddedFont>
      <p:font typeface="Inconsolata Bold" pitchFamily="1" charset="0"/>
      <p:bold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819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5C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290655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CreativePad:Ваш надежный инструмент для цифрового творчества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604837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CreativePad – это ваш новый надежный инструмент для творчества. Он был разработан для замены западных фоторедакторов. Мы предлагаем безопасный и интуитивный редактор для всех!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530793"/>
            <a:ext cx="65507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 проекте CreativePad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3579733"/>
            <a:ext cx="6407944" cy="2118955"/>
          </a:xfrm>
          <a:prstGeom prst="roundRect">
            <a:avLst>
              <a:gd name="adj" fmla="val 16057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028224" y="3814167"/>
            <a:ext cx="404348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Что такое CreativePad?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28224" y="4375547"/>
            <a:ext cx="59390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Мощный инструмент для цифрового творчества. Он разработан как замена ушедших западных фоторедакторов.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8548" y="3579733"/>
            <a:ext cx="6408063" cy="2118955"/>
          </a:xfrm>
          <a:prstGeom prst="roundRect">
            <a:avLst>
              <a:gd name="adj" fmla="val 16057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662982" y="3814167"/>
            <a:ext cx="5764173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Безопасность и интуитивность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662982" y="4375547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предлагаем безопасный, интуитивный и функциональный редактор. Он подойдет профессионалам и любителям.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22038"/>
            <a:ext cx="59668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Почему CreativePad?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197793"/>
            <a:ext cx="5054203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Уход западных редакторов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584989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Многие зарубежные фоторедакторы прекратили работу в России после 24 февраля 2022 года.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5197793"/>
            <a:ext cx="5358765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Потребность в альтернативе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7599521" y="584989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Это создало потребность в качественных отечественных альтернативах. CreativePad разработан с учетом ситуации.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300526"/>
            <a:ext cx="62999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Важность CreativePad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1133951" y="3604617"/>
            <a:ext cx="12702659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Многие западные редакторы (Adobe Photoshop, CorelDRAW, Sketch) покинули российский рынок после 2022 года.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93790" y="3349466"/>
            <a:ext cx="30480" cy="1417320"/>
          </a:xfrm>
          <a:prstGeom prst="rect">
            <a:avLst/>
          </a:prstGeom>
          <a:solidFill>
            <a:srgbClr val="F94CAF"/>
          </a:solidFill>
          <a:ln/>
        </p:spPr>
      </p:sp>
      <p:sp>
        <p:nvSpPr>
          <p:cNvPr id="7" name="Text 4"/>
          <p:cNvSpPr/>
          <p:nvPr/>
        </p:nvSpPr>
        <p:spPr>
          <a:xfrm>
            <a:off x="793790" y="5021937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Пользователи остались без привычных инструментов для творчества. CreativePad – это не только ответ на вызов, но и развитие российского продукта.  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3618"/>
            <a:ext cx="60712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Решение проблемы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372558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2415064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2415064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CreativePad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2976443"/>
            <a:ext cx="123057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Приложение для рисования и редактирования изображений, разработанное с учетом потребностей российских пользователей.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155877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4198382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30906" y="4198382"/>
            <a:ext cx="3974187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Постоянное развитие</a:t>
            </a:r>
            <a:endParaRPr lang="en-US" sz="2650" dirty="0"/>
          </a:p>
        </p:txBody>
      </p:sp>
      <p:sp>
        <p:nvSpPr>
          <p:cNvPr id="10" name="Text 6"/>
          <p:cNvSpPr/>
          <p:nvPr/>
        </p:nvSpPr>
        <p:spPr>
          <a:xfrm>
            <a:off x="1530906" y="4759762"/>
            <a:ext cx="123057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Команда CreativePad активно работает над улучшением приложения, добавляя новые функции и инструменты, чтобы удовлетворить потребности пользователей..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793790" y="5939195"/>
            <a:ext cx="510302" cy="510302"/>
          </a:xfrm>
          <a:prstGeom prst="roundRect">
            <a:avLst>
              <a:gd name="adj" fmla="val 66675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2032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5981700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30906" y="5981700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Адаптация</a:t>
            </a:r>
            <a:endParaRPr lang="en-US" sz="2650" dirty="0"/>
          </a:p>
        </p:txBody>
      </p:sp>
      <p:sp>
        <p:nvSpPr>
          <p:cNvPr id="14" name="Text 9"/>
          <p:cNvSpPr/>
          <p:nvPr/>
        </p:nvSpPr>
        <p:spPr>
          <a:xfrm>
            <a:off x="1530906" y="6543080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адаптируемся под локальные потребности российских пользователей.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297906"/>
            <a:ext cx="701968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Что может CreativePad?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3346847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Рисование и стирание: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Кисть и ластик с настройкой размера.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3879652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Фигуры и заливка: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Линии, прямоугольники, круги и звезды.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4412456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Управление действиями: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Отмена (Undo) и повтор (Redo) действий.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4945261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Очистка и сохранение: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Очистка холста и сохранение в PNG.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5478066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Настройки интерфейса: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Тёмная и светлая темы.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55" y="615196"/>
            <a:ext cx="13064490" cy="64130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2955" y="7363778"/>
            <a:ext cx="4698206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Пользовательский интерфейс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4731"/>
            <a:ext cx="79252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Преимущества CreativePad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703671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44253" y="2838331"/>
            <a:ext cx="41205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Отечественная разработка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644253" y="3328749"/>
            <a:ext cx="1219235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CreativePad – полностью отечественная разработка. Поддержите российского производителя!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145280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44253" y="4279940"/>
            <a:ext cx="33030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Безопасность данных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644253" y="4770358"/>
            <a:ext cx="1219235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Ваши данные под надежной защитой. Мы ценим вашу конфиденциальность.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586889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44253" y="5721548"/>
            <a:ext cx="34249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Адаптация под рынок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644253" y="6211967"/>
            <a:ext cx="1219235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Инструмент адаптирован под потребности российского рынка.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7824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Быстрый</a:t>
            </a: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4450" b="1" dirty="0" err="1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Старт</a:t>
            </a: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ru-RU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 2 этапа </a:t>
            </a: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 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340650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Этап 1: Pinta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049310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Простая интеграция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582114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Базовый функционал для редактирования изображений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114919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Минимальные затраты на запуск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823579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Этап 2: SkiaSharp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93790" y="5532239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Высокопроизводительный рендеринг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6065044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Кроссплатформенность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597848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Возможности расширения (эффекты, фильтры, работа с графикой в реальном времени)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73152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69732"/>
            <a:ext cx="57276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Команда CreativePad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427452"/>
            <a:ext cx="48938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Никита Попов - лидер проекта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121944"/>
            <a:ext cx="47545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Такабаев Владислав - спикер 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816435"/>
            <a:ext cx="49126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Джабраилова Луиза - психолог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5510927"/>
            <a:ext cx="48322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Магамед Кадылханов  - юрист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93790" y="6205418"/>
            <a:ext cx="53612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Шахзие Темендарова - бухгалтер 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12232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Roadmap CreativePad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303770" y="1642110"/>
            <a:ext cx="22860" cy="5875139"/>
          </a:xfrm>
          <a:prstGeom prst="roundRect">
            <a:avLst>
              <a:gd name="adj" fmla="val 1190696"/>
            </a:avLst>
          </a:prstGeom>
          <a:solidFill>
            <a:srgbClr val="5C4E69"/>
          </a:solidFill>
          <a:ln/>
        </p:spPr>
      </p:sp>
      <p:sp>
        <p:nvSpPr>
          <p:cNvPr id="4" name="Shape 2"/>
          <p:cNvSpPr/>
          <p:nvPr/>
        </p:nvSpPr>
        <p:spPr>
          <a:xfrm>
            <a:off x="6589574" y="1834753"/>
            <a:ext cx="544354" cy="22860"/>
          </a:xfrm>
          <a:prstGeom prst="roundRect">
            <a:avLst>
              <a:gd name="adj" fmla="val 1190696"/>
            </a:avLst>
          </a:prstGeom>
          <a:solidFill>
            <a:srgbClr val="5C4E69"/>
          </a:solidFill>
          <a:ln/>
        </p:spPr>
      </p:sp>
      <p:sp>
        <p:nvSpPr>
          <p:cNvPr id="5" name="Shape 3"/>
          <p:cNvSpPr/>
          <p:nvPr/>
        </p:nvSpPr>
        <p:spPr>
          <a:xfrm>
            <a:off x="7111067" y="1642110"/>
            <a:ext cx="408265" cy="408265"/>
          </a:xfrm>
          <a:prstGeom prst="roundRect">
            <a:avLst>
              <a:gd name="adj" fmla="val 66671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651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052" y="1676102"/>
            <a:ext cx="272177" cy="34016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139684" y="1704380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(Q4 2025)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2096691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Запуск на основе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Pinta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93790" y="2450425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Базовые функции: обрезка, фильтры, слои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93790" y="2804160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Тестирование на студентах и начинающих дизайнеров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496473" y="2923461"/>
            <a:ext cx="544354" cy="22860"/>
          </a:xfrm>
          <a:prstGeom prst="roundRect">
            <a:avLst>
              <a:gd name="adj" fmla="val 1190696"/>
            </a:avLst>
          </a:prstGeom>
          <a:solidFill>
            <a:srgbClr val="5C4E69"/>
          </a:solidFill>
          <a:ln/>
        </p:spPr>
      </p:sp>
      <p:sp>
        <p:nvSpPr>
          <p:cNvPr id="12" name="Shape 9"/>
          <p:cNvSpPr/>
          <p:nvPr/>
        </p:nvSpPr>
        <p:spPr>
          <a:xfrm>
            <a:off x="7111067" y="2730818"/>
            <a:ext cx="408265" cy="408265"/>
          </a:xfrm>
          <a:prstGeom prst="roundRect">
            <a:avLst>
              <a:gd name="adj" fmla="val 66671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6510" dir="2700000" algn="bl" rotWithShape="0">
              <a:srgbClr val="5C4E69">
                <a:alpha val="100000"/>
              </a:srgbClr>
            </a:outerShdw>
          </a:effectLst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9052" y="2764810"/>
            <a:ext cx="272177" cy="34016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222456" y="2793087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(Q1–Q2 2026)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8222456" y="3185398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Ускоренный рендеринг (×3–5)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8222456" y="3539133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Современный UI/UX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8222456" y="3892868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Первые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плагины и API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589574" y="3861792"/>
            <a:ext cx="544354" cy="22860"/>
          </a:xfrm>
          <a:prstGeom prst="roundRect">
            <a:avLst>
              <a:gd name="adj" fmla="val 1190696"/>
            </a:avLst>
          </a:prstGeom>
          <a:solidFill>
            <a:srgbClr val="5C4E6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11067" y="3669149"/>
            <a:ext cx="408265" cy="408265"/>
          </a:xfrm>
          <a:prstGeom prst="roundRect">
            <a:avLst>
              <a:gd name="adj" fmla="val 66671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651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7179052" y="3703141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3</a:t>
            </a:r>
            <a:endParaRPr lang="en-US" sz="2100" dirty="0"/>
          </a:p>
        </p:txBody>
      </p:sp>
      <p:sp>
        <p:nvSpPr>
          <p:cNvPr id="21" name="Text 17"/>
          <p:cNvSpPr/>
          <p:nvPr/>
        </p:nvSpPr>
        <p:spPr>
          <a:xfrm>
            <a:off x="4139684" y="3731419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(Q3–Q4 2026)</a:t>
            </a:r>
            <a:endParaRPr lang="en-US" sz="1750" dirty="0"/>
          </a:p>
        </p:txBody>
      </p:sp>
      <p:sp>
        <p:nvSpPr>
          <p:cNvPr id="22" name="Text 18"/>
          <p:cNvSpPr/>
          <p:nvPr/>
        </p:nvSpPr>
        <p:spPr>
          <a:xfrm>
            <a:off x="793790" y="4123730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Облако</a:t>
            </a: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для хранения проектов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793790" y="4477464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Запуск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Pro-подписки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793790" y="4831199"/>
            <a:ext cx="561415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Первые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AI-инструменты</a:t>
            </a: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(удаление фона, автоцветокоррекция)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7496473" y="4914543"/>
            <a:ext cx="544354" cy="22860"/>
          </a:xfrm>
          <a:prstGeom prst="roundRect">
            <a:avLst>
              <a:gd name="adj" fmla="val 1190696"/>
            </a:avLst>
          </a:prstGeom>
          <a:solidFill>
            <a:srgbClr val="5C4E69"/>
          </a:solidFill>
          <a:ln/>
        </p:spPr>
      </p:sp>
      <p:sp>
        <p:nvSpPr>
          <p:cNvPr id="26" name="Shape 22"/>
          <p:cNvSpPr/>
          <p:nvPr/>
        </p:nvSpPr>
        <p:spPr>
          <a:xfrm>
            <a:off x="7111067" y="4721900"/>
            <a:ext cx="408265" cy="408265"/>
          </a:xfrm>
          <a:prstGeom prst="roundRect">
            <a:avLst>
              <a:gd name="adj" fmla="val 66671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651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27" name="Text 23"/>
          <p:cNvSpPr/>
          <p:nvPr/>
        </p:nvSpPr>
        <p:spPr>
          <a:xfrm>
            <a:off x="7179052" y="4755892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4</a:t>
            </a:r>
            <a:endParaRPr lang="en-US" sz="2100" dirty="0"/>
          </a:p>
        </p:txBody>
      </p:sp>
      <p:sp>
        <p:nvSpPr>
          <p:cNvPr id="28" name="Text 24"/>
          <p:cNvSpPr/>
          <p:nvPr/>
        </p:nvSpPr>
        <p:spPr>
          <a:xfrm>
            <a:off x="8222456" y="4784169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(2027)</a:t>
            </a:r>
            <a:endParaRPr lang="en-US" sz="1750" dirty="0"/>
          </a:p>
        </p:txBody>
      </p:sp>
      <p:sp>
        <p:nvSpPr>
          <p:cNvPr id="29" name="Text 25"/>
          <p:cNvSpPr/>
          <p:nvPr/>
        </p:nvSpPr>
        <p:spPr>
          <a:xfrm>
            <a:off x="8222456" y="5176480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Конкурент Photoshop для 80% задач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8222456" y="5530215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Интеграция с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IT-компаниями и вузами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8222456" y="5883950"/>
            <a:ext cx="561415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Выход на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B2B-сегмент</a:t>
            </a: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(дизайн-студии, корпорации, госкомпании)</a:t>
            </a:r>
            <a:endParaRPr lang="en-US" sz="1400" dirty="0"/>
          </a:p>
        </p:txBody>
      </p:sp>
      <p:sp>
        <p:nvSpPr>
          <p:cNvPr id="32" name="Shape 28"/>
          <p:cNvSpPr/>
          <p:nvPr/>
        </p:nvSpPr>
        <p:spPr>
          <a:xfrm>
            <a:off x="6589574" y="5967293"/>
            <a:ext cx="544354" cy="22860"/>
          </a:xfrm>
          <a:prstGeom prst="roundRect">
            <a:avLst>
              <a:gd name="adj" fmla="val 1190696"/>
            </a:avLst>
          </a:prstGeom>
          <a:solidFill>
            <a:srgbClr val="5C4E69"/>
          </a:solidFill>
          <a:ln/>
        </p:spPr>
      </p:sp>
      <p:sp>
        <p:nvSpPr>
          <p:cNvPr id="33" name="Shape 29"/>
          <p:cNvSpPr/>
          <p:nvPr/>
        </p:nvSpPr>
        <p:spPr>
          <a:xfrm>
            <a:off x="7111067" y="5774650"/>
            <a:ext cx="408265" cy="408265"/>
          </a:xfrm>
          <a:prstGeom prst="roundRect">
            <a:avLst>
              <a:gd name="adj" fmla="val 66671"/>
            </a:avLst>
          </a:prstGeom>
          <a:solidFill>
            <a:srgbClr val="433550"/>
          </a:solidFill>
          <a:ln w="7620">
            <a:solidFill>
              <a:srgbClr val="5C4E69"/>
            </a:solidFill>
            <a:prstDash val="solid"/>
          </a:ln>
          <a:effectLst>
            <a:outerShdw dist="16510" dir="2700000" algn="bl" rotWithShape="0">
              <a:srgbClr val="5C4E69">
                <a:alpha val="100000"/>
              </a:srgbClr>
            </a:outerShdw>
          </a:effectLst>
        </p:spPr>
      </p:sp>
      <p:sp>
        <p:nvSpPr>
          <p:cNvPr id="34" name="Text 30"/>
          <p:cNvSpPr/>
          <p:nvPr/>
        </p:nvSpPr>
        <p:spPr>
          <a:xfrm>
            <a:off x="7179052" y="5808643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5</a:t>
            </a:r>
            <a:endParaRPr lang="en-US" sz="2100" dirty="0"/>
          </a:p>
        </p:txBody>
      </p:sp>
      <p:sp>
        <p:nvSpPr>
          <p:cNvPr id="35" name="Text 31"/>
          <p:cNvSpPr/>
          <p:nvPr/>
        </p:nvSpPr>
        <p:spPr>
          <a:xfrm>
            <a:off x="4139684" y="5836920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2027Q4</a:t>
            </a:r>
            <a:endParaRPr lang="en-US" sz="1750" dirty="0"/>
          </a:p>
        </p:txBody>
      </p:sp>
      <p:sp>
        <p:nvSpPr>
          <p:cNvPr id="36" name="Text 32"/>
          <p:cNvSpPr/>
          <p:nvPr/>
        </p:nvSpPr>
        <p:spPr>
          <a:xfrm>
            <a:off x="793790" y="6229231"/>
            <a:ext cx="561415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Интеграция с профессиональным оборудованием (графические планшеты, печатные системы)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793790" y="6873240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Собственный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маркетплейс плагинов</a:t>
            </a:r>
            <a:endParaRPr lang="en-US" sz="1400" dirty="0"/>
          </a:p>
        </p:txBody>
      </p:sp>
      <p:sp>
        <p:nvSpPr>
          <p:cNvPr id="38" name="Text 34"/>
          <p:cNvSpPr/>
          <p:nvPr/>
        </p:nvSpPr>
        <p:spPr>
          <a:xfrm>
            <a:off x="793790" y="7226975"/>
            <a:ext cx="561415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Потенциальная аудитория: </a:t>
            </a:r>
            <a:r>
              <a:rPr lang="en-US" sz="14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1+ млн пользователей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9473"/>
            <a:ext cx="87159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Бюджет проекта вариант 1 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61880"/>
            <a:ext cx="13042821" cy="4068128"/>
          </a:xfrm>
          <a:prstGeom prst="roundRect">
            <a:avLst>
              <a:gd name="adj" fmla="val 836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669500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8462" y="2813209"/>
            <a:ext cx="38858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Задачи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553" y="2813209"/>
            <a:ext cx="38820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Роли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8834" y="2813209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Затраты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3319820"/>
            <a:ext cx="130275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8462" y="3463528"/>
            <a:ext cx="38858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Сделать сервер (сохранение рисунков, данные пользователей)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553" y="3463528"/>
            <a:ext cx="3882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(сервер), 1 (интерфейс), 1 тестировщик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8834" y="3463528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100000 рублей до 200000 рублей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4333042"/>
            <a:ext cx="130275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8462" y="4476750"/>
            <a:ext cx="388584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Добавить фильтры, цветокоррекцию и другие крутые функции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553" y="4476750"/>
            <a:ext cx="3882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(интерфейс), 1 дизайнер, 1 тестировщик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8834" y="4476750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200000 рублей до 280000 рублей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709166"/>
            <a:ext cx="130275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8462" y="5852874"/>
            <a:ext cx="38858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Добавить анимацию, инструменты с ИИ, сделать платную версию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375553" y="5852874"/>
            <a:ext cx="3882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(интерфейс), 1 спец по ИИ, 1 (сервер), 1 тестировщик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718834" y="5852874"/>
            <a:ext cx="3883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200000 рублей до 350000 рублей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24633"/>
            <a:ext cx="87159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Бюджет проекта вариант 1 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987040"/>
            <a:ext cx="13042821" cy="3417808"/>
          </a:xfrm>
          <a:prstGeom prst="roundRect">
            <a:avLst>
              <a:gd name="adj" fmla="val 995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994660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9653" y="313836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Задачи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75077" y="313836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Роли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716691" y="313836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Затраты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01410" y="3644979"/>
            <a:ext cx="1302627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29653" y="3788688"/>
            <a:ext cx="38841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Создать обучающую платформу (видеоуроки, инструкции)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75077" y="3788688"/>
            <a:ext cx="388036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 создатель уроков, 1 программист (интерфейс), 1 (сервер), 1 тестировщик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16691" y="378868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300000 рублей до 360000 рублей 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01410" y="5021104"/>
            <a:ext cx="1302627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29653" y="5164812"/>
            <a:ext cx="38841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Подключить поддержку графических планшетов и другого оборудования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375077" y="5164812"/>
            <a:ext cx="388036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 программиста (интерфейс), 1 спец по оборудованию, 1 тестировщик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716691" y="5164812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От 280000 рублей до 310000 рублей 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4434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3" name="Text 1"/>
          <p:cNvSpPr/>
          <p:nvPr/>
        </p:nvSpPr>
        <p:spPr>
          <a:xfrm>
            <a:off x="793790" y="2034064"/>
            <a:ext cx="986670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36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Бюджет проекта вариант 2 оплата по месяцам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93790" y="2941201"/>
            <a:ext cx="6086118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Стартовая команда (7 человек)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793790" y="3706654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Зарплаты сотрудников: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23945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3 программиста × 300 000 ₽ 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68165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 бухгалтер = 60 000 ₽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12385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 дизайнер = 80 000 ₽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56605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 юрист = 50 000 ₽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00825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 специалист по AI = 175 000 ₽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662630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Суммируем зарплаты: 785 000 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₽</a:t>
            </a: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 месяц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517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11485"/>
            <a:ext cx="8948738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Возможность масштабирования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93790" y="4255532"/>
            <a:ext cx="13042821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 Pad изначально создаётся с учётом масштабируемости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93790" y="4735116"/>
            <a:ext cx="13042821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Модульная архитектура позволяет добавлять новые функции без полного переработки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93790" y="5214699"/>
            <a:ext cx="13042821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Возможность интеграции с другими образовательными платформами и сервисами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93790" y="5694283"/>
            <a:ext cx="13042821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Поддержка разных устройств — от ПК до планшетов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3790" y="6173867"/>
            <a:ext cx="13042821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Локализация на разные языки для расширения аудитории за пределами одного города или региона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93790" y="6653451"/>
            <a:ext cx="13042821" cy="816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Потенциал для коммерческого использования и адаптации под разные сегменты рынка (образование, малый бизнес, фриланс)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3979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Главный риск и как его минимизировать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225165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Главный риск: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недостаток технических знаний и опыта в ключевых технологиях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757970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Возможные задержки в разработке и сниженная эффективность команды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290774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Способы минимизации: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3579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Привлечение опытных менторов и консультантов из ИТ-сообщества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356384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Организация регулярных обучающих сессий и обмена знаниями внутри команды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889188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Использование open source решений для снижения сложности разработки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6421993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Постепенное наращивание функционала, начиная с базовой версии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1589365"/>
            <a:ext cx="5819656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Целевая аудитория CreativePad 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2241471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Любители рисования (15–30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Подростки и молодежь, которые рисуют для хобби или соцсетей.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2815622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Полупрофессионалы (20–40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Фрилансеры и дизайнеры, которым нужны фильтры, анимация и ИИ-инструменты.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3389773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Ученики и преподаватели (18–50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Студенты и учителя курсов рисования, для которых важна обучающая платформа.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4214098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Профессионалы (25–50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Художники, работающие с графическими планшетами, для сложных проектов.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4788249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Дети (7–14 лет)</a:t>
            </a:r>
            <a:r>
              <a:rPr lang="en-US" sz="1750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: Младшие школьники, которые учатся рисовать, и их родители.</a:t>
            </a:r>
            <a:endParaRPr lang="en-US" sz="1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36821"/>
            <a:ext cx="77075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i="1" dirty="0">
                <a:solidFill>
                  <a:srgbClr val="F2F2F2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Присоединяйтесь к нам! 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85761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стремимся сделать CreativePad еще лучше, и для этого нам нужен ваш </a:t>
            </a:r>
            <a:r>
              <a:rPr lang="en-US" sz="2200" b="1" i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feedback</a:t>
            </a:r>
            <a:r>
              <a:rPr lang="en-US" sz="2200" i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! Начните использовать CreativePad откройте новые возможности для творчества. 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3023473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EE4FAC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Заключение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793790" y="3845600"/>
            <a:ext cx="130428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i="1" dirty="0">
                <a:solidFill>
                  <a:srgbClr val="AA7AE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CreativePad - это ответ на вызовы времени. Мы создали инструмент, который не только заменяет ушедшие западные решения, но и предлагает уникальные преимущества для российских пользователей.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973</Words>
  <Application>Microsoft Office PowerPoint</Application>
  <PresentationFormat>Произвольный</PresentationFormat>
  <Paragraphs>151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Fira Sans</vt:lpstr>
      <vt:lpstr>Arial</vt:lpstr>
      <vt:lpstr>Inconsolata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Popov</dc:creator>
  <cp:lastModifiedBy>Nikita Popov</cp:lastModifiedBy>
  <cp:revision>2</cp:revision>
  <dcterms:created xsi:type="dcterms:W3CDTF">2025-08-31T16:49:07Z</dcterms:created>
  <dcterms:modified xsi:type="dcterms:W3CDTF">2025-08-31T16:55:08Z</dcterms:modified>
</cp:coreProperties>
</file>