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3" r:id="rId11"/>
    <p:sldId id="264" r:id="rId12"/>
    <p:sldId id="272" r:id="rId13"/>
    <p:sldId id="271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Roboto" panose="020B0604020202020204" charset="0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Raleway" panose="020B0604020202020204" charset="-52"/>
      <p:regular r:id="rId27"/>
      <p:bold r:id="rId28"/>
      <p:italic r:id="rId29"/>
      <p:boldItalic r:id="rId30"/>
    </p:embeddedFont>
    <p:embeddedFont>
      <p:font typeface="Raleway SemiBold" panose="020B0604020202020204" charset="-52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Helvetica Neue" panose="020B060402020202020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hY27FH5MAS4lXpWLFYprcK9/8j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E8099A6-E44D-481C-A83F-F4811E9C000B}">
  <a:tblStyle styleId="{6E8099A6-E44D-481C-A83F-F4811E9C000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346" y="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lang="ru-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Arial"/>
              </a:defRPr>
            </a:pPr>
            <a:r>
              <a:rPr lang="ru-RU" sz="18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Arial"/>
              </a:rPr>
              <a:t>результаты опроса 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результаты опроса 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возможно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65978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6010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135082" y="1992503"/>
            <a:ext cx="4661209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82880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28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Зелёный след  </a:t>
            </a:r>
            <a:endParaRPr sz="2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8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(сделай верный шаг в свою жизнь)</a:t>
            </a:r>
            <a:endParaRPr sz="2800"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-70193" y="1412236"/>
            <a:ext cx="7229100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132C40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1219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aleway"/>
              </a:rPr>
              <a:t>проблема</a:t>
            </a:r>
            <a:r>
              <a:rPr lang="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: </a:t>
            </a: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Ограниченное время на приготовление пищи и расчет </a:t>
            </a:r>
            <a:r>
              <a:rPr lang="ru" dirty="0" smtClean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КБЖУ </a:t>
            </a:r>
          </a:p>
          <a:p>
            <a:pPr marL="1219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aleway"/>
              </a:rPr>
              <a:t>тренды/данные,</a:t>
            </a: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пропаганда здорового питания в СМИ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aleway"/>
            </a:endParaRP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aleway"/>
              </a:rPr>
              <a:t>Мы можем решить – проблему с </a:t>
            </a: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</a:rPr>
              <a:t>нехваткой времени на приготовление пищи, а также в поиске эффективных тренировок 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996930475"/>
              </p:ext>
            </p:extLst>
          </p:nvPr>
        </p:nvGraphicFramePr>
        <p:xfrm>
          <a:off x="2956125" y="2825476"/>
          <a:ext cx="3874718" cy="2182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44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600" b="1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Спортсмены (20-45 лет ) </a:t>
            </a:r>
            <a:r>
              <a:rPr lang="ru-RU" sz="14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люди, которые занимаются профессиональным спортом( биатлон, футбол, волейбол и </a:t>
            </a:r>
            <a:r>
              <a:rPr lang="ru-RU" sz="1400" dirty="0" err="1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14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и ходят в тренажерный зал.</a:t>
            </a:r>
          </a:p>
          <a:p>
            <a:pPr marL="444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4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Бизнесмены ( 23 и старше ) – люди, у которых недостаточно времени на приготовление здоровой пищи.</a:t>
            </a:r>
          </a:p>
          <a:p>
            <a:pPr marL="444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4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Люди, которым прописана диета я из-за противопоказаний по здоровью(диабет, ожирение, кормящие мамы) </a:t>
            </a:r>
            <a:endParaRPr sz="1400" dirty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456817" y="2568881"/>
            <a:ext cx="7492227" cy="11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Спортсмены не переходят на правильное питание из-за нехватки времени так как на готовку уходит много времени( 1-1,5ч)  +  работа, тренировки, и нет навыков для расчёта КБЖУ.</a:t>
            </a:r>
            <a:r>
              <a:rPr lang="ru-RU" sz="1400" dirty="0" smtClean="0">
                <a:solidFill>
                  <a:srgbClr val="132C40"/>
                </a:solidFill>
              </a:rPr>
              <a:t>	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575393" y="2396631"/>
            <a:ext cx="7993200" cy="1765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>
              <a:spcBef>
                <a:spcPts val="1200"/>
              </a:spcBef>
              <a:buClr>
                <a:schemeClr val="dk1"/>
              </a:buClr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</a:t>
            </a:r>
          </a:p>
          <a:p>
            <a:pPr marL="152400" lvl="0" indent="0">
              <a:spcBef>
                <a:spcPts val="1200"/>
              </a:spcBef>
              <a:buClr>
                <a:schemeClr val="dk1"/>
              </a:buCl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помощью виртуального помощника клиент сможет быстро составить рацион, подобрать нужные продукты и рассчитать КБЖУ  после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 теста в чат боте, исходя из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личных предпочтений. </a:t>
            </a:r>
            <a:endParaRPr lang="ru" dirty="0" smtClean="0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01716" y="258764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271458" y="1567351"/>
            <a:ext cx="8334300" cy="268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 dirty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Мы, компания</a:t>
            </a:r>
            <a:r>
              <a:rPr lang="ru"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зелёный след </a:t>
            </a:r>
            <a:endParaRPr b="0" i="0" u="none" strike="noStrike" cap="none" dirty="0">
              <a:solidFill>
                <a:schemeClr val="dk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 dirty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помогаем</a:t>
            </a:r>
            <a:r>
              <a:rPr lang="ru"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b="0" i="0" u="none" strike="noStrike" cap="none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спортсменам, которые хотят правильно питаться, но им не хватает времени  навыков  </a:t>
            </a:r>
            <a:endParaRPr b="0" i="0" u="none" strike="noStrike" cap="none" dirty="0">
              <a:solidFill>
                <a:schemeClr val="dk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 dirty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в </a:t>
            </a:r>
            <a:r>
              <a:rPr lang="ru" b="0" i="0" u="none" strike="noStrike" cap="none" dirty="0" smtClean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ситуации</a:t>
            </a:r>
            <a:r>
              <a:rPr lang="ru" dirty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"/>
              </a:rPr>
              <a:t> </a:t>
            </a:r>
            <a:r>
              <a:rPr lang="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когда 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нехватка времени/знаний КБЖУ и активных тренировок </a:t>
            </a:r>
            <a:endParaRPr b="0" i="0" u="none" strike="noStrike" cap="none" dirty="0">
              <a:solidFill>
                <a:schemeClr val="dk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 dirty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решать проблему</a:t>
            </a:r>
            <a:r>
              <a:rPr lang="ru"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" b="0" i="0" u="none" strike="noStrike" cap="none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о</a:t>
            </a:r>
            <a:r>
              <a:rPr lang="ru" dirty="0" smtClean="0">
                <a:solidFill>
                  <a:schemeClr val="dk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граниченное </a:t>
            </a:r>
            <a:r>
              <a:rPr lang="ru" dirty="0">
                <a:solidFill>
                  <a:schemeClr val="dk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время на приготовление пищи и расчет </a:t>
            </a:r>
            <a:r>
              <a:rPr lang="ru" dirty="0" smtClean="0">
                <a:solidFill>
                  <a:schemeClr val="dk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КБЖУ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 dirty="0" smtClean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с </a:t>
            </a:r>
            <a:r>
              <a:rPr lang="ru" b="0" i="0" u="none" strike="noStrike" cap="none" dirty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помощью</a:t>
            </a:r>
            <a:r>
              <a:rPr lang="ru"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" b="0" i="0" u="none" strike="noStrike" cap="none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" dirty="0" smtClean="0">
                <a:solidFill>
                  <a:schemeClr val="dk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виртуальный </a:t>
            </a:r>
            <a:r>
              <a:rPr lang="ru" dirty="0">
                <a:solidFill>
                  <a:schemeClr val="dk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ассистент </a:t>
            </a:r>
            <a:r>
              <a:rPr lang="ru" dirty="0" smtClean="0">
                <a:solidFill>
                  <a:schemeClr val="dk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 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 dirty="0" smtClean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и </a:t>
            </a:r>
            <a:r>
              <a:rPr lang="ru" b="0" i="0" u="none" strike="noStrike" cap="none" dirty="0">
                <a:solidFill>
                  <a:schemeClr val="accent3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получать</a:t>
            </a:r>
            <a:r>
              <a:rPr lang="ru"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сбалансированный </a:t>
            </a:r>
            <a:r>
              <a:rPr lang="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рацион, который укрепляет здоровье и делает тренировки эффективными(набор мышечной массы, снижение веса)  </a:t>
            </a:r>
            <a:endParaRPr b="0" i="0" u="none" strike="noStrike" cap="none" dirty="0">
              <a:solidFill>
                <a:schemeClr val="dk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401715" y="1863851"/>
            <a:ext cx="8223669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 SemiBold"/>
              </a:rPr>
              <a:t>Мы работаем на рынке </a:t>
            </a:r>
            <a:r>
              <a:rPr lang="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 SemiBold"/>
              </a:rPr>
              <a:t>B2C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 SemiBold"/>
              </a:rPr>
              <a:t>.</a:t>
            </a:r>
          </a:p>
          <a:p>
            <a:pPr>
              <a:lnSpc>
                <a:spcPct val="115000"/>
              </a:lnSpc>
              <a:buSzPts val="1200"/>
            </a:pP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Рынок « сайт с </a:t>
            </a:r>
            <a:r>
              <a:rPr lang="ru-RU" dirty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подбором сбалансированного 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рациона</a:t>
            </a:r>
            <a:r>
              <a:rPr lang="ru" dirty="0" smtClean="0">
                <a:solidFill>
                  <a:schemeClr val="bg2"/>
                </a:solidFill>
                <a:latin typeface="Raleway SemiBold"/>
                <a:ea typeface="Raleway SemiBold"/>
                <a:cs typeface="Times New Roman" panose="02020603050405020304" pitchFamily="18" charset="0"/>
                <a:sym typeface="Raleway SemiBold"/>
              </a:rPr>
              <a:t> 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питания и программой тренировок»  для </a:t>
            </a:r>
            <a:r>
              <a:rPr lang="ru-RU" b="1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спортсменов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, бизнесменов и людей с противопоказанием по здоровью. Приоритетно для Омска так как город </a:t>
            </a:r>
            <a:r>
              <a:rPr lang="ru-RU" dirty="0" err="1" smtClean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миллионник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 SemiBold"/>
                <a:cs typeface="Times New Roman" panose="02020603050405020304" pitchFamily="18" charset="0"/>
                <a:sym typeface="Raleway SemiBold"/>
              </a:rPr>
              <a:t>. Сейчас в тренде здоровый образ жизни и люди сталкиваются с проблемой в нехватке профессионалов в этой сфере. </a:t>
            </a:r>
            <a:endParaRPr dirty="0">
              <a:solidFill>
                <a:schemeClr val="bg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263" y="1344304"/>
            <a:ext cx="15664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2263" y="3501497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= 47 млн * средний чек * число покупок за год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5-15%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 5-15% от SAM или TAM по Омску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292138" y="1806297"/>
            <a:ext cx="6936600" cy="29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Похожие сайты</a:t>
            </a:r>
          </a:p>
          <a:p>
            <a:pPr marL="4381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Tx/>
              <a:buChar char="-"/>
            </a:pP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Приложение </a:t>
            </a:r>
            <a:r>
              <a:rPr lang="en-US" dirty="0" err="1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FatSecret</a:t>
            </a:r>
            <a:r>
              <a:rPr lang="en-US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( 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только расчёт КБЖУ)</a:t>
            </a:r>
          </a:p>
          <a:p>
            <a:pPr marL="4381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Tx/>
              <a:buChar char="-"/>
            </a:pPr>
            <a:r>
              <a:rPr lang="en-US" dirty="0" err="1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PitTop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( интернет магазин со спортивным питанием) </a:t>
            </a:r>
          </a:p>
          <a:p>
            <a:pPr marL="4381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Tx/>
              <a:buChar char="-"/>
            </a:pPr>
            <a:r>
              <a:rPr lang="en-US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Forward (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спортивная одежда) </a:t>
            </a:r>
          </a:p>
          <a:p>
            <a:pPr marL="4381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Tx/>
              <a:buChar char="-"/>
            </a:pP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Научный инструмент анализа питания </a:t>
            </a:r>
          </a:p>
          <a:p>
            <a:pPr marL="4381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Tx/>
              <a:buChar char="-"/>
            </a:pP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Приложение </a:t>
            </a:r>
            <a:r>
              <a:rPr lang="en-US" dirty="0" err="1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FitStart</a:t>
            </a:r>
            <a:r>
              <a:rPr lang="en-US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en-US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( 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спортивные тренировки) 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b="1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сильные </a:t>
            </a:r>
            <a:r>
              <a:rPr lang="ru" b="1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стороны: </a:t>
            </a:r>
            <a:r>
              <a:rPr lang="ru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бренд, реклама, скидочная карта при </a:t>
            </a:r>
            <a:r>
              <a:rPr lang="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покупке </a:t>
            </a:r>
            <a:r>
              <a:rPr lang="ru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тарифов </a:t>
            </a:r>
            <a:endParaRPr dirty="0">
              <a:solidFill>
                <a:schemeClr val="dk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слабые стороны: </a:t>
            </a:r>
            <a:r>
              <a:rPr lang="ru-RU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их нет </a:t>
            </a:r>
            <a:endParaRPr dirty="0">
              <a:solidFill>
                <a:schemeClr val="dk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45720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1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Преимущества: </a:t>
            </a:r>
            <a:r>
              <a:rPr lang="ru-RU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наш сайт включает много сегментов : интернет-магазин, подбор  рациона, консультации с профессионалами и всё это по доступной цене. Приятный бонус- </a:t>
            </a:r>
            <a:r>
              <a:rPr lang="ru-RU" i="1" dirty="0" err="1">
                <a:solidFill>
                  <a:schemeClr val="accent3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</a:t>
            </a:r>
            <a:r>
              <a:rPr lang="ru-RU" i="1" dirty="0" err="1" smtClean="0">
                <a:solidFill>
                  <a:schemeClr val="accent3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кидочная</a:t>
            </a:r>
            <a:r>
              <a:rPr lang="ru-RU" i="1" dirty="0" smtClean="0">
                <a:solidFill>
                  <a:schemeClr val="accent3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карта. </a:t>
            </a:r>
            <a:endParaRPr lang="ru" i="1" dirty="0">
              <a:solidFill>
                <a:schemeClr val="accent3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8740" y="1207827"/>
            <a:ext cx="279916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rPr>
              <a:t>КОНКУРЕНТЫ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3899" y="307074"/>
            <a:ext cx="35413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rPr>
              <a:t>БИЗНЕС-МОДЕЛЬ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31" y="953764"/>
            <a:ext cx="8323733" cy="3938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5440" y="1504061"/>
            <a:ext cx="148078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Спортмастер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Perfect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balance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DFS 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NL Star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200" smtClean="0">
                <a:latin typeface="Times New Roman" pitchFamily="18" charset="0"/>
                <a:cs typeface="Times New Roman" pitchFamily="18" charset="0"/>
              </a:rPr>
              <a:t>нутрициолог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869744" y="2987869"/>
            <a:ext cx="1821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Разработка платформы сайта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Поддержка пользователей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23438" y="1589964"/>
            <a:ext cx="1498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Н</a:t>
            </a:r>
            <a:r>
              <a:rPr lang="ru-RU" sz="1200" dirty="0" smtClean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аш </a:t>
            </a:r>
            <a:r>
              <a:rPr lang="ru-RU" sz="1200" dirty="0">
                <a:solidFill>
                  <a:schemeClr val="dk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сайт включает много сегментов : интернет-магазин, подбор  рациона, консультации с профессионалами и всё это по доступной цене. 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520519" y="1589964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 поддержка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69540" y="1517709"/>
            <a:ext cx="1596788" cy="200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1600" lvl="0" algn="ctr">
              <a:lnSpc>
                <a:spcPct val="115000"/>
              </a:lnSpc>
              <a:buSzPts val="1800"/>
            </a:pPr>
            <a:r>
              <a:rPr lang="ru-RU" sz="1200" b="1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1.Спортсмены </a:t>
            </a:r>
            <a:r>
              <a:rPr lang="ru-RU" sz="1200" b="1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(20-45 лет </a:t>
            </a:r>
            <a:r>
              <a:rPr lang="ru-RU" sz="1200" b="1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lvl="0" algn="ctr">
              <a:lnSpc>
                <a:spcPct val="115000"/>
              </a:lnSpc>
              <a:buSzPts val="1800"/>
            </a:pPr>
            <a:r>
              <a:rPr lang="ru-RU" sz="12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2.Бизнесмены </a:t>
            </a:r>
            <a:r>
              <a:rPr lang="ru-RU" sz="12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( 23 и старше ) </a:t>
            </a:r>
            <a:endParaRPr lang="ru-RU" sz="1200" dirty="0" smtClean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lvl="0" algn="ctr">
              <a:lnSpc>
                <a:spcPct val="115000"/>
              </a:lnSpc>
              <a:buSzPts val="1800"/>
            </a:pPr>
            <a:r>
              <a:rPr lang="ru-RU" sz="12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3.Люди</a:t>
            </a:r>
            <a:r>
              <a:rPr lang="ru-RU" sz="12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которым прописана диета я из-за противопоказаний по </a:t>
            </a:r>
            <a:r>
              <a:rPr lang="ru-RU" sz="12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здоровью</a:t>
            </a:r>
            <a:endParaRPr lang="ru-RU" sz="1200" dirty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76817" y="1350172"/>
            <a:ext cx="151490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Правильное питание 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Тренировки 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Консультация с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нутрициологом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Интернет-магазин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807122" y="3119475"/>
            <a:ext cx="662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сайт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1190" y="3923618"/>
            <a:ext cx="399151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Оплата рекламы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Оплата расходов на содержание платформы 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Зарплата экспертов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Налоги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% от продаж партнёрам 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0710" y="4223615"/>
            <a:ext cx="2709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Продажа подписок на платформу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Продажа продукции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88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77677" y="949341"/>
            <a:ext cx="8710558" cy="305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Мы создаем сайт с виртуальным ассистентом ( Снежок) 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Сайт будет содержать три тарифа: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-RU" dirty="0" smtClean="0">
              <a:solidFill>
                <a:schemeClr val="bg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Пробный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( период пользования 7 дней). Он будет включать то же самое, что и тариф эконом </a:t>
            </a: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Эконом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( период пользования 1 месяц). </a:t>
            </a:r>
            <a:r>
              <a:rPr lang="ru-RU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399р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Он включает в себя: 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– доступ к виртуальному ассистенту ( составление рациона, расчёт КБЖУ исходя из предпочтений и индивидуальных особенностей клиента) 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-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Скидочная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карта на продукцию 5%</a:t>
            </a:r>
          </a:p>
          <a:p>
            <a:pPr lvl="0">
              <a:lnSpc>
                <a:spcPct val="115000"/>
              </a:lnSpc>
              <a:buSzPts val="1200"/>
            </a:pPr>
            <a:endParaRPr lang="ru-RU" sz="1200" dirty="0" smtClean="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sz="1200" dirty="0" smtClean="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sz="1200" dirty="0" smtClean="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899" y="307074"/>
            <a:ext cx="35413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rPr>
              <a:t>БИЗНЕС-МОДЕЛЬ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77677" y="1017251"/>
            <a:ext cx="8710558" cy="358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lvl="0" indent="-1714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Стандарт</a:t>
            </a: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( период пользования 3 месяц). 999р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Он включает в себя: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- доступ к виртуальному ассистенту ( составление рациона, расчёт КБЖУ исходя из предпочтений и индивидуальных особенностей клиента)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Доступ к онлайн тренировкам.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1 индивидуальная консультация с нутрициологом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 err="1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Скидочная</a:t>
            </a: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на продукцию 10</a:t>
            </a:r>
            <a:r>
              <a:rPr lang="ru-RU" sz="1200" dirty="0" smtClean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%</a:t>
            </a:r>
            <a:endParaRPr lang="en-US" sz="1200" dirty="0" smtClean="0">
              <a:solidFill>
                <a:schemeClr val="bg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lvl="0">
              <a:lnSpc>
                <a:spcPct val="115000"/>
              </a:lnSpc>
              <a:buSzPts val="1200"/>
            </a:pPr>
            <a:endParaRPr lang="ru-RU" sz="1200" dirty="0">
              <a:solidFill>
                <a:schemeClr val="bg2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171450" lvl="0" indent="-1714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sz="1200" b="1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Премиум</a:t>
            </a: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( период пользования 3 месяц).  2499р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Он включает в себя: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- доступ к виртуальному ассистенту ( составление рациона, расчёт КБЖУ исходя из предпочтений и индивидуальных особенностей клиента)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-Доступ к онлайн тренировкам.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- 4 индивидуальная консультация с нутрициологом  в течение месяца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доступ к закрытым </a:t>
            </a:r>
            <a:r>
              <a:rPr lang="ru-RU" sz="1200" dirty="0" err="1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вебинарам</a:t>
            </a: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с различными спикерами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- </a:t>
            </a:r>
            <a:r>
              <a:rPr lang="ru-RU" sz="1200" dirty="0" err="1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скидочная</a:t>
            </a: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карта 15%</a:t>
            </a: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3024" y="343402"/>
            <a:ext cx="35413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rPr>
              <a:t>БИЗНЕС-МОДЕЛЬ</a:t>
            </a:r>
          </a:p>
        </p:txBody>
      </p:sp>
    </p:spTree>
    <p:extLst>
      <p:ext uri="{BB962C8B-B14F-4D97-AF65-F5344CB8AC3E}">
        <p14:creationId xmlns:p14="http://schemas.microsoft.com/office/powerpoint/2010/main" val="313308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1733" y="1261533"/>
            <a:ext cx="535595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также создание собственного интернет магазина с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Спортивный инвентарь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Спортивное питание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Витамины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Бронированная продукция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Спортивные сумки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Шейкеры и бутылки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Спортивная одежда( бра, футболки,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велосипедки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шорты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т.д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Полотенца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3024" y="343402"/>
            <a:ext cx="35413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rPr>
              <a:t>БИЗНЕС-МОДЕЛЬ</a:t>
            </a:r>
          </a:p>
        </p:txBody>
      </p:sp>
    </p:spTree>
    <p:extLst>
      <p:ext uri="{BB962C8B-B14F-4D97-AF65-F5344CB8AC3E}">
        <p14:creationId xmlns:p14="http://schemas.microsoft.com/office/powerpoint/2010/main" val="190697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>
            <p:extLst>
              <p:ext uri="{D42A27DB-BD31-4B8C-83A1-F6EECF244321}">
                <p14:modId xmlns:p14="http://schemas.microsoft.com/office/powerpoint/2010/main" val="4098643868"/>
              </p:ext>
            </p:extLst>
          </p:nvPr>
        </p:nvGraphicFramePr>
        <p:xfrm>
          <a:off x="456816" y="921627"/>
          <a:ext cx="7993202" cy="3553045"/>
        </p:xfrm>
        <a:graphic>
          <a:graphicData uri="http://schemas.openxmlformats.org/drawingml/2006/table">
            <a:tbl>
              <a:tblPr>
                <a:noFill/>
                <a:tableStyleId>{6E8099A6-E44D-481C-A83F-F4811E9C000B}</a:tableStyleId>
              </a:tblPr>
              <a:tblGrid>
                <a:gridCol w="3996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96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07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49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Паничкина Екатерина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740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Раздорский Иван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78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dirty="0">
                          <a:solidFill>
                            <a:schemeClr val="dk2"/>
                          </a:solidFill>
                          <a:latin typeface="Raleway SemiBold" panose="020B0604020202020204" charset="-52"/>
                          <a:ea typeface="Times New Roman"/>
                          <a:cs typeface="Times New Roman"/>
                          <a:sym typeface="Times New Roman"/>
                        </a:rPr>
                        <a:t>Прошина (Шарапова) </a:t>
                      </a:r>
                      <a:r>
                        <a:rPr lang="ru" sz="1000" dirty="0" smtClean="0">
                          <a:solidFill>
                            <a:schemeClr val="dk2"/>
                          </a:solidFill>
                          <a:latin typeface="Raleway SemiBold" panose="020B0604020202020204" charset="-52"/>
                          <a:ea typeface="Times New Roman"/>
                          <a:cs typeface="Times New Roman"/>
                          <a:sym typeface="Times New Roman"/>
                        </a:rPr>
                        <a:t>Анастасия и 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Доронина Анастасия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20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Хранитель времени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Мазалова Анастасия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5028807"/>
                  </a:ext>
                </a:extLst>
              </a:tr>
              <a:tr h="2478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Алешкевич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Светлана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и 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Герман Эльвира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89966068"/>
                  </a:ext>
                </a:extLst>
              </a:tr>
              <a:tr h="2787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Новоселова Полина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и Самусева Снежана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55595640"/>
                  </a:ext>
                </a:extLst>
              </a:tr>
              <a:tr h="38031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Кушнаренко Сергей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328316"/>
                  </a:ext>
                </a:extLst>
              </a:tr>
              <a:tr h="38031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Наставник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Барсукова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Наталья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08762"/>
                  </a:ext>
                </a:extLst>
              </a:tr>
            </a:tbl>
          </a:graphicData>
        </a:graphic>
      </p:graphicFrame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>
            <p:extLst>
              <p:ext uri="{D42A27DB-BD31-4B8C-83A1-F6EECF244321}">
                <p14:modId xmlns:p14="http://schemas.microsoft.com/office/powerpoint/2010/main" val="2572891838"/>
              </p:ext>
            </p:extLst>
          </p:nvPr>
        </p:nvGraphicFramePr>
        <p:xfrm>
          <a:off x="665980" y="2334851"/>
          <a:ext cx="7532025" cy="1826455"/>
        </p:xfrm>
        <a:graphic>
          <a:graphicData uri="http://schemas.openxmlformats.org/drawingml/2006/table">
            <a:tbl>
              <a:tblPr>
                <a:noFill/>
                <a:tableStyleId>{6E8099A6-E44D-481C-A83F-F4811E9C000B}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Посещение лекций акселерационной программы 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01.10.2023-01.12.2023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Паничкина Екатерина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6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Посещение ТМ с трекером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01.10.2023-01.12.2023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Паничкина Екатерина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dirty="0"/>
                        <a:t>Выполнение домашних заданий 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01.10.2023-01.12.2023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Паничкина Екатерина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665980" y="1658788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Паничкина Екатерина Викторовна</a:t>
            </a:r>
            <a:endParaRPr sz="1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Фотку добавить</a:t>
            </a:r>
            <a:endParaRPr sz="1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- Unti ID </a:t>
            </a:r>
            <a:b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- Leader ID </a:t>
            </a:r>
            <a:r>
              <a:rPr lang="ru" sz="1100" b="1">
                <a:latin typeface="Times New Roman"/>
                <a:ea typeface="Times New Roman"/>
                <a:cs typeface="Times New Roman"/>
                <a:sym typeface="Times New Roman"/>
              </a:rPr>
              <a:t>2762481</a:t>
            </a:r>
            <a:endParaRPr sz="11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- телефон +79236886169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- почта ev.panichkina2104@omgau.org</a:t>
            </a:r>
            <a:endParaRPr sz="11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800</Words>
  <Application>Microsoft Office PowerPoint</Application>
  <PresentationFormat>Экран (16:9)</PresentationFormat>
  <Paragraphs>152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Roboto</vt:lpstr>
      <vt:lpstr>Century Gothic</vt:lpstr>
      <vt:lpstr>Raleway</vt:lpstr>
      <vt:lpstr>Times New Roman</vt:lpstr>
      <vt:lpstr>Raleway SemiBold</vt:lpstr>
      <vt:lpstr>Calibri</vt:lpstr>
      <vt:lpstr>Helvetica Neue</vt:lpstr>
      <vt:lpstr>Simple Light</vt:lpstr>
      <vt:lpstr>Simple Light</vt:lpstr>
      <vt:lpstr>Зелёный след   (сделай верный шаг в свою жизнь)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  (Быстро и здорОво)</dc:title>
  <dc:creator>Polina</dc:creator>
  <cp:lastModifiedBy>Polina</cp:lastModifiedBy>
  <cp:revision>62</cp:revision>
  <dcterms:modified xsi:type="dcterms:W3CDTF">2023-11-09T16:14:03Z</dcterms:modified>
</cp:coreProperties>
</file>