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Geo"/>
      <p:regular r:id="rId16"/>
      <p:italic r:id="rId17"/>
    </p:embeddedFont>
    <p:embeddedFont>
      <p:font typeface="Helvetica Neue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gPoKG0WKgDzwYV9SMkSR0w2kFc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HelveticaNeue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Geo-italic.fntdata"/><Relationship Id="rId16" Type="http://schemas.openxmlformats.org/officeDocument/2006/relationships/font" Target="fonts/Ge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HelveticaNeue-bold.fntdata"/><Relationship Id="rId6" Type="http://schemas.openxmlformats.org/officeDocument/2006/relationships/slide" Target="slides/slide1.xml"/><Relationship Id="rId18" Type="http://schemas.openxmlformats.org/officeDocument/2006/relationships/font" Target="fonts/HelveticaNeu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morozova\Desktop\новый стиль\угол сети1.png"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4024" y="112397"/>
            <a:ext cx="2467976" cy="4719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morozova\Desktop\новый стиль\угол сети2.png"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1531911" y="3746607"/>
            <a:ext cx="9144000" cy="2431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0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Программа «Акселератор КИУ - 2023»</a:t>
            </a:r>
            <a:br>
              <a:rPr b="0" i="0" lang="ru-RU" sz="40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</a:br>
            <a:endParaRPr b="1" i="0" sz="4000" u="none" cap="none" strike="noStrik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КАЗАНСКИЙ ИННОВАЦИОННЫЙ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УНИВЕРСИТЕТ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имени В.Г. ТИМИРЯСОВА</a:t>
            </a:r>
            <a:endParaRPr b="1" i="0" sz="2400" u="none" cap="none" strike="noStrik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descr="C:\Users\gabidullin\Downloads\logo_KIU.png" id="88" name="Google Shape;8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18906" y="1420592"/>
            <a:ext cx="1574761" cy="130234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69913" y="1475420"/>
            <a:ext cx="2226757" cy="1213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morozova\Desktop\новый стиль\угол сети1.png" id="96" name="Google Shape;9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4024" y="3568"/>
            <a:ext cx="2467976" cy="4719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morozova\Desktop\новый стиль\угол сети2.png" id="97" name="Google Shape;9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0658" y="1652842"/>
            <a:ext cx="2627354" cy="522378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2616696" y="2965212"/>
            <a:ext cx="711798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Design House</a:t>
            </a:r>
            <a:endParaRPr b="1" i="0" sz="4000" u="none" cap="none" strike="noStrik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2423592" y="4264734"/>
            <a:ext cx="7416824" cy="6304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497" u="none" cap="none" strike="noStrike">
                <a:solidFill>
                  <a:srgbClr val="173277"/>
                </a:solidFill>
                <a:latin typeface="Geo"/>
                <a:ea typeface="Geo"/>
                <a:cs typeface="Geo"/>
                <a:sym typeface="Geo"/>
              </a:rPr>
              <a:t>Никита Чижиков</a:t>
            </a:r>
            <a:endParaRPr b="0" i="0" sz="2997" u="none" cap="none" strike="noStrike">
              <a:solidFill>
                <a:srgbClr val="173277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descr="C:\Users\gabidullin\Downloads\logo_KIU.png" id="100" name="Google Shape;10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78" y="902691"/>
            <a:ext cx="1428749" cy="118159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80104" y="1024046"/>
            <a:ext cx="2226757" cy="1213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/>
          <p:nvPr/>
        </p:nvSpPr>
        <p:spPr>
          <a:xfrm>
            <a:off x="434061" y="1338946"/>
            <a:ext cx="6027701" cy="1200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Что представляет собой проект "Design House"?</a:t>
            </a:r>
            <a:endParaRPr/>
          </a:p>
        </p:txBody>
      </p:sp>
      <p:grpSp>
        <p:nvGrpSpPr>
          <p:cNvPr id="108" name="Google Shape;108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09" name="Google Shape;109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Google Shape;111;p3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«DESIGN HOUSE» | О ПРОЕКТЕ</a:t>
            </a:r>
            <a:endParaRPr/>
          </a:p>
        </p:txBody>
      </p:sp>
      <p:grpSp>
        <p:nvGrpSpPr>
          <p:cNvPr id="112" name="Google Shape;112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3" name="Google Shape;113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3"/>
          <p:cNvSpPr txBox="1"/>
          <p:nvPr/>
        </p:nvSpPr>
        <p:spPr>
          <a:xfrm>
            <a:off x="420955" y="3088640"/>
            <a:ext cx="5309285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Проект "Design House" - это иной подход к дизайну интерьера, который объединяет искусство дизайна с современными технологиями искусственного интеллекта (ИИ). Наш проект имеет цель упростить процесс создания и реализации идеального интерьера для клиентов, предоставляя им уникальные преимущества и возможности.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3"/>
          <p:cNvGrpSpPr/>
          <p:nvPr/>
        </p:nvGrpSpPr>
        <p:grpSpPr>
          <a:xfrm>
            <a:off x="6461762" y="743851"/>
            <a:ext cx="4561840" cy="5754375"/>
            <a:chOff x="0" y="2812"/>
            <a:chExt cx="4561840" cy="5754375"/>
          </a:xfrm>
        </p:grpSpPr>
        <p:cxnSp>
          <p:nvCxnSpPr>
            <p:cNvPr id="120" name="Google Shape;120;p3"/>
            <p:cNvCxnSpPr/>
            <p:nvPr/>
          </p:nvCxnSpPr>
          <p:spPr>
            <a:xfrm>
              <a:off x="0" y="2812"/>
              <a:ext cx="4561840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1" name="Google Shape;121;p3"/>
            <p:cNvSpPr/>
            <p:nvPr/>
          </p:nvSpPr>
          <p:spPr>
            <a:xfrm>
              <a:off x="0" y="2812"/>
              <a:ext cx="4561840" cy="1918125"/>
            </a:xfrm>
            <a:prstGeom prst="rect">
              <a:avLst/>
            </a:prstGeom>
            <a:noFill/>
            <a:ln cap="flat" cmpd="sng" w="28575">
              <a:solidFill>
                <a:srgbClr val="FCA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0" y="2812"/>
              <a:ext cx="4561840" cy="19181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CAF17"/>
                </a:buClr>
                <a:buSzPts val="1800"/>
                <a:buFont typeface="Arial"/>
                <a:buNone/>
              </a:pPr>
              <a:r>
                <a:rPr b="1" i="0" lang="ru-RU" sz="1800">
                  <a:solidFill>
                    <a:srgbClr val="FCAF17"/>
                  </a:solidFill>
                  <a:latin typeface="Arial"/>
                  <a:ea typeface="Arial"/>
                  <a:cs typeface="Arial"/>
                  <a:sym typeface="Arial"/>
                </a:rPr>
                <a:t>ИИ в дизайне: </a:t>
              </a:r>
              <a:r>
                <a:rPr b="0" i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Мы будем используем передовые алгоритмы ИИ, чтобы создавать дизайны интерьеров, соответствующие предпочтениям клиентов. Наш ИИ разрабатывает несколько вариантов дизайна помещения, учитывая каждую деталь.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3" name="Google Shape;123;p3"/>
            <p:cNvCxnSpPr/>
            <p:nvPr/>
          </p:nvCxnSpPr>
          <p:spPr>
            <a:xfrm>
              <a:off x="0" y="1920937"/>
              <a:ext cx="4561840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4" name="Google Shape;124;p3"/>
            <p:cNvSpPr/>
            <p:nvPr/>
          </p:nvSpPr>
          <p:spPr>
            <a:xfrm>
              <a:off x="0" y="1920937"/>
              <a:ext cx="4561840" cy="1918125"/>
            </a:xfrm>
            <a:prstGeom prst="rect">
              <a:avLst/>
            </a:prstGeom>
            <a:noFill/>
            <a:ln cap="flat" cmpd="sng" w="28575">
              <a:solidFill>
                <a:srgbClr val="FCA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3"/>
            <p:cNvSpPr txBox="1"/>
            <p:nvPr/>
          </p:nvSpPr>
          <p:spPr>
            <a:xfrm>
              <a:off x="0" y="1920937"/>
              <a:ext cx="4561840" cy="19181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CAF17"/>
                </a:buClr>
                <a:buSzPts val="1800"/>
                <a:buFont typeface="Arial"/>
                <a:buNone/>
              </a:pPr>
              <a:r>
                <a:rPr b="1" i="0" lang="ru-RU" sz="1800">
                  <a:solidFill>
                    <a:srgbClr val="FCAF17"/>
                  </a:solidFill>
                  <a:latin typeface="Arial"/>
                  <a:ea typeface="Arial"/>
                  <a:cs typeface="Arial"/>
                  <a:sym typeface="Arial"/>
                </a:rPr>
                <a:t>Удобство и функциональность: </a:t>
              </a:r>
              <a:r>
                <a:rPr b="0" i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Наша задача - не просто создать красивый дизайн, но и сделать ваше помещение функциональным и удобным. ИИ учитывает детали, такие как расположение розеток и выключателей, чтобы удовлетворить ваши потребности.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6" name="Google Shape;126;p3"/>
            <p:cNvCxnSpPr/>
            <p:nvPr/>
          </p:nvCxnSpPr>
          <p:spPr>
            <a:xfrm>
              <a:off x="0" y="3839062"/>
              <a:ext cx="4561840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7" name="Google Shape;127;p3"/>
            <p:cNvSpPr/>
            <p:nvPr/>
          </p:nvSpPr>
          <p:spPr>
            <a:xfrm>
              <a:off x="0" y="3839062"/>
              <a:ext cx="4561840" cy="1918125"/>
            </a:xfrm>
            <a:prstGeom prst="rect">
              <a:avLst/>
            </a:prstGeom>
            <a:noFill/>
            <a:ln cap="flat" cmpd="sng" w="28575">
              <a:solidFill>
                <a:srgbClr val="FCA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3"/>
            <p:cNvSpPr txBox="1"/>
            <p:nvPr/>
          </p:nvSpPr>
          <p:spPr>
            <a:xfrm>
              <a:off x="0" y="3839062"/>
              <a:ext cx="4561840" cy="19181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CAF17"/>
                </a:buClr>
                <a:buSzPts val="1800"/>
                <a:buFont typeface="Arial"/>
                <a:buNone/>
              </a:pPr>
              <a:r>
                <a:rPr b="1" i="0" lang="ru-RU" sz="1800">
                  <a:solidFill>
                    <a:srgbClr val="FCAF17"/>
                  </a:solidFill>
                  <a:latin typeface="Arial"/>
                  <a:ea typeface="Arial"/>
                  <a:cs typeface="Arial"/>
                  <a:sym typeface="Arial"/>
                </a:rPr>
                <a:t>Прозрачная стоимость: </a:t>
              </a:r>
              <a:r>
                <a:rPr b="0" i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Мы предоставляем вам точную стоимость всех материалов и работ по вашему проекту, что позволяет вам заранее планировать бюджет и избегать неожиданных расходов.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4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34" name="Google Shape;134;p4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" name="Google Shape;136;p4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«DESIGN HOUSE» |ПРОБЛЕМА </a:t>
            </a:r>
            <a:endParaRPr sz="16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8" name="Google Shape;138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4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792480" y="1280160"/>
            <a:ext cx="951992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КАКИЕ ПРОБЛЕМЫ КЛИЕНТА МЫ РЕШАЕМ?</a:t>
            </a:r>
            <a:endParaRPr/>
          </a:p>
        </p:txBody>
      </p:sp>
      <p:grpSp>
        <p:nvGrpSpPr>
          <p:cNvPr id="145" name="Google Shape;145;p4"/>
          <p:cNvGrpSpPr/>
          <p:nvPr/>
        </p:nvGrpSpPr>
        <p:grpSpPr>
          <a:xfrm>
            <a:off x="792480" y="2291361"/>
            <a:ext cx="10657839" cy="2307761"/>
            <a:chOff x="0" y="281"/>
            <a:chExt cx="10657839" cy="2307761"/>
          </a:xfrm>
        </p:grpSpPr>
        <p:cxnSp>
          <p:nvCxnSpPr>
            <p:cNvPr id="146" name="Google Shape;146;p4"/>
            <p:cNvCxnSpPr/>
            <p:nvPr/>
          </p:nvCxnSpPr>
          <p:spPr>
            <a:xfrm>
              <a:off x="0" y="281"/>
              <a:ext cx="10657839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rgbClr val="FD493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47" name="Google Shape;147;p4"/>
            <p:cNvSpPr/>
            <p:nvPr/>
          </p:nvSpPr>
          <p:spPr>
            <a:xfrm>
              <a:off x="0" y="281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4"/>
            <p:cNvSpPr txBox="1"/>
            <p:nvPr/>
          </p:nvSpPr>
          <p:spPr>
            <a:xfrm>
              <a:off x="0" y="281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Быстрота получение дизайн-проекта</a:t>
              </a:r>
              <a:r>
                <a:rPr lang="ru-RU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9" name="Google Shape;149;p4"/>
            <p:cNvCxnSpPr/>
            <p:nvPr/>
          </p:nvCxnSpPr>
          <p:spPr>
            <a:xfrm>
              <a:off x="0" y="329961"/>
              <a:ext cx="10657839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rgbClr val="FD493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0" name="Google Shape;150;p4"/>
            <p:cNvSpPr/>
            <p:nvPr/>
          </p:nvSpPr>
          <p:spPr>
            <a:xfrm>
              <a:off x="0" y="329961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4"/>
            <p:cNvSpPr txBox="1"/>
            <p:nvPr/>
          </p:nvSpPr>
          <p:spPr>
            <a:xfrm>
              <a:off x="0" y="329961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Безграничное количества вариантов</a:t>
              </a:r>
              <a:r>
                <a:rPr lang="ru-RU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2" name="Google Shape;152;p4"/>
            <p:cNvCxnSpPr/>
            <p:nvPr/>
          </p:nvCxnSpPr>
          <p:spPr>
            <a:xfrm>
              <a:off x="0" y="659641"/>
              <a:ext cx="10657839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rgbClr val="FD493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3" name="Google Shape;153;p4"/>
            <p:cNvSpPr/>
            <p:nvPr/>
          </p:nvSpPr>
          <p:spPr>
            <a:xfrm>
              <a:off x="0" y="659641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4"/>
            <p:cNvSpPr txBox="1"/>
            <p:nvPr/>
          </p:nvSpPr>
          <p:spPr>
            <a:xfrm>
              <a:off x="0" y="659641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Распределение бюджета</a:t>
              </a:r>
              <a:r>
                <a:rPr lang="ru-RU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5" name="Google Shape;155;p4"/>
            <p:cNvCxnSpPr/>
            <p:nvPr/>
          </p:nvCxnSpPr>
          <p:spPr>
            <a:xfrm>
              <a:off x="0" y="989321"/>
              <a:ext cx="10657839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rgbClr val="FD493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6" name="Google Shape;156;p4"/>
            <p:cNvSpPr/>
            <p:nvPr/>
          </p:nvSpPr>
          <p:spPr>
            <a:xfrm>
              <a:off x="0" y="989321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4"/>
            <p:cNvSpPr txBox="1"/>
            <p:nvPr/>
          </p:nvSpPr>
          <p:spPr>
            <a:xfrm>
              <a:off x="0" y="989321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Создание полностью уникального дизайна</a:t>
              </a:r>
              <a:r>
                <a:rPr lang="ru-RU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8" name="Google Shape;158;p4"/>
            <p:cNvCxnSpPr/>
            <p:nvPr/>
          </p:nvCxnSpPr>
          <p:spPr>
            <a:xfrm>
              <a:off x="0" y="1319002"/>
              <a:ext cx="10657839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rgbClr val="FD493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9" name="Google Shape;159;p4"/>
            <p:cNvSpPr/>
            <p:nvPr/>
          </p:nvSpPr>
          <p:spPr>
            <a:xfrm>
              <a:off x="0" y="1319002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4"/>
            <p:cNvSpPr txBox="1"/>
            <p:nvPr/>
          </p:nvSpPr>
          <p:spPr>
            <a:xfrm>
              <a:off x="0" y="1319002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Уверенность в удобстве и функциональности проекта</a:t>
              </a:r>
              <a:r>
                <a:rPr lang="ru-RU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61" name="Google Shape;161;p4"/>
            <p:cNvCxnSpPr/>
            <p:nvPr/>
          </p:nvCxnSpPr>
          <p:spPr>
            <a:xfrm>
              <a:off x="0" y="1648682"/>
              <a:ext cx="10657839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rgbClr val="FD493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62" name="Google Shape;162;p4"/>
            <p:cNvSpPr/>
            <p:nvPr/>
          </p:nvSpPr>
          <p:spPr>
            <a:xfrm>
              <a:off x="0" y="1648682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4"/>
            <p:cNvSpPr txBox="1"/>
            <p:nvPr/>
          </p:nvSpPr>
          <p:spPr>
            <a:xfrm>
              <a:off x="0" y="1648682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У каждый элемента квартиры можно будет узнать характеристику: цвет, материал, размер, цену.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4" name="Google Shape;164;p4"/>
            <p:cNvCxnSpPr/>
            <p:nvPr/>
          </p:nvCxnSpPr>
          <p:spPr>
            <a:xfrm>
              <a:off x="0" y="1978362"/>
              <a:ext cx="10657839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rgbClr val="FD493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65" name="Google Shape;165;p4"/>
            <p:cNvSpPr/>
            <p:nvPr/>
          </p:nvSpPr>
          <p:spPr>
            <a:xfrm>
              <a:off x="0" y="1978362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4"/>
            <p:cNvSpPr txBox="1"/>
            <p:nvPr/>
          </p:nvSpPr>
          <p:spPr>
            <a:xfrm>
              <a:off x="0" y="1978362"/>
              <a:ext cx="10657839" cy="329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Проект всегда с собой и есть возможность поделиться для дальнейшего создание помещенья.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5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72" name="Google Shape;172;p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" name="Google Shape;174;p5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«DESIGN HOUSE» |ПРОБЛЕМА </a:t>
            </a:r>
            <a:endParaRPr sz="16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76" name="Google Shape;176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" name="Google Shape;181;p5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5"/>
          <p:cNvSpPr txBox="1"/>
          <p:nvPr/>
        </p:nvSpPr>
        <p:spPr>
          <a:xfrm>
            <a:off x="792480" y="1280160"/>
            <a:ext cx="951992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Почему существующих вариантов на рынке </a:t>
            </a:r>
            <a:br>
              <a:rPr lang="ru-RU" sz="360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360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не достаточно?</a:t>
            </a:r>
            <a:endParaRPr/>
          </a:p>
        </p:txBody>
      </p:sp>
      <p:grpSp>
        <p:nvGrpSpPr>
          <p:cNvPr id="183" name="Google Shape;183;p5"/>
          <p:cNvGrpSpPr/>
          <p:nvPr/>
        </p:nvGrpSpPr>
        <p:grpSpPr>
          <a:xfrm>
            <a:off x="767080" y="2816051"/>
            <a:ext cx="10429240" cy="3540745"/>
            <a:chOff x="0" y="1730"/>
            <a:chExt cx="10429240" cy="3540745"/>
          </a:xfrm>
        </p:grpSpPr>
        <p:cxnSp>
          <p:nvCxnSpPr>
            <p:cNvPr id="184" name="Google Shape;184;p5"/>
            <p:cNvCxnSpPr/>
            <p:nvPr/>
          </p:nvCxnSpPr>
          <p:spPr>
            <a:xfrm>
              <a:off x="0" y="1730"/>
              <a:ext cx="10429240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85" name="Google Shape;185;p5"/>
            <p:cNvSpPr/>
            <p:nvPr/>
          </p:nvSpPr>
          <p:spPr>
            <a:xfrm>
              <a:off x="0" y="1730"/>
              <a:ext cx="10429240" cy="1180248"/>
            </a:xfrm>
            <a:prstGeom prst="rect">
              <a:avLst/>
            </a:prstGeom>
            <a:noFill/>
            <a:ln cap="flat" cmpd="sng" w="28575">
              <a:solidFill>
                <a:srgbClr val="FCA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5"/>
            <p:cNvSpPr txBox="1"/>
            <p:nvPr/>
          </p:nvSpPr>
          <p:spPr>
            <a:xfrm>
              <a:off x="0" y="1730"/>
              <a:ext cx="10429240" cy="11802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Студии и индивидуальные дизайнеры, как и люди в любой другой профессии, также могут допускать ошибки, особенно те, кто только начал изучать эту область.</a:t>
              </a:r>
              <a:endPara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7" name="Google Shape;187;p5"/>
            <p:cNvCxnSpPr/>
            <p:nvPr/>
          </p:nvCxnSpPr>
          <p:spPr>
            <a:xfrm>
              <a:off x="0" y="1181978"/>
              <a:ext cx="10429240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88" name="Google Shape;188;p5"/>
            <p:cNvSpPr/>
            <p:nvPr/>
          </p:nvSpPr>
          <p:spPr>
            <a:xfrm>
              <a:off x="0" y="1181978"/>
              <a:ext cx="10429240" cy="1180248"/>
            </a:xfrm>
            <a:prstGeom prst="rect">
              <a:avLst/>
            </a:prstGeom>
            <a:noFill/>
            <a:ln cap="flat" cmpd="sng" w="28575">
              <a:solidFill>
                <a:srgbClr val="FCA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5"/>
            <p:cNvSpPr txBox="1"/>
            <p:nvPr/>
          </p:nvSpPr>
          <p:spPr>
            <a:xfrm>
              <a:off x="0" y="1181978"/>
              <a:ext cx="10429240" cy="11802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Программное обеспечение для 3D моделирования интерьера уже включает в себя искусственный интеллект, который облегчает работу над созданием пространства. Однако, этот ИИ все еще не может полностью заменить человеческий творческий потенциал и интуицию.</a:t>
              </a:r>
              <a:endPara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0" name="Google Shape;190;p5"/>
            <p:cNvCxnSpPr/>
            <p:nvPr/>
          </p:nvCxnSpPr>
          <p:spPr>
            <a:xfrm>
              <a:off x="0" y="2362227"/>
              <a:ext cx="10429240" cy="0"/>
            </a:xfrm>
            <a:prstGeom prst="straightConnector1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91" name="Google Shape;191;p5"/>
            <p:cNvSpPr/>
            <p:nvPr/>
          </p:nvSpPr>
          <p:spPr>
            <a:xfrm>
              <a:off x="0" y="2362227"/>
              <a:ext cx="10429240" cy="1180248"/>
            </a:xfrm>
            <a:prstGeom prst="rect">
              <a:avLst/>
            </a:prstGeom>
            <a:noFill/>
            <a:ln cap="flat" cmpd="sng" w="28575">
              <a:solidFill>
                <a:srgbClr val="FCA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5"/>
            <p:cNvSpPr txBox="1"/>
            <p:nvPr/>
          </p:nvSpPr>
          <p:spPr>
            <a:xfrm>
              <a:off x="0" y="2362227"/>
              <a:ext cx="10429240" cy="11802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Существуют и другие ИИ, предлагающие услуги по созданию интерьера. Однако, они не могут в полной мере учесть удобство, точные размеры и другие важные аспекты, необходимые для создания гармоничного и функционального пространства.</a:t>
              </a:r>
              <a:endPara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p6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98" name="Google Shape;198;p6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6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0" name="Google Shape;200;p6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«DESIGN HOUSE» |РЕШЕНИЕ </a:t>
            </a:r>
            <a:endParaRPr sz="16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1" name="Google Shape;201;p6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02" name="Google Shape;202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" name="Google Shape;207;p6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792480" y="1280160"/>
            <a:ext cx="951992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Какие уникальные преимущества и выгоды для клиента мы даём?</a:t>
            </a:r>
            <a:endParaRPr/>
          </a:p>
        </p:txBody>
      </p:sp>
      <p:grpSp>
        <p:nvGrpSpPr>
          <p:cNvPr id="209" name="Google Shape;209;p6"/>
          <p:cNvGrpSpPr/>
          <p:nvPr/>
        </p:nvGrpSpPr>
        <p:grpSpPr>
          <a:xfrm>
            <a:off x="767080" y="2971071"/>
            <a:ext cx="9545320" cy="3387454"/>
            <a:chOff x="0" y="0"/>
            <a:chExt cx="9545320" cy="3387454"/>
          </a:xfrm>
        </p:grpSpPr>
        <p:cxnSp>
          <p:nvCxnSpPr>
            <p:cNvPr id="210" name="Google Shape;210;p6"/>
            <p:cNvCxnSpPr/>
            <p:nvPr/>
          </p:nvCxnSpPr>
          <p:spPr>
            <a:xfrm>
              <a:off x="0" y="0"/>
              <a:ext cx="9545320" cy="0"/>
            </a:xfrm>
            <a:prstGeom prst="straightConnector1">
              <a:avLst/>
            </a:prstGeom>
            <a:solidFill>
              <a:schemeClr val="accent2"/>
            </a:solidFill>
            <a:ln cap="flat" cmpd="sng" w="127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11" name="Google Shape;211;p6"/>
            <p:cNvSpPr/>
            <p:nvPr/>
          </p:nvSpPr>
          <p:spPr>
            <a:xfrm>
              <a:off x="0" y="0"/>
              <a:ext cx="9545320" cy="846863"/>
            </a:xfrm>
            <a:prstGeom prst="rect">
              <a:avLst/>
            </a:prstGeom>
            <a:noFill/>
            <a:ln cap="flat" cmpd="sng" w="28575">
              <a:solidFill>
                <a:srgbClr val="FCA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6"/>
            <p:cNvSpPr txBox="1"/>
            <p:nvPr/>
          </p:nvSpPr>
          <p:spPr>
            <a:xfrm>
              <a:off x="0" y="0"/>
              <a:ext cx="9545320" cy="8468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Экономия времени и денег благодаря использованию ИИ для создания дизайна интерьера.</a:t>
              </a:r>
              <a:endPara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3" name="Google Shape;213;p6"/>
            <p:cNvCxnSpPr/>
            <p:nvPr/>
          </p:nvCxnSpPr>
          <p:spPr>
            <a:xfrm>
              <a:off x="0" y="846863"/>
              <a:ext cx="9545320" cy="0"/>
            </a:xfrm>
            <a:prstGeom prst="straightConnector1">
              <a:avLst/>
            </a:prstGeom>
            <a:solidFill>
              <a:schemeClr val="accent3"/>
            </a:solidFill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14" name="Google Shape;214;p6"/>
            <p:cNvSpPr/>
            <p:nvPr/>
          </p:nvSpPr>
          <p:spPr>
            <a:xfrm>
              <a:off x="0" y="846863"/>
              <a:ext cx="9545320" cy="846863"/>
            </a:xfrm>
            <a:prstGeom prst="rect">
              <a:avLst/>
            </a:prstGeom>
            <a:noFill/>
            <a:ln cap="flat" cmpd="sng" w="28575">
              <a:solidFill>
                <a:srgbClr val="FCA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6"/>
            <p:cNvSpPr txBox="1"/>
            <p:nvPr/>
          </p:nvSpPr>
          <p:spPr>
            <a:xfrm>
              <a:off x="0" y="846863"/>
              <a:ext cx="9545320" cy="8468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Возможность увидеть несколько вариантов дизайна в режиме реального времени и выбрать наиболее подходящий.</a:t>
              </a:r>
              <a:endPara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6" name="Google Shape;216;p6"/>
            <p:cNvCxnSpPr/>
            <p:nvPr/>
          </p:nvCxnSpPr>
          <p:spPr>
            <a:xfrm>
              <a:off x="0" y="1693727"/>
              <a:ext cx="9545320" cy="0"/>
            </a:xfrm>
            <a:prstGeom prst="straightConnector1">
              <a:avLst/>
            </a:prstGeom>
            <a:solidFill>
              <a:schemeClr val="accent4"/>
            </a:solidFill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17" name="Google Shape;217;p6"/>
            <p:cNvSpPr/>
            <p:nvPr/>
          </p:nvSpPr>
          <p:spPr>
            <a:xfrm>
              <a:off x="0" y="1693727"/>
              <a:ext cx="9545320" cy="846863"/>
            </a:xfrm>
            <a:prstGeom prst="rect">
              <a:avLst/>
            </a:prstGeom>
            <a:noFill/>
            <a:ln cap="flat" cmpd="sng" w="28575">
              <a:solidFill>
                <a:srgbClr val="FCA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6"/>
            <p:cNvSpPr txBox="1"/>
            <p:nvPr/>
          </p:nvSpPr>
          <p:spPr>
            <a:xfrm>
              <a:off x="0" y="1693727"/>
              <a:ext cx="9545320" cy="8468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Точное знание стоимости материалов и работ до начала реализации проекта.</a:t>
              </a:r>
              <a:endPara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9" name="Google Shape;219;p6"/>
            <p:cNvCxnSpPr/>
            <p:nvPr/>
          </p:nvCxnSpPr>
          <p:spPr>
            <a:xfrm>
              <a:off x="0" y="2540591"/>
              <a:ext cx="9545320" cy="0"/>
            </a:xfrm>
            <a:prstGeom prst="straightConnector1">
              <a:avLst/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20" name="Google Shape;220;p6"/>
            <p:cNvSpPr/>
            <p:nvPr/>
          </p:nvSpPr>
          <p:spPr>
            <a:xfrm>
              <a:off x="0" y="2540591"/>
              <a:ext cx="9545320" cy="846863"/>
            </a:xfrm>
            <a:prstGeom prst="rect">
              <a:avLst/>
            </a:prstGeom>
            <a:noFill/>
            <a:ln cap="flat" cmpd="sng" w="28575">
              <a:solidFill>
                <a:srgbClr val="FCA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6"/>
            <p:cNvSpPr txBox="1"/>
            <p:nvPr/>
          </p:nvSpPr>
          <p:spPr>
            <a:xfrm>
              <a:off x="0" y="2540591"/>
              <a:ext cx="9545320" cy="8468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Получение удобного и функционального интерьера, разработанного с учетом всех потребностей клиента.</a:t>
              </a:r>
              <a:endPara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7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27" name="Google Shape;227;p7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9" name="Google Shape;229;p7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«DESIGN HOUSE» |РЫНОК </a:t>
            </a:r>
            <a:endParaRPr sz="16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0" name="Google Shape;230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31" name="Google Shape;231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236;p7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7"/>
          <p:cNvSpPr txBox="1"/>
          <p:nvPr/>
        </p:nvSpPr>
        <p:spPr>
          <a:xfrm>
            <a:off x="792480" y="1280160"/>
            <a:ext cx="951992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Рынок, на котором вы работаете, его объем, рост и уровень конкуренции?</a:t>
            </a:r>
            <a:endParaRPr/>
          </a:p>
        </p:txBody>
      </p:sp>
      <p:sp>
        <p:nvSpPr>
          <p:cNvPr id="238" name="Google Shape;238;p7"/>
          <p:cNvSpPr txBox="1"/>
          <p:nvPr/>
        </p:nvSpPr>
        <p:spPr>
          <a:xfrm>
            <a:off x="904240" y="2976880"/>
            <a:ext cx="969264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Рынок:</a:t>
            </a:r>
            <a:r>
              <a:rPr b="0" i="0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Мы планируем на рынок Российской Федерации, который охватывает значительный объем — 100 миллионов квадратных метров или более 1.6 миллиона потенциальных клиентов. Этот рынок предоставляет множество возможностей для развития, особенно учитывая стабильный рост рождаемости, который составляет около 20% ежегодно. Таким образом, мы видим перспективы для устойчивого роста в нашей отрасли.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Конкуренция:</a:t>
            </a:r>
            <a:r>
              <a:rPr b="0" i="0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 данной сфере наши основные конкуренты представлены как компании, так и самозанятыми дизайнерами. Это динамичный рынок с высоким уровнем конкуренции, где успешное выделение среди конкурентов становится ключевым фактором. Мы стремимся выделяться благодаря уникальному дизайну, инновационным решениям и высокому уровню персонализации для каждого клиента.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8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44" name="Google Shape;244;p8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8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6" name="Google Shape;246;p8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«DESIGN HOUSE» |БИЗНЕС-МОДЕЛЬ </a:t>
            </a:r>
            <a:endParaRPr sz="16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7" name="Google Shape;247;p8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48" name="Google Shape;248;p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3" name="Google Shape;253;p8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8"/>
          <p:cNvSpPr txBox="1"/>
          <p:nvPr/>
        </p:nvSpPr>
        <p:spPr>
          <a:xfrm>
            <a:off x="792480" y="1280160"/>
            <a:ext cx="951992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Как мы будем зарабатывать?</a:t>
            </a:r>
            <a:endParaRPr/>
          </a:p>
        </p:txBody>
      </p:sp>
      <p:sp>
        <p:nvSpPr>
          <p:cNvPr id="255" name="Google Shape;255;p8"/>
          <p:cNvSpPr txBox="1"/>
          <p:nvPr/>
        </p:nvSpPr>
        <p:spPr>
          <a:xfrm>
            <a:off x="904240" y="2630724"/>
            <a:ext cx="9692640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Бизнес-модель:</a:t>
            </a:r>
            <a:r>
              <a:rPr b="0" i="0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Мы планируем зарабатывать, предлагая нашим клиентам уникальные и индивидуальные дизайн-проекты для их квартир. Наша стратегия основана на покупке квадратных метров разработанного проекта. Цена будет зависеть от общей площади квартиры. Чтобы обеспечить уверенность клиента в инвестициях, мы предоставим демонстрацию проекта, который будет один для всех пользователей нашей сети. Важно отметить, что каждый проект будет уникален для каждого клиента, и никакие две квартиры не будут абсолютно одинаковыми.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Стратегия удержания клиентов:</a:t>
            </a:r>
            <a:r>
              <a:rPr b="0" i="0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Для удержания клиентов мы также предусмотрим программу лояльности, предоставляя дополнительные бонусы и скидки для постоянных заказчиков. Мы будем активно сотрудничать с клиентами на протяжении всего процесса, обеспечивая высокий уровень обслуживания и прозрачность в каждом этапе.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oogle Shape;260;p9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61" name="Google Shape;261;p9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9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3" name="Google Shape;263;p9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МОБИЛЬНОЕ ПРИЛОЖЕНИЕ «DESIGN HOUSE» |РАЗВИТИЕ</a:t>
            </a:r>
            <a:endParaRPr sz="16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4" name="Google Shape;264;p9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65" name="Google Shape;265;p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p9"/>
          <p:cNvSpPr txBox="1"/>
          <p:nvPr/>
        </p:nvSpPr>
        <p:spPr>
          <a:xfrm>
            <a:off x="559690" y="1955444"/>
            <a:ext cx="4398390" cy="646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ПЛАН РАЗВИТИЯ:</a:t>
            </a:r>
            <a:endParaRPr sz="36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1" name="Google Shape;271;p9"/>
          <p:cNvGrpSpPr/>
          <p:nvPr/>
        </p:nvGrpSpPr>
        <p:grpSpPr>
          <a:xfrm>
            <a:off x="833120" y="2601771"/>
            <a:ext cx="10159999" cy="3037028"/>
            <a:chOff x="0" y="0"/>
            <a:chExt cx="10159999" cy="3037028"/>
          </a:xfrm>
        </p:grpSpPr>
        <p:sp>
          <p:nvSpPr>
            <p:cNvPr id="272" name="Google Shape;272;p9"/>
            <p:cNvSpPr/>
            <p:nvPr/>
          </p:nvSpPr>
          <p:spPr>
            <a:xfrm>
              <a:off x="0" y="0"/>
              <a:ext cx="7823200" cy="546665"/>
            </a:xfrm>
            <a:prstGeom prst="roundRect">
              <a:avLst>
                <a:gd fmla="val 10000" name="adj"/>
              </a:avLst>
            </a:prstGeom>
            <a:solidFill>
              <a:srgbClr val="B5D8E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9"/>
            <p:cNvSpPr txBox="1"/>
            <p:nvPr/>
          </p:nvSpPr>
          <p:spPr>
            <a:xfrm>
              <a:off x="16011" y="16011"/>
              <a:ext cx="7169346" cy="514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Разработка демо-версии ИИ.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584200" y="622590"/>
              <a:ext cx="7823200" cy="546665"/>
            </a:xfrm>
            <a:prstGeom prst="roundRect">
              <a:avLst>
                <a:gd fmla="val 10000" name="adj"/>
              </a:avLst>
            </a:prstGeom>
            <a:solidFill>
              <a:srgbClr val="B5D8E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9"/>
            <p:cNvSpPr txBox="1"/>
            <p:nvPr/>
          </p:nvSpPr>
          <p:spPr>
            <a:xfrm>
              <a:off x="600211" y="638601"/>
              <a:ext cx="6851645" cy="514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Анал</a:t>
              </a:r>
              <a:r>
                <a:rPr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из результатов работы и текущая актуальность.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1168399" y="1245181"/>
              <a:ext cx="7823200" cy="546665"/>
            </a:xfrm>
            <a:prstGeom prst="roundRect">
              <a:avLst>
                <a:gd fmla="val 10000" name="adj"/>
              </a:avLst>
            </a:prstGeom>
            <a:solidFill>
              <a:srgbClr val="B5D8E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9"/>
            <p:cNvSpPr txBox="1"/>
            <p:nvPr/>
          </p:nvSpPr>
          <p:spPr>
            <a:xfrm>
              <a:off x="1184410" y="1261192"/>
              <a:ext cx="6851645" cy="514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Привлечение инвестиций</a:t>
              </a:r>
              <a:r>
                <a:rPr b="0" i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1752600" y="1867772"/>
              <a:ext cx="7823200" cy="546665"/>
            </a:xfrm>
            <a:prstGeom prst="roundRect">
              <a:avLst>
                <a:gd fmla="val 10000" name="adj"/>
              </a:avLst>
            </a:prstGeom>
            <a:solidFill>
              <a:srgbClr val="B5D8E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9"/>
            <p:cNvSpPr txBox="1"/>
            <p:nvPr/>
          </p:nvSpPr>
          <p:spPr>
            <a:xfrm>
              <a:off x="1768611" y="1883783"/>
              <a:ext cx="6851645" cy="514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Выпуск MVP (минимально жизнеспособной версии).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2336799" y="2490363"/>
              <a:ext cx="7823200" cy="546665"/>
            </a:xfrm>
            <a:prstGeom prst="roundRect">
              <a:avLst>
                <a:gd fmla="val 10000" name="adj"/>
              </a:avLst>
            </a:prstGeom>
            <a:solidFill>
              <a:srgbClr val="B5D8E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9"/>
            <p:cNvSpPr txBox="1"/>
            <p:nvPr/>
          </p:nvSpPr>
          <p:spPr>
            <a:xfrm>
              <a:off x="2352810" y="2506374"/>
              <a:ext cx="6851645" cy="514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Продвижение приложения.</a:t>
              </a:r>
              <a:endParaRPr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9"/>
            <p:cNvSpPr/>
            <p:nvPr/>
          </p:nvSpPr>
          <p:spPr>
            <a:xfrm>
              <a:off x="7467867" y="399369"/>
              <a:ext cx="355332" cy="355332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9F00FF">
                <a:alpha val="89803"/>
              </a:srgbClr>
            </a:solidFill>
            <a:ln cap="flat" cmpd="sng" w="12700">
              <a:solidFill>
                <a:srgbClr val="CCD3E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9"/>
            <p:cNvSpPr txBox="1"/>
            <p:nvPr/>
          </p:nvSpPr>
          <p:spPr>
            <a:xfrm>
              <a:off x="7547817" y="399369"/>
              <a:ext cx="195432" cy="26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8052067" y="1021960"/>
              <a:ext cx="355332" cy="355332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9F00FF">
                <a:alpha val="89803"/>
              </a:srgbClr>
            </a:solidFill>
            <a:ln cap="flat" cmpd="sng" w="12700">
              <a:solidFill>
                <a:srgbClr val="CCD3E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9"/>
            <p:cNvSpPr txBox="1"/>
            <p:nvPr/>
          </p:nvSpPr>
          <p:spPr>
            <a:xfrm>
              <a:off x="8132017" y="1021960"/>
              <a:ext cx="195432" cy="26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8636267" y="1635440"/>
              <a:ext cx="355332" cy="355332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9F00FF">
                <a:alpha val="89803"/>
              </a:srgbClr>
            </a:solidFill>
            <a:ln cap="flat" cmpd="sng" w="12700">
              <a:solidFill>
                <a:srgbClr val="CCD3E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9"/>
            <p:cNvSpPr txBox="1"/>
            <p:nvPr/>
          </p:nvSpPr>
          <p:spPr>
            <a:xfrm>
              <a:off x="8716217" y="1635440"/>
              <a:ext cx="195432" cy="26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9"/>
            <p:cNvSpPr/>
            <p:nvPr/>
          </p:nvSpPr>
          <p:spPr>
            <a:xfrm>
              <a:off x="9220467" y="2264105"/>
              <a:ext cx="355332" cy="355332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9F00FF">
                <a:alpha val="89803"/>
              </a:srgbClr>
            </a:solidFill>
            <a:ln cap="flat" cmpd="sng" w="12700">
              <a:solidFill>
                <a:srgbClr val="CCD3E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9"/>
            <p:cNvSpPr txBox="1"/>
            <p:nvPr/>
          </p:nvSpPr>
          <p:spPr>
            <a:xfrm>
              <a:off x="9300417" y="2264105"/>
              <a:ext cx="195432" cy="26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0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0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0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Рисунок 24" id="298" name="Google Shape;298;p10"/>
          <p:cNvPicPr preferRelativeResize="0"/>
          <p:nvPr/>
        </p:nvPicPr>
        <p:blipFill rotWithShape="1">
          <a:blip r:embed="rId3">
            <a:alphaModFix/>
          </a:blip>
          <a:srcRect b="5188" l="0" r="0" t="0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2.png" id="299" name="Google Shape;299;p10"/>
          <p:cNvPicPr preferRelativeResize="0"/>
          <p:nvPr/>
        </p:nvPicPr>
        <p:blipFill rotWithShape="1">
          <a:blip r:embed="rId4">
            <a:alphaModFix/>
          </a:blip>
          <a:srcRect b="5620" l="0" r="0" t="720"/>
          <a:stretch/>
        </p:blipFill>
        <p:spPr>
          <a:xfrm>
            <a:off x="8362274" y="1707468"/>
            <a:ext cx="3862389" cy="508733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0"/>
          <p:cNvSpPr txBox="1"/>
          <p:nvPr/>
        </p:nvSpPr>
        <p:spPr>
          <a:xfrm>
            <a:off x="532008" y="640081"/>
            <a:ext cx="5401431" cy="57810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9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-RU" sz="72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8 987 407 32 83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nik.chizhikov2@gmail.com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Чижиков Никита – CEO (генеральный директор)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Косенков Артур – CTO (технической директор)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Сидоров Никита - CMO (маркетинговый директор)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Емельянов Максим – CSO (директор по продажам)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</cp:coreProperties>
</file>