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ED83BD9-9E73-410F-BCBA-FB427CD87B83}">
  <a:tblStyle styleId="{7ED83BD9-9E73-410F-BCBA-FB427CD87B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021AA29-99FF-4598-AFE6-969494A77195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92ae61116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292ae61116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6" name="Google Shape;28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1.jp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20.jpg"/><Relationship Id="rId6" Type="http://schemas.openxmlformats.org/officeDocument/2006/relationships/image" Target="../media/image19.jpg"/><Relationship Id="rId7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“Начало”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7193" y="2308731"/>
            <a:ext cx="38253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С самого начала, шаг за шагом мы придем к успеху.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Образовательная платформа для повышения квалификации предпринимателей и сотрудников компаний.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883075"/>
            <a:ext cx="4873200" cy="21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lang="ru" sz="1420"/>
              <a:t>Мы готовим квалифицированных сотрудников и предпринимателей для помощи в развитии и поддержки бизнеса и стартапов при помощи создания среды для взаимодействия и главное обучения пользователей.</a:t>
            </a:r>
            <a:endParaRPr sz="1420"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80"/>
              <a:buNone/>
            </a:pPr>
            <a:r>
              <a:rPr lang="ru" sz="1420"/>
              <a:t>Тренды роста</a:t>
            </a:r>
            <a:r>
              <a:rPr lang="ru" sz="1420"/>
              <a:t> онлайн обучения. </a:t>
            </a:r>
            <a:endParaRPr sz="1420"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80"/>
              <a:buNone/>
            </a:pPr>
            <a:r>
              <a:rPr b="1" lang="ru" sz="1420">
                <a:solidFill>
                  <a:srgbClr val="9F00FF"/>
                </a:solidFill>
              </a:rPr>
              <a:t>87 млрд. рублей - объем рынка в 2022 году.</a:t>
            </a:r>
            <a:endParaRPr b="1" sz="1420">
              <a:solidFill>
                <a:srgbClr val="9F00FF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880"/>
              <a:buNone/>
            </a:pPr>
            <a:r>
              <a:rPr b="1" lang="ru" sz="1420">
                <a:solidFill>
                  <a:srgbClr val="9F00FF"/>
                </a:solidFill>
              </a:rPr>
              <a:t>23% - темпы роста в 2023 году (107 млрд. рублей)</a:t>
            </a:r>
            <a:endParaRPr b="1" sz="1420">
              <a:solidFill>
                <a:srgbClr val="9F00FF"/>
              </a:solidFill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Предприниматели – </a:t>
            </a:r>
            <a:r>
              <a:rPr b="1" lang="ru" sz="1500">
                <a:solidFill>
                  <a:srgbClr val="9F00FF"/>
                </a:solidFill>
              </a:rPr>
              <a:t>7 329 000</a:t>
            </a:r>
            <a:r>
              <a:rPr lang="ru">
                <a:solidFill>
                  <a:srgbClr val="132C40"/>
                </a:solidFill>
              </a:rPr>
              <a:t> объектов (Ип и ООО).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Они хотят решить </a:t>
            </a:r>
            <a:r>
              <a:rPr lang="ru">
                <a:solidFill>
                  <a:srgbClr val="132C40"/>
                </a:solidFill>
              </a:rPr>
              <a:t>проблему</a:t>
            </a:r>
            <a:r>
              <a:rPr lang="ru">
                <a:solidFill>
                  <a:srgbClr val="132C40"/>
                </a:solidFill>
              </a:rPr>
              <a:t> с </a:t>
            </a:r>
            <a:r>
              <a:rPr lang="ru">
                <a:solidFill>
                  <a:srgbClr val="132C40"/>
                </a:solidFill>
              </a:rPr>
              <a:t>текучкой</a:t>
            </a:r>
            <a:r>
              <a:rPr lang="ru">
                <a:solidFill>
                  <a:srgbClr val="132C40"/>
                </a:solidFill>
              </a:rPr>
              <a:t> кадров, поиском квалифицированных сотрудников, а также их </a:t>
            </a:r>
            <a:r>
              <a:rPr lang="ru">
                <a:solidFill>
                  <a:srgbClr val="132C40"/>
                </a:solidFill>
              </a:rPr>
              <a:t>адаптация</a:t>
            </a:r>
            <a:r>
              <a:rPr lang="ru">
                <a:solidFill>
                  <a:srgbClr val="132C40"/>
                </a:solidFill>
              </a:rPr>
              <a:t> к работе компании.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Сотрудники компаний – быстрая </a:t>
            </a:r>
            <a:r>
              <a:rPr lang="ru">
                <a:solidFill>
                  <a:srgbClr val="132C40"/>
                </a:solidFill>
              </a:rPr>
              <a:t>адаптация</a:t>
            </a:r>
            <a:r>
              <a:rPr lang="ru">
                <a:solidFill>
                  <a:srgbClr val="132C40"/>
                </a:solidFill>
              </a:rPr>
              <a:t> на новом рабочем месте, вместе с повышением </a:t>
            </a:r>
            <a:r>
              <a:rPr lang="ru">
                <a:solidFill>
                  <a:srgbClr val="132C40"/>
                </a:solidFill>
              </a:rPr>
              <a:t>квалификации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25" y="2282324"/>
            <a:ext cx="6568200" cy="21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/>
              <a:t>Проблемы сотрудников:</a:t>
            </a:r>
            <a:endParaRPr b="1" sz="11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100"/>
              <a:t>Нет нужной квалификации</a:t>
            </a:r>
            <a:endParaRPr b="1" sz="11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100"/>
              <a:t>Необходимость оценки знаний</a:t>
            </a:r>
            <a:endParaRPr b="1" sz="11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100"/>
              <a:t>Неудобный темп изучения материала</a:t>
            </a:r>
            <a:endParaRPr b="1" sz="11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100"/>
              <a:t>Преграда в получении образования;</a:t>
            </a:r>
            <a:endParaRPr b="1" sz="1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/>
              <a:t>Проблемы Предпринимателей:</a:t>
            </a:r>
            <a:endParaRPr b="1" sz="11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100"/>
              <a:t>Текучка кадров</a:t>
            </a:r>
            <a:endParaRPr b="1" sz="11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100"/>
              <a:t>Траты большого количества времени на поиск сотрудников</a:t>
            </a:r>
            <a:endParaRPr b="1" sz="11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100"/>
              <a:t>Неквалифицированные сотрудники</a:t>
            </a:r>
            <a:endParaRPr b="1" sz="1100"/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01725" y="2123223"/>
            <a:ext cx="7993200" cy="21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i="1" lang="ru" sz="1800">
                <a:solidFill>
                  <a:schemeClr val="dk1"/>
                </a:solidFill>
              </a:rPr>
              <a:t>Платформа для онлайн обучения и поиска сотрудников.</a:t>
            </a:r>
            <a:endParaRPr b="1" i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Возможность получить образование по различным предметам и курсам, независимо от местоположения или социального статуса.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Организация процесса обучения - структурированные материалы, тесты, задания, возможность общения с другими участниками платформы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Быстрый поиск по квалификации, подбор, адаптация и обучение сотрудников, для предпринимателей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717032" y="1793125"/>
            <a:ext cx="51189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стартап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“Начало”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редпринимателям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сотрудникам компаний,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необходимых навыков, текучки кадров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квалификаци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и поиска сотрудников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приложения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квалифицированных сотрудников,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отсутствие текучки кадров и возможность повышения квалификации без поиска новых сотрудников.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6817" y="12356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232150" y="2200048"/>
            <a:ext cx="8025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2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87 млрд. рублей - объем рынка в 2022 году.</a:t>
            </a:r>
            <a:endParaRPr b="1" sz="1420">
              <a:solidFill>
                <a:srgbClr val="9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42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23% - темпы роста в 2023 году (107 млрд. рублей)</a:t>
            </a:r>
            <a:endParaRPr b="1" sz="1420">
              <a:solidFill>
                <a:srgbClr val="9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420">
              <a:solidFill>
                <a:srgbClr val="9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</a:t>
            </a:r>
            <a:r>
              <a:rPr b="1" lang="ru"/>
              <a:t>B2B</a:t>
            </a:r>
            <a:endParaRPr b="1"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п</a:t>
            </a:r>
            <a:r>
              <a:rPr lang="ru"/>
              <a:t>редприниматели и сотрудники компаний</a:t>
            </a:r>
            <a:endParaRPr sz="1700"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</a:t>
            </a:r>
            <a:r>
              <a:rPr b="1" lang="ru" sz="1400">
                <a:solidFill>
                  <a:schemeClr val="dk1"/>
                </a:solidFill>
              </a:rPr>
              <a:t>12500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/>
              <a:t>рублей в месяц для </a:t>
            </a:r>
            <a:r>
              <a:rPr lang="ru"/>
              <a:t>компаний</a:t>
            </a:r>
            <a:r>
              <a:rPr lang="ru"/>
              <a:t> с количеством сотрудников от 10 человек.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</a:t>
            </a:r>
            <a:r>
              <a:rPr b="1" lang="ru" sz="1400">
                <a:solidFill>
                  <a:schemeClr val="dk1"/>
                </a:solidFill>
              </a:rPr>
              <a:t>45 000 000</a:t>
            </a:r>
            <a:r>
              <a:rPr lang="ru"/>
              <a:t>, при условии 300 клиентов.</a:t>
            </a:r>
            <a:endParaRPr/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3" name="Google Shape;213;p32"/>
          <p:cNvGraphicFramePr/>
          <p:nvPr/>
        </p:nvGraphicFramePr>
        <p:xfrm>
          <a:off x="952500" y="2000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{7ED83BD9-9E73-410F-BCBA-FB427CD87B83}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solidFill>
                            <a:srgbClr val="9F00FF"/>
                          </a:solidFill>
                        </a:rPr>
                        <a:t>НАЧАЛО</a:t>
                      </a:r>
                      <a:endParaRPr b="1" sz="1700">
                        <a:solidFill>
                          <a:srgbClr val="9F00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Stepik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Аналитика роста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D7E6B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Искусственный интеллект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D7E6B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Индивидуальная траектория обучения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-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D7E6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401718" y="2088606"/>
            <a:ext cx="79932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будем делать приложение для поиска и подбора персонала, обучения и адаптации сотрудников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 sz="1600">
                <a:solidFill>
                  <a:schemeClr val="dk1"/>
                </a:solidFill>
              </a:rPr>
              <a:t>B2B</a:t>
            </a:r>
            <a:r>
              <a:rPr lang="ru"/>
              <a:t> - компании МСП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Подписка - </a:t>
            </a:r>
            <a:r>
              <a:rPr b="1" lang="ru" sz="1600">
                <a:solidFill>
                  <a:srgbClr val="9F00FF"/>
                </a:solidFill>
              </a:rPr>
              <a:t>12 500</a:t>
            </a:r>
            <a:r>
              <a:rPr b="1" lang="ru" sz="1500">
                <a:solidFill>
                  <a:srgbClr val="9F00FF"/>
                </a:solidFill>
              </a:rPr>
              <a:t> </a:t>
            </a:r>
            <a:r>
              <a:rPr lang="ru"/>
              <a:t>рублей/месяц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Продажа курсов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Кастомизированная разработка для заказчика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Премиум-версия - </a:t>
            </a:r>
            <a:r>
              <a:rPr b="1" lang="ru" sz="1600">
                <a:solidFill>
                  <a:schemeClr val="dk1"/>
                </a:solidFill>
              </a:rPr>
              <a:t>60 000</a:t>
            </a:r>
            <a:r>
              <a:rPr lang="ru"/>
              <a:t> руб./мес.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Реклама внутри приложения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Выручка в первый год работы - </a:t>
            </a:r>
            <a:r>
              <a:rPr b="1" lang="ru" sz="1400">
                <a:solidFill>
                  <a:schemeClr val="dk1"/>
                </a:solidFill>
              </a:rPr>
              <a:t>45 000 000</a:t>
            </a:r>
            <a:r>
              <a:rPr lang="ru"/>
              <a:t>, при условии 300 клиентов.</a:t>
            </a:r>
            <a:endParaRPr/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4"/>
          <p:cNvSpPr txBox="1"/>
          <p:nvPr>
            <p:ph idx="1" type="body"/>
          </p:nvPr>
        </p:nvSpPr>
        <p:spPr>
          <a:xfrm>
            <a:off x="456818" y="2340281"/>
            <a:ext cx="79932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Разработана и валидирована идея и концепт проекта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Исследован рынок, целевая аудитория, конкурента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Разработана Бизнес-модель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Разработана стратегия развития</a:t>
            </a:r>
            <a:endParaRPr/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0" name="Google Shape;250;p35"/>
          <p:cNvGraphicFramePr/>
          <p:nvPr/>
        </p:nvGraphicFramePr>
        <p:xfrm>
          <a:off x="580135" y="176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{1021AA29-99FF-4598-AFE6-969494A77195}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Разрабатываем приложение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Портнов Александр</a:t>
                      </a:r>
                      <a:endParaRPr sz="8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Реклама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Волчек Никита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Проверка приложения на работоспособность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Портнов Александр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6" name="Google Shape;256;p36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{1021AA29-99FF-4598-AFE6-969494A77195}</a:tableStyleId>
              </a:tblPr>
              <a:tblGrid>
                <a:gridCol w="2453250"/>
                <a:gridCol w="2453250"/>
              </a:tblGrid>
              <a:tr h="68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ЛИДЕР(CEO)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 МАРКЕТОЛОГ(СМО)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Волчек Никита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 (CTO), АНАЛИТИК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Портнов Александр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2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TIME-МЕНЕДЖЕР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Трифонов Никита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2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ФИКСИРУЮЩИЙ РЕЗУЛЬТАТЫ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Курмакаев Ринат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Денисов Иван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7" name="Google Shape;25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8" name="Google Shape;26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4" name="Google Shape;2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475" y="1077050"/>
            <a:ext cx="1299600" cy="177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75" name="Google Shape;275;p37"/>
          <p:cNvSpPr txBox="1"/>
          <p:nvPr/>
        </p:nvSpPr>
        <p:spPr>
          <a:xfrm>
            <a:off x="74075" y="3035150"/>
            <a:ext cx="2240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Волчек Никита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ЛИДЕР, МАРКЕТОЛОГ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6" name="Google Shape;27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7850" y="2088575"/>
            <a:ext cx="1299600" cy="177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77" name="Google Shape;277;p37"/>
          <p:cNvSpPr txBox="1"/>
          <p:nvPr/>
        </p:nvSpPr>
        <p:spPr>
          <a:xfrm>
            <a:off x="1857075" y="4026925"/>
            <a:ext cx="18552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Трифонов Никита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TIME-МЕНЕДЖЕР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8" name="Google Shape;27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851225" y="1077050"/>
            <a:ext cx="1299600" cy="177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79" name="Google Shape;279;p37"/>
          <p:cNvSpPr txBox="1"/>
          <p:nvPr/>
        </p:nvSpPr>
        <p:spPr>
          <a:xfrm>
            <a:off x="3688950" y="3035138"/>
            <a:ext cx="17661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Денисов Иван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СПИКЕР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04600" y="1908550"/>
            <a:ext cx="1299600" cy="177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81" name="Google Shape;281;p37"/>
          <p:cNvSpPr txBox="1"/>
          <p:nvPr/>
        </p:nvSpPr>
        <p:spPr>
          <a:xfrm>
            <a:off x="5115800" y="3952225"/>
            <a:ext cx="2077200" cy="7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Портнов Александр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РАЗРАБОТЧИК, АНАЛИТИК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46413" y="1142450"/>
            <a:ext cx="1299600" cy="1714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83" name="Google Shape;283;p37"/>
          <p:cNvSpPr txBox="1"/>
          <p:nvPr/>
        </p:nvSpPr>
        <p:spPr>
          <a:xfrm>
            <a:off x="6913138" y="3035150"/>
            <a:ext cx="17661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Курмакаев Ринат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ФИКСИРУЮЩИЙ РЕЗУЛЬТАТЫ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8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9" name="Google Shape;289;p38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Телеграмм: @Stinger_117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0" name="Google Shape;290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8" name="Google Shape;29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1550" y="2206125"/>
            <a:ext cx="1299600" cy="177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