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docProps/app.xml" ContentType="application/vnd.openxmlformats-officedocument.extended-properties+xml"/>
  <Override PartName="/ppt/notesSlides/notesSlide1.xml" ContentType="application/vnd.openxmlformats-officedocument.presentationml.notesSlide+xml"/>
  <Override PartName="/docProps/custom.xml" ContentType="application/vnd.openxmlformats-officedocument.custom-properties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74" r:id="rId4"/>
    <p:sldId id="275" r:id="rId5"/>
    <p:sldId id="263" r:id="rId6"/>
    <p:sldId id="282" r:id="rId7"/>
    <p:sldId id="278" r:id="rId8"/>
    <p:sldId id="279" r:id="rId9"/>
    <p:sldId id="280" r:id="rId10"/>
    <p:sldId id="28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629" y="-72"/>
      </p:cViewPr>
      <p:guideLst>
        <p:guide orient="horz" pos="2133"/>
        <p:guide pos="38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/>
          <a:p>
            <a:r>
              <a:rPr lang="en-US" smtClean="0"/>
              <a:t>*</a:t>
            </a:r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/>
          <a:p>
            <a:r>
              <a:rPr lang="en-US" smtClean="0"/>
              <a:t>#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5FCB303-6070-41BB-93C8-9D8194E97D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 hasCustomPrompt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fld id="{7D4E9B3F-5D60-432C-8614-1378D9AD9AA1}" type="slidenum">
              <a:rPr lang="ru-RU"/>
              <a:t>‹#›</a:t>
            </a:fld>
            <a:endParaRPr lang="ru-RU"/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fld id="{7D4E9B3F-5D60-432C-8614-1378D9AD9AA1}" type="slidenum">
              <a:rPr lang="ru-RU"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 hasCustomPrompt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 noEditPoints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fld id="{7D4E9B3F-5D60-432C-8614-1378D9AD9AA1}" type="slidenum">
              <a:rPr lang="ru-RU"/>
              <a:t>‹#›</a:t>
            </a:fld>
            <a:endParaRPr lang="ru-RU"/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 noEditPoints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 hasCustomPrompt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fld id="{7D4E9B3F-5D60-432C-8614-1378D9AD9AA1}" type="slidenum">
              <a:rPr lang="ru-RU"/>
              <a:t>‹#›</a:t>
            </a:fld>
            <a:endParaRPr lang="ru-RU"/>
          </a:p>
        </p:txBody>
      </p:sp>
      <p:sp>
        <p:nvSpPr>
          <p:cNvPr id="4" name="Содержимое 3"/>
          <p:cNvSpPr>
            <a:spLocks noGrp="1" noEditPoints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 noEditPoints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 hasCustomPrompt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 hasCustomPrompt="1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endParaRPr lang="ru-RU"/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fld id="{7D4E9B3F-5D60-432C-8614-1378D9AD9AA1}" type="slidenum">
              <a:rPr lang="ru-RU"/>
              <a:t>‹#›</a:t>
            </a:fld>
            <a:endParaRPr lang="ru-RU"/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endParaRPr lang="ru-RU"/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fld id="{7D4E9B3F-5D60-432C-8614-1378D9AD9AA1}" type="slidenum">
              <a:rPr lang="ru-RU"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 hasCustomPrompt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fld id="{7D4E9B3F-5D60-432C-8614-1378D9AD9AA1}" type="slidenum">
              <a:rPr lang="ru-RU"/>
              <a:t>‹#›</a:t>
            </a:fld>
            <a:endParaRPr lang="ru-RU"/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 noEditPoints="1"/>
          </p:cNvSpPr>
          <p:nvPr>
            <p:ph type="title" orient="vert" hasCustomPrompt="1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endParaRPr lang="ru-RU"/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fld id="{7D4E9B3F-5D60-432C-8614-1378D9AD9AA1}" type="slidenum">
              <a:rPr lang="ru-RU"/>
              <a:t>‹#›</a:t>
            </a:fld>
            <a:endParaRPr lang="ru-RU"/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1"/>
            <a:ext cx="12188952" cy="68533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1"/>
            <a:ext cx="12188952" cy="685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25"/>
          <p:cNvGrpSpPr>
            <a:grpSpLocks noGrp="1" noRot="1" noChangeAspect="1" noMove="1" noResize="1"/>
          </p:cNvGrpSpPr>
          <p:nvPr/>
        </p:nvGrpSpPr>
        <p:grpSpPr>
          <a:xfrm flipH="1">
            <a:off x="2636" y="52996"/>
            <a:ext cx="6093363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27" name="Freeform: Shape 26"/>
            <p:cNvSpPr/>
            <p:nvPr/>
          </p:nvSpPr>
          <p:spPr>
            <a:xfrm>
              <a:off x="6096001" y="52996"/>
              <a:ext cx="6093361" cy="6805003"/>
            </a:xfrm>
            <a:custGeom>
              <a:avLst/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lnTo>
                    <a:pt x="3391253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6095999" y="52997"/>
              <a:ext cx="6093363" cy="6805004"/>
            </a:xfrm>
            <a:custGeom>
              <a:avLst/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28"/>
            <p:cNvSpPr/>
            <p:nvPr/>
          </p:nvSpPr>
          <p:spPr>
            <a:xfrm>
              <a:off x="6096000" y="52997"/>
              <a:ext cx="6093362" cy="6805004"/>
            </a:xfrm>
            <a:custGeom>
              <a:avLst/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lnTo>
                    <a:pt x="5890490" y="5389037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263352" y="2332703"/>
            <a:ext cx="5586681" cy="452529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altLang="ru-RU" sz="3600" b="1" dirty="0">
                <a:solidFill>
                  <a:schemeClr val="tx2"/>
                </a:solidFill>
                <a:latin typeface="Arial Black" panose="020B0A04020102020204"/>
              </a:rPr>
              <a:t>«Утилизация отходов энергонасыщенных материалов»</a:t>
            </a:r>
            <a:endParaRPr lang="ru-RU" sz="3600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rcRect r="1389"/>
          <a:stretch/>
        </p:blipFill>
        <p:spPr>
          <a:xfrm>
            <a:off x="6379341" y="875098"/>
            <a:ext cx="5029200" cy="5100039"/>
          </a:xfrm>
          <a:prstGeom prst="rect">
            <a:avLst/>
          </a:prstGeom>
          <a:ln w="9525">
            <a:noFill/>
          </a:ln>
        </p:spPr>
      </p:pic>
      <p:sp>
        <p:nvSpPr>
          <p:cNvPr id="41" name="Текст. поле 40"/>
          <p:cNvSpPr txBox="1"/>
          <p:nvPr/>
        </p:nvSpPr>
        <p:spPr>
          <a:xfrm>
            <a:off x="407368" y="4511056"/>
            <a:ext cx="3509013" cy="1464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rgbClr val="002060"/>
                </a:solidFill>
              </a:rPr>
              <a:t>Выполнили:</a:t>
            </a:r>
          </a:p>
          <a:p>
            <a:r>
              <a:rPr lang="ru-RU">
                <a:solidFill>
                  <a:srgbClr val="002060"/>
                </a:solidFill>
              </a:rPr>
              <a:t>студенты 2-ИТ-102</a:t>
            </a:r>
          </a:p>
          <a:p>
            <a:r>
              <a:rPr lang="ru-RU">
                <a:solidFill>
                  <a:srgbClr val="002060"/>
                </a:solidFill>
              </a:rPr>
              <a:t>Уденеева А.О.</a:t>
            </a:r>
          </a:p>
          <a:p>
            <a:r>
              <a:rPr lang="ru-RU">
                <a:solidFill>
                  <a:srgbClr val="002060"/>
                </a:solidFill>
              </a:rPr>
              <a:t>Лапкина М.Ю.</a:t>
            </a:r>
          </a:p>
          <a:p>
            <a:r>
              <a:rPr lang="ru-RU">
                <a:solidFill>
                  <a:srgbClr val="002060"/>
                </a:solidFill>
              </a:rPr>
              <a:t>Гордеева Е.П.</a:t>
            </a:r>
          </a:p>
        </p:txBody>
      </p:sp>
      <p:pic>
        <p:nvPicPr>
          <p:cNvPr id="42" name="Picture 37" descr="logo-rus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1344" y="116632"/>
            <a:ext cx="2005012" cy="931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609600" y="274955"/>
            <a:ext cx="10972800" cy="832485"/>
          </a:xfrm>
        </p:spPr>
        <p:txBody>
          <a:bodyPr/>
          <a:lstStyle/>
          <a:p>
            <a:r>
              <a:rPr lang="ru-RU"/>
              <a:t>Проблема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609600" y="1016635"/>
            <a:ext cx="10972800" cy="5631180"/>
          </a:xfrm>
        </p:spPr>
        <p:txBody>
          <a:bodyPr/>
          <a:lstStyle/>
          <a:p>
            <a:r>
              <a:rPr sz="2800">
                <a:sym typeface="+mn-ea"/>
              </a:rPr>
              <a:t>Серьезной проблемой технологического производства изделий из нитропленки (НП) это образование отходов до 35%: при запуске технологической линии; при изготовлении изделий.</a:t>
            </a:r>
            <a:endParaRPr sz="2800"/>
          </a:p>
          <a:p>
            <a:r>
              <a:rPr sz="2800"/>
              <a:t>На фоне большого дефицита исходного сырья проблема вторичного использования отходов энергонасыщенных материалов (ЭНМ) весьма актуальна. </a:t>
            </a:r>
          </a:p>
          <a:p>
            <a:endParaRPr sz="2800"/>
          </a:p>
          <a:p>
            <a:endParaRPr sz="2800"/>
          </a:p>
        </p:txBody>
      </p:sp>
      <p:pic>
        <p:nvPicPr>
          <p:cNvPr id="4" name="Рисунок 2" descr="Изображение выглядит как красный&#10;&#10;Автоматически созданное описание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223385" y="4033520"/>
            <a:ext cx="4287520" cy="2663190"/>
          </a:xfrm>
          <a:prstGeom prst="rect">
            <a:avLst/>
          </a:prstGeom>
        </p:spPr>
      </p:pic>
      <p:grpSp>
        <p:nvGrpSpPr>
          <p:cNvPr id="5" name="Group 10"/>
          <p:cNvGrpSpPr>
            <a:grpSpLocks noGrp="1" noRot="1" noChangeAspect="1" noMove="1" noResize="1"/>
          </p:cNvGrpSpPr>
          <p:nvPr/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6" name="Freeform: Shape 11"/>
            <p:cNvSpPr/>
            <p:nvPr/>
          </p:nvSpPr>
          <p:spPr>
            <a:xfrm>
              <a:off x="305" y="1"/>
              <a:ext cx="3815424" cy="2653659"/>
            </a:xfrm>
            <a:custGeom>
              <a:avLst/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lnTo>
                    <a:pt x="3203055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12"/>
            <p:cNvSpPr/>
            <p:nvPr/>
          </p:nvSpPr>
          <p:spPr>
            <a:xfrm>
              <a:off x="305" y="-1"/>
              <a:ext cx="3815424" cy="2653660"/>
            </a:xfrm>
            <a:custGeom>
              <a:avLst/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lnTo>
                    <a:pt x="330503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13"/>
            <p:cNvSpPr/>
            <p:nvPr/>
          </p:nvSpPr>
          <p:spPr>
            <a:xfrm>
              <a:off x="-305" y="1"/>
              <a:ext cx="3815986" cy="2675935"/>
            </a:xfrm>
            <a:custGeom>
              <a:avLst/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lnTo>
                    <a:pt x="364876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14"/>
            <p:cNvSpPr/>
            <p:nvPr/>
          </p:nvSpPr>
          <p:spPr>
            <a:xfrm>
              <a:off x="305" y="-1"/>
              <a:ext cx="3832270" cy="2876136"/>
            </a:xfrm>
            <a:custGeom>
              <a:avLst/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lnTo>
                    <a:pt x="380071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16"/>
          <p:cNvGrpSpPr>
            <a:grpSpLocks noGrp="1" noRot="1" noChangeAspect="1" noMove="1" noResize="1"/>
          </p:cNvGrpSpPr>
          <p:nvPr/>
        </p:nvGrpSpPr>
        <p:grpSpPr>
          <a:xfrm rot="5400000">
            <a:off x="9157421" y="3751955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1" name="Freeform: Shape 17"/>
            <p:cNvSpPr/>
            <p:nvPr/>
          </p:nvSpPr>
          <p:spPr>
            <a:xfrm>
              <a:off x="6867015" y="-1"/>
              <a:ext cx="5324985" cy="3251912"/>
            </a:xfrm>
            <a:custGeom>
              <a:avLst/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8"/>
            <p:cNvSpPr/>
            <p:nvPr/>
          </p:nvSpPr>
          <p:spPr>
            <a:xfrm>
              <a:off x="6916467" y="-1"/>
              <a:ext cx="5275533" cy="2980757"/>
            </a:xfrm>
            <a:custGeom>
              <a:avLst/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9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20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609600" y="274955"/>
            <a:ext cx="10972800" cy="880110"/>
          </a:xfrm>
        </p:spPr>
        <p:txBody>
          <a:bodyPr/>
          <a:lstStyle/>
          <a:p>
            <a:r>
              <a:rPr lang="ru-RU"/>
              <a:t>Анализ аналогов 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609600" y="1111885"/>
            <a:ext cx="10972800" cy="5014595"/>
          </a:xfrm>
        </p:spPr>
        <p:txBody>
          <a:bodyPr/>
          <a:lstStyle/>
          <a:p>
            <a:r>
              <a:rPr lang="en-US" altLang="en-US" sz="2400"/>
              <a:t>Основными</a:t>
            </a:r>
            <a:r>
              <a:rPr lang="en-US" altLang="ru-RU" sz="2400"/>
              <a:t> </a:t>
            </a:r>
            <a:r>
              <a:rPr lang="en-US" altLang="en-US" sz="2400"/>
              <a:t>направлениями</a:t>
            </a:r>
            <a:r>
              <a:rPr lang="en-US" altLang="ru-RU" sz="2400"/>
              <a:t> </a:t>
            </a:r>
            <a:r>
              <a:rPr lang="en-US" altLang="en-US" sz="2400"/>
              <a:t>повторного</a:t>
            </a:r>
            <a:r>
              <a:rPr lang="en-US" altLang="ru-RU" sz="2400"/>
              <a:t> </a:t>
            </a:r>
            <a:r>
              <a:rPr lang="en-US" altLang="en-US" sz="2400"/>
              <a:t>применения</a:t>
            </a:r>
            <a:r>
              <a:rPr lang="en-US" altLang="ru-RU" sz="2400"/>
              <a:t> </a:t>
            </a:r>
            <a:r>
              <a:rPr lang="en-US" altLang="en-US" sz="2400"/>
              <a:t>отходов</a:t>
            </a:r>
            <a:r>
              <a:rPr lang="en-US" altLang="ru-RU" sz="2400"/>
              <a:t> </a:t>
            </a:r>
            <a:r>
              <a:rPr lang="en-US" altLang="en-US" sz="2400"/>
              <a:t>ЭНМ</a:t>
            </a:r>
            <a:r>
              <a:rPr lang="en-US" altLang="ru-RU" sz="2400"/>
              <a:t> - </a:t>
            </a:r>
            <a:r>
              <a:rPr lang="en-US" altLang="en-US" sz="2400"/>
              <a:t>использование</a:t>
            </a:r>
            <a:r>
              <a:rPr lang="en-US" altLang="ru-RU" sz="2400"/>
              <a:t> </a:t>
            </a:r>
            <a:r>
              <a:rPr lang="en-US" altLang="en-US" sz="2400"/>
              <a:t>в</a:t>
            </a:r>
            <a:r>
              <a:rPr lang="en-US" altLang="ru-RU" sz="2400"/>
              <a:t> </a:t>
            </a:r>
            <a:r>
              <a:rPr lang="en-US" altLang="en-US" sz="2400"/>
              <a:t>гражданских</a:t>
            </a:r>
            <a:r>
              <a:rPr lang="en-US" altLang="ru-RU" sz="2400"/>
              <a:t> </a:t>
            </a:r>
            <a:r>
              <a:rPr lang="en-US" altLang="en-US" sz="2400"/>
              <a:t>целях</a:t>
            </a:r>
            <a:r>
              <a:rPr lang="en-US" altLang="ru-RU" sz="2400"/>
              <a:t>, </a:t>
            </a:r>
            <a:r>
              <a:rPr lang="en-US" altLang="en-US" sz="2400"/>
              <a:t>утилизация</a:t>
            </a:r>
            <a:r>
              <a:rPr lang="en-US" altLang="ru-RU" sz="2400"/>
              <a:t>  </a:t>
            </a:r>
            <a:r>
              <a:rPr lang="en-US" altLang="en-US" sz="2400"/>
              <a:t>и</a:t>
            </a:r>
            <a:r>
              <a:rPr lang="en-US" altLang="ru-RU" sz="2400"/>
              <a:t> </a:t>
            </a:r>
            <a:r>
              <a:rPr lang="en-US" altLang="en-US" sz="2400"/>
              <a:t>их</a:t>
            </a:r>
            <a:r>
              <a:rPr lang="en-US" altLang="ru-RU" sz="2400"/>
              <a:t> </a:t>
            </a:r>
            <a:r>
              <a:rPr lang="en-US" altLang="en-US" sz="2400"/>
              <a:t>химическая</a:t>
            </a:r>
            <a:r>
              <a:rPr lang="en-US" altLang="ru-RU" sz="2400"/>
              <a:t> </a:t>
            </a:r>
            <a:r>
              <a:rPr lang="en-US" altLang="en-US" sz="2400"/>
              <a:t>переработка</a:t>
            </a:r>
            <a:r>
              <a:rPr lang="en-US" altLang="ru-RU" sz="2400"/>
              <a:t> .</a:t>
            </a:r>
          </a:p>
          <a:p>
            <a:endParaRPr lang="en-US" altLang="ru-RU" sz="2400"/>
          </a:p>
        </p:txBody>
      </p:sp>
      <p:sp>
        <p:nvSpPr>
          <p:cNvPr id="4" name="Прямоугольник 3"/>
          <p:cNvSpPr/>
          <p:nvPr/>
        </p:nvSpPr>
        <p:spPr>
          <a:xfrm>
            <a:off x="435610" y="2100580"/>
            <a:ext cx="10701020" cy="4758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При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выборе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способа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переработки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отходов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нитропленки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   </a:t>
            </a:r>
            <a:b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</a:rPr>
            </a:b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необходимо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учитывать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  </a:t>
            </a: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класс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опасности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ru-RU" alt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 </a:t>
            </a:r>
            <a:r>
              <a:rPr 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отходов</a:t>
            </a:r>
            <a:r>
              <a:rPr lang="ru-RU" altLang="en-US" sz="1600" b="1" i="1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 нитропленки.</a:t>
            </a:r>
            <a:endParaRPr lang="en-US" sz="1600" b="1" i="1">
              <a:solidFill>
                <a:schemeClr val="accent1">
                  <a:lumMod val="75000"/>
                </a:schemeClr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endParaRPr lang="en-US" sz="1600" dirty="0">
              <a:solidFill>
                <a:srgbClr val="002060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НП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относятся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к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огнеопасной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продукции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, 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способной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гореть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без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доступа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воздуха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.</a:t>
            </a:r>
            <a:endParaRPr lang="en-US" sz="1600">
              <a:solidFill>
                <a:srgbClr val="002060"/>
              </a:solidFill>
              <a:ea typeface="Calibri" panose="020F0502020204030204"/>
              <a:cs typeface="Calibri" panose="020F050202020403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 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Отходы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НП 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относятся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ко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2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классу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опасности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.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Чаще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всего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такие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отходы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обезвреживают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с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помощью</a:t>
            </a:r>
            <a:endParaRPr lang="en-US" sz="1600">
              <a:solidFill>
                <a:srgbClr val="002060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сжигания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, 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нейтрализации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 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 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захоронения</a:t>
            </a:r>
            <a:endParaRPr lang="en-US" sz="1600">
              <a:solidFill>
                <a:srgbClr val="002060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en-US" sz="1600" b="1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 </a:t>
            </a:r>
            <a:r>
              <a:rPr lang="en-US" sz="1600" b="1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Недостаткок</a:t>
            </a:r>
            <a:r>
              <a:rPr lang="en-US" sz="1600" b="1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b="1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данных</a:t>
            </a:r>
            <a:r>
              <a:rPr lang="en-US" sz="1600" b="1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b="1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методов</a:t>
            </a:r>
            <a:r>
              <a:rPr lang="en-US" sz="1600" b="1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выделяются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токсичные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продукты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, 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содержащие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до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35%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оксида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углерода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и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до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10%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оксидов</a:t>
            </a:r>
            <a:r>
              <a:rPr lang="en-US" sz="1600" dirty="0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азота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endParaRPr lang="en-US" sz="600" dirty="0">
              <a:ea typeface="Calibri" panose="020F0502020204030204"/>
              <a:cs typeface="Calibri" panose="020F0502020204030204"/>
            </a:endParaRPr>
          </a:p>
        </p:txBody>
      </p:sp>
      <p:grpSp>
        <p:nvGrpSpPr>
          <p:cNvPr id="5" name="Group 10"/>
          <p:cNvGrpSpPr>
            <a:grpSpLocks noGrp="1" noRot="1" noChangeAspect="1" noMove="1" noResize="1"/>
          </p:cNvGrpSpPr>
          <p:nvPr/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6" name="Freeform: Shape 11"/>
            <p:cNvSpPr/>
            <p:nvPr/>
          </p:nvSpPr>
          <p:spPr>
            <a:xfrm>
              <a:off x="305" y="1"/>
              <a:ext cx="3815424" cy="2653659"/>
            </a:xfrm>
            <a:custGeom>
              <a:avLst/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lnTo>
                    <a:pt x="3203055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12"/>
            <p:cNvSpPr/>
            <p:nvPr/>
          </p:nvSpPr>
          <p:spPr>
            <a:xfrm>
              <a:off x="305" y="-1"/>
              <a:ext cx="3815424" cy="2653660"/>
            </a:xfrm>
            <a:custGeom>
              <a:avLst/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lnTo>
                    <a:pt x="330503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13"/>
            <p:cNvSpPr/>
            <p:nvPr/>
          </p:nvSpPr>
          <p:spPr>
            <a:xfrm>
              <a:off x="-305" y="1"/>
              <a:ext cx="3815986" cy="2675935"/>
            </a:xfrm>
            <a:custGeom>
              <a:avLst/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lnTo>
                    <a:pt x="364876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14"/>
            <p:cNvSpPr/>
            <p:nvPr/>
          </p:nvSpPr>
          <p:spPr>
            <a:xfrm>
              <a:off x="305" y="-1"/>
              <a:ext cx="3832270" cy="2876136"/>
            </a:xfrm>
            <a:custGeom>
              <a:avLst/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lnTo>
                    <a:pt x="380071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16"/>
          <p:cNvGrpSpPr>
            <a:grpSpLocks noGrp="1" noRot="1" noChangeAspect="1" noMove="1" noResize="1"/>
          </p:cNvGrpSpPr>
          <p:nvPr/>
        </p:nvGrpSpPr>
        <p:grpSpPr>
          <a:xfrm rot="5400000">
            <a:off x="9157421" y="3751955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1" name="Freeform: Shape 17"/>
            <p:cNvSpPr/>
            <p:nvPr/>
          </p:nvSpPr>
          <p:spPr>
            <a:xfrm>
              <a:off x="6867015" y="-1"/>
              <a:ext cx="5324985" cy="3251912"/>
            </a:xfrm>
            <a:custGeom>
              <a:avLst/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8"/>
            <p:cNvSpPr/>
            <p:nvPr/>
          </p:nvSpPr>
          <p:spPr>
            <a:xfrm>
              <a:off x="6916467" y="-1"/>
              <a:ext cx="5275533" cy="2980757"/>
            </a:xfrm>
            <a:custGeom>
              <a:avLst/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9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20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4295775" y="332740"/>
            <a:ext cx="3690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en-US" sz="2800"/>
              <a:t>Решение проблемы 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783840" y="12465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31825" y="981075"/>
            <a:ext cx="10464165" cy="1587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Разрабатываемые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в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России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 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технологии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переработки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энергонасыщенных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материалов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(ЭНМ) 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нацелены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на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максимальное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сохранение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всех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материалов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и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веществ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с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целью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обеспечения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возможности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 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вторичного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их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использования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 </a:t>
            </a:r>
            <a:r>
              <a:rPr lang="ru-RU" altLang="en-US" sz="2400" dirty="0">
                <a:solidFill>
                  <a:schemeClr val="accent1">
                    <a:lumMod val="75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  <a:sym typeface="+mn-ea"/>
              </a:rPr>
              <a:t>-  внутренний рециклинг.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itchFamily="34" charset="0" panose="020B0604020202020204"/>
              <a:buChar char="•"/>
            </a:pPr>
            <a:endParaRPr lang="ru-RU" altLang="en-US" sz="2400" dirty="0">
              <a:solidFill>
                <a:schemeClr val="accent1">
                  <a:lumMod val="75000"/>
                </a:schemeClr>
              </a:solidFill>
              <a:latin typeface="Arial" pitchFamily="34" charset="0" panose="020B0604020202020204"/>
              <a:cs typeface="Arial" pitchFamily="34" charset="0" panose="020B0604020202020204"/>
              <a:sym typeface="+mn-ea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583565" y="2567940"/>
            <a:ext cx="11263630" cy="34258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sym typeface="+mn-ea"/>
              </a:rPr>
              <a:t>Внутренний рециклинг возможно провести двумя способами: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algn="ctr">
              <a:buFontTx/>
              <a:buChar char="-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sym typeface="+mn-ea"/>
              </a:rPr>
              <a:t>измельчение отходов НП</a:t>
            </a:r>
            <a:endParaRPr lang="ru-RU" sz="2400" dirty="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algn="ctr">
              <a:buFontTx/>
              <a:buChar char="-"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sym typeface="+mn-ea"/>
              </a:rPr>
              <a:t>и их возврат в технологический процесс путем дозирования расчетного количества  к первичному коллодию;</a:t>
            </a:r>
            <a:endParaRPr lang="ru-RU" sz="2400" dirty="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algn="ctr"/>
            <a:r>
              <a:rPr lang="ru-RU" sz="2400" dirty="0">
                <a:solidFill>
                  <a:schemeClr val="tx2">
                    <a:lumMod val="75000"/>
                  </a:schemeClr>
                </a:solidFill>
                <a:sym typeface="+mn-ea"/>
              </a:rPr>
              <a:t> 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sym typeface="+mn-ea"/>
              </a:rPr>
              <a:t>недостаток данного способа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sym typeface="+mn-ea"/>
              </a:rPr>
              <a:t> – значительное снижение степени полимеризации НЦ и как следствие это может привести к уменьшению прочностных свойств НП полученной из отходов.</a:t>
            </a:r>
            <a:endParaRPr lang="ru-RU" sz="2400" dirty="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algn="ctr">
              <a:buFontTx/>
              <a:buChar char="-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sym typeface="+mn-ea"/>
              </a:rPr>
              <a:t>растворение отходов НП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algn="ctr">
              <a:buFontTx/>
              <a:buChar char="-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sym typeface="+mn-ea"/>
              </a:rPr>
              <a:t> 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sym typeface="+mn-ea"/>
              </a:rPr>
              <a:t>в растворителе и их возврат в технологический процесс подобно первому способу.</a:t>
            </a:r>
            <a:endParaRPr lang="ru-RU" sz="2400" dirty="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algn="ctr" fontAlgn="base">
              <a:buFontTx/>
              <a:buChar char="-"/>
            </a:pPr>
            <a:endParaRPr lang="ru-RU" altLang="en-US" sz="2400"/>
          </a:p>
        </p:txBody>
      </p:sp>
      <p:grpSp>
        <p:nvGrpSpPr>
          <p:cNvPr id="10" name="Group 17"/>
          <p:cNvGrpSpPr>
            <a:grpSpLocks noGrp="1" noRot="1" noChangeAspect="1" noMove="1" noResize="1"/>
          </p:cNvGrpSpPr>
          <p:nvPr/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1" name="Freeform: Shape 18"/>
            <p:cNvSpPr/>
            <p:nvPr/>
          </p:nvSpPr>
          <p:spPr>
            <a:xfrm>
              <a:off x="305" y="1"/>
              <a:ext cx="3815424" cy="2653659"/>
            </a:xfrm>
            <a:custGeom>
              <a:avLst/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lnTo>
                    <a:pt x="3203055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9"/>
            <p:cNvSpPr/>
            <p:nvPr/>
          </p:nvSpPr>
          <p:spPr>
            <a:xfrm>
              <a:off x="305" y="-1"/>
              <a:ext cx="3815424" cy="2653660"/>
            </a:xfrm>
            <a:custGeom>
              <a:avLst/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lnTo>
                    <a:pt x="330503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20"/>
            <p:cNvSpPr/>
            <p:nvPr/>
          </p:nvSpPr>
          <p:spPr>
            <a:xfrm>
              <a:off x="-305" y="1"/>
              <a:ext cx="3815986" cy="2675935"/>
            </a:xfrm>
            <a:custGeom>
              <a:avLst/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lnTo>
                    <a:pt x="364876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21"/>
            <p:cNvSpPr/>
            <p:nvPr/>
          </p:nvSpPr>
          <p:spPr>
            <a:xfrm>
              <a:off x="305" y="-1"/>
              <a:ext cx="3832270" cy="2876136"/>
            </a:xfrm>
            <a:custGeom>
              <a:avLst/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lnTo>
                    <a:pt x="380071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1"/>
          <p:cNvGrpSpPr>
            <a:grpSpLocks noGrp="1" noRot="1" noChangeAspect="1" noMove="1" noResize="1"/>
          </p:cNvGrpSpPr>
          <p:nvPr/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6" name="Freeform: Shape 12"/>
            <p:cNvSpPr/>
            <p:nvPr/>
          </p:nvSpPr>
          <p:spPr>
            <a:xfrm>
              <a:off x="6867015" y="-1"/>
              <a:ext cx="5324985" cy="3251912"/>
            </a:xfrm>
            <a:custGeom>
              <a:avLst/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3"/>
            <p:cNvSpPr/>
            <p:nvPr/>
          </p:nvSpPr>
          <p:spPr>
            <a:xfrm>
              <a:off x="6916467" y="-1"/>
              <a:ext cx="5275533" cy="2980757"/>
            </a:xfrm>
            <a:custGeom>
              <a:avLst/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4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5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4328160" y="488315"/>
            <a:ext cx="4064000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2800"/>
              <a:t>Суть концепции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293495" y="1197610"/>
            <a:ext cx="10552430" cy="1613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2400">
                <a:sym typeface="+mn-ea"/>
              </a:rPr>
              <a:t>Поскольку технологический процесс изготовления НП предусматривает приготовление раствора нитроцеллюлозы (НЦ) в растворителе, поэтому мы исследовали процесс растворения отходов НП в растворителях разных классов органических соединений, в том числе смеси растворителей .</a:t>
            </a:r>
            <a:endParaRPr lang="ru-RU" altLang="en-US" sz="2400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56870" y="2997200"/>
            <a:ext cx="6550025" cy="21558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 panose="020B0604020202020204"/>
              <a:buNone/>
            </a:pPr>
            <a:r>
              <a:rPr lang="en-US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Растворы</a:t>
            </a:r>
            <a:r>
              <a:rPr lang="en-US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 </a:t>
            </a:r>
            <a:r>
              <a:rPr lang="en-US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для</a:t>
            </a:r>
            <a:r>
              <a:rPr lang="en-US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 </a:t>
            </a:r>
            <a:r>
              <a:rPr lang="en-US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пленки</a:t>
            </a:r>
            <a:r>
              <a:rPr lang="en-US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 </a:t>
            </a:r>
            <a:r>
              <a:rPr lang="en-US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готовили</a:t>
            </a:r>
            <a:r>
              <a:rPr lang="en-US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 </a:t>
            </a:r>
            <a:r>
              <a:rPr lang="en-US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из</a:t>
            </a:r>
            <a:r>
              <a:rPr lang="en-US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 </a:t>
            </a:r>
            <a:r>
              <a:rPr lang="en-US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растворителей</a:t>
            </a:r>
            <a:r>
              <a:rPr lang="en-US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: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 </a:t>
            </a:r>
            <a:endParaRPr lang="en-US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ea typeface="Calibri" panose="020F0502020204030204"/>
              <a:cs typeface="Calibri" panose="020F0502020204030204"/>
            </a:endParaRPr>
          </a:p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en-US" b="1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ацетон</a:t>
            </a:r>
            <a:r>
              <a:rPr lang="en-US" b="1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,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 </a:t>
            </a:r>
            <a:endParaRPr lang="en-US" b="1" dirty="0">
              <a:solidFill>
                <a:schemeClr val="accent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0" marR="0"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ct val="100000"/>
              <a:buFont typeface="Arial" pitchFamily="34" charset="0" panose="020B0604020202020204"/>
              <a:buChar char="•"/>
            </a:pPr>
            <a:r>
              <a:rPr lang="en-US" b="1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этилацетат</a:t>
            </a:r>
            <a:r>
              <a:rPr lang="en-US" b="1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,</a:t>
            </a:r>
            <a:endParaRPr lang="en-US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ea typeface="Calibri" panose="020F0502020204030204"/>
              <a:cs typeface="Calibri" panose="020F0502020204030204"/>
            </a:endParaRPr>
          </a:p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 panose="020B0604020202020204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 </a:t>
            </a:r>
            <a:r>
              <a:rPr lang="en-US" b="1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спирто-эфирный</a:t>
            </a:r>
            <a:r>
              <a:rPr lang="en-US" b="1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 </a:t>
            </a:r>
            <a:r>
              <a:rPr lang="en-US" b="1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растворитель</a:t>
            </a:r>
            <a:r>
              <a:rPr lang="en-US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sym typeface="+mn-ea"/>
              </a:rPr>
              <a:t>.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 </a:t>
            </a:r>
            <a:endParaRPr lang="en-US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ea typeface="Calibri" panose="020F0502020204030204"/>
              <a:cs typeface="Calibri" panose="020F0502020204030204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869680" y="3131185"/>
            <a:ext cx="4064000" cy="11112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altLang="en-US"/>
          </a:p>
        </p:txBody>
      </p:sp>
      <p:pic>
        <p:nvPicPr>
          <p:cNvPr id="6" name="Рисунок 4"/>
          <p:cNvPicPr/>
          <p:nvPr/>
        </p:nvPicPr>
        <p:blipFill>
          <a:blip r:embed="rId1"/>
          <a:srcRect l="8712" r="2972" b="-3"/>
          <a:stretch/>
        </p:blipFill>
        <p:spPr bwMode="auto">
          <a:xfrm>
            <a:off x="7824470" y="3068955"/>
            <a:ext cx="3742690" cy="3296920"/>
          </a:xfrm>
          <a:prstGeom prst="rect">
            <a:avLst/>
          </a:prstGeom>
          <a:noFill/>
        </p:spPr>
      </p:pic>
      <p:grpSp>
        <p:nvGrpSpPr>
          <p:cNvPr id="7" name="Group 11"/>
          <p:cNvGrpSpPr>
            <a:grpSpLocks noGrp="1" noRot="1" noChangeAspect="1" noMove="1" noResize="1"/>
          </p:cNvGrpSpPr>
          <p:nvPr/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8" name="Freeform: Shape 12"/>
            <p:cNvSpPr/>
            <p:nvPr/>
          </p:nvSpPr>
          <p:spPr>
            <a:xfrm>
              <a:off x="6867015" y="-1"/>
              <a:ext cx="5324985" cy="3251912"/>
            </a:xfrm>
            <a:custGeom>
              <a:avLst/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13"/>
            <p:cNvSpPr/>
            <p:nvPr/>
          </p:nvSpPr>
          <p:spPr>
            <a:xfrm>
              <a:off x="6916467" y="-1"/>
              <a:ext cx="5275533" cy="2980757"/>
            </a:xfrm>
            <a:custGeom>
              <a:avLst/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14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5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7"/>
          <p:cNvGrpSpPr>
            <a:grpSpLocks noGrp="1" noRot="1" noChangeAspect="1" noMove="1" noResize="1"/>
          </p:cNvGrpSpPr>
          <p:nvPr/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3" name="Freeform: Shape 18"/>
            <p:cNvSpPr/>
            <p:nvPr/>
          </p:nvSpPr>
          <p:spPr>
            <a:xfrm>
              <a:off x="305" y="1"/>
              <a:ext cx="3815424" cy="2653659"/>
            </a:xfrm>
            <a:custGeom>
              <a:avLst/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lnTo>
                    <a:pt x="3203055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9"/>
            <p:cNvSpPr/>
            <p:nvPr/>
          </p:nvSpPr>
          <p:spPr>
            <a:xfrm>
              <a:off x="305" y="-1"/>
              <a:ext cx="3815424" cy="2653660"/>
            </a:xfrm>
            <a:custGeom>
              <a:avLst/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lnTo>
                    <a:pt x="330503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20"/>
            <p:cNvSpPr/>
            <p:nvPr/>
          </p:nvSpPr>
          <p:spPr>
            <a:xfrm>
              <a:off x="-305" y="1"/>
              <a:ext cx="3815986" cy="2675935"/>
            </a:xfrm>
            <a:custGeom>
              <a:avLst/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lnTo>
                    <a:pt x="364876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21"/>
            <p:cNvSpPr/>
            <p:nvPr/>
          </p:nvSpPr>
          <p:spPr>
            <a:xfrm>
              <a:off x="305" y="-1"/>
              <a:ext cx="3832270" cy="2876136"/>
            </a:xfrm>
            <a:custGeom>
              <a:avLst/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lnTo>
                    <a:pt x="380071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Чем лучше аналогов?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Данная технология позволяет использовать отходы в качестве вторичного сырья без потери материала, что делает технологию экономически более выгодной, чем способ утилизации на предприятии. </a:t>
            </a:r>
          </a:p>
          <a:p>
            <a:r>
              <a:rPr lang="ru-RU"/>
              <a:t>Технология безопаснее с экологической точки зрения.</a:t>
            </a:r>
          </a:p>
        </p:txBody>
      </p:sp>
      <p:grpSp>
        <p:nvGrpSpPr>
          <p:cNvPr id="4" name="Group 10"/>
          <p:cNvGrpSpPr>
            <a:grpSpLocks noGrp="1" noRot="1" noChangeAspect="1" noMove="1" noResize="1"/>
          </p:cNvGrpSpPr>
          <p:nvPr/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5" name="Freeform: Shape 11"/>
            <p:cNvSpPr/>
            <p:nvPr/>
          </p:nvSpPr>
          <p:spPr>
            <a:xfrm>
              <a:off x="305" y="1"/>
              <a:ext cx="3815424" cy="2653659"/>
            </a:xfrm>
            <a:custGeom>
              <a:avLst/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lnTo>
                    <a:pt x="3203055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12"/>
            <p:cNvSpPr/>
            <p:nvPr/>
          </p:nvSpPr>
          <p:spPr>
            <a:xfrm>
              <a:off x="305" y="-1"/>
              <a:ext cx="3815424" cy="2653660"/>
            </a:xfrm>
            <a:custGeom>
              <a:avLst/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lnTo>
                    <a:pt x="330503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13"/>
            <p:cNvSpPr/>
            <p:nvPr/>
          </p:nvSpPr>
          <p:spPr>
            <a:xfrm>
              <a:off x="-305" y="1"/>
              <a:ext cx="3815986" cy="2675935"/>
            </a:xfrm>
            <a:custGeom>
              <a:avLst/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lnTo>
                    <a:pt x="364876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14"/>
            <p:cNvSpPr/>
            <p:nvPr/>
          </p:nvSpPr>
          <p:spPr>
            <a:xfrm>
              <a:off x="305" y="-1"/>
              <a:ext cx="3832270" cy="2876136"/>
            </a:xfrm>
            <a:custGeom>
              <a:avLst/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lnTo>
                    <a:pt x="380071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16"/>
          <p:cNvGrpSpPr>
            <a:grpSpLocks noGrp="1" noRot="1" noChangeAspect="1" noMove="1" noResize="1"/>
          </p:cNvGrpSpPr>
          <p:nvPr/>
        </p:nvGrpSpPr>
        <p:grpSpPr>
          <a:xfrm rot="5400000">
            <a:off x="9157421" y="3751955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0" name="Freeform: Shape 17"/>
            <p:cNvSpPr/>
            <p:nvPr/>
          </p:nvSpPr>
          <p:spPr>
            <a:xfrm>
              <a:off x="6867015" y="-1"/>
              <a:ext cx="5324985" cy="3251912"/>
            </a:xfrm>
            <a:custGeom>
              <a:avLst/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8"/>
            <p:cNvSpPr/>
            <p:nvPr/>
          </p:nvSpPr>
          <p:spPr>
            <a:xfrm>
              <a:off x="6916467" y="-1"/>
              <a:ext cx="5275533" cy="2980757"/>
            </a:xfrm>
            <a:custGeom>
              <a:avLst/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9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20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Доступные ресурсы: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609600" y="1600200"/>
            <a:ext cx="6790055" cy="4526280"/>
          </a:xfrm>
        </p:spPr>
        <p:txBody>
          <a:bodyPr/>
          <a:lstStyle/>
          <a:p>
            <a:r>
              <a:rPr sz="2400"/>
              <a:t>Люди:</a:t>
            </a:r>
            <a:r>
              <a:rPr lang="ru-RU" sz="2400"/>
              <a:t> </a:t>
            </a:r>
            <a:r>
              <a:rPr sz="2400"/>
              <a:t>студенты, преподаватели</a:t>
            </a:r>
            <a:r>
              <a:rPr lang="ru-RU" sz="2400"/>
              <a:t>.</a:t>
            </a:r>
            <a:endParaRPr sz="2400"/>
          </a:p>
          <a:p>
            <a:endParaRPr sz="2400"/>
          </a:p>
          <a:p>
            <a:r>
              <a:rPr sz="2400"/>
              <a:t>Материалы: </a:t>
            </a:r>
            <a:r>
              <a:rPr lang="ru-RU" sz="2400"/>
              <a:t>лабораторное оборудование.</a:t>
            </a:r>
            <a:endParaRPr sz="2400"/>
          </a:p>
          <a:p>
            <a:endParaRPr sz="2400"/>
          </a:p>
          <a:p>
            <a:r>
              <a:rPr sz="2400"/>
              <a:t>Инфраструктура: лаборатори</a:t>
            </a:r>
            <a:r>
              <a:rPr lang="ru-RU" sz="2400"/>
              <a:t>я.</a:t>
            </a:r>
            <a:endParaRPr sz="2400"/>
          </a:p>
          <a:p>
            <a:endParaRPr sz="2400"/>
          </a:p>
          <a:p>
            <a:r>
              <a:rPr sz="2400"/>
              <a:t>Бюджет: </a:t>
            </a:r>
            <a:r>
              <a:rPr lang="ru-RU" sz="2400"/>
              <a:t>спонсор.</a:t>
            </a:r>
            <a:endParaRPr sz="240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464425" y="2421255"/>
            <a:ext cx="4599940" cy="4116705"/>
          </a:xfrm>
          <a:prstGeom prst="rect">
            <a:avLst/>
          </a:prstGeom>
        </p:spPr>
      </p:pic>
      <p:grpSp>
        <p:nvGrpSpPr>
          <p:cNvPr id="6" name="Group 17"/>
          <p:cNvGrpSpPr>
            <a:grpSpLocks noGrp="1" noRot="1" noChangeAspect="1" noMove="1" noResize="1"/>
          </p:cNvGrpSpPr>
          <p:nvPr/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7" name="Freeform: Shape 18"/>
            <p:cNvSpPr/>
            <p:nvPr/>
          </p:nvSpPr>
          <p:spPr>
            <a:xfrm>
              <a:off x="305" y="1"/>
              <a:ext cx="3815424" cy="2653659"/>
            </a:xfrm>
            <a:custGeom>
              <a:avLst/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lnTo>
                    <a:pt x="3203055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19"/>
            <p:cNvSpPr/>
            <p:nvPr/>
          </p:nvSpPr>
          <p:spPr>
            <a:xfrm>
              <a:off x="305" y="-1"/>
              <a:ext cx="3815424" cy="2653660"/>
            </a:xfrm>
            <a:custGeom>
              <a:avLst/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lnTo>
                    <a:pt x="330503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20"/>
            <p:cNvSpPr/>
            <p:nvPr/>
          </p:nvSpPr>
          <p:spPr>
            <a:xfrm>
              <a:off x="-305" y="1"/>
              <a:ext cx="3815986" cy="2675935"/>
            </a:xfrm>
            <a:custGeom>
              <a:avLst/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lnTo>
                    <a:pt x="364876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21"/>
            <p:cNvSpPr/>
            <p:nvPr/>
          </p:nvSpPr>
          <p:spPr>
            <a:xfrm>
              <a:off x="305" y="-1"/>
              <a:ext cx="3832270" cy="2876136"/>
            </a:xfrm>
            <a:custGeom>
              <a:avLst/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lnTo>
                    <a:pt x="380071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1"/>
          <p:cNvGrpSpPr>
            <a:grpSpLocks noGrp="1" noRot="1" noChangeAspect="1" noMove="1" noResize="1"/>
          </p:cNvGrpSpPr>
          <p:nvPr/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2" name="Freeform: Shape 12"/>
            <p:cNvSpPr/>
            <p:nvPr/>
          </p:nvSpPr>
          <p:spPr>
            <a:xfrm>
              <a:off x="6867015" y="-1"/>
              <a:ext cx="5324985" cy="3251912"/>
            </a:xfrm>
            <a:custGeom>
              <a:avLst/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3"/>
            <p:cNvSpPr/>
            <p:nvPr/>
          </p:nvSpPr>
          <p:spPr>
            <a:xfrm>
              <a:off x="6916467" y="-1"/>
              <a:ext cx="5275533" cy="2980757"/>
            </a:xfrm>
            <a:custGeom>
              <a:avLst/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4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5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Риски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Сложно просчитать экономический эффект от внедрения данной технологии на этапе лабораторной разработки</a:t>
            </a:r>
          </a:p>
          <a:p>
            <a:r>
              <a:rPr lang="ru-RU"/>
              <a:t>Невозможно сравнить стоимость готового продукта с учетом рециклинга и действительной стоимостью НП получаемой на действующих предприятиях отрасли.</a:t>
            </a:r>
          </a:p>
        </p:txBody>
      </p:sp>
      <p:grpSp>
        <p:nvGrpSpPr>
          <p:cNvPr id="4" name="Group 11"/>
          <p:cNvGrpSpPr>
            <a:grpSpLocks noGrp="1" noRot="1" noChangeAspect="1" noMove="1" noResize="1"/>
          </p:cNvGrpSpPr>
          <p:nvPr/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5" name="Freeform: Shape 12"/>
            <p:cNvSpPr/>
            <p:nvPr/>
          </p:nvSpPr>
          <p:spPr>
            <a:xfrm>
              <a:off x="6867015" y="-1"/>
              <a:ext cx="5324985" cy="3251912"/>
            </a:xfrm>
            <a:custGeom>
              <a:avLst/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13"/>
            <p:cNvSpPr/>
            <p:nvPr/>
          </p:nvSpPr>
          <p:spPr>
            <a:xfrm>
              <a:off x="6916467" y="-1"/>
              <a:ext cx="5275533" cy="2980757"/>
            </a:xfrm>
            <a:custGeom>
              <a:avLst/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14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15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17"/>
          <p:cNvGrpSpPr>
            <a:grpSpLocks noGrp="1" noRot="1" noChangeAspect="1" noMove="1" noResize="1"/>
          </p:cNvGrpSpPr>
          <p:nvPr/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0" name="Freeform: Shape 18"/>
            <p:cNvSpPr/>
            <p:nvPr/>
          </p:nvSpPr>
          <p:spPr>
            <a:xfrm>
              <a:off x="305" y="1"/>
              <a:ext cx="3815424" cy="2653659"/>
            </a:xfrm>
            <a:custGeom>
              <a:avLst/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lnTo>
                    <a:pt x="3203055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9"/>
            <p:cNvSpPr/>
            <p:nvPr/>
          </p:nvSpPr>
          <p:spPr>
            <a:xfrm>
              <a:off x="305" y="-1"/>
              <a:ext cx="3815424" cy="2653660"/>
            </a:xfrm>
            <a:custGeom>
              <a:avLst/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lnTo>
                    <a:pt x="330503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20"/>
            <p:cNvSpPr/>
            <p:nvPr/>
          </p:nvSpPr>
          <p:spPr>
            <a:xfrm>
              <a:off x="-305" y="1"/>
              <a:ext cx="3815986" cy="2675935"/>
            </a:xfrm>
            <a:custGeom>
              <a:avLst/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lnTo>
                    <a:pt x="364876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21"/>
            <p:cNvSpPr/>
            <p:nvPr/>
          </p:nvSpPr>
          <p:spPr>
            <a:xfrm>
              <a:off x="305" y="-1"/>
              <a:ext cx="3832270" cy="2876136"/>
            </a:xfrm>
            <a:custGeom>
              <a:avLst/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lnTo>
                    <a:pt x="380071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  <a:t>Дальнейшие шаги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609600" y="1275080"/>
            <a:ext cx="10972800" cy="3616325"/>
          </a:xfrm>
        </p:spPr>
        <p:txBody>
          <a:bodyPr/>
          <a:lstStyle/>
          <a:p>
            <a:r>
              <a:rPr lang="ru-RU"/>
              <a:t>представления образцов, приготовленных из отходов НП на технологических выставках</a:t>
            </a:r>
          </a:p>
          <a:p>
            <a:r>
              <a:rPr lang="ru-RU"/>
              <a:t>внедрение технологии внутреннего рециклинга отходов НП на отраслевых  предприятиях </a:t>
            </a:r>
          </a:p>
        </p:txBody>
      </p:sp>
      <p:grpSp>
        <p:nvGrpSpPr>
          <p:cNvPr id="4" name="Group 16"/>
          <p:cNvGrpSpPr>
            <a:grpSpLocks noGrp="1" noRot="1" noChangeAspect="1" noMove="1" noResize="1"/>
          </p:cNvGrpSpPr>
          <p:nvPr/>
        </p:nvGrpSpPr>
        <p:grpSpPr>
          <a:xfrm rot="5400000">
            <a:off x="9157421" y="3751955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5" name="Freeform: Shape 17"/>
            <p:cNvSpPr/>
            <p:nvPr/>
          </p:nvSpPr>
          <p:spPr>
            <a:xfrm>
              <a:off x="6867015" y="-1"/>
              <a:ext cx="5324985" cy="3251912"/>
            </a:xfrm>
            <a:custGeom>
              <a:avLst/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18"/>
            <p:cNvSpPr/>
            <p:nvPr/>
          </p:nvSpPr>
          <p:spPr>
            <a:xfrm>
              <a:off x="6916467" y="-1"/>
              <a:ext cx="5275533" cy="2980757"/>
            </a:xfrm>
            <a:custGeom>
              <a:avLst/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19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20"/>
            <p:cNvSpPr/>
            <p:nvPr/>
          </p:nvSpPr>
          <p:spPr>
            <a:xfrm>
              <a:off x="6921214" y="-1"/>
              <a:ext cx="5270786" cy="2927775"/>
            </a:xfrm>
            <a:custGeom>
              <a:avLst/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10"/>
          <p:cNvGrpSpPr>
            <a:grpSpLocks noGrp="1" noRot="1" noChangeAspect="1" noMove="1" noResize="1"/>
          </p:cNvGrpSpPr>
          <p:nvPr/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0" name="Freeform: Shape 11"/>
            <p:cNvSpPr/>
            <p:nvPr/>
          </p:nvSpPr>
          <p:spPr>
            <a:xfrm>
              <a:off x="305" y="1"/>
              <a:ext cx="3815424" cy="2653659"/>
            </a:xfrm>
            <a:custGeom>
              <a:avLst/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lnTo>
                    <a:pt x="3203055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2"/>
            <p:cNvSpPr/>
            <p:nvPr/>
          </p:nvSpPr>
          <p:spPr>
            <a:xfrm>
              <a:off x="305" y="-1"/>
              <a:ext cx="3815424" cy="2653660"/>
            </a:xfrm>
            <a:custGeom>
              <a:avLst/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lnTo>
                    <a:pt x="330503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3"/>
            <p:cNvSpPr/>
            <p:nvPr/>
          </p:nvSpPr>
          <p:spPr>
            <a:xfrm>
              <a:off x="-305" y="1"/>
              <a:ext cx="3815986" cy="2675935"/>
            </a:xfrm>
            <a:custGeom>
              <a:avLst/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lnTo>
                    <a:pt x="364876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4"/>
            <p:cNvSpPr/>
            <p:nvPr/>
          </p:nvSpPr>
          <p:spPr>
            <a:xfrm>
              <a:off x="305" y="-1"/>
              <a:ext cx="3832270" cy="2876136"/>
            </a:xfrm>
            <a:custGeom>
              <a:avLst/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lnTo>
                    <a:pt x="3800718" y="0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1"/>
          <a:srcRect l="0" t="0" r="0" b="11262"/>
          <a:stretch/>
        </p:blipFill>
        <p:spPr>
          <a:xfrm>
            <a:off x="839416" y="3700592"/>
            <a:ext cx="4248472" cy="2510865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2"/>
          <a:srcRect l="0" t="0" r="24709" b="0"/>
          <a:stretch/>
        </p:blipFill>
        <p:spPr>
          <a:xfrm>
            <a:off x="5735960" y="3789040"/>
            <a:ext cx="3888432" cy="2905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2905</Words>
  <Application>WPS Presentation</Application>
  <PresentationFormat>Произвольный</PresentationFormat>
  <Paragraphs>81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SimSun</vt:lpstr>
      <vt:lpstr>Wingdings</vt:lpstr>
      <vt:lpstr>Arial Black</vt:lpstr>
      <vt:lpstr>Times New Roman</vt:lpstr>
      <vt:lpstr>Calibri</vt:lpstr>
      <vt:lpstr>Microsoft YaHei</vt:lpstr>
      <vt:lpstr>Arial Unicode MS</vt:lpstr>
      <vt:lpstr>Calibri</vt:lpstr>
      <vt:lpstr>Arial</vt:lpstr>
      <vt:lpstr>Тема Office</vt:lpstr>
      <vt:lpstr>«Утилизация отходов энергонасыщенных материалов»</vt:lpstr>
      <vt:lpstr>Проблема</vt:lpstr>
      <vt:lpstr>Проблема</vt:lpstr>
      <vt:lpstr>PowerPoint 演示文稿</vt:lpstr>
      <vt:lpstr>PowerPoint 演示文稿</vt:lpstr>
      <vt:lpstr>Чем лучше аналогов?</vt:lpstr>
      <vt:lpstr>Доступные ресурсы:</vt:lpstr>
      <vt:lpstr>Риски</vt:lpstr>
      <vt:lpstr>Дальнейшие шаги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«Производство нитропленки  с детальной  разработкой фазы рециклинга»</dc:title>
  <dc:creator>Пользователь Windows</dc:creator>
  <cp:lastModifiedBy>Мария (Маша Лапкина)</cp:lastModifiedBy>
  <cp:revision>362</cp:revision>
  <dcterms:created xsi:type="dcterms:W3CDTF">2024-01-04T11:02:00Z</dcterms:created>
  <dcterms:modified xsi:type="dcterms:W3CDTF">2025-05-29T09:50:27Z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AB173BDB81E64DEB9591862CF788B656_13</vt:lpwstr>
  </property>
  <property fmtid="{D5CDD505-2E9C-101B-9397-08002B2CF9AE}" pid="3" name="KSOProductBuildVer">
    <vt:lpwstr>1049-12.2.0.21179</vt:lpwstr>
  </property>
</Properties>
</file>