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63" r:id="rId10"/>
    <p:sldId id="282" r:id="rId11"/>
    <p:sldId id="281" r:id="rId12"/>
    <p:sldId id="264" r:id="rId13"/>
  </p:sldIdLst>
  <p:sldSz cx="18288000" cy="10287000"/>
  <p:notesSz cx="18288000" cy="10287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0">
          <p15:clr>
            <a:srgbClr val="A4A3A4"/>
          </p15:clr>
        </p15:guide>
        <p15:guide id="2" pos="288">
          <p15:clr>
            <a:srgbClr val="A4A3A4"/>
          </p15:clr>
        </p15:guide>
        <p15:guide id="3" orient="horz" pos="6216">
          <p15:clr>
            <a:srgbClr val="A4A3A4"/>
          </p15:clr>
        </p15:guide>
        <p15:guide id="4" pos="11232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jDC5eJRALLL8iuaa9htttcchYK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C00"/>
    <a:srgbClr val="9F00FF"/>
    <a:srgbClr val="FBB3C1"/>
    <a:srgbClr val="ADDAE3"/>
    <a:srgbClr val="86C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420258-7AEB-4361-B5D0-A842EF7D3DC2}">
  <a:tblStyle styleId="{36420258-7AEB-4361-B5D0-A842EF7D3DC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  <a:fill>
          <a:solidFill>
            <a:srgbClr val="CFD7E7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30"/>
    <p:restoredTop sz="94632"/>
  </p:normalViewPr>
  <p:slideViewPr>
    <p:cSldViewPr snapToGrid="0">
      <p:cViewPr varScale="1">
        <p:scale>
          <a:sx n="42" d="100"/>
          <a:sy n="42" d="100"/>
        </p:scale>
        <p:origin x="372" y="20"/>
      </p:cViewPr>
      <p:guideLst>
        <p:guide orient="horz" pos="360"/>
        <p:guide pos="288"/>
        <p:guide orient="horz" pos="6216"/>
        <p:guide pos="11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0" dirty="0">
                <a:solidFill>
                  <a:srgbClr val="6000A8"/>
                </a:solidFill>
                <a:latin typeface="Gilroy" panose="00000500000000000000" pitchFamily="2" charset="-52"/>
              </a:rPr>
              <a:t>Пример диаграммы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BB3C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A-47C4-86F6-FAA77506B20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ADDAE3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3A-47C4-86F6-FAA77506B2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8679279"/>
        <c:axId val="408675119"/>
        <c:axId val="0"/>
      </c:bar3DChart>
      <c:catAx>
        <c:axId val="408679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675119"/>
        <c:crosses val="autoZero"/>
        <c:auto val="1"/>
        <c:lblAlgn val="ctr"/>
        <c:lblOffset val="100"/>
        <c:noMultiLvlLbl val="0"/>
      </c:catAx>
      <c:valAx>
        <c:axId val="408675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6792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0" dirty="0">
                <a:solidFill>
                  <a:srgbClr val="6000A8"/>
                </a:solidFill>
                <a:latin typeface="Gilroy" panose="00000500000000000000" pitchFamily="2" charset="-52"/>
              </a:rPr>
              <a:t>Пример диаграммы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Пример диаграммы</c:v>
                </c:pt>
              </c:strCache>
            </c:strRef>
          </c:tx>
          <c:dPt>
            <c:idx val="0"/>
            <c:bubble3D val="0"/>
            <c:spPr>
              <a:solidFill>
                <a:srgbClr val="FFAC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B92-4F9B-ABC7-B21E068B8C79}"/>
              </c:ext>
            </c:extLst>
          </c:dPt>
          <c:dPt>
            <c:idx val="1"/>
            <c:bubble3D val="0"/>
            <c:spPr>
              <a:solidFill>
                <a:srgbClr val="FBB3C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92-4F9B-ABC7-B21E068B8C79}"/>
              </c:ext>
            </c:extLst>
          </c:dPt>
          <c:dPt>
            <c:idx val="2"/>
            <c:bubble3D val="0"/>
            <c:spPr>
              <a:solidFill>
                <a:srgbClr val="ADDAE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3B92-4F9B-ABC7-B21E068B8C79}"/>
              </c:ext>
            </c:extLst>
          </c:dPt>
          <c:dPt>
            <c:idx val="3"/>
            <c:bubble3D val="0"/>
            <c:spPr>
              <a:solidFill>
                <a:srgbClr val="CC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92-4F9B-ABC7-B21E068B8C79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92-4F9B-ABC7-B21E068B8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0" dirty="0">
                <a:solidFill>
                  <a:srgbClr val="6000A8"/>
                </a:solidFill>
                <a:latin typeface="Gilroy" panose="00000500000000000000" pitchFamily="2" charset="-52"/>
              </a:rPr>
              <a:t>Пример графика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rgbClr val="ADDAE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6A-4814-BBAD-E127D5F6A33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CC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6A-4814-BBAD-E127D5F6A33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rgbClr val="FFAC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6A-4814-BBAD-E127D5F6A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9356719"/>
        <c:axId val="509361711"/>
      </c:lineChart>
      <c:catAx>
        <c:axId val="509356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9361711"/>
        <c:crosses val="autoZero"/>
        <c:auto val="1"/>
        <c:lblAlgn val="ctr"/>
        <c:lblOffset val="100"/>
        <c:noMultiLvlLbl val="0"/>
      </c:catAx>
      <c:valAx>
        <c:axId val="5093617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9356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1676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336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159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7917960" y="-7544"/>
            <a:ext cx="2369035" cy="2039532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5181600" y="-7544"/>
            <a:ext cx="2736360" cy="203953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514600" y="-18080"/>
            <a:ext cx="2736360" cy="2039532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-7310" y="-18080"/>
            <a:ext cx="2555291" cy="20395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0286996" y="0"/>
            <a:ext cx="370293" cy="21469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65985" y="2950135"/>
            <a:ext cx="8412662" cy="237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0" i="0" u="none" strike="noStrike" cap="none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«Интернет-магазин Сумки с характером»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p1"/>
          <p:cNvSpPr/>
          <p:nvPr/>
        </p:nvSpPr>
        <p:spPr>
          <a:xfrm>
            <a:off x="10657288" y="0"/>
            <a:ext cx="7630712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Изображение технологического решения (продукта)</a:t>
            </a:r>
            <a:endParaRPr dirty="0"/>
          </a:p>
        </p:txBody>
      </p:sp>
      <p:sp>
        <p:nvSpPr>
          <p:cNvPr id="95" name="Google Shape;95;p1"/>
          <p:cNvSpPr/>
          <p:nvPr/>
        </p:nvSpPr>
        <p:spPr>
          <a:xfrm>
            <a:off x="10286996" y="2031988"/>
            <a:ext cx="370293" cy="21469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0286996" y="4012550"/>
            <a:ext cx="370293" cy="214694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0286996" y="5993112"/>
            <a:ext cx="370293" cy="21469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10286995" y="8140056"/>
            <a:ext cx="370293" cy="214694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10651467" y="0"/>
            <a:ext cx="92733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4744" y="283400"/>
            <a:ext cx="1830072" cy="13987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"/>
          <p:cNvGrpSpPr/>
          <p:nvPr/>
        </p:nvGrpSpPr>
        <p:grpSpPr>
          <a:xfrm>
            <a:off x="183671" y="496460"/>
            <a:ext cx="764629" cy="814804"/>
            <a:chOff x="5451714" y="454866"/>
            <a:chExt cx="1304628" cy="1390238"/>
          </a:xfrm>
        </p:grpSpPr>
        <p:sp>
          <p:nvSpPr>
            <p:cNvPr id="102" name="Google Shape;102;p1"/>
            <p:cNvSpPr/>
            <p:nvPr/>
          </p:nvSpPr>
          <p:spPr>
            <a:xfrm>
              <a:off x="5451714" y="454866"/>
              <a:ext cx="1304628" cy="1204706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5562600" y="845185"/>
              <a:ext cx="1082855" cy="999919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 txBox="1"/>
          <p:nvPr/>
        </p:nvSpPr>
        <p:spPr>
          <a:xfrm>
            <a:off x="1021840" y="766000"/>
            <a:ext cx="1681526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Группа компаний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«Деловой альянс»</a:t>
            </a:r>
            <a:endParaRPr/>
          </a:p>
        </p:txBody>
      </p:sp>
      <p:pic>
        <p:nvPicPr>
          <p:cNvPr id="105" name="Google Shape;105;p1" descr="Picture background"/>
          <p:cNvPicPr preferRelativeResize="0"/>
          <p:nvPr/>
        </p:nvPicPr>
        <p:blipFill rotWithShape="1">
          <a:blip r:embed="rId4">
            <a:alphaModFix/>
          </a:blip>
          <a:srcRect r="73311"/>
          <a:stretch/>
        </p:blipFill>
        <p:spPr>
          <a:xfrm>
            <a:off x="8133565" y="550871"/>
            <a:ext cx="911563" cy="90163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/>
        </p:nvSpPr>
        <p:spPr>
          <a:xfrm>
            <a:off x="9149860" y="770086"/>
            <a:ext cx="150160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Московский политех</a:t>
            </a:r>
            <a:endParaRPr/>
          </a:p>
        </p:txBody>
      </p:sp>
      <p:sp>
        <p:nvSpPr>
          <p:cNvPr id="107" name="Google Shape;107;p1"/>
          <p:cNvSpPr txBox="1"/>
          <p:nvPr/>
        </p:nvSpPr>
        <p:spPr>
          <a:xfrm>
            <a:off x="565985" y="5590092"/>
            <a:ext cx="9151256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Сумки и аксессуары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541593" y="8458200"/>
            <a:ext cx="8412662" cy="168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Осипова Диана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Алексеева Яна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rgbClr val="FFAC00"/>
                </a:solidFill>
              </a:rPr>
              <a:t>Михайлова Ольга</a:t>
            </a:r>
            <a:endParaRPr lang="ru-RU" sz="32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cxnSp>
        <p:nvCxnSpPr>
          <p:cNvPr id="109" name="Google Shape;109;p1"/>
          <p:cNvCxnSpPr/>
          <p:nvPr/>
        </p:nvCxnSpPr>
        <p:spPr>
          <a:xfrm flipH="1">
            <a:off x="183670" y="1268625"/>
            <a:ext cx="152400" cy="271401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" name="Google Shape;110;p1"/>
          <p:cNvCxnSpPr/>
          <p:nvPr/>
        </p:nvCxnSpPr>
        <p:spPr>
          <a:xfrm rot="10800000">
            <a:off x="787129" y="1258443"/>
            <a:ext cx="152400" cy="271401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1" name="Google Shape;111;p1"/>
          <p:cNvCxnSpPr/>
          <p:nvPr/>
        </p:nvCxnSpPr>
        <p:spPr>
          <a:xfrm rot="10800000">
            <a:off x="304800" y="1311264"/>
            <a:ext cx="473588" cy="0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" name="Google Shape;112;p1"/>
          <p:cNvCxnSpPr/>
          <p:nvPr/>
        </p:nvCxnSpPr>
        <p:spPr>
          <a:xfrm rot="10800000">
            <a:off x="337385" y="1311264"/>
            <a:ext cx="473588" cy="0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3" name="Google Shape;11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3599" y="582553"/>
            <a:ext cx="2188569" cy="83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B69B50-C558-4AFF-B850-3C8298FA2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1466" y="0"/>
            <a:ext cx="8840494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 txBox="1"/>
          <p:nvPr/>
        </p:nvSpPr>
        <p:spPr>
          <a:xfrm>
            <a:off x="457199" y="407433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8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" name="Google Shape;124;p2"/>
          <p:cNvGrpSpPr/>
          <p:nvPr/>
        </p:nvGrpSpPr>
        <p:grpSpPr>
          <a:xfrm>
            <a:off x="-14093" y="9563100"/>
            <a:ext cx="776094" cy="735444"/>
            <a:chOff x="-14093" y="9563100"/>
            <a:chExt cx="776094" cy="735444"/>
          </a:xfrm>
        </p:grpSpPr>
        <p:sp>
          <p:nvSpPr>
            <p:cNvPr id="125" name="Google Shape;125;p2"/>
            <p:cNvSpPr/>
            <p:nvPr/>
          </p:nvSpPr>
          <p:spPr>
            <a:xfrm>
              <a:off x="-14093" y="9563100"/>
              <a:ext cx="776094" cy="735444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55817" y="9744752"/>
              <a:ext cx="636274" cy="37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ru-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fld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" name="Google Shape;128;p2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1528246" y="1796593"/>
            <a:ext cx="8880674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КОНТЕКСТ И АКТУАЛЬНОСТЬ</a:t>
            </a:r>
            <a:endParaRPr dirty="0"/>
          </a:p>
          <a:p>
            <a:pPr lvl="0"/>
            <a:r>
              <a:rPr lang="ru-RU" sz="2400" dirty="0"/>
              <a:t>Магазин предлагает оригинальные и функциональные сумки, но сталкивается с проблемами привлечения и удержания клиентов из-за высокой конкуренции. Покупатели предпочитают бренды с индивидуальностью и хорошим сервисом, что создает трудности для малых магазинов в продвижении и логистике</a:t>
            </a:r>
            <a:r>
              <a:rPr lang="ru-RU" sz="2000" dirty="0"/>
              <a:t>.</a:t>
            </a:r>
            <a:endParaRPr sz="2000" dirty="0"/>
          </a:p>
        </p:txBody>
      </p:sp>
      <p:sp>
        <p:nvSpPr>
          <p:cNvPr id="130" name="Google Shape;130;p2"/>
          <p:cNvSpPr txBox="1"/>
          <p:nvPr/>
        </p:nvSpPr>
        <p:spPr>
          <a:xfrm>
            <a:off x="618492" y="1819952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1528246" y="4542745"/>
            <a:ext cx="8978740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МАСШТАБ И ПОСЛЕДСТВИЯ</a:t>
            </a:r>
            <a:endParaRPr dirty="0"/>
          </a:p>
          <a:p>
            <a:r>
              <a:rPr lang="ru-RU" sz="2400" dirty="0"/>
              <a:t>снижение продаж из-за низкой узнаваемости, рост затрат на неэффективную рекламу, потеря клиентов из-за неудобного сайта и медленной доставки, а также замедление развития бренда. Игнорирование этих вопросов может привести к снижению прибыли и конкурентоспособности.</a:t>
            </a:r>
            <a:br>
              <a:rPr lang="ru-RU" dirty="0"/>
            </a:br>
            <a:endParaRPr dirty="0"/>
          </a:p>
        </p:txBody>
      </p:sp>
      <p:sp>
        <p:nvSpPr>
          <p:cNvPr id="132" name="Google Shape;132;p2"/>
          <p:cNvSpPr txBox="1"/>
          <p:nvPr/>
        </p:nvSpPr>
        <p:spPr>
          <a:xfrm>
            <a:off x="537644" y="4573707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1528245" y="7000627"/>
            <a:ext cx="9042370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ВОЗМОЖНЫЕ ОГРАНИЧЕНИЯ</a:t>
            </a:r>
            <a:endParaRPr dirty="0"/>
          </a:p>
          <a:p>
            <a:pPr lvl="0"/>
            <a:r>
              <a:rPr lang="ru-RU" sz="2400" dirty="0"/>
              <a:t>При решении проблем могут возникнуть ограничения: ограниченный бюджет на маркетинг и редизайн, нехватка кадров в SMM и клиентском сервисе, технические ограничения платформы, высокая конкуренция и зависимость от поставщиков, влияющая на сроки и ассортимент.</a:t>
            </a:r>
            <a:endParaRPr sz="24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557981" y="7295231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8" name="Picture 4" descr="Шиём сумку из шнура: пошаговое руководство">
            <a:extLst>
              <a:ext uri="{FF2B5EF4-FFF2-40B4-BE49-F238E27FC236}">
                <a16:creationId xmlns:a16="http://schemas.microsoft.com/office/drawing/2014/main" id="{31CF24BF-DEEA-40CE-9052-7E5A84592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5830" y="0"/>
            <a:ext cx="6622169" cy="1147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80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1528246" y="2449285"/>
            <a:ext cx="1588784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СУЩНОСТЬ ПРЕДЛАГАЕМОГО РЕШЕНИЯ И ТЕХНОЛОГИЧЕСКИЙ СТЕК </a:t>
            </a:r>
            <a:endParaRPr lang="ru-RU" dirty="0"/>
          </a:p>
          <a:p>
            <a:pPr lvl="0"/>
            <a:r>
              <a:rPr lang="ru-RU" sz="2800" dirty="0"/>
              <a:t>Создание онлайн-магазина «Сумки с характером» с персонализированным выбором и эмоциональной подачей товара.</a:t>
            </a:r>
            <a:endParaRPr sz="2800" dirty="0"/>
          </a:p>
        </p:txBody>
      </p:sp>
      <p:sp>
        <p:nvSpPr>
          <p:cNvPr id="149" name="Google Shape;149;p3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"/>
          <p:cNvSpPr txBox="1"/>
          <p:nvPr/>
        </p:nvSpPr>
        <p:spPr>
          <a:xfrm>
            <a:off x="1528246" y="4235494"/>
            <a:ext cx="1588784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ФАКТИЧЕСКИЙ ПРОДУКТ, ПРОДУКТ В РЕАЛЬНОМ ИСПОЛНЕНИИ </a:t>
            </a:r>
            <a:endParaRPr lang="ru-RU" dirty="0"/>
          </a:p>
          <a:p>
            <a:pPr lvl="0"/>
            <a:r>
              <a:rPr lang="ru-RU" sz="2800" dirty="0"/>
              <a:t>Интернет-магазин с каталогом дизайнерских сумок, где каждая модель имеет свой “характер” и историю. Быстрая покупка, онлайн-консультация, личный кабинет клиента</a:t>
            </a:r>
            <a:r>
              <a:rPr lang="ru-RU" dirty="0"/>
              <a:t>.</a:t>
            </a:r>
            <a:endParaRPr dirty="0"/>
          </a:p>
        </p:txBody>
      </p:sp>
      <p:sp>
        <p:nvSpPr>
          <p:cNvPr id="151" name="Google Shape;151;p3"/>
          <p:cNvSpPr txBox="1"/>
          <p:nvPr/>
        </p:nvSpPr>
        <p:spPr>
          <a:xfrm>
            <a:off x="375950" y="4004662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"/>
          <p:cNvSpPr txBox="1"/>
          <p:nvPr/>
        </p:nvSpPr>
        <p:spPr>
          <a:xfrm>
            <a:off x="1528246" y="6273408"/>
            <a:ext cx="1588784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ОСНОВНЫЕ ЭКСПЛУАТАЦИОННЫЕ ХАРАКТЕРИСТИКИ </a:t>
            </a:r>
          </a:p>
          <a:p>
            <a:pPr lvl="0"/>
            <a:r>
              <a:rPr lang="ru-RU" sz="2800" dirty="0"/>
              <a:t>Удобная навигация (до 3 кликов до покупки), адаптивный дизайн, CRM-интеграция, доставка 2–5 дней</a:t>
            </a:r>
            <a:endParaRPr sz="2800" dirty="0"/>
          </a:p>
        </p:txBody>
      </p:sp>
      <p:sp>
        <p:nvSpPr>
          <p:cNvPr id="153" name="Google Shape;153;p3"/>
          <p:cNvSpPr txBox="1"/>
          <p:nvPr/>
        </p:nvSpPr>
        <p:spPr>
          <a:xfrm>
            <a:off x="375950" y="6042576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"/>
          <p:cNvSpPr txBox="1"/>
          <p:nvPr/>
        </p:nvSpPr>
        <p:spPr>
          <a:xfrm>
            <a:off x="1528246" y="8122738"/>
            <a:ext cx="1310215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КОМПЛЕКТАЦИЯ</a:t>
            </a:r>
          </a:p>
          <a:p>
            <a:pPr lvl="0"/>
            <a:r>
              <a:rPr lang="ru-RU" sz="2800" dirty="0"/>
              <a:t>Сайт с оплатой и CRM, чат-бот для клиентов, </a:t>
            </a:r>
            <a:r>
              <a:rPr lang="ru-RU" sz="2800" dirty="0" err="1"/>
              <a:t>айдентика</a:t>
            </a:r>
            <a:r>
              <a:rPr lang="ru-RU" sz="2800" dirty="0"/>
              <a:t> и упаковка бренда, SMM-шаблоны и контент-план</a:t>
            </a: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 txBox="1"/>
          <p:nvPr/>
        </p:nvSpPr>
        <p:spPr>
          <a:xfrm>
            <a:off x="375950" y="7922683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80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4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 txBox="1"/>
          <p:nvPr/>
        </p:nvSpPr>
        <p:spPr>
          <a:xfrm>
            <a:off x="1528246" y="2449285"/>
            <a:ext cx="898735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МОДЕЛЬ ПРИМЕНЕНИЯ</a:t>
            </a:r>
            <a:endParaRPr dirty="0"/>
          </a:p>
          <a:p>
            <a:pPr lvl="0"/>
            <a:r>
              <a:rPr lang="ru-RU" sz="2800" dirty="0"/>
              <a:t>Пользователь → Каталог → История → Покупка → Доставка → Лояльность</a:t>
            </a:r>
            <a:endParaRPr sz="2800" dirty="0"/>
          </a:p>
        </p:txBody>
      </p:sp>
      <p:sp>
        <p:nvSpPr>
          <p:cNvPr id="171" name="Google Shape;171;p4"/>
          <p:cNvSpPr txBox="1"/>
          <p:nvPr/>
        </p:nvSpPr>
        <p:spPr>
          <a:xfrm>
            <a:off x="375950" y="2218453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 txBox="1"/>
          <p:nvPr/>
        </p:nvSpPr>
        <p:spPr>
          <a:xfrm>
            <a:off x="1366551" y="4065071"/>
            <a:ext cx="8987354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ВОЗМОЖНОСТИ ПРОИЗВОДСТВА</a:t>
            </a:r>
            <a:endParaRPr dirty="0"/>
          </a:p>
          <a:p>
            <a:pPr lvl="0"/>
            <a:r>
              <a:rPr lang="ru-RU" sz="2800" dirty="0"/>
              <a:t>Срок запуска интернет-магазина — 1,5–2 месяца.</a:t>
            </a:r>
            <a:br>
              <a:rPr lang="ru-RU" sz="2800" dirty="0"/>
            </a:br>
            <a:r>
              <a:rPr lang="ru-RU" sz="2800" dirty="0"/>
              <a:t>1) Производство сумок — локальное, ручная сборка на базе партнёрской мастерской + закупка у поставщиков</a:t>
            </a:r>
            <a:br>
              <a:rPr lang="ru-RU" sz="2800" dirty="0"/>
            </a:br>
            <a:r>
              <a:rPr lang="ru-RU" sz="2800" dirty="0"/>
              <a:t>2) Возможность масштабирования ассортимента при росте спроса.</a:t>
            </a:r>
            <a:br>
              <a:rPr lang="ru-RU" sz="2800" dirty="0"/>
            </a:br>
            <a:r>
              <a:rPr lang="ru-RU" sz="2800" dirty="0"/>
              <a:t>3) Используются собственные дизайны и фото-контент, зарегистрированные как результаты интеллектуальной деятельности.</a:t>
            </a:r>
            <a:br>
              <a:rPr lang="ru-RU" sz="2800" dirty="0"/>
            </a:br>
            <a:r>
              <a:rPr lang="ru-RU" sz="2800" dirty="0"/>
              <a:t>4) Ограничения: зависимость от поставщиков, материалов и объёмов ручного труда.</a:t>
            </a:r>
            <a:endParaRPr sz="2800" dirty="0"/>
          </a:p>
        </p:txBody>
      </p:sp>
      <p:sp>
        <p:nvSpPr>
          <p:cNvPr id="173" name="Google Shape;173;p4"/>
          <p:cNvSpPr txBox="1"/>
          <p:nvPr/>
        </p:nvSpPr>
        <p:spPr>
          <a:xfrm>
            <a:off x="375950" y="3996806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D1DC1BE-1884-4537-BDC5-5B61260BA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069780" y="0"/>
            <a:ext cx="621822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5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 sz="180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5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5"/>
          <p:cNvSpPr txBox="1"/>
          <p:nvPr/>
        </p:nvSpPr>
        <p:spPr>
          <a:xfrm>
            <a:off x="1528246" y="2449285"/>
            <a:ext cx="8606400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ПОТЕНЦИАЛЬНЫЙ ЗАКАЗЧИК</a:t>
            </a:r>
            <a:endParaRPr dirty="0"/>
          </a:p>
          <a:p>
            <a:pPr lvl="0"/>
            <a:r>
              <a:rPr lang="ru-RU" sz="2800" dirty="0"/>
              <a:t>Женщины 20–40 лет, проживающие в городах, активные пользователи онлайн-магазинов.</a:t>
            </a:r>
            <a:br>
              <a:rPr lang="ru-RU" sz="2800" dirty="0"/>
            </a:br>
            <a:r>
              <a:rPr lang="ru-RU" sz="2800" dirty="0"/>
              <a:t>Ситуация: ищут стильную и удобную сумку с индивидуальностью, устали от однотипных моделей.</a:t>
            </a:r>
            <a:endParaRPr sz="2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5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5"/>
          <p:cNvSpPr txBox="1"/>
          <p:nvPr/>
        </p:nvSpPr>
        <p:spPr>
          <a:xfrm>
            <a:off x="1525373" y="5069690"/>
            <a:ext cx="86064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БАЗОВЫЙ ПОЛЬЗОВАТЕЛЬ</a:t>
            </a:r>
            <a:endParaRPr dirty="0"/>
          </a:p>
          <a:p>
            <a:pPr lvl="0"/>
            <a:r>
              <a:rPr lang="ru-RU" sz="2800" dirty="0"/>
              <a:t>Молодые девушки и студентки 18–25 лет, ценящие самовыражение и визуальную эстетику.</a:t>
            </a:r>
            <a:br>
              <a:rPr lang="ru-RU" sz="2800" dirty="0"/>
            </a:br>
            <a:r>
              <a:rPr lang="ru-RU" sz="2800" dirty="0"/>
              <a:t>Ситуация: хотят недорогой, но оригинальный аксессуар, отражающий их характер и стиль</a:t>
            </a:r>
            <a:r>
              <a:rPr lang="ru-RU" dirty="0"/>
              <a:t>.</a:t>
            </a:r>
            <a:endParaRPr sz="2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419099" y="4843592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1530245" y="7434926"/>
            <a:ext cx="8606400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ГРУППЫ ПОТЕНЦИАЛЬНЫХ ПОЛЬЗОВАТЕЛЕЙ</a:t>
            </a:r>
            <a:endParaRPr dirty="0"/>
          </a:p>
          <a:p>
            <a:pPr lvl="0"/>
            <a:r>
              <a:rPr lang="ru-RU" sz="2800" dirty="0"/>
              <a:t>Мужчины, ищущие подарок (девушке, жене, сестре), а также блогеры и стилисты.</a:t>
            </a:r>
            <a:br>
              <a:rPr lang="ru-RU" sz="2800" dirty="0"/>
            </a:br>
            <a:r>
              <a:rPr lang="ru-RU" sz="2800" dirty="0"/>
              <a:t>Ситуация: нуждаются в уникальном, запоминающемся товаре, который выделяет бренд и создаёт эмоциональную ценность.</a:t>
            </a: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375950" y="7147174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8" name="Picture 2" descr="Сумка из шнура">
            <a:extLst>
              <a:ext uri="{FF2B5EF4-FFF2-40B4-BE49-F238E27FC236}">
                <a16:creationId xmlns:a16="http://schemas.microsoft.com/office/drawing/2014/main" id="{BBE36E48-3B5F-41E9-8A91-9347C66E4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0"/>
            <a:ext cx="768096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/>
          <p:nvPr/>
        </p:nvSpPr>
        <p:spPr>
          <a:xfrm>
            <a:off x="9681646" y="1485900"/>
            <a:ext cx="8606354" cy="88011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ОЦЕНКА РЫНКА</a:t>
            </a:r>
            <a:endParaRPr sz="1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528246" y="2449285"/>
            <a:ext cx="7920554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ОПИСАНИЕ РЫНКА, НА КОТОРОМ ВЫ РАБОТАЕТЕ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528246" y="4751139"/>
            <a:ext cx="7920554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ОБЪЕМ РЫНКА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(в натуральных денежных единицах)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Общий объём целевого рынка, TAM (Total Addressable Market)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Доступный объём рынка, SAM (Serviced/Serviceable Available Market)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Реально достижимый объём рынка, SOM (Serviceable &amp; Obtainable Market)</a:t>
            </a:r>
            <a:endParaRPr/>
          </a:p>
        </p:txBody>
      </p:sp>
      <p:sp>
        <p:nvSpPr>
          <p:cNvPr id="211" name="Google Shape;211;p6"/>
          <p:cNvSpPr txBox="1"/>
          <p:nvPr/>
        </p:nvSpPr>
        <p:spPr>
          <a:xfrm>
            <a:off x="375950" y="4520307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528246" y="7378006"/>
            <a:ext cx="7920554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ДИНАМИКА РЫНКА, СЕЗОННОСТЬ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375950" y="7147174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4" name="Google Shape;214;p6"/>
          <p:cNvGraphicFramePr/>
          <p:nvPr/>
        </p:nvGraphicFramePr>
        <p:xfrm>
          <a:off x="10410316" y="1592834"/>
          <a:ext cx="7248295" cy="4082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5" name="Google Shape;215;p6"/>
          <p:cNvGraphicFramePr/>
          <p:nvPr/>
        </p:nvGraphicFramePr>
        <p:xfrm>
          <a:off x="8330797" y="5949628"/>
          <a:ext cx="7086600" cy="3671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6" name="Google Shape;216;p6"/>
          <p:cNvGraphicFramePr/>
          <p:nvPr/>
        </p:nvGraphicFramePr>
        <p:xfrm>
          <a:off x="13944600" y="6028901"/>
          <a:ext cx="4190999" cy="353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 sz="180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1528246" y="2449285"/>
            <a:ext cx="7920554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Привести результаты сравнительного анализа конкурентных технологических решений, выделить преимущества конкурентов и вашего продукта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При выборе критериев для сравнения, выбирать те, которые наиболее важны для клиента и (или) пользователя и (или) заказчика</a:t>
            </a:r>
            <a:endParaRPr dirty="0"/>
          </a:p>
        </p:txBody>
      </p:sp>
      <p:sp>
        <p:nvSpPr>
          <p:cNvPr id="231" name="Google Shape;231;p7"/>
          <p:cNvSpPr txBox="1"/>
          <p:nvPr/>
        </p:nvSpPr>
        <p:spPr>
          <a:xfrm>
            <a:off x="1528246" y="5788661"/>
            <a:ext cx="853015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3 основных конкурентных преимуществ</a:t>
            </a:r>
            <a:r>
              <a:rPr lang="en-US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продукта: </a:t>
            </a: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"/>
          <p:cNvSpPr txBox="1"/>
          <p:nvPr/>
        </p:nvSpPr>
        <p:spPr>
          <a:xfrm>
            <a:off x="1528246" y="6799701"/>
            <a:ext cx="115229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4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-1259" y="2512450"/>
            <a:ext cx="1367810" cy="7354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A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-14093" y="5863976"/>
            <a:ext cx="1367810" cy="7354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A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400" y="5871698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4400" y="2512450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7"/>
          <p:cNvSpPr txBox="1"/>
          <p:nvPr/>
        </p:nvSpPr>
        <p:spPr>
          <a:xfrm>
            <a:off x="1516022" y="7753134"/>
            <a:ext cx="115229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4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7"/>
          <p:cNvSpPr txBox="1"/>
          <p:nvPr/>
        </p:nvSpPr>
        <p:spPr>
          <a:xfrm>
            <a:off x="1528246" y="8779014"/>
            <a:ext cx="115229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4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7"/>
          <p:cNvSpPr txBox="1"/>
          <p:nvPr/>
        </p:nvSpPr>
        <p:spPr>
          <a:xfrm>
            <a:off x="2208823" y="6850376"/>
            <a:ext cx="700420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2200" dirty="0"/>
              <a:t>Эмоциональный маркетинг — каждая модель имеет уникальный стиль и историю.</a:t>
            </a:r>
            <a:endParaRPr sz="2200" dirty="0"/>
          </a:p>
        </p:txBody>
      </p:sp>
      <p:sp>
        <p:nvSpPr>
          <p:cNvPr id="243" name="Google Shape;243;p7"/>
          <p:cNvSpPr txBox="1"/>
          <p:nvPr/>
        </p:nvSpPr>
        <p:spPr>
          <a:xfrm>
            <a:off x="2280570" y="7838020"/>
            <a:ext cx="700420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2200" dirty="0"/>
              <a:t>Персонализация — подбор по стилю, характеру, цвету, образу жизни.</a:t>
            </a:r>
            <a:endParaRPr sz="2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F28E83-CDE2-46F8-9E79-A48CBB809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2316" y="8843196"/>
            <a:ext cx="700420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Быстрый сервис — доставка 2–5 дней, удобная онлайн-консультация и бонусная система.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C3FF9A-B73A-4274-BDC1-48C8142DB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81062" y="609600"/>
            <a:ext cx="18288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Roboto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BB873A-816C-4E7A-B5FB-0D6D59804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9324" y="2330914"/>
            <a:ext cx="7836709" cy="56251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86C9D6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800" dirty="0">
              <a:solidFill>
                <a:srgbClr val="86C9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409700" y="2084864"/>
            <a:ext cx="9371402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Ценность и уникальность</a:t>
            </a:r>
          </a:p>
          <a:p>
            <a:pPr lvl="0"/>
            <a:r>
              <a:rPr lang="ru-RU" sz="2800" dirty="0"/>
              <a:t>Интернет-магазин «Сумки с характером» объединяет продажи дизайнерских аксессуаров и эмоциональный маркетинг.</a:t>
            </a:r>
            <a:endParaRPr sz="2800" cap="all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419099" y="2016952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366551" y="3884111"/>
            <a:ext cx="9414551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Монетизация</a:t>
            </a:r>
          </a:p>
          <a:p>
            <a:pPr lvl="0"/>
            <a:r>
              <a:rPr lang="ru-RU" sz="2800" dirty="0"/>
              <a:t>- Персонализированные подарочные наборы</a:t>
            </a:r>
            <a:br>
              <a:rPr lang="ru-RU" sz="2800" dirty="0"/>
            </a:br>
            <a:r>
              <a:rPr lang="ru-RU" sz="2800" dirty="0"/>
              <a:t>- Сезонные коллекции и лимитированные выпуски</a:t>
            </a:r>
            <a:br>
              <a:rPr lang="ru-RU" sz="2800" dirty="0"/>
            </a:br>
            <a:r>
              <a:rPr lang="ru-RU" sz="2800" dirty="0"/>
              <a:t>- Программа лояльности и </a:t>
            </a:r>
            <a:r>
              <a:rPr lang="ru-RU" sz="2800" dirty="0" err="1"/>
              <a:t>кэшбэк</a:t>
            </a:r>
            <a:r>
              <a:rPr lang="ru-RU" sz="2800" dirty="0"/>
              <a:t> за покупки</a:t>
            </a:r>
            <a:endParaRPr sz="2800" cap="all" dirty="0"/>
          </a:p>
        </p:txBody>
      </p:sp>
      <p:sp>
        <p:nvSpPr>
          <p:cNvPr id="211" name="Google Shape;211;p6"/>
          <p:cNvSpPr txBox="1"/>
          <p:nvPr/>
        </p:nvSpPr>
        <p:spPr>
          <a:xfrm>
            <a:off x="375950" y="3740381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409700" y="5670790"/>
            <a:ext cx="9247588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Ограничения</a:t>
            </a:r>
          </a:p>
          <a:p>
            <a:pPr lvl="0"/>
            <a:r>
              <a:rPr lang="ru-RU" sz="2800" dirty="0"/>
              <a:t>Зависимость от поставщиков материалов</a:t>
            </a:r>
            <a:br>
              <a:rPr lang="ru-RU" sz="2800" dirty="0"/>
            </a:br>
            <a:r>
              <a:rPr lang="ru-RU" sz="2800" dirty="0"/>
              <a:t>Необходимость постоянного продвижения для удержания внимания аудитории</a:t>
            </a:r>
            <a:endParaRPr sz="2800" cap="all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375950" y="5546980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0;p6">
            <a:extLst>
              <a:ext uri="{FF2B5EF4-FFF2-40B4-BE49-F238E27FC236}">
                <a16:creationId xmlns:a16="http://schemas.microsoft.com/office/drawing/2014/main" id="{118543FA-AF05-4CDD-BAA0-A169E646E16B}"/>
              </a:ext>
            </a:extLst>
          </p:cNvPr>
          <p:cNvSpPr txBox="1"/>
          <p:nvPr/>
        </p:nvSpPr>
        <p:spPr>
          <a:xfrm>
            <a:off x="1366550" y="7577571"/>
            <a:ext cx="9414551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Партнеры и ресурсы</a:t>
            </a:r>
          </a:p>
          <a:p>
            <a:pPr lvl="0"/>
            <a:r>
              <a:rPr lang="ru-RU" sz="2800" dirty="0"/>
              <a:t>Локальные мастерские и поставщики фурнитуры, курьерские службы (СДЭК, Почта России, </a:t>
            </a:r>
            <a:r>
              <a:rPr lang="ru-RU" sz="2800" dirty="0" err="1"/>
              <a:t>Boxberry</a:t>
            </a:r>
            <a:r>
              <a:rPr lang="ru-RU" sz="2800" dirty="0"/>
              <a:t>), платёжные системы (</a:t>
            </a:r>
            <a:r>
              <a:rPr lang="ru-RU" sz="2800" dirty="0" err="1"/>
              <a:t>ЮKassa</a:t>
            </a:r>
            <a:r>
              <a:rPr lang="ru-RU" sz="2800" dirty="0"/>
              <a:t>, </a:t>
            </a:r>
            <a:r>
              <a:rPr lang="ru-RU" sz="2800" dirty="0" err="1"/>
              <a:t>СберПэй</a:t>
            </a:r>
            <a:r>
              <a:rPr lang="ru-RU" sz="2800" dirty="0"/>
              <a:t>, </a:t>
            </a:r>
            <a:r>
              <a:rPr lang="ru-RU" sz="2800" dirty="0" err="1"/>
              <a:t>MirPay</a:t>
            </a:r>
            <a:r>
              <a:rPr lang="ru-RU" sz="2800" dirty="0"/>
              <a:t>), маркетинговые партнёры: </a:t>
            </a:r>
            <a:r>
              <a:rPr lang="ru-RU" sz="2800" dirty="0" err="1"/>
              <a:t>таргетологи</a:t>
            </a:r>
            <a:r>
              <a:rPr lang="ru-RU" sz="2800" dirty="0"/>
              <a:t>, контент-креаторы, SMM-специалисты</a:t>
            </a:r>
            <a:endParaRPr lang="ru-RU" sz="2800" cap="all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11;p6">
            <a:extLst>
              <a:ext uri="{FF2B5EF4-FFF2-40B4-BE49-F238E27FC236}">
                <a16:creationId xmlns:a16="http://schemas.microsoft.com/office/drawing/2014/main" id="{D06EDF0C-42A5-41BE-9490-439E926EF0B5}"/>
              </a:ext>
            </a:extLst>
          </p:cNvPr>
          <p:cNvSpPr txBox="1"/>
          <p:nvPr/>
        </p:nvSpPr>
        <p:spPr>
          <a:xfrm>
            <a:off x="375950" y="7145218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46" name="Picture 2" descr="Сумка из шнура - купить в интернет-магазине Сумка из шнура ручной работы  (handmade) на Ярмарке Мастеров с доставкой">
            <a:extLst>
              <a:ext uri="{FF2B5EF4-FFF2-40B4-BE49-F238E27FC236}">
                <a16:creationId xmlns:a16="http://schemas.microsoft.com/office/drawing/2014/main" id="{7E1AB59A-B6F9-4A17-ADEE-1CACA4DF8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saturation sat="103000"/>
                    </a14:imgEffect>
                    <a14:imgEffect>
                      <a14:brightnessContrast bright="3000" contras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232" y="2122169"/>
            <a:ext cx="6767523" cy="744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080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8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8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8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8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8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18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ADDA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8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ADDA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8" name="Google Shape;258;p8"/>
          <p:cNvGraphicFramePr/>
          <p:nvPr>
            <p:extLst>
              <p:ext uri="{D42A27DB-BD31-4B8C-83A1-F6EECF244321}">
                <p14:modId xmlns:p14="http://schemas.microsoft.com/office/powerpoint/2010/main" val="1346822774"/>
              </p:ext>
            </p:extLst>
          </p:nvPr>
        </p:nvGraphicFramePr>
        <p:xfrm>
          <a:off x="1066800" y="6660000"/>
          <a:ext cx="15887848" cy="257544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899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4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1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1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386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/>
                        <a:t>№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/>
                        <a:t>ФИО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/>
                        <a:t>Роль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dirty="0"/>
                        <a:t>Опыт, компетенции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86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ym typeface="Arial"/>
                        </a:rPr>
                        <a:t>Диана Осипова </a:t>
                      </a:r>
                      <a:endParaRPr sz="1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маркетолог, спикер</a:t>
                      </a:r>
                      <a:endParaRPr sz="1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Участник «Акселератор 2024»</a:t>
                      </a:r>
                      <a:endParaRPr sz="1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86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sym typeface="Arial"/>
                        </a:rPr>
                        <a:t>Яна Алексеева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Бизнес-аналитик</a:t>
                      </a:r>
                      <a:endParaRPr sz="1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курс</a:t>
                      </a:r>
                      <a:endParaRPr sz="1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86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Ольга Михайлова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менеджер</a:t>
                      </a:r>
                      <a:endParaRPr sz="1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курс</a:t>
                      </a:r>
                      <a:endParaRPr sz="1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5" name="Google Shape;265;p8"/>
          <p:cNvSpPr txBox="1"/>
          <p:nvPr/>
        </p:nvSpPr>
        <p:spPr>
          <a:xfrm>
            <a:off x="1451659" y="5364749"/>
            <a:ext cx="250688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FFAC00"/>
                </a:solidFill>
              </a:rPr>
              <a:t>Диана Осипова</a:t>
            </a:r>
            <a:endParaRPr dirty="0"/>
          </a:p>
        </p:txBody>
      </p:sp>
      <p:sp>
        <p:nvSpPr>
          <p:cNvPr id="266" name="Google Shape;266;p8"/>
          <p:cNvSpPr txBox="1"/>
          <p:nvPr/>
        </p:nvSpPr>
        <p:spPr>
          <a:xfrm>
            <a:off x="5515264" y="5367635"/>
            <a:ext cx="250688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Яна Алексеева</a:t>
            </a:r>
            <a:endParaRPr dirty="0"/>
          </a:p>
        </p:txBody>
      </p:sp>
      <p:sp>
        <p:nvSpPr>
          <p:cNvPr id="267" name="Google Shape;267;p8"/>
          <p:cNvSpPr txBox="1"/>
          <p:nvPr/>
        </p:nvSpPr>
        <p:spPr>
          <a:xfrm>
            <a:off x="9626278" y="5364749"/>
            <a:ext cx="2961737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Ольга Михайлова</a:t>
            </a:r>
            <a:endParaRPr sz="23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0803D3-9A2E-4C8D-9280-2F4ED0646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728" y="2049274"/>
            <a:ext cx="3194746" cy="31947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D5955C-D340-49FD-A2C9-254C913FF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3268" y="2049274"/>
            <a:ext cx="3194747" cy="31947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844D87-3B30-42EC-BD7B-029701B5B6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1333" y="2049274"/>
            <a:ext cx="3194746" cy="319474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sz="18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528246" y="2449285"/>
            <a:ext cx="7920554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ГОРИЗОНТ ПЛАНИРОВАНИЯ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(с момента начала проекта и в перспективе 1-3-5 лет)</a:t>
            </a:r>
            <a:endParaRPr sz="200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528246" y="3971213"/>
            <a:ext cx="792055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ВЫДЕЛИТЬ ОСНОВНЫЕ ФАЗЫ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например: исследование → прототип → тестирование → пилотирование → коммерциализация</a:t>
            </a:r>
            <a:endParaRPr dirty="0"/>
          </a:p>
        </p:txBody>
      </p:sp>
      <p:sp>
        <p:nvSpPr>
          <p:cNvPr id="211" name="Google Shape;211;p6"/>
          <p:cNvSpPr txBox="1"/>
          <p:nvPr/>
        </p:nvSpPr>
        <p:spPr>
          <a:xfrm>
            <a:off x="375950" y="3740381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528246" y="5777812"/>
            <a:ext cx="7920554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ОСНОВНЫЕ ДОСТИГНУТЫЕ РЕЗУЛЬТАТЫ И КЛЮЧЕВЫЕ ЗАДАЧИ В БЛИЖАЙШЕЙ ПЕРСПЕКТИВЕ</a:t>
            </a:r>
            <a:endParaRPr lang="ru-RU"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375950" y="5546980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0;p6">
            <a:extLst>
              <a:ext uri="{FF2B5EF4-FFF2-40B4-BE49-F238E27FC236}">
                <a16:creationId xmlns:a16="http://schemas.microsoft.com/office/drawing/2014/main" id="{118543FA-AF05-4CDD-BAA0-A169E646E16B}"/>
              </a:ext>
            </a:extLst>
          </p:cNvPr>
          <p:cNvSpPr txBox="1"/>
          <p:nvPr/>
        </p:nvSpPr>
        <p:spPr>
          <a:xfrm>
            <a:off x="1528246" y="7376050"/>
            <a:ext cx="792055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ВИЗУАЛИЗАЦИЯ, ВАРИАНТЫ: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Диаграмма </a:t>
            </a:r>
            <a:r>
              <a:rPr lang="ru-RU" sz="2000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Ганта</a:t>
            </a:r>
            <a: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Блок-схема с вехами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sz="2000" dirty="0" err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Таймлайн</a:t>
            </a:r>
            <a:endParaRPr lang="ru-RU" sz="20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11;p6">
            <a:extLst>
              <a:ext uri="{FF2B5EF4-FFF2-40B4-BE49-F238E27FC236}">
                <a16:creationId xmlns:a16="http://schemas.microsoft.com/office/drawing/2014/main" id="{D06EDF0C-42A5-41BE-9490-439E926EF0B5}"/>
              </a:ext>
            </a:extLst>
          </p:cNvPr>
          <p:cNvSpPr txBox="1"/>
          <p:nvPr/>
        </p:nvSpPr>
        <p:spPr>
          <a:xfrm>
            <a:off x="375950" y="7145218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EAB819-0FEA-418F-925E-FD403251D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344" y="0"/>
            <a:ext cx="8628791" cy="1057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7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73954" y="422723"/>
            <a:ext cx="1588784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ЗАПРОС НА РЕСУРСЫ</a:t>
            </a:r>
            <a:endParaRPr sz="1800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528246" y="2449285"/>
            <a:ext cx="792055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Что мы </a:t>
            </a:r>
            <a:r>
              <a:rPr lang="ru-RU" sz="2800" cap="all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хотиМот</a:t>
            </a: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партнера(</a:t>
            </a:r>
            <a:r>
              <a:rPr lang="ru-RU" sz="2800" cap="all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ов</a:t>
            </a: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)?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(указать какие конкретные ресурсы и в каком объеме вам необходимы для развития проекта)</a:t>
            </a:r>
          </a:p>
        </p:txBody>
      </p:sp>
      <p:sp>
        <p:nvSpPr>
          <p:cNvPr id="209" name="Google Shape;209;p6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528245" y="3971213"/>
            <a:ext cx="10547213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Для чего вам это нужно? Сделка ДО, сделка ПОСЛЕ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(цели привлечения ресурсов, какие результаты будут достигнуты благодаря привлеченным ресурсам)</a:t>
            </a:r>
          </a:p>
        </p:txBody>
      </p:sp>
      <p:sp>
        <p:nvSpPr>
          <p:cNvPr id="211" name="Google Shape;211;p6"/>
          <p:cNvSpPr txBox="1"/>
          <p:nvPr/>
        </p:nvSpPr>
        <p:spPr>
          <a:xfrm>
            <a:off x="375950" y="3740381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528245" y="5777812"/>
            <a:ext cx="9605919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Выгода партнера?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375950" y="5546980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0;p6">
            <a:extLst>
              <a:ext uri="{FF2B5EF4-FFF2-40B4-BE49-F238E27FC236}">
                <a16:creationId xmlns:a16="http://schemas.microsoft.com/office/drawing/2014/main" id="{118543FA-AF05-4CDD-BAA0-A169E646E16B}"/>
              </a:ext>
            </a:extLst>
          </p:cNvPr>
          <p:cNvSpPr txBox="1"/>
          <p:nvPr/>
        </p:nvSpPr>
        <p:spPr>
          <a:xfrm>
            <a:off x="1528246" y="7376050"/>
            <a:ext cx="792055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ПОКАЗАТЕЛИ</a:t>
            </a:r>
            <a:endParaRPr lang="ru-RU" sz="28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11;p6">
            <a:extLst>
              <a:ext uri="{FF2B5EF4-FFF2-40B4-BE49-F238E27FC236}">
                <a16:creationId xmlns:a16="http://schemas.microsoft.com/office/drawing/2014/main" id="{D06EDF0C-42A5-41BE-9490-439E926EF0B5}"/>
              </a:ext>
            </a:extLst>
          </p:cNvPr>
          <p:cNvSpPr txBox="1"/>
          <p:nvPr/>
        </p:nvSpPr>
        <p:spPr>
          <a:xfrm>
            <a:off x="375950" y="7145218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208AF4-1E06-4AC7-A8A0-8C7D36D920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079" r="2659"/>
          <a:stretch/>
        </p:blipFill>
        <p:spPr>
          <a:xfrm flipH="1">
            <a:off x="8616978" y="5920931"/>
            <a:ext cx="9671021" cy="561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82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9"/>
          <p:cNvPicPr preferRelativeResize="0"/>
          <p:nvPr/>
        </p:nvPicPr>
        <p:blipFill rotWithShape="1">
          <a:blip r:embed="rId3">
            <a:alphaModFix/>
          </a:blip>
          <a:srcRect r="65191"/>
          <a:stretch/>
        </p:blipFill>
        <p:spPr>
          <a:xfrm>
            <a:off x="124043" y="447708"/>
            <a:ext cx="6324600" cy="1022029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9"/>
          <p:cNvSpPr txBox="1"/>
          <p:nvPr/>
        </p:nvSpPr>
        <p:spPr>
          <a:xfrm>
            <a:off x="8763000" y="952500"/>
            <a:ext cx="8606354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МЫ ВСЕГДА НА СВЯЗИ!</a:t>
            </a:r>
            <a:endParaRPr sz="6000">
              <a:solidFill>
                <a:srgbClr val="9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9"/>
          <p:cNvSpPr txBox="1"/>
          <p:nvPr/>
        </p:nvSpPr>
        <p:spPr>
          <a:xfrm>
            <a:off x="10363200" y="2432616"/>
            <a:ext cx="860635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FF3526"/>
                </a:solidFill>
                <a:latin typeface="Arial"/>
                <a:ea typeface="Arial"/>
                <a:cs typeface="Arial"/>
                <a:sym typeface="Arial"/>
              </a:rPr>
              <a:t>Мессенджер:</a:t>
            </a:r>
            <a:r>
              <a:rPr lang="en-US" sz="4000" dirty="0">
                <a:solidFill>
                  <a:srgbClr val="FF35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u="sng" dirty="0" err="1">
                <a:solidFill>
                  <a:srgbClr val="FF3526"/>
                </a:solidFill>
                <a:latin typeface="Arial"/>
                <a:ea typeface="Arial"/>
                <a:cs typeface="Arial"/>
                <a:sym typeface="Arial"/>
              </a:rPr>
              <a:t>tg</a:t>
            </a:r>
            <a:r>
              <a:rPr lang="en-US" sz="4000" u="sng" dirty="0">
                <a:solidFill>
                  <a:srgbClr val="FF3526"/>
                </a:solidFill>
                <a:latin typeface="Arial"/>
                <a:ea typeface="Arial"/>
                <a:cs typeface="Arial"/>
                <a:sym typeface="Arial"/>
              </a:rPr>
              <a:t>-@xcv123bnd</a:t>
            </a:r>
            <a:r>
              <a:rPr lang="ru-RU" sz="4000" u="sng" dirty="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u="sng" dirty="0"/>
          </a:p>
          <a:p>
            <a:pPr marL="0" marR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Телефон:</a:t>
            </a:r>
            <a:r>
              <a:rPr lang="en-US" sz="40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4000" u="sng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89053445150</a:t>
            </a:r>
            <a:endParaRPr dirty="0"/>
          </a:p>
          <a:p>
            <a:pPr marL="0" marR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Почта:</a:t>
            </a:r>
            <a:r>
              <a:rPr lang="en-US" sz="4000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u="sng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millionzoopool@mail</a:t>
            </a:r>
            <a:r>
              <a:rPr lang="en-US" sz="4000" u="sng" dirty="0">
                <a:solidFill>
                  <a:srgbClr val="ADDAE3"/>
                </a:solidFill>
              </a:rPr>
              <a:t>.ru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CC95B1-AA8C-4ECA-A9BD-0BBF95027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63000"/>
                    </a14:imgEffect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94877" y="6096170"/>
            <a:ext cx="4069080" cy="40841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873</Words>
  <Application>Microsoft Office PowerPoint</Application>
  <PresentationFormat>Произвольный</PresentationFormat>
  <Paragraphs>153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Courier New</vt:lpstr>
      <vt:lpstr>Gilroy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 Rzhevskaya</dc:creator>
  <cp:lastModifiedBy>Ольга Умова</cp:lastModifiedBy>
  <cp:revision>27</cp:revision>
  <dcterms:created xsi:type="dcterms:W3CDTF">2006-08-16T00:00:00Z</dcterms:created>
  <dcterms:modified xsi:type="dcterms:W3CDTF">2025-10-13T20:23:21Z</dcterms:modified>
</cp:coreProperties>
</file>