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20104100" cy="11309350"/>
  <p:notesSz cx="20104100" cy="11309350"/>
  <p:defaultTextStyle>
    <a:defPPr>
      <a:defRPr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0A15C55-8517-42AA-B614-E9B94910E393}"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  <a:fill>
          <a:solidFill>
            <a:schemeClr val="accent4">
              <a:tint val="40000"/>
            </a:schemeClr>
          </a:solidFill>
        </a:fill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  <a:neCell>
      <a:tcStyle>
        <a:tcBdr/>
      </a:tcStyle>
    </a:neCell>
    <a:nwCell>
      <a:tcStyle>
        <a:tcBdr/>
      </a:tcStyle>
    </a:nwCell>
  </a:tblStyle>
  <a:tblStyle styleId="{2D5ABB26-0587-4C30-8999-92F81FD0307C}" styleName="No Style, No Grid">
    <a:wholeTbl>
      <a:tcTxStyle>
        <a:fontRef idx="minor">
          <a:srgbClr val="000000"/>
        </a:fontRef>
        <a:schemeClr val="tx1"/>
      </a:tcTxStyle>
      <a:tcStyle>
        <a:tcBdr>
          <a:left>
            <a:ln w="12700">
              <a:noFill/>
            </a:ln>
          </a:left>
          <a:right>
            <a:ln w="12700">
              <a:noFill/>
            </a:ln>
          </a:right>
          <a:top>
            <a:ln w="12700">
              <a:noFill/>
            </a:ln>
          </a:top>
          <a:bottom>
            <a:ln w="12700">
              <a:noFill/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noFill/>
        </a:fill>
      </a:tcStyle>
    </a:wholeTbl>
    <a:band1H>
      <a:tcStyle>
        <a:tcBdr/>
      </a:tcStyle>
    </a:band1H>
    <a:band2H>
      <a:tcStyle>
        <a:tcBdr/>
      </a:tcStyle>
    </a:band2H>
    <a:band1V>
      <a:tcStyle>
        <a:tcBdr/>
      </a:tcStyle>
    </a:band1V>
    <a:band2V>
      <a:tcStyle>
        <a:tcBdr/>
      </a:tcStyle>
    </a:band2V>
    <a:lastCol>
      <a:tcStyle>
        <a:tcBdr/>
      </a:tcStyle>
    </a:lastCol>
    <a:firstCol>
      <a:tcStyle>
        <a:tcBdr/>
      </a:tcStyle>
    </a:firstCol>
    <a:lastRow>
      <a:tcStyle>
        <a:tcBdr/>
      </a:tcStyle>
    </a:lastRow>
    <a:seCell>
      <a:tcStyle>
        <a:tcBdr/>
      </a:tcStyle>
    </a:seCell>
    <a:swCell>
      <a:tcStyle>
        <a:tcBdr/>
      </a:tcStyle>
    </a:swCell>
    <a:firstRow>
      <a:tcStyle>
        <a:tcBdr/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444" y="7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6725669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83" y="0"/>
                </a:moveTo>
                <a:lnTo>
                  <a:pt x="0" y="0"/>
                </a:lnTo>
                <a:lnTo>
                  <a:pt x="0" y="4355448"/>
                </a:lnTo>
                <a:lnTo>
                  <a:pt x="3358683" y="4355448"/>
                </a:lnTo>
                <a:lnTo>
                  <a:pt x="3358683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3366996" y="6951526"/>
            <a:ext cx="3359150" cy="4355465"/>
          </a:xfrm>
          <a:custGeom>
            <a:avLst/>
            <a:gdLst/>
            <a:ahLst/>
            <a:cxnLst/>
            <a:rect l="l" t="t" r="r" b="b"/>
            <a:pathLst>
              <a:path w="3359150" h="4355465" extrusionOk="0">
                <a:moveTo>
                  <a:pt x="3358672" y="0"/>
                </a:moveTo>
                <a:lnTo>
                  <a:pt x="0" y="0"/>
                </a:lnTo>
                <a:lnTo>
                  <a:pt x="0" y="4355448"/>
                </a:lnTo>
                <a:lnTo>
                  <a:pt x="3358672" y="4355448"/>
                </a:lnTo>
                <a:lnTo>
                  <a:pt x="3358672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 bwMode="auto">
          <a:xfrm>
            <a:off x="868074" y="473802"/>
            <a:ext cx="4825760" cy="491703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 bwMode="auto"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/>
        <p:txBody>
          <a:bodyPr lIns="36000" tIns="36000" rIns="36000" bIns="36000"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 bwMode="auto">
          <a:xfrm>
            <a:off x="10054186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7" name="bg object 17"/>
          <p:cNvSpPr/>
          <p:nvPr/>
        </p:nvSpPr>
        <p:spPr bwMode="auto">
          <a:xfrm>
            <a:off x="1206479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4A1B3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8" name="bg object 18"/>
          <p:cNvSpPr/>
          <p:nvPr/>
        </p:nvSpPr>
        <p:spPr bwMode="auto">
          <a:xfrm>
            <a:off x="16086044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19" name="bg object 19"/>
          <p:cNvSpPr/>
          <p:nvPr/>
        </p:nvSpPr>
        <p:spPr bwMode="auto">
          <a:xfrm>
            <a:off x="18096653" y="10832026"/>
            <a:ext cx="2007870" cy="476884"/>
          </a:xfrm>
          <a:custGeom>
            <a:avLst/>
            <a:gdLst/>
            <a:ahLst/>
            <a:cxnLst/>
            <a:rect l="l" t="t" r="r" b="b"/>
            <a:pathLst>
              <a:path w="2007869" h="476884" extrusionOk="0">
                <a:moveTo>
                  <a:pt x="2007436" y="0"/>
                </a:moveTo>
                <a:lnTo>
                  <a:pt x="0" y="0"/>
                </a:lnTo>
                <a:lnTo>
                  <a:pt x="0" y="476529"/>
                </a:lnTo>
                <a:lnTo>
                  <a:pt x="2007436" y="476529"/>
                </a:lnTo>
                <a:lnTo>
                  <a:pt x="2007436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bg object 20"/>
          <p:cNvSpPr/>
          <p:nvPr/>
        </p:nvSpPr>
        <p:spPr bwMode="auto">
          <a:xfrm>
            <a:off x="6037177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1" name="bg object 21"/>
          <p:cNvSpPr/>
          <p:nvPr/>
        </p:nvSpPr>
        <p:spPr bwMode="auto">
          <a:xfrm>
            <a:off x="4024442" y="10832026"/>
            <a:ext cx="2013585" cy="476884"/>
          </a:xfrm>
          <a:custGeom>
            <a:avLst/>
            <a:gdLst/>
            <a:ahLst/>
            <a:cxnLst/>
            <a:rect l="l" t="t" r="r" b="b"/>
            <a:pathLst>
              <a:path w="2013585" h="476884" extrusionOk="0">
                <a:moveTo>
                  <a:pt x="2013111" y="0"/>
                </a:moveTo>
                <a:lnTo>
                  <a:pt x="0" y="0"/>
                </a:lnTo>
                <a:lnTo>
                  <a:pt x="0" y="476529"/>
                </a:lnTo>
                <a:lnTo>
                  <a:pt x="2013111" y="476529"/>
                </a:lnTo>
                <a:lnTo>
                  <a:pt x="2013111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2" name="bg object 22"/>
          <p:cNvSpPr/>
          <p:nvPr/>
        </p:nvSpPr>
        <p:spPr bwMode="auto">
          <a:xfrm>
            <a:off x="2013823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5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3" name="bg object 23"/>
          <p:cNvSpPr/>
          <p:nvPr/>
        </p:nvSpPr>
        <p:spPr bwMode="auto">
          <a:xfrm>
            <a:off x="3200" y="10832026"/>
            <a:ext cx="10053319" cy="476884"/>
          </a:xfrm>
          <a:custGeom>
            <a:avLst/>
            <a:gdLst/>
            <a:ahLst/>
            <a:cxnLst/>
            <a:rect l="l" t="t" r="r" b="b"/>
            <a:pathLst>
              <a:path w="10053320" h="476884" extrusionOk="0">
                <a:moveTo>
                  <a:pt x="2010613" y="0"/>
                </a:moveTo>
                <a:lnTo>
                  <a:pt x="0" y="0"/>
                </a:lnTo>
                <a:lnTo>
                  <a:pt x="0" y="476529"/>
                </a:lnTo>
                <a:lnTo>
                  <a:pt x="2010613" y="476529"/>
                </a:lnTo>
                <a:lnTo>
                  <a:pt x="2010613" y="0"/>
                </a:lnTo>
                <a:close/>
              </a:path>
              <a:path w="10053320" h="476884" extrusionOk="0">
                <a:moveTo>
                  <a:pt x="10053104" y="0"/>
                </a:moveTo>
                <a:lnTo>
                  <a:pt x="8042491" y="0"/>
                </a:lnTo>
                <a:lnTo>
                  <a:pt x="8042491" y="476529"/>
                </a:lnTo>
                <a:lnTo>
                  <a:pt x="10053104" y="476529"/>
                </a:lnTo>
                <a:lnTo>
                  <a:pt x="10053104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4" name="bg object 24"/>
          <p:cNvSpPr/>
          <p:nvPr/>
        </p:nvSpPr>
        <p:spPr bwMode="auto">
          <a:xfrm>
            <a:off x="1407543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5" name="bg object 25"/>
          <p:cNvSpPr/>
          <p:nvPr/>
        </p:nvSpPr>
        <p:spPr bwMode="auto">
          <a:xfrm>
            <a:off x="0" y="961436"/>
            <a:ext cx="584835" cy="170180"/>
          </a:xfrm>
          <a:custGeom>
            <a:avLst/>
            <a:gdLst/>
            <a:ahLst/>
            <a:cxnLst/>
            <a:rect l="l" t="t" r="r" b="b"/>
            <a:pathLst>
              <a:path w="584835" h="170180" extrusionOk="0">
                <a:moveTo>
                  <a:pt x="584264" y="0"/>
                </a:moveTo>
                <a:lnTo>
                  <a:pt x="0" y="0"/>
                </a:lnTo>
                <a:lnTo>
                  <a:pt x="0" y="170120"/>
                </a:lnTo>
                <a:lnTo>
                  <a:pt x="584264" y="170120"/>
                </a:lnTo>
                <a:lnTo>
                  <a:pt x="584264" y="0"/>
                </a:lnTo>
                <a:close/>
              </a:path>
            </a:pathLst>
          </a:custGeom>
          <a:solidFill>
            <a:srgbClr val="FBB3C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6" name="bg object 26"/>
          <p:cNvSpPr/>
          <p:nvPr/>
        </p:nvSpPr>
        <p:spPr bwMode="auto">
          <a:xfrm>
            <a:off x="584264" y="961436"/>
            <a:ext cx="588010" cy="170180"/>
          </a:xfrm>
          <a:custGeom>
            <a:avLst/>
            <a:gdLst/>
            <a:ahLst/>
            <a:cxnLst/>
            <a:rect l="l" t="t" r="r" b="b"/>
            <a:pathLst>
              <a:path w="588010" h="170180" extrusionOk="0">
                <a:moveTo>
                  <a:pt x="587448" y="0"/>
                </a:moveTo>
                <a:lnTo>
                  <a:pt x="0" y="0"/>
                </a:lnTo>
                <a:lnTo>
                  <a:pt x="0" y="170120"/>
                </a:lnTo>
                <a:lnTo>
                  <a:pt x="587448" y="170120"/>
                </a:lnTo>
                <a:lnTo>
                  <a:pt x="587448" y="0"/>
                </a:lnTo>
                <a:close/>
              </a:path>
            </a:pathLst>
          </a:custGeom>
          <a:solidFill>
            <a:srgbClr val="8F00FF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7" name="bg object 27"/>
          <p:cNvSpPr/>
          <p:nvPr/>
        </p:nvSpPr>
        <p:spPr bwMode="auto">
          <a:xfrm>
            <a:off x="1171712" y="961436"/>
            <a:ext cx="558800" cy="170180"/>
          </a:xfrm>
          <a:custGeom>
            <a:avLst/>
            <a:gdLst/>
            <a:ahLst/>
            <a:cxnLst/>
            <a:rect l="l" t="t" r="r" b="b"/>
            <a:pathLst>
              <a:path w="558800" h="170180" extrusionOk="0">
                <a:moveTo>
                  <a:pt x="558202" y="0"/>
                </a:moveTo>
                <a:lnTo>
                  <a:pt x="0" y="0"/>
                </a:lnTo>
                <a:lnTo>
                  <a:pt x="0" y="170120"/>
                </a:lnTo>
                <a:lnTo>
                  <a:pt x="558202" y="170120"/>
                </a:lnTo>
                <a:lnTo>
                  <a:pt x="558202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8" name="bg object 28"/>
          <p:cNvSpPr/>
          <p:nvPr/>
        </p:nvSpPr>
        <p:spPr bwMode="auto">
          <a:xfrm>
            <a:off x="1729915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9" name="bg object 29"/>
          <p:cNvSpPr/>
          <p:nvPr/>
        </p:nvSpPr>
        <p:spPr bwMode="auto">
          <a:xfrm>
            <a:off x="2313102" y="961436"/>
            <a:ext cx="583565" cy="170180"/>
          </a:xfrm>
          <a:custGeom>
            <a:avLst/>
            <a:gdLst/>
            <a:ahLst/>
            <a:cxnLst/>
            <a:rect l="l" t="t" r="r" b="b"/>
            <a:pathLst>
              <a:path w="583564" h="170180" extrusionOk="0">
                <a:moveTo>
                  <a:pt x="583186" y="0"/>
                </a:moveTo>
                <a:lnTo>
                  <a:pt x="0" y="0"/>
                </a:lnTo>
                <a:lnTo>
                  <a:pt x="0" y="170120"/>
                </a:lnTo>
                <a:lnTo>
                  <a:pt x="583186" y="170120"/>
                </a:lnTo>
                <a:lnTo>
                  <a:pt x="583186" y="0"/>
                </a:lnTo>
                <a:close/>
              </a:path>
            </a:pathLst>
          </a:custGeom>
          <a:solidFill>
            <a:srgbClr val="B5D8E1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 bwMode="auto"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 bwMode="auto"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/>
        <p:txBody>
          <a:bodyPr lIns="36000" tIns="36000" rIns="36000" bIns="36000"/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 bwMode="auto"/>
        <p:txBody>
          <a:bodyPr lIns="36000" tIns="36000" rIns="36000" bIns="3600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 bwMode="auto"/>
        <p:txBody>
          <a:bodyPr lIns="36000" tIns="36000" rIns="36000" bIns="3600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 bwMode="auto"/>
        <p:txBody>
          <a:bodyPr lIns="36000" tIns="36000" rIns="36000" bIns="3600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 bwMode="auto">
          <a:xfrm>
            <a:off x="862076" y="462428"/>
            <a:ext cx="5105090" cy="492734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 sz="2950" b="1" i="0">
                <a:solidFill>
                  <a:srgbClr val="1D1D1B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 bwMode="auto"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 bwMode="auto"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 bwMode="auto"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D8BD707-D9CF-40AE-B4C6-C98DA3205C09}" type="datetimeFigureOut">
              <a:rPr lang="en-US"/>
              <a:t>4/24/2026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 bwMode="auto"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svg"/><Relationship Id="rId34" Type="http://schemas.openxmlformats.org/officeDocument/2006/relationships/image" Target="../media/image3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33" Type="http://schemas.openxmlformats.org/officeDocument/2006/relationships/image" Target="../media/image32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29" Type="http://schemas.openxmlformats.org/officeDocument/2006/relationships/image" Target="../media/image28.sv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32" Type="http://schemas.openxmlformats.org/officeDocument/2006/relationships/image" Target="../media/image31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sv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31" Type="http://schemas.openxmlformats.org/officeDocument/2006/relationships/image" Target="../media/image30.sv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svg"/><Relationship Id="rId30" Type="http://schemas.openxmlformats.org/officeDocument/2006/relationships/image" Target="../media/image29.png"/><Relationship Id="rId8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2159478" y="-429"/>
            <a:ext cx="7990205" cy="11307047"/>
            <a:chOff x="12114283" y="963"/>
            <a:chExt cx="7990205" cy="11307047"/>
          </a:xfrm>
        </p:grpSpPr>
        <p:sp>
          <p:nvSpPr>
            <p:cNvPr id="3" name="object 3"/>
            <p:cNvSpPr/>
            <p:nvPr/>
          </p:nvSpPr>
          <p:spPr bwMode="auto">
            <a:xfrm>
              <a:off x="12114814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12114813" y="2829065"/>
              <a:ext cx="3994399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2114814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211481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1411214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8" name="object 8"/>
            <p:cNvSpPr/>
            <p:nvPr/>
          </p:nvSpPr>
          <p:spPr bwMode="auto">
            <a:xfrm>
              <a:off x="12114573" y="2829065"/>
              <a:ext cx="3995282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9" name="object 9"/>
            <p:cNvSpPr/>
            <p:nvPr/>
          </p:nvSpPr>
          <p:spPr bwMode="auto">
            <a:xfrm>
              <a:off x="14112138" y="5653335"/>
              <a:ext cx="3994785" cy="5654675"/>
            </a:xfrm>
            <a:custGeom>
              <a:avLst/>
              <a:gdLst/>
              <a:ahLst/>
              <a:cxnLst/>
              <a:rect l="l" t="t" r="r" b="b"/>
              <a:pathLst>
                <a:path w="3994784" h="5654675" extrusionOk="0">
                  <a:moveTo>
                    <a:pt x="3994632" y="2826156"/>
                  </a:moveTo>
                  <a:lnTo>
                    <a:pt x="1997329" y="2826156"/>
                  </a:lnTo>
                  <a:lnTo>
                    <a:pt x="1997329" y="0"/>
                  </a:lnTo>
                  <a:lnTo>
                    <a:pt x="0" y="0"/>
                  </a:lnTo>
                  <a:lnTo>
                    <a:pt x="0" y="2828099"/>
                  </a:lnTo>
                  <a:lnTo>
                    <a:pt x="1997316" y="2828099"/>
                  </a:lnTo>
                  <a:lnTo>
                    <a:pt x="1997316" y="5654268"/>
                  </a:lnTo>
                  <a:lnTo>
                    <a:pt x="3994632" y="5654268"/>
                  </a:lnTo>
                  <a:lnTo>
                    <a:pt x="3994632" y="2826156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114283" y="8479490"/>
              <a:ext cx="3995572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1" name="object 11"/>
            <p:cNvSpPr/>
            <p:nvPr/>
          </p:nvSpPr>
          <p:spPr bwMode="auto">
            <a:xfrm>
              <a:off x="16109455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2" name="object 12"/>
            <p:cNvSpPr/>
            <p:nvPr/>
          </p:nvSpPr>
          <p:spPr bwMode="auto">
            <a:xfrm>
              <a:off x="16109455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75"/>
                  </a:lnTo>
                  <a:lnTo>
                    <a:pt x="1997321" y="2826175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6109455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4" name="object 14"/>
            <p:cNvSpPr/>
            <p:nvPr/>
          </p:nvSpPr>
          <p:spPr bwMode="auto">
            <a:xfrm>
              <a:off x="18106778" y="963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5" name="object 15"/>
            <p:cNvSpPr/>
            <p:nvPr/>
          </p:nvSpPr>
          <p:spPr bwMode="auto">
            <a:xfrm>
              <a:off x="18106778" y="2829065"/>
              <a:ext cx="1997710" cy="2826385"/>
            </a:xfrm>
            <a:custGeom>
              <a:avLst/>
              <a:gdLst/>
              <a:ahLst/>
              <a:cxnLst/>
              <a:rect l="l" t="t" r="r" b="b"/>
              <a:pathLst>
                <a:path w="1997709" h="2826385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6186"/>
                  </a:lnTo>
                  <a:lnTo>
                    <a:pt x="1997321" y="2826186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18106778" y="5653325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18106144" y="8479490"/>
              <a:ext cx="1997710" cy="2828290"/>
            </a:xfrm>
            <a:custGeom>
              <a:avLst/>
              <a:gdLst/>
              <a:ahLst/>
              <a:cxnLst/>
              <a:rect l="l" t="t" r="r" b="b"/>
              <a:pathLst>
                <a:path w="1997709" h="2828290" extrusionOk="0">
                  <a:moveTo>
                    <a:pt x="1997321" y="0"/>
                  </a:moveTo>
                  <a:lnTo>
                    <a:pt x="0" y="0"/>
                  </a:lnTo>
                  <a:lnTo>
                    <a:pt x="0" y="2828102"/>
                  </a:lnTo>
                  <a:lnTo>
                    <a:pt x="1997321" y="2828102"/>
                  </a:lnTo>
                  <a:lnTo>
                    <a:pt x="1997321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 dirty="0"/>
            </a:p>
          </p:txBody>
        </p:sp>
      </p:grpSp>
      <p:sp>
        <p:nvSpPr>
          <p:cNvPr id="18" name="object 18"/>
          <p:cNvSpPr txBox="1"/>
          <p:nvPr/>
        </p:nvSpPr>
        <p:spPr bwMode="auto">
          <a:xfrm>
            <a:off x="532087" y="5866654"/>
            <a:ext cx="8607425" cy="924414"/>
          </a:xfrm>
          <a:prstGeom prst="rect">
            <a:avLst/>
          </a:prstGeom>
        </p:spPr>
        <p:txBody>
          <a:bodyPr vert="horz" wrap="square" lIns="36000" tIns="53974" rIns="36000" bIns="36000" rtlCol="0">
            <a:spAutoFit/>
          </a:bodyPr>
          <a:lstStyle/>
          <a:p>
            <a:pPr marL="12700" marR="5080">
              <a:lnSpc>
                <a:spcPts val="6509"/>
              </a:lnSpc>
              <a:spcBef>
                <a:spcPts val="425"/>
              </a:spcBef>
              <a:defRPr/>
            </a:pPr>
            <a:r>
              <a:rPr lang="ru-RU" sz="5600" b="1" spc="-10" dirty="0">
                <a:solidFill>
                  <a:srgbClr val="8F00FF"/>
                </a:solidFill>
                <a:latin typeface="Trebuchet MS"/>
                <a:cs typeface="Trebuchet MS"/>
              </a:rPr>
              <a:t>Без границ</a:t>
            </a:r>
            <a:endParaRPr sz="5600" dirty="0">
              <a:latin typeface="Trebuchet MS"/>
              <a:cs typeface="Trebuchet MS"/>
            </a:endParaRPr>
          </a:p>
        </p:txBody>
      </p:sp>
      <p:sp>
        <p:nvSpPr>
          <p:cNvPr id="19" name="object 19"/>
          <p:cNvSpPr txBox="1"/>
          <p:nvPr/>
        </p:nvSpPr>
        <p:spPr bwMode="auto">
          <a:xfrm>
            <a:off x="528912" y="8971330"/>
            <a:ext cx="8610600" cy="2335058"/>
          </a:xfrm>
          <a:prstGeom prst="rect">
            <a:avLst/>
          </a:prstGeom>
        </p:spPr>
        <p:txBody>
          <a:bodyPr vert="horz" wrap="square" lIns="36000" tIns="13335" rIns="36000" bIns="3600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dirty="0">
                <a:latin typeface="Microsoft Sans Serif"/>
                <a:cs typeface="Microsoft Sans Serif"/>
              </a:rPr>
              <a:t>Дмитриенко Михаил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dirty="0">
                <a:latin typeface="Microsoft Sans Serif"/>
                <a:cs typeface="Microsoft Sans Serif"/>
              </a:rPr>
              <a:t>Михайлюк Максим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dirty="0">
                <a:latin typeface="Microsoft Sans Serif"/>
                <a:cs typeface="Microsoft Sans Serif"/>
              </a:rPr>
              <a:t>Дощенко Денис</a:t>
            </a:r>
          </a:p>
          <a:p>
            <a:pPr marL="12700" marR="5080">
              <a:lnSpc>
                <a:spcPct val="100000"/>
              </a:lnSpc>
              <a:spcBef>
                <a:spcPts val="105"/>
              </a:spcBef>
              <a:defRPr/>
            </a:pPr>
            <a:r>
              <a:rPr lang="ru-RU" sz="3650" dirty="0">
                <a:latin typeface="Microsoft Sans Serif"/>
                <a:cs typeface="Microsoft Sans Serif"/>
              </a:rPr>
              <a:t>Горбанёв Денис</a:t>
            </a:r>
            <a:endParaRPr sz="3650" dirty="0">
              <a:latin typeface="Microsoft Sans Serif"/>
              <a:cs typeface="Microsoft Sans Serif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/>
          <a:stretch/>
        </p:blipFill>
        <p:spPr bwMode="auto">
          <a:xfrm>
            <a:off x="8892324" y="384616"/>
            <a:ext cx="2095668" cy="1743272"/>
          </a:xfrm>
          <a:prstGeom prst="rect">
            <a:avLst/>
          </a:prstGeom>
        </p:spPr>
      </p:pic>
      <p:grpSp>
        <p:nvGrpSpPr>
          <p:cNvPr id="21" name="object 21"/>
          <p:cNvGrpSpPr/>
          <p:nvPr/>
        </p:nvGrpSpPr>
        <p:grpSpPr bwMode="auto">
          <a:xfrm>
            <a:off x="1993961" y="1077625"/>
            <a:ext cx="1685925" cy="146685"/>
            <a:chOff x="1993961" y="1077625"/>
            <a:chExt cx="1685925" cy="146685"/>
          </a:xfrm>
        </p:grpSpPr>
        <p:pic>
          <p:nvPicPr>
            <p:cNvPr id="22" name="object 22"/>
            <p:cNvPicPr/>
            <p:nvPr/>
          </p:nvPicPr>
          <p:blipFill>
            <a:blip r:embed="rId3"/>
            <a:stretch/>
          </p:blipFill>
          <p:spPr bwMode="auto">
            <a:xfrm>
              <a:off x="1993961" y="1080241"/>
              <a:ext cx="141158" cy="141273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4"/>
            <a:stretch/>
          </p:blipFill>
          <p:spPr bwMode="auto">
            <a:xfrm>
              <a:off x="2172266" y="1080241"/>
              <a:ext cx="123765" cy="141273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 bwMode="auto">
            <a:xfrm>
              <a:off x="2333193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37" y="55880"/>
                  </a:lnTo>
                  <a:lnTo>
                    <a:pt x="23037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37" y="140970"/>
                  </a:lnTo>
                  <a:lnTo>
                    <a:pt x="23037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5"/>
            <a:stretch/>
          </p:blipFill>
          <p:spPr bwMode="auto">
            <a:xfrm>
              <a:off x="2486063" y="1077625"/>
              <a:ext cx="149744" cy="14650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6"/>
            <a:stretch/>
          </p:blipFill>
          <p:spPr bwMode="auto">
            <a:xfrm>
              <a:off x="2666031" y="1080238"/>
              <a:ext cx="115807" cy="141273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7"/>
            <a:stretch/>
          </p:blipFill>
          <p:spPr bwMode="auto">
            <a:xfrm>
              <a:off x="2809796" y="1080244"/>
              <a:ext cx="112048" cy="141273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 bwMode="auto">
            <a:xfrm>
              <a:off x="2948038" y="1080547"/>
              <a:ext cx="122555" cy="140970"/>
            </a:xfrm>
            <a:custGeom>
              <a:avLst/>
              <a:gdLst/>
              <a:ahLst/>
              <a:cxnLst/>
              <a:rect l="l" t="t" r="r" b="b"/>
              <a:pathLst>
                <a:path w="122555" h="140969" extrusionOk="0">
                  <a:moveTo>
                    <a:pt x="122516" y="0"/>
                  </a:moveTo>
                  <a:lnTo>
                    <a:pt x="99479" y="0"/>
                  </a:lnTo>
                  <a:lnTo>
                    <a:pt x="99479" y="55880"/>
                  </a:lnTo>
                  <a:lnTo>
                    <a:pt x="23050" y="55880"/>
                  </a:lnTo>
                  <a:lnTo>
                    <a:pt x="23050" y="0"/>
                  </a:lnTo>
                  <a:lnTo>
                    <a:pt x="0" y="0"/>
                  </a:lnTo>
                  <a:lnTo>
                    <a:pt x="0" y="55880"/>
                  </a:lnTo>
                  <a:lnTo>
                    <a:pt x="0" y="76200"/>
                  </a:lnTo>
                  <a:lnTo>
                    <a:pt x="0" y="140970"/>
                  </a:lnTo>
                  <a:lnTo>
                    <a:pt x="23050" y="140970"/>
                  </a:lnTo>
                  <a:lnTo>
                    <a:pt x="23050" y="76200"/>
                  </a:lnTo>
                  <a:lnTo>
                    <a:pt x="99479" y="76200"/>
                  </a:lnTo>
                  <a:lnTo>
                    <a:pt x="99479" y="140970"/>
                  </a:lnTo>
                  <a:lnTo>
                    <a:pt x="122516" y="140970"/>
                  </a:lnTo>
                  <a:lnTo>
                    <a:pt x="122516" y="76200"/>
                  </a:lnTo>
                  <a:lnTo>
                    <a:pt x="122516" y="55880"/>
                  </a:lnTo>
                  <a:lnTo>
                    <a:pt x="122516" y="0"/>
                  </a:lnTo>
                  <a:close/>
                </a:path>
              </a:pathLst>
            </a:custGeom>
            <a:solidFill>
              <a:srgbClr val="3F3F3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8"/>
            <a:stretch/>
          </p:blipFill>
          <p:spPr bwMode="auto">
            <a:xfrm>
              <a:off x="3094990" y="1079439"/>
              <a:ext cx="291047" cy="14469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9"/>
            <a:stretch/>
          </p:blipFill>
          <p:spPr bwMode="auto">
            <a:xfrm>
              <a:off x="3409954" y="1080241"/>
              <a:ext cx="123555" cy="141273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4"/>
            <a:stretch/>
          </p:blipFill>
          <p:spPr bwMode="auto">
            <a:xfrm>
              <a:off x="3556072" y="1080241"/>
              <a:ext cx="123765" cy="141273"/>
            </a:xfrm>
            <a:prstGeom prst="rect">
              <a:avLst/>
            </a:prstGeom>
          </p:spPr>
        </p:pic>
      </p:grpSp>
      <p:grpSp>
        <p:nvGrpSpPr>
          <p:cNvPr id="32" name="object 32"/>
          <p:cNvGrpSpPr/>
          <p:nvPr/>
        </p:nvGrpSpPr>
        <p:grpSpPr bwMode="auto">
          <a:xfrm>
            <a:off x="1993961" y="1321274"/>
            <a:ext cx="883919" cy="146685"/>
            <a:chOff x="1993961" y="1321274"/>
            <a:chExt cx="883919" cy="146685"/>
          </a:xfrm>
        </p:grpSpPr>
        <p:pic>
          <p:nvPicPr>
            <p:cNvPr id="33" name="object 33"/>
            <p:cNvPicPr/>
            <p:nvPr/>
          </p:nvPicPr>
          <p:blipFill>
            <a:blip r:embed="rId10"/>
            <a:stretch/>
          </p:blipFill>
          <p:spPr bwMode="auto">
            <a:xfrm>
              <a:off x="1993961" y="1323903"/>
              <a:ext cx="112048" cy="141273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11"/>
            <a:stretch/>
          </p:blipFill>
          <p:spPr bwMode="auto">
            <a:xfrm>
              <a:off x="2128352" y="1321284"/>
              <a:ext cx="149744" cy="14650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2"/>
            <a:stretch/>
          </p:blipFill>
          <p:spPr bwMode="auto">
            <a:xfrm>
              <a:off x="2303991" y="1321274"/>
              <a:ext cx="120195" cy="146519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2"/>
            <a:stretch/>
          </p:blipFill>
          <p:spPr bwMode="auto">
            <a:xfrm>
              <a:off x="2444112" y="1321274"/>
              <a:ext cx="120195" cy="146519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13"/>
            <a:stretch/>
          </p:blipFill>
          <p:spPr bwMode="auto">
            <a:xfrm>
              <a:off x="2593190" y="1323900"/>
              <a:ext cx="123776" cy="141273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4"/>
            <a:stretch/>
          </p:blipFill>
          <p:spPr bwMode="auto">
            <a:xfrm>
              <a:off x="2754120" y="1323900"/>
              <a:ext cx="123765" cy="141273"/>
            </a:xfrm>
            <a:prstGeom prst="rect">
              <a:avLst/>
            </a:prstGeom>
          </p:spPr>
        </p:pic>
      </p:grpSp>
      <p:pic>
        <p:nvPicPr>
          <p:cNvPr id="39" name="object 39"/>
          <p:cNvPicPr/>
          <p:nvPr/>
        </p:nvPicPr>
        <p:blipFill>
          <a:blip r:embed="rId14"/>
          <a:stretch/>
        </p:blipFill>
        <p:spPr bwMode="auto">
          <a:xfrm>
            <a:off x="653471" y="690253"/>
            <a:ext cx="1043025" cy="116491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/>
        </p:blipFill>
        <p:spPr bwMode="auto">
          <a:xfrm>
            <a:off x="4067718" y="455064"/>
            <a:ext cx="4183531" cy="1602376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C61504C-60E2-4A53-890C-799B6283535F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 l="11774" t="12084" r="82161" b="75743"/>
          <a:stretch/>
        </p:blipFill>
        <p:spPr>
          <a:xfrm>
            <a:off x="16341486" y="3326056"/>
            <a:ext cx="1749786" cy="1975755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2EA7E6E-0472-49BE-AED2-10964C27A4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64226" t="14527" r="28566" b="74692"/>
          <a:stretch/>
        </p:blipFill>
        <p:spPr>
          <a:xfrm>
            <a:off x="16266974" y="9763203"/>
            <a:ext cx="1449109" cy="12192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4C232081-E48E-4B83-836B-F44350064441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 l="55515" t="13511" r="35395" b="76880"/>
          <a:stretch/>
        </p:blipFill>
        <p:spPr bwMode="auto">
          <a:xfrm>
            <a:off x="16077784" y="9115002"/>
            <a:ext cx="1827491" cy="10867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6FEA53E6-6EF5-4D5D-B2B9-E7D8D1F4EFC2}"/>
              </a:ext>
            </a:extLst>
          </p:cNvPr>
          <p:cNvPicPr>
            <a:picLocks noChangeAspect="1"/>
          </p:cNvPicPr>
          <p:nvPr/>
        </p:nvPicPr>
        <p:blipFill rotWithShape="1"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 l="41138" t="12980" r="44097" b="76719"/>
          <a:stretch/>
        </p:blipFill>
        <p:spPr>
          <a:xfrm>
            <a:off x="12159768" y="3476133"/>
            <a:ext cx="3904488" cy="1532248"/>
          </a:xfrm>
          <a:prstGeom prst="rect">
            <a:avLst/>
          </a:prstGeom>
        </p:spPr>
      </p:pic>
      <p:sp>
        <p:nvSpPr>
          <p:cNvPr id="47" name="object 17">
            <a:extLst>
              <a:ext uri="{FF2B5EF4-FFF2-40B4-BE49-F238E27FC236}">
                <a16:creationId xmlns:a16="http://schemas.microsoft.com/office/drawing/2014/main" id="{5DF3DBC0-5FA6-43B7-853A-FA239C3104EE}"/>
              </a:ext>
            </a:extLst>
          </p:cNvPr>
          <p:cNvSpPr/>
          <p:nvPr/>
        </p:nvSpPr>
        <p:spPr bwMode="auto">
          <a:xfrm>
            <a:off x="12159768" y="5651703"/>
            <a:ext cx="5991915" cy="2828290"/>
          </a:xfrm>
          <a:custGeom>
            <a:avLst/>
            <a:gdLst/>
            <a:ahLst/>
            <a:cxnLst/>
            <a:rect l="l" t="t" r="r" b="b"/>
            <a:pathLst>
              <a:path w="1997709" h="2828290" extrusionOk="0">
                <a:moveTo>
                  <a:pt x="1997321" y="0"/>
                </a:moveTo>
                <a:lnTo>
                  <a:pt x="0" y="0"/>
                </a:lnTo>
                <a:lnTo>
                  <a:pt x="0" y="2828102"/>
                </a:lnTo>
                <a:lnTo>
                  <a:pt x="1997321" y="2828102"/>
                </a:lnTo>
                <a:lnTo>
                  <a:pt x="1997321" y="0"/>
                </a:lnTo>
                <a:close/>
              </a:path>
            </a:pathLst>
          </a:custGeom>
          <a:solidFill>
            <a:srgbClr val="FCAF17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DED2D56-D505-4B9E-BAA0-F5F333D2E9FA}"/>
              </a:ext>
            </a:extLst>
          </p:cNvPr>
          <p:cNvPicPr>
            <a:picLocks noChangeAspect="1"/>
          </p:cNvPicPr>
          <p:nvPr/>
        </p:nvPicPr>
        <p:blipFill rotWithShape="1"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 l="79319" t="2917" r="13263" b="83061"/>
          <a:stretch/>
        </p:blipFill>
        <p:spPr>
          <a:xfrm>
            <a:off x="14215839" y="414050"/>
            <a:ext cx="1880291" cy="1999331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EF03A58C-BE11-47B5-8994-924E3B3F5039}"/>
              </a:ext>
            </a:extLst>
          </p:cNvPr>
          <p:cNvPicPr>
            <a:picLocks noChangeAspect="1"/>
          </p:cNvPicPr>
          <p:nvPr/>
        </p:nvPicPr>
        <p:blipFill rotWithShape="1"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 l="86739" t="2159" r="5275" b="83598"/>
          <a:stretch/>
        </p:blipFill>
        <p:spPr>
          <a:xfrm>
            <a:off x="18229185" y="455064"/>
            <a:ext cx="1843673" cy="1849545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019A262-044A-484D-A6C7-39D59152A0F0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12400414" y="7103790"/>
            <a:ext cx="5526308" cy="1032289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A35645D5-9E04-4CA8-9D00-97EBCFD0DE9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2579004" y="9405550"/>
            <a:ext cx="3156173" cy="944491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C3AA721-AABA-4585-BCFA-C2986CB20DFE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8213530" y="9781597"/>
            <a:ext cx="1890570" cy="394734"/>
          </a:xfrm>
          <a:prstGeom prst="rect">
            <a:avLst/>
          </a:prstGeom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6AF8DFD6-3930-439D-86D7-DD8A136B80B6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8312734" y="3897941"/>
            <a:ext cx="1645316" cy="679883"/>
          </a:xfrm>
          <a:prstGeom prst="rect">
            <a:avLst/>
          </a:prstGeom>
        </p:spPr>
      </p:pic>
      <p:pic>
        <p:nvPicPr>
          <p:cNvPr id="60" name="Рисунок 59">
            <a:extLst>
              <a:ext uri="{FF2B5EF4-FFF2-40B4-BE49-F238E27FC236}">
                <a16:creationId xmlns:a16="http://schemas.microsoft.com/office/drawing/2014/main" id="{2D40EFB4-3D14-4DB3-94E4-C1073D55D9F4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1618" y="5989459"/>
            <a:ext cx="3966672" cy="10471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450850" y="3488168"/>
            <a:ext cx="17180123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 продукт подходит для трех категории: </a:t>
            </a:r>
          </a:p>
          <a:p>
            <a:pPr>
              <a:defRPr/>
            </a:pPr>
            <a:endParaRPr lang="ru-RU" sz="32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люди с ОВЗ от 18 до 55 лет, реабилитационные центры и НКО. </a:t>
            </a:r>
          </a:p>
          <a:p>
            <a:pPr>
              <a:defRPr/>
            </a:pPr>
            <a:endParaRPr lang="ru-RU" sz="32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Первые готовы платить за персонализированную реабилитацию и трекинг прогресса</a:t>
            </a:r>
          </a:p>
          <a:p>
            <a:pPr>
              <a:defRPr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вторые — за удалённый мониторинг пациентов после выписки</a:t>
            </a:r>
          </a:p>
          <a:p>
            <a:pPr>
              <a:defRPr/>
            </a:pPr>
            <a:endParaRPr lang="ru-RU" sz="32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третьи — за цифровой инструмент для работы с подопечными и отчётности.</a:t>
            </a:r>
          </a:p>
          <a:p>
            <a:pPr>
              <a:defRPr/>
            </a:pPr>
            <a:endParaRPr lang="ru-RU" sz="32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Продажи будут через два канала: </a:t>
            </a:r>
          </a:p>
          <a:p>
            <a:pPr>
              <a:defRPr/>
            </a:pPr>
            <a:endParaRPr lang="ru-RU" sz="32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подписка для частных пользователей (единая подписка, 350 руб./</a:t>
            </a:r>
            <a:r>
              <a:rPr lang="ru-RU" sz="3200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мес</a:t>
            </a:r>
            <a:r>
              <a:rPr lang="ru-RU" sz="32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и лицензии для центров и НКО (50–150 тыс. руб. за внедрение). 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564999" y="1463675"/>
            <a:ext cx="18784783" cy="183319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</a:rPr>
              <a:t>МОДЕЛЬ МОНЕТИЗАЦИИ, РЫНОК И ПОТРЕБИТЕЛИ</a:t>
            </a:r>
            <a:endParaRPr dirty="0"/>
          </a:p>
        </p:txBody>
      </p:sp>
      <p:sp>
        <p:nvSpPr>
          <p:cNvPr id="28" name="Прямоугольник 27"/>
          <p:cNvSpPr/>
          <p:nvPr/>
        </p:nvSpPr>
        <p:spPr bwMode="auto">
          <a:xfrm>
            <a:off x="439649" y="3346885"/>
            <a:ext cx="11201400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рынка(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TAM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SAM,SOM)</a:t>
            </a:r>
            <a:r>
              <a:rPr lang="ru-RU" sz="3200" b="0" dirty="0">
                <a:effectLst/>
              </a:rPr>
              <a:t> 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ТАМ:</a:t>
            </a:r>
          </a:p>
          <a:p>
            <a:pPr>
              <a:defRPr/>
            </a:pP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11,4 млн. людей с инвалидностью *  3 000  руб. (средняя стоимость подписки на фитнес приложение) = 34, 2 млрд. руб. 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SAM:</a:t>
            </a: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в 202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году примерно 1,8 млн. человек с инвалидностью занимаются спортом в том или ином виде и могут пользоваться фитнес-приложениями. 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 млн. *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000  руб.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млрд. руб.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SOM:</a:t>
            </a:r>
          </a:p>
          <a:p>
            <a:pPr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Доля рынка, которую мы планируем занять в первые 3 года с момента запуска проекта –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млн. руб.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4ED713FE-B465-4A1A-BA30-D9CAB3D3ED0B}"/>
              </a:ext>
            </a:extLst>
          </p:cNvPr>
          <p:cNvSpPr/>
          <p:nvPr/>
        </p:nvSpPr>
        <p:spPr>
          <a:xfrm>
            <a:off x="13404019" y="3355833"/>
            <a:ext cx="6260432" cy="604159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TAM</a:t>
            </a:r>
          </a:p>
          <a:p>
            <a:pPr algn="ctr"/>
            <a:r>
              <a:rPr lang="en-US" dirty="0"/>
              <a:t>34.2 </a:t>
            </a:r>
            <a:r>
              <a:rPr lang="ru-RU" dirty="0"/>
              <a:t>млрд. руб.</a:t>
            </a: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125F63AE-0161-4E3C-AA1C-2887F1EEF7D8}"/>
              </a:ext>
            </a:extLst>
          </p:cNvPr>
          <p:cNvSpPr/>
          <p:nvPr/>
        </p:nvSpPr>
        <p:spPr>
          <a:xfrm>
            <a:off x="13709650" y="4965989"/>
            <a:ext cx="5640132" cy="441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dirty="0"/>
              <a:t>SAM</a:t>
            </a:r>
          </a:p>
          <a:p>
            <a:pPr algn="ctr"/>
            <a:r>
              <a:rPr lang="ru-RU" dirty="0"/>
              <a:t>5.4 млрд. руб.</a:t>
            </a: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76CBED94-B706-49FC-B8B5-B143422958AB}"/>
              </a:ext>
            </a:extLst>
          </p:cNvPr>
          <p:cNvSpPr/>
          <p:nvPr/>
        </p:nvSpPr>
        <p:spPr>
          <a:xfrm>
            <a:off x="14624050" y="6797675"/>
            <a:ext cx="3886200" cy="258791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</a:t>
            </a:r>
          </a:p>
          <a:p>
            <a:pPr algn="ctr"/>
            <a:r>
              <a:rPr lang="en-US" dirty="0"/>
              <a:t>60 </a:t>
            </a:r>
            <a:r>
              <a:rPr lang="ru-RU" dirty="0" err="1"/>
              <a:t>млн.руб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0163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0617200" cy="1906735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АКТУАЛЬНОСТЬ ПРОЕКТА</a:t>
            </a:r>
          </a:p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26209" y="2329700"/>
            <a:ext cx="18408650" cy="8710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4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России насчитывается более 11 миллионов человек с ограниченными возможностями здоровья. </a:t>
            </a:r>
            <a:endParaRPr lang="en-US" sz="40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40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4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Их число продолжает расти — только за 2024 год прирост составил почти один процент.</a:t>
            </a:r>
            <a:endParaRPr lang="en-US" sz="40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en-US" sz="40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4000" b="0" i="0" dirty="0">
                <a:solidFill>
                  <a:srgbClr val="0F1115"/>
                </a:solidFill>
                <a:effectLst/>
                <a:latin typeface="quote-cjk-patch"/>
              </a:rPr>
              <a:t>При этом в стране действует более 2,5 тысяч государственных реабилитационных учреждений и около 3 тысяч частных центров, а также активно строятся новые объекты.</a:t>
            </a:r>
          </a:p>
          <a:p>
            <a:pPr algn="l">
              <a:defRPr/>
            </a:pPr>
            <a:endParaRPr lang="en-US" sz="40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40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Огромная и растущая аудитория остро нуждается в современной цифровой реабилитации</a:t>
            </a:r>
            <a:r>
              <a:rPr lang="en-US" sz="4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ru-RU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ru-RU" sz="2000" dirty="0">
                <a:latin typeface="Microsoft Sans Serif"/>
                <a:cs typeface="Microsoft Sans Serif"/>
              </a:rPr>
            </a:br>
            <a:br>
              <a:rPr lang="ru-RU" sz="2000" dirty="0">
                <a:latin typeface="Microsoft Sans Serif"/>
                <a:cs typeface="Microsoft Sans Serif"/>
              </a:rPr>
            </a:br>
            <a:endParaRPr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6114415" cy="934230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ПРОБЛЕМА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30250" y="2530475"/>
            <a:ext cx="18408650" cy="9017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4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Людям с ограниченными возможностями здоровья физически тяжело добираться до реабилитационных центров — каждая поездка отнимает много сил, времени и средств.</a:t>
            </a:r>
          </a:p>
          <a:p>
            <a:pPr algn="l">
              <a:defRPr/>
            </a:pPr>
            <a:endParaRPr lang="ru-RU" sz="40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4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Пользователь вынужден переключаться между тремя-пятью разрозненными инструментами — от бумажных дневников до мессенджеров и карт.</a:t>
            </a:r>
          </a:p>
          <a:p>
            <a:pPr algn="l">
              <a:defRPr/>
            </a:pPr>
            <a:endParaRPr lang="ru-RU" sz="40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4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этом реабилитационные центры теряют связь с пациентами после выписки, не видят реальной картины выполнения рекомендаций и не могут своевременно корректировать программы.</a:t>
            </a:r>
          </a:p>
          <a:p>
            <a:pPr algn="l">
              <a:defRPr/>
            </a:pPr>
            <a:endParaRPr lang="ru-RU" sz="40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4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 люди с ОВЗ и их семьи несут дополнительные расходы на повторные консультации и </a:t>
            </a:r>
            <a:r>
              <a:rPr lang="ru-RU" sz="4000" dirty="0" err="1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переобследования</a:t>
            </a:r>
            <a:r>
              <a:rPr lang="ru-RU" sz="4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0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</a:br>
            <a:br>
              <a:rPr lang="ru-RU" sz="2000" dirty="0">
                <a:latin typeface="Microsoft Sans Serif"/>
                <a:cs typeface="Microsoft Sans Serif"/>
              </a:rPr>
            </a:br>
            <a:br>
              <a:rPr lang="ru-RU" sz="2000" dirty="0">
                <a:latin typeface="Microsoft Sans Serif"/>
                <a:cs typeface="Microsoft Sans Serif"/>
              </a:rPr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968890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865284" y="1497725"/>
            <a:ext cx="4478020" cy="937436"/>
          </a:xfrm>
          <a:prstGeom prst="rect">
            <a:avLst/>
          </a:prstGeom>
        </p:spPr>
        <p:txBody>
          <a:bodyPr vert="horz" wrap="square" lIns="36000" tIns="90170" rIns="36000" bIns="36000" rtlCol="0">
            <a:spAutoFit/>
          </a:bodyPr>
          <a:lstStyle/>
          <a:p>
            <a:pPr marL="12700" marR="5080" algn="just">
              <a:lnSpc>
                <a:spcPts val="6600"/>
              </a:lnSpc>
              <a:spcBef>
                <a:spcPts val="710"/>
              </a:spcBef>
              <a:defRPr/>
            </a:pPr>
            <a:r>
              <a:rPr sz="5900" b="1" spc="-45">
                <a:solidFill>
                  <a:srgbClr val="8F00FF"/>
                </a:solidFill>
                <a:latin typeface="Trebuchet MS"/>
                <a:cs typeface="Trebuchet MS"/>
              </a:rPr>
              <a:t>Р</a:t>
            </a:r>
            <a:r>
              <a:rPr lang="ru-RU" sz="5900" b="1" spc="-45">
                <a:solidFill>
                  <a:srgbClr val="8F00FF"/>
                </a:solidFill>
                <a:latin typeface="Trebuchet MS"/>
                <a:cs typeface="Trebuchet MS"/>
              </a:rPr>
              <a:t>ЕШЕНИЕ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47" name="Прямоугольник 46"/>
          <p:cNvSpPr/>
          <p:nvPr/>
        </p:nvSpPr>
        <p:spPr bwMode="auto">
          <a:xfrm>
            <a:off x="865284" y="3140075"/>
            <a:ext cx="9448799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  <a:t>«Без границ» — веб-платформа для персонализированной реабилитации людей с ОВЗ и их близких, объединяющая индивидуальные программы восстановления, трекинг прогресса, геймификацию и инструменты для вовлечения родственников и специалистов в процесс поддержки. </a:t>
            </a:r>
          </a:p>
          <a:p>
            <a:pPr>
              <a:defRPr/>
            </a:pPr>
            <a:endParaRPr lang="ru-RU" sz="2000" b="0" i="0" dirty="0">
              <a:solidFill>
                <a:srgbClr val="0F1115"/>
              </a:solidFill>
              <a:effectLst/>
              <a:latin typeface="Microsoft Sans Serif" panose="020B0604020202020204" pitchFamily="34" charset="0"/>
              <a:ea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169074" y="2179701"/>
            <a:ext cx="6976966" cy="7181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FF0000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F3119F4-BA40-4DCD-8490-1ECC06AEAD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9050" y="2601912"/>
            <a:ext cx="5943600" cy="610552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2293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ЦЕННОСТНОЕ ПРЕДЛОЖЕНИЕ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30250" y="2530475"/>
            <a:ext cx="18408650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 получает персонализированные квесты вместо абстрактных рекомендаций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48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выполненное задание приносит награды: очки, значки, открытие новых уровней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ru-RU" sz="48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Визуализация даже небольших улучшений</a:t>
            </a:r>
            <a:endParaRPr lang="en-US" sz="48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lang="ru-RU" sz="48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ru-RU" sz="4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Геймификация превращает скучные упражнения в квесты с понятными целями</a:t>
            </a:r>
          </a:p>
          <a:p>
            <a:pPr algn="l">
              <a:defRPr/>
            </a:pPr>
            <a:br>
              <a:rPr lang="ru-RU" sz="3200" dirty="0">
                <a:latin typeface="Times New Roman" panose="02020603050405020304" pitchFamily="18" charset="0"/>
                <a:ea typeface="Microsoft Sans Serif" panose="020B0604020202020204" pitchFamily="34" charset="0"/>
                <a:cs typeface="Times New Roman" panose="02020603050405020304" pitchFamily="18" charset="0"/>
              </a:rPr>
            </a:br>
            <a:br>
              <a:rPr lang="ru-RU" sz="2000" dirty="0">
                <a:latin typeface="Microsoft Sans Serif"/>
                <a:cs typeface="Microsoft Sans Serif"/>
              </a:rPr>
            </a:br>
            <a:br>
              <a:rPr lang="ru-RU" sz="2000" dirty="0">
                <a:latin typeface="Microsoft Sans Serif"/>
                <a:cs typeface="Microsoft Sans Serif"/>
              </a:rPr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1321229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 bwMode="auto">
          <a:xfrm>
            <a:off x="730250" y="1386522"/>
            <a:ext cx="12293600" cy="970582"/>
          </a:xfrm>
          <a:prstGeom prst="rect">
            <a:avLst/>
          </a:prstGeom>
        </p:spPr>
        <p:txBody>
          <a:bodyPr vert="horz" wrap="square" lIns="36000" tIns="137795" rIns="36000" bIns="36000" rtlCol="0">
            <a:spAutoFit/>
          </a:bodyPr>
          <a:lstStyle/>
          <a:p>
            <a:pPr marL="12700" marR="5080">
              <a:lnSpc>
                <a:spcPts val="6190"/>
              </a:lnSpc>
              <a:spcBef>
                <a:spcPts val="1085"/>
              </a:spcBef>
              <a:defRPr/>
            </a:pPr>
            <a:r>
              <a:rPr lang="ru-RU" sz="5900" b="1" spc="55" dirty="0">
                <a:solidFill>
                  <a:srgbClr val="8F00FF"/>
                </a:solidFill>
                <a:latin typeface="Trebuchet MS"/>
                <a:cs typeface="Trebuchet MS"/>
              </a:rPr>
              <a:t>ЦЕЛЕВАЯ АУДИТОРИЯ</a:t>
            </a:r>
            <a:endParaRPr sz="5900" dirty="0">
              <a:latin typeface="Trebuchet MS"/>
              <a:cs typeface="Trebuchet MS"/>
            </a:endParaRPr>
          </a:p>
        </p:txBody>
      </p:sp>
      <p:sp>
        <p:nvSpPr>
          <p:cNvPr id="50" name="Прямоугольник 49"/>
          <p:cNvSpPr/>
          <p:nvPr/>
        </p:nvSpPr>
        <p:spPr bwMode="auto">
          <a:xfrm>
            <a:off x="730250" y="2366052"/>
            <a:ext cx="18408650" cy="86485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Целевая аудитория «Без границ» — это три ключевые группы. </a:t>
            </a:r>
          </a:p>
          <a:p>
            <a:pPr algn="l">
              <a:defRPr/>
            </a:pP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B2C</a:t>
            </a:r>
            <a:endParaRPr lang="ru-RU" sz="3600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1)взрослые люди с ограниченными возможностями здоровья в возрасте от 18 до 55 лет. Это наиболее активная и мотивированная часть аудитории, которая способна самостоятельно выполнять реабилитационные программы и пользоваться цифровыми инструментами. </a:t>
            </a:r>
          </a:p>
          <a:p>
            <a:pPr algn="l">
              <a:defRPr/>
            </a:pPr>
            <a:endParaRPr lang="ru-RU" sz="36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2)их близкие и опекуны, которые хотят удалённо следить за прогрессом и снизить собственную нагрузку.</a:t>
            </a:r>
          </a:p>
          <a:p>
            <a:pPr algn="l">
              <a:defRPr/>
            </a:pPr>
            <a:r>
              <a:rPr lang="ru-RU" sz="36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en-US" sz="3600" b="0" i="0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B2G </a:t>
            </a:r>
            <a:r>
              <a:rPr lang="ru-RU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36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B2B</a:t>
            </a:r>
            <a:endParaRPr lang="ru-RU" sz="3600" b="0" i="0" u="sng" dirty="0"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endParaRPr lang="ru-RU" sz="36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ru-RU" sz="4000" dirty="0">
                <a:solidFill>
                  <a:srgbClr val="0F111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государственные и частные центры для реабилитации людей с ОВЗ, заинтересованные в достоверных данных о выполнении рекомендаций и возможности корректировать программы онлайн.</a:t>
            </a:r>
            <a:br>
              <a:rPr lang="ru-RU" dirty="0">
                <a:latin typeface="Microsoft Sans Serif"/>
                <a:cs typeface="Microsoft Sans Serif"/>
              </a:rPr>
            </a:br>
            <a:br>
              <a:rPr lang="ru-RU" sz="2000" dirty="0">
                <a:latin typeface="Microsoft Sans Serif"/>
                <a:cs typeface="Microsoft Sans Serif"/>
              </a:rPr>
            </a:b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30098070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17758" y="961426"/>
            <a:ext cx="4412615" cy="170180"/>
            <a:chOff x="17758" y="961426"/>
            <a:chExt cx="441261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1775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605206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92654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50857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34044" y="961426"/>
              <a:ext cx="2096135" cy="170180"/>
            </a:xfrm>
            <a:custGeom>
              <a:avLst/>
              <a:gdLst/>
              <a:ahLst/>
              <a:cxnLst/>
              <a:rect l="l" t="t" r="r" b="b"/>
              <a:pathLst>
                <a:path w="2096135" h="170180" extrusionOk="0">
                  <a:moveTo>
                    <a:pt x="209575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2095758" y="170120"/>
                  </a:lnTo>
                  <a:lnTo>
                    <a:pt x="2095758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75117" y="10832026"/>
            <a:ext cx="4021454" cy="476884"/>
            <a:chOff x="10075117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751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8573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106985" y="10832026"/>
            <a:ext cx="3997325" cy="476884"/>
            <a:chOff x="16106985" y="10832026"/>
            <a:chExt cx="3997325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10698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117594" y="10832026"/>
              <a:ext cx="1986914" cy="476884"/>
            </a:xfrm>
            <a:custGeom>
              <a:avLst/>
              <a:gdLst/>
              <a:ahLst/>
              <a:cxnLst/>
              <a:rect l="l" t="t" r="r" b="b"/>
              <a:pathLst>
                <a:path w="1986915" h="476884" extrusionOk="0">
                  <a:moveTo>
                    <a:pt x="1986494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1986494" y="476529"/>
                  </a:lnTo>
                  <a:lnTo>
                    <a:pt x="1986494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24145" y="10832026"/>
            <a:ext cx="10053319" cy="476884"/>
            <a:chOff x="24145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5811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45384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1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11" y="476529"/>
                  </a:lnTo>
                  <a:lnTo>
                    <a:pt x="201311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34775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24142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091" y="0"/>
                  </a:moveTo>
                  <a:lnTo>
                    <a:pt x="8042478" y="0"/>
                  </a:lnTo>
                  <a:lnTo>
                    <a:pt x="8042478" y="476529"/>
                  </a:lnTo>
                  <a:lnTo>
                    <a:pt x="10053091" y="476529"/>
                  </a:lnTo>
                  <a:lnTo>
                    <a:pt x="10053091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96365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29" y="0"/>
                </a:moveTo>
                <a:lnTo>
                  <a:pt x="0" y="0"/>
                </a:lnTo>
                <a:lnTo>
                  <a:pt x="0" y="476529"/>
                </a:lnTo>
                <a:lnTo>
                  <a:pt x="2010629" y="476529"/>
                </a:lnTo>
                <a:lnTo>
                  <a:pt x="201062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86226" y="1497725"/>
            <a:ext cx="1495702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40">
                <a:solidFill>
                  <a:srgbClr val="8F00FF"/>
                </a:solidFill>
                <a:latin typeface="Trebuchet MS"/>
                <a:cs typeface="Trebuchet MS"/>
              </a:rPr>
              <a:t>ТЕХНОЛОГИЧЕСКОЕ ЯДРО ПРОЕКТА</a:t>
            </a:r>
            <a:endParaRPr sz="5900">
              <a:latin typeface="Trebuchet MS"/>
              <a:cs typeface="Trebuchet MS"/>
            </a:endParaRPr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626565" y="2873272"/>
            <a:ext cx="10052050" cy="526297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Наша веб-платформа с модульной архитектурой, будет </a:t>
            </a:r>
            <a:r>
              <a:rPr lang="ru-RU" sz="2800" b="0" i="0" dirty="0" err="1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построенна</a:t>
            </a:r>
            <a:r>
              <a:rPr lang="ru-RU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современных фреймворках.</a:t>
            </a:r>
          </a:p>
          <a:p>
            <a:pPr>
              <a:defRPr/>
            </a:pPr>
            <a:endParaRPr lang="ru-RU" sz="2800" dirty="0">
              <a:solidFill>
                <a:srgbClr val="0F111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Ключевая технология — система динамической адаптации программ реабилитации на основе вводимых пользователем данных и алгоритмов геймификации, что позволяет персонализировать процесс без использования сложных моделей искусственного интеллекта.</a:t>
            </a:r>
          </a:p>
          <a:p>
            <a:pPr>
              <a:defRPr/>
            </a:pPr>
            <a:endParaRPr lang="ru-RU" sz="2800" b="0" i="0" dirty="0">
              <a:solidFill>
                <a:srgbClr val="0F1115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0" i="0" dirty="0">
                <a:solidFill>
                  <a:srgbClr val="0F1115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относится к важнейшим наукоемким технологиям по направлению «Превентивная и персонализированная медицина, обеспечение здорового долголетия»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8638788" y="2206474"/>
            <a:ext cx="11458962" cy="9083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КОНКУРЕНТЫ И АНАЛОГИ</a:t>
            </a:r>
            <a:endParaRPr dirty="0"/>
          </a:p>
        </p:txBody>
      </p:sp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08818"/>
              </p:ext>
            </p:extLst>
          </p:nvPr>
        </p:nvGraphicFramePr>
        <p:xfrm>
          <a:off x="868467" y="2596038"/>
          <a:ext cx="18019816" cy="806292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4793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0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0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00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900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590074">
                  <a:extLst>
                    <a:ext uri="{9D8B030D-6E8A-4147-A177-3AD203B41FA5}">
                      <a16:colId xmlns:a16="http://schemas.microsoft.com/office/drawing/2014/main" val="3861966794"/>
                    </a:ext>
                  </a:extLst>
                </a:gridCol>
                <a:gridCol w="2590074">
                  <a:extLst>
                    <a:ext uri="{9D8B030D-6E8A-4147-A177-3AD203B41FA5}">
                      <a16:colId xmlns:a16="http://schemas.microsoft.com/office/drawing/2014/main" val="3706347904"/>
                    </a:ext>
                  </a:extLst>
                </a:gridCol>
              </a:tblGrid>
              <a:tr h="131997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Характеристики продукта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 границ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Конкурент №1 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400" b="1" i="0" dirty="0" err="1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Rehappy</a:t>
                      </a:r>
                      <a:r>
                        <a:rPr lang="en-US" sz="2400" b="0" i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0" i="0" dirty="0">
                        <a:solidFill>
                          <a:schemeClr val="lt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defRPr/>
                      </a:pPr>
                      <a:r>
                        <a:rPr lang="en-US" sz="2400" b="0" i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0" i="0" dirty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Германия)</a:t>
                      </a:r>
                      <a:endParaRPr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Конкурент №2</a:t>
                      </a:r>
                    </a:p>
                    <a:p>
                      <a:pPr marL="0" algn="ctr">
                        <a:defRPr/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Фитнесс без границ(Россия)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Конкурент №3</a:t>
                      </a:r>
                    </a:p>
                    <a:p>
                      <a:pPr marL="0" algn="ctr">
                        <a:defRPr/>
                      </a:pPr>
                      <a:r>
                        <a:rPr lang="en-US" sz="2400" b="1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AdaptiveFit</a:t>
                      </a:r>
                      <a:r>
                        <a:rPr lang="en-US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defRPr/>
                      </a:pPr>
                      <a:r>
                        <a:rPr lang="en-US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США)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Конкурент №4</a:t>
                      </a:r>
                    </a:p>
                    <a:p>
                      <a:pPr marL="0" algn="ctr">
                        <a:defRPr/>
                      </a:pPr>
                      <a:r>
                        <a:rPr lang="en-US" sz="2400" b="1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Ottobock</a:t>
                      </a:r>
                      <a:r>
                        <a:rPr lang="en-US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  <a:endParaRPr lang="ru-RU" sz="2400" b="1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ctr">
                        <a:defRPr/>
                      </a:pPr>
                      <a:r>
                        <a:rPr lang="en-US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Германия)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Конкурент №5</a:t>
                      </a:r>
                    </a:p>
                    <a:p>
                      <a:pPr marL="0" algn="ctr">
                        <a:defRPr/>
                      </a:pPr>
                      <a:r>
                        <a:rPr lang="ru-RU" sz="2400" b="1" dirty="0" err="1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Аттилан</a:t>
                      </a: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algn="ctr">
                        <a:defRPr/>
                      </a:pPr>
                      <a:r>
                        <a:rPr lang="ru-RU" sz="2400" b="1" dirty="0">
                          <a:solidFill>
                            <a:schemeClr val="lt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(Россия)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0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Тип решения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Комплексная платформа (реабилитация + трекинг)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Цифровое приложение для постинсультной реабилитации 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Онлайн для людей с ОВЗ, специально разработанные совместно с врачом реабилитологом.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Адаптивный фитнес с интеграцией реабилитации в тренировки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Высокотехнологичные протезы и </a:t>
                      </a:r>
                      <a:r>
                        <a:rPr lang="ru-RU" b="0" i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ортезы</a:t>
                      </a: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цифровые сервисы сопровождения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Цифровая платформа для протезирования и реабилитации «</a:t>
                      </a:r>
                      <a:r>
                        <a:rPr lang="ru-RU" b="0" i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Аттилан</a:t>
                      </a: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997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Персонализация программ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Высокая (адаптация под прогресс)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(фиксированные сценарии)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Высокая (AI-адаптация под травмы и ограничения)</a:t>
                      </a:r>
                      <a:b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endParaRPr lang="ru-RU" b="0" i="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152400" marT="95250" marB="95250"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Средняя (фокус на аппаратных решениях)</a:t>
                      </a:r>
                    </a:p>
                  </a:txBody>
                  <a:tcPr marL="152400" marT="95250" marB="95250"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Высокая (индивидуальный маршрут протезирования)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1997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Геймификация 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 (квесты, награды, очки прогресса)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 (миссии, </a:t>
                      </a:r>
                      <a:r>
                        <a:rPr lang="ru-RU" b="0" i="0" dirty="0" err="1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челленджи</a:t>
                      </a: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значки)</a:t>
                      </a:r>
                    </a:p>
                  </a:txBody>
                  <a:tcPr marL="152400" marT="95250" marB="95250"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b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</a:b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152400" marR="152400" marT="95250" marB="95250"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562368586"/>
                  </a:ext>
                </a:extLst>
              </a:tr>
              <a:tr h="131997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Трекинг прогресса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 (ориентирован на самостоятельные тренировки)</a:t>
                      </a:r>
                    </a:p>
                  </a:txBody>
                  <a:tcPr marL="152400" marT="95250" marB="95250"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 (телеметрия с протезов)</a:t>
                      </a:r>
                    </a:p>
                  </a:txBody>
                  <a:tcPr marL="152400" marT="95250" marB="95250"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Есть (статус заказа, взаимодействие с изготовителем)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2832956816"/>
                  </a:ext>
                </a:extLst>
              </a:tr>
              <a:tr h="1319977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1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Локализация / Импортозамещение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Полная</a:t>
                      </a:r>
                      <a:endParaRPr lang="ru-RU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(зарубежный продукт)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Полная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(зарубежный продукт)</a:t>
                      </a:r>
                    </a:p>
                  </a:txBody>
                  <a:tcPr marL="152400" marT="95250" marB="95250"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Нет (зарубежный продукт)</a:t>
                      </a:r>
                    </a:p>
                  </a:txBody>
                  <a:tcPr marL="152400" marT="95250" marB="95250" anchor="ctr"/>
                </a:tc>
                <a:tc>
                  <a:txBody>
                    <a:bodyPr/>
                    <a:lstStyle/>
                    <a:p>
                      <a:pPr marL="0" algn="ctr">
                        <a:defRPr/>
                      </a:pPr>
                      <a:r>
                        <a:rPr lang="ru-RU" b="0" i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Полная </a:t>
                      </a:r>
                    </a:p>
                  </a:txBody>
                  <a:tcPr marL="152400" marT="95250" marB="95250" anchor="ctr"/>
                </a:tc>
                <a:extLst>
                  <a:ext uri="{0D108BD9-81ED-4DB2-BD59-A6C34878D82A}">
                    <a16:rowId xmlns:a16="http://schemas.microsoft.com/office/drawing/2014/main" val="118109795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 bwMode="auto">
          <a:xfrm>
            <a:off x="0" y="961426"/>
            <a:ext cx="5819775" cy="170180"/>
            <a:chOff x="0" y="961426"/>
            <a:chExt cx="5819775" cy="170180"/>
          </a:xfrm>
        </p:grpSpPr>
        <p:sp>
          <p:nvSpPr>
            <p:cNvPr id="3" name="object 3"/>
            <p:cNvSpPr/>
            <p:nvPr/>
          </p:nvSpPr>
          <p:spPr bwMode="auto">
            <a:xfrm>
              <a:off x="0" y="96143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37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37" y="170120"/>
                  </a:lnTo>
                  <a:lnTo>
                    <a:pt x="587437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4" name="object 4"/>
            <p:cNvSpPr/>
            <p:nvPr/>
          </p:nvSpPr>
          <p:spPr bwMode="auto">
            <a:xfrm>
              <a:off x="587448" y="961426"/>
              <a:ext cx="588010" cy="170180"/>
            </a:xfrm>
            <a:custGeom>
              <a:avLst/>
              <a:gdLst/>
              <a:ahLst/>
              <a:cxnLst/>
              <a:rect l="l" t="t" r="r" b="b"/>
              <a:pathLst>
                <a:path w="588010" h="170180" extrusionOk="0">
                  <a:moveTo>
                    <a:pt x="587448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7448" y="170120"/>
                  </a:lnTo>
                  <a:lnTo>
                    <a:pt x="587448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5" name="object 5"/>
            <p:cNvSpPr/>
            <p:nvPr/>
          </p:nvSpPr>
          <p:spPr bwMode="auto">
            <a:xfrm>
              <a:off x="1174896" y="961426"/>
              <a:ext cx="558800" cy="170180"/>
            </a:xfrm>
            <a:custGeom>
              <a:avLst/>
              <a:gdLst/>
              <a:ahLst/>
              <a:cxnLst/>
              <a:rect l="l" t="t" r="r" b="b"/>
              <a:pathLst>
                <a:path w="558800" h="170180" extrusionOk="0">
                  <a:moveTo>
                    <a:pt x="558202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58202" y="170120"/>
                  </a:lnTo>
                  <a:lnTo>
                    <a:pt x="558202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6" name="object 6"/>
            <p:cNvSpPr/>
            <p:nvPr/>
          </p:nvSpPr>
          <p:spPr bwMode="auto">
            <a:xfrm>
              <a:off x="1733099" y="961426"/>
              <a:ext cx="583565" cy="170180"/>
            </a:xfrm>
            <a:custGeom>
              <a:avLst/>
              <a:gdLst/>
              <a:ahLst/>
              <a:cxnLst/>
              <a:rect l="l" t="t" r="r" b="b"/>
              <a:pathLst>
                <a:path w="583564" h="170180" extrusionOk="0">
                  <a:moveTo>
                    <a:pt x="583186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583186" y="170120"/>
                  </a:lnTo>
                  <a:lnTo>
                    <a:pt x="583186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7" name="object 7"/>
            <p:cNvSpPr/>
            <p:nvPr/>
          </p:nvSpPr>
          <p:spPr bwMode="auto">
            <a:xfrm>
              <a:off x="2316285" y="961426"/>
              <a:ext cx="3503295" cy="170180"/>
            </a:xfrm>
            <a:custGeom>
              <a:avLst/>
              <a:gdLst/>
              <a:ahLst/>
              <a:cxnLst/>
              <a:rect l="l" t="t" r="r" b="b"/>
              <a:pathLst>
                <a:path w="3503295" h="170180" extrusionOk="0">
                  <a:moveTo>
                    <a:pt x="3502919" y="0"/>
                  </a:moveTo>
                  <a:lnTo>
                    <a:pt x="0" y="0"/>
                  </a:lnTo>
                  <a:lnTo>
                    <a:pt x="0" y="170120"/>
                  </a:lnTo>
                  <a:lnTo>
                    <a:pt x="3502919" y="170120"/>
                  </a:lnTo>
                  <a:lnTo>
                    <a:pt x="350291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8" name="object 8"/>
          <p:cNvGrpSpPr/>
          <p:nvPr/>
        </p:nvGrpSpPr>
        <p:grpSpPr bwMode="auto">
          <a:xfrm>
            <a:off x="10057369" y="10832026"/>
            <a:ext cx="4021454" cy="476884"/>
            <a:chOff x="10057369" y="10832026"/>
            <a:chExt cx="4021454" cy="476884"/>
          </a:xfrm>
        </p:grpSpPr>
        <p:sp>
          <p:nvSpPr>
            <p:cNvPr id="9" name="object 9"/>
            <p:cNvSpPr/>
            <p:nvPr/>
          </p:nvSpPr>
          <p:spPr bwMode="auto">
            <a:xfrm>
              <a:off x="1005736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0" name="object 10"/>
            <p:cNvSpPr/>
            <p:nvPr/>
          </p:nvSpPr>
          <p:spPr bwMode="auto">
            <a:xfrm>
              <a:off x="1206797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4A1B3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1" name="object 11"/>
          <p:cNvGrpSpPr/>
          <p:nvPr/>
        </p:nvGrpSpPr>
        <p:grpSpPr bwMode="auto">
          <a:xfrm>
            <a:off x="16089216" y="10832026"/>
            <a:ext cx="4015104" cy="476884"/>
            <a:chOff x="16089216" y="10832026"/>
            <a:chExt cx="4015104" cy="476884"/>
          </a:xfrm>
        </p:grpSpPr>
        <p:sp>
          <p:nvSpPr>
            <p:cNvPr id="12" name="object 12"/>
            <p:cNvSpPr/>
            <p:nvPr/>
          </p:nvSpPr>
          <p:spPr bwMode="auto">
            <a:xfrm>
              <a:off x="16089216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4" h="476884" extrusionOk="0">
                  <a:moveTo>
                    <a:pt x="201062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29" y="476529"/>
                  </a:lnTo>
                  <a:lnTo>
                    <a:pt x="2010629" y="0"/>
                  </a:lnTo>
                  <a:close/>
                </a:path>
              </a:pathLst>
            </a:custGeom>
            <a:solidFill>
              <a:srgbClr val="B5D8E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3" name="object 13"/>
            <p:cNvSpPr/>
            <p:nvPr/>
          </p:nvSpPr>
          <p:spPr bwMode="auto">
            <a:xfrm>
              <a:off x="18099835" y="10832026"/>
              <a:ext cx="2004694" cy="476884"/>
            </a:xfrm>
            <a:custGeom>
              <a:avLst/>
              <a:gdLst/>
              <a:ahLst/>
              <a:cxnLst/>
              <a:rect l="l" t="t" r="r" b="b"/>
              <a:pathLst>
                <a:path w="2004694" h="476884" extrusionOk="0">
                  <a:moveTo>
                    <a:pt x="200426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04263" y="476529"/>
                  </a:lnTo>
                  <a:lnTo>
                    <a:pt x="2004263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grpSp>
        <p:nvGrpSpPr>
          <p:cNvPr id="14" name="object 14"/>
          <p:cNvGrpSpPr/>
          <p:nvPr/>
        </p:nvGrpSpPr>
        <p:grpSpPr bwMode="auto">
          <a:xfrm>
            <a:off x="6376" y="10832026"/>
            <a:ext cx="10053319" cy="476884"/>
            <a:chOff x="6376" y="10832026"/>
            <a:chExt cx="10053319" cy="476884"/>
          </a:xfrm>
        </p:grpSpPr>
        <p:sp>
          <p:nvSpPr>
            <p:cNvPr id="15" name="object 15"/>
            <p:cNvSpPr/>
            <p:nvPr/>
          </p:nvSpPr>
          <p:spPr bwMode="auto">
            <a:xfrm>
              <a:off x="6040349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FCAF17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6" name="object 16"/>
            <p:cNvSpPr/>
            <p:nvPr/>
          </p:nvSpPr>
          <p:spPr bwMode="auto">
            <a:xfrm>
              <a:off x="4027625" y="10832026"/>
              <a:ext cx="2013585" cy="476884"/>
            </a:xfrm>
            <a:custGeom>
              <a:avLst/>
              <a:gdLst/>
              <a:ahLst/>
              <a:cxnLst/>
              <a:rect l="l" t="t" r="r" b="b"/>
              <a:pathLst>
                <a:path w="2013585" h="476884" extrusionOk="0">
                  <a:moveTo>
                    <a:pt x="2013101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3101" y="476529"/>
                  </a:lnTo>
                  <a:lnTo>
                    <a:pt x="2013101" y="0"/>
                  </a:lnTo>
                  <a:close/>
                </a:path>
              </a:pathLst>
            </a:custGeom>
            <a:solidFill>
              <a:srgbClr val="FBB3C1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7" name="object 17"/>
            <p:cNvSpPr/>
            <p:nvPr/>
          </p:nvSpPr>
          <p:spPr bwMode="auto">
            <a:xfrm>
              <a:off x="2017017" y="10832026"/>
              <a:ext cx="2011045" cy="476884"/>
            </a:xfrm>
            <a:custGeom>
              <a:avLst/>
              <a:gdLst/>
              <a:ahLst/>
              <a:cxnLst/>
              <a:rect l="l" t="t" r="r" b="b"/>
              <a:pathLst>
                <a:path w="2011045" h="476884" extrusionOk="0">
                  <a:moveTo>
                    <a:pt x="2010619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9" y="476529"/>
                  </a:lnTo>
                  <a:lnTo>
                    <a:pt x="2010619" y="0"/>
                  </a:lnTo>
                  <a:close/>
                </a:path>
              </a:pathLst>
            </a:custGeom>
            <a:solidFill>
              <a:srgbClr val="8F00FF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  <p:sp>
          <p:nvSpPr>
            <p:cNvPr id="18" name="object 18"/>
            <p:cNvSpPr/>
            <p:nvPr/>
          </p:nvSpPr>
          <p:spPr bwMode="auto">
            <a:xfrm>
              <a:off x="6375" y="10832026"/>
              <a:ext cx="10053319" cy="476884"/>
            </a:xfrm>
            <a:custGeom>
              <a:avLst/>
              <a:gdLst/>
              <a:ahLst/>
              <a:cxnLst/>
              <a:rect l="l" t="t" r="r" b="b"/>
              <a:pathLst>
                <a:path w="10053320" h="476884" extrusionOk="0">
                  <a:moveTo>
                    <a:pt x="2010613" y="0"/>
                  </a:moveTo>
                  <a:lnTo>
                    <a:pt x="0" y="0"/>
                  </a:lnTo>
                  <a:lnTo>
                    <a:pt x="0" y="476529"/>
                  </a:lnTo>
                  <a:lnTo>
                    <a:pt x="2010613" y="476529"/>
                  </a:lnTo>
                  <a:lnTo>
                    <a:pt x="2010613" y="0"/>
                  </a:lnTo>
                  <a:close/>
                </a:path>
                <a:path w="10053320" h="476884" extrusionOk="0">
                  <a:moveTo>
                    <a:pt x="10053117" y="0"/>
                  </a:moveTo>
                  <a:lnTo>
                    <a:pt x="8042491" y="0"/>
                  </a:lnTo>
                  <a:lnTo>
                    <a:pt x="8042491" y="476529"/>
                  </a:lnTo>
                  <a:lnTo>
                    <a:pt x="10053117" y="476529"/>
                  </a:lnTo>
                  <a:lnTo>
                    <a:pt x="10053117" y="0"/>
                  </a:lnTo>
                  <a:close/>
                </a:path>
              </a:pathLst>
            </a:custGeom>
            <a:solidFill>
              <a:srgbClr val="FD493D"/>
            </a:solidFill>
          </p:spPr>
          <p:txBody>
            <a:bodyPr wrap="square" lIns="36000" tIns="36000" rIns="36000" bIns="36000" rtlCol="0"/>
            <a:lstStyle/>
            <a:p>
              <a:pPr>
                <a:defRPr/>
              </a:pPr>
              <a:endParaRPr/>
            </a:p>
          </p:txBody>
        </p:sp>
      </p:grpSp>
      <p:sp>
        <p:nvSpPr>
          <p:cNvPr id="19" name="object 19"/>
          <p:cNvSpPr/>
          <p:nvPr/>
        </p:nvSpPr>
        <p:spPr bwMode="auto">
          <a:xfrm>
            <a:off x="14078618" y="10832026"/>
            <a:ext cx="2011045" cy="476884"/>
          </a:xfrm>
          <a:custGeom>
            <a:avLst/>
            <a:gdLst/>
            <a:ahLst/>
            <a:cxnLst/>
            <a:rect l="l" t="t" r="r" b="b"/>
            <a:pathLst>
              <a:path w="2011044" h="476884" extrusionOk="0">
                <a:moveTo>
                  <a:pt x="2010619" y="0"/>
                </a:moveTo>
                <a:lnTo>
                  <a:pt x="0" y="0"/>
                </a:lnTo>
                <a:lnTo>
                  <a:pt x="0" y="476529"/>
                </a:lnTo>
                <a:lnTo>
                  <a:pt x="2010619" y="476529"/>
                </a:lnTo>
                <a:lnTo>
                  <a:pt x="2010619" y="0"/>
                </a:lnTo>
                <a:close/>
              </a:path>
            </a:pathLst>
          </a:custGeom>
          <a:solidFill>
            <a:srgbClr val="FD493D"/>
          </a:solidFill>
        </p:spPr>
        <p:txBody>
          <a:bodyPr wrap="square" lIns="36000" tIns="36000" rIns="36000" bIns="36000" rtlCol="0"/>
          <a:lstStyle/>
          <a:p>
            <a:pPr>
              <a:defRPr/>
            </a:pPr>
            <a:endParaRPr/>
          </a:p>
        </p:txBody>
      </p:sp>
      <p:sp>
        <p:nvSpPr>
          <p:cNvPr id="20" name="object 20"/>
          <p:cNvSpPr txBox="1"/>
          <p:nvPr/>
        </p:nvSpPr>
        <p:spPr bwMode="auto">
          <a:xfrm>
            <a:off x="868467" y="1497723"/>
            <a:ext cx="18784783" cy="925253"/>
          </a:xfrm>
          <a:prstGeom prst="rect">
            <a:avLst/>
          </a:prstGeom>
        </p:spPr>
        <p:txBody>
          <a:bodyPr vert="horz" wrap="square" lIns="36000" tIns="17145" rIns="36000" bIns="3600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defRPr/>
            </a:pPr>
            <a:r>
              <a:rPr lang="ru-RU" sz="5900" b="1" spc="125" dirty="0">
                <a:solidFill>
                  <a:srgbClr val="8F00FF"/>
                </a:solidFill>
                <a:latin typeface="Trebuchet MS"/>
                <a:cs typeface="Trebuchet MS"/>
              </a:rPr>
              <a:t>КОМАНДА И ПРОГРЕСС</a:t>
            </a:r>
            <a:endParaRPr dirty="0"/>
          </a:p>
        </p:txBody>
      </p:sp>
      <p:sp>
        <p:nvSpPr>
          <p:cNvPr id="21" name="Прямоугольник 20"/>
          <p:cNvSpPr/>
          <p:nvPr/>
        </p:nvSpPr>
        <p:spPr bwMode="auto">
          <a:xfrm>
            <a:off x="868467" y="3257993"/>
            <a:ext cx="155843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br>
              <a:rPr lang="ru-RU" sz="2800" spc="-20" dirty="0">
                <a:latin typeface="Microsoft Sans Serif"/>
                <a:cs typeface="Microsoft Sans Serif"/>
              </a:rPr>
            </a:br>
            <a:endParaRPr lang="ru-RU" sz="2800" spc="-20" dirty="0">
              <a:latin typeface="Microsoft Sans Serif"/>
              <a:cs typeface="Microsoft Sans Serif"/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594850" y="5028356"/>
            <a:ext cx="10692406" cy="755905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51D563-B9BF-478B-BA5B-95DE7378F542}"/>
              </a:ext>
            </a:extLst>
          </p:cNvPr>
          <p:cNvSpPr txBox="1"/>
          <p:nvPr/>
        </p:nvSpPr>
        <p:spPr>
          <a:xfrm>
            <a:off x="6375" y="3597275"/>
            <a:ext cx="55695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Дмитриенко Михаил Дмитриевич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ДГТУ 4 курс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Лидер проекта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5CDA84-B45D-4BCC-8AB1-FB5EC1C268C8}"/>
              </a:ext>
            </a:extLst>
          </p:cNvPr>
          <p:cNvSpPr txBox="1"/>
          <p:nvPr/>
        </p:nvSpPr>
        <p:spPr bwMode="auto">
          <a:xfrm>
            <a:off x="5175250" y="3597275"/>
            <a:ext cx="52211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Михайлюк Максим Михайлович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ДГТУ 4 курс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проекта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A0F993-A941-431A-B510-1C783AC8B456}"/>
              </a:ext>
            </a:extLst>
          </p:cNvPr>
          <p:cNvSpPr txBox="1"/>
          <p:nvPr/>
        </p:nvSpPr>
        <p:spPr bwMode="auto">
          <a:xfrm>
            <a:off x="10059694" y="3597275"/>
            <a:ext cx="4154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Дощенко Денис Андреевич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ДГТУ 4 курс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UI-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 проекта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A6C77E-330B-4263-B905-C1BA67A6A2C7}"/>
              </a:ext>
            </a:extLst>
          </p:cNvPr>
          <p:cNvSpPr txBox="1"/>
          <p:nvPr/>
        </p:nvSpPr>
        <p:spPr bwMode="auto">
          <a:xfrm>
            <a:off x="14537826" y="3597275"/>
            <a:ext cx="45643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Горбанёв Денис Дмитриевич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 ДГТУ 4 курс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Контент-разработчик проекта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422</TotalTime>
  <Words>861</Words>
  <Application>Microsoft Office PowerPoint</Application>
  <DocSecurity>0</DocSecurity>
  <PresentationFormat>Произвольный</PresentationFormat>
  <Paragraphs>156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8" baseType="lpstr">
      <vt:lpstr>Arial</vt:lpstr>
      <vt:lpstr>Calibri</vt:lpstr>
      <vt:lpstr>Microsoft Sans Serif</vt:lpstr>
      <vt:lpstr>quote-cjk-patch</vt:lpstr>
      <vt:lpstr>Times New Roman</vt:lpstr>
      <vt:lpstr>Trebuchet MS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ПУТП - гайдбук Платформы - октябрь 2023</dc:title>
  <dc:subject/>
  <dc:creator>Михаил Мороженное</dc:creator>
  <cp:keywords/>
  <dc:description/>
  <cp:lastModifiedBy>Михаил Мороженное</cp:lastModifiedBy>
  <cp:revision>45</cp:revision>
  <dcterms:created xsi:type="dcterms:W3CDTF">2026-02-16T12:08:47Z</dcterms:created>
  <dcterms:modified xsi:type="dcterms:W3CDTF">2026-04-24T11:47:24Z</dcterms:modified>
  <cp:category/>
  <dc:identifier/>
  <cp:contentStatus/>
  <dc:language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Creator">
    <vt:lpwstr>Adobe Illustrator 27.9 (Windows)</vt:lpwstr>
  </property>
  <property fmtid="{D5CDD505-2E9C-101B-9397-08002B2CF9AE}" pid="4" name="LastSaved">
    <vt:filetime>2026-02-16T00:00:00Z</vt:filetime>
  </property>
  <property fmtid="{D5CDD505-2E9C-101B-9397-08002B2CF9AE}" pid="5" name="Producer">
    <vt:lpwstr>Adobe PDF library 17.00</vt:lpwstr>
  </property>
</Properties>
</file>