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17"/>
  </p:notesMasterIdLst>
  <p:sldIdLst>
    <p:sldId id="256" r:id="rId2"/>
    <p:sldId id="262" r:id="rId3"/>
    <p:sldId id="258" r:id="rId4"/>
    <p:sldId id="281" r:id="rId5"/>
    <p:sldId id="282" r:id="rId6"/>
    <p:sldId id="266" r:id="rId7"/>
    <p:sldId id="274" r:id="rId8"/>
    <p:sldId id="272" r:id="rId9"/>
    <p:sldId id="278" r:id="rId10"/>
    <p:sldId id="309" r:id="rId11"/>
    <p:sldId id="276" r:id="rId12"/>
    <p:sldId id="308" r:id="rId13"/>
    <p:sldId id="306" r:id="rId14"/>
    <p:sldId id="264" r:id="rId15"/>
    <p:sldId id="307" r:id="rId16"/>
  </p:sldIdLst>
  <p:sldSz cx="9144000" cy="5143500" type="screen16x9"/>
  <p:notesSz cx="6858000" cy="9144000"/>
  <p:embeddedFontLst>
    <p:embeddedFont>
      <p:font typeface="Montserrat ExtraLight" panose="020B0604020202020204" charset="-52"/>
      <p:regular r:id="rId18"/>
      <p:bold r:id="rId19"/>
      <p:italic r:id="rId20"/>
      <p:boldItalic r:id="rId21"/>
    </p:embeddedFont>
    <p:embeddedFont>
      <p:font typeface="Montserrat ExtraBold" panose="020B0604020202020204" charset="-52"/>
      <p:bold r:id="rId22"/>
      <p:boldItalic r:id="rId23"/>
    </p:embeddedFont>
    <p:embeddedFont>
      <p:font typeface="Bahnschrift Light" panose="020B0502040204020203" pitchFamily="34" charset="0"/>
      <p:regular r:id="rId24"/>
    </p:embeddedFont>
    <p:embeddedFont>
      <p:font typeface="Montserrat" panose="020B0604020202020204" charset="-52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F8FF"/>
    <a:srgbClr val="001530"/>
    <a:srgbClr val="129A60"/>
    <a:srgbClr val="1E8D88"/>
    <a:srgbClr val="FFCD8C"/>
    <a:srgbClr val="E7F7FA"/>
    <a:srgbClr val="FFEED9"/>
    <a:srgbClr val="B6E6F0"/>
    <a:srgbClr val="E99A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88718D-9754-4456-BE58-07E2CFA2B29B}">
  <a:tblStyle styleId="{5988718D-9754-4456-BE58-07E2CFA2B29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1293" y="6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7290233416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7290233416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7f9262ee2f_0_26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7f9262ee2f_0_26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4" name="Google Shape;2094;g7f9262ee2f_0_263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5" name="Google Shape;2095;g7f9262ee2f_0_263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0" name="Google Shape;2110;g7f9262ee2f_0_26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1" name="Google Shape;2111;g7f9262ee2f_0_26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7f9262ee2f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7f9262ee2f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Визуализировать</a:t>
            </a: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3" name="Google Shape;1983;g7f9262ee2f_0_26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4" name="Google Shape;1984;g7f9262ee2f_0_26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2" name="Google Shape;1952;g7f9262ee2f_0_26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3" name="Google Shape;1953;g7f9262ee2f_0_26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За количество привлеченных</a:t>
            </a:r>
            <a:r>
              <a:rPr lang="ru-RU" baseline="0" dirty="0" smtClean="0"/>
              <a:t> клиентов</a:t>
            </a: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Google Shape;2049;g7f9262ee2f_0_263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0" name="Google Shape;2050;g7f9262ee2f_0_263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СМЕТА</a:t>
            </a: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Google Shape;2000;g7f9262ee2f_0_262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1" name="Google Shape;2001;g7f9262ee2f_0_262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Google Shape;2067;g7f9262ee2f_0_26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8" name="Google Shape;2068;g7f9262ee2f_0_26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Переработать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472793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7290233416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7290233416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4722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7f9262ee2f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7f9262ee2f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СМЕТА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7038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175900" y="1950100"/>
            <a:ext cx="4792200" cy="6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044200" y="3704650"/>
            <a:ext cx="5055600" cy="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938500" y="1659275"/>
            <a:ext cx="4946400" cy="276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938500" y="1659275"/>
            <a:ext cx="3186900" cy="276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5037525" y="1659275"/>
            <a:ext cx="3186900" cy="276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>
            <a:spLocks noGrp="1"/>
          </p:cNvSpPr>
          <p:nvPr>
            <p:ph type="title"/>
          </p:nvPr>
        </p:nvSpPr>
        <p:spPr>
          <a:xfrm>
            <a:off x="5337175" y="1297125"/>
            <a:ext cx="2837400" cy="125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body" idx="1"/>
          </p:nvPr>
        </p:nvSpPr>
        <p:spPr>
          <a:xfrm>
            <a:off x="5337175" y="2593875"/>
            <a:ext cx="2837400" cy="12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1pPr>
            <a:lvl2pPr marL="914400" lvl="1" indent="-330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2pPr>
            <a:lvl3pPr marL="1371600" lvl="2" indent="-330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3pPr>
            <a:lvl4pPr marL="1828800" lvl="3" indent="-330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4pPr>
            <a:lvl5pPr marL="2286000" lvl="4" indent="-330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5pPr>
            <a:lvl6pPr marL="2743200" lvl="5" indent="-330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6pPr>
            <a:lvl7pPr marL="3200400" lvl="6" indent="-330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7pPr>
            <a:lvl8pPr marL="3657600" lvl="7" indent="-330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8pPr>
            <a:lvl9pPr marL="4114800" lvl="8" indent="-3302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>
            <a:spLocks noGrp="1"/>
          </p:cNvSpPr>
          <p:nvPr>
            <p:ph type="title" hasCustomPrompt="1"/>
          </p:nvPr>
        </p:nvSpPr>
        <p:spPr>
          <a:xfrm>
            <a:off x="1920750" y="1634425"/>
            <a:ext cx="5302500" cy="111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1"/>
          </p:nvPr>
        </p:nvSpPr>
        <p:spPr>
          <a:xfrm>
            <a:off x="2786550" y="3094475"/>
            <a:ext cx="3570900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3429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○"/>
              <a:defRPr sz="1800">
                <a:solidFill>
                  <a:schemeClr val="accent1"/>
                </a:solidFill>
              </a:defRPr>
            </a:lvl2pPr>
            <a:lvl3pPr marL="1371600" lvl="2" indent="-3429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■"/>
              <a:defRPr sz="1800">
                <a:solidFill>
                  <a:schemeClr val="accent1"/>
                </a:solidFill>
              </a:defRPr>
            </a:lvl3pPr>
            <a:lvl4pPr marL="1828800" lvl="3" indent="-3429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 sz="1800">
                <a:solidFill>
                  <a:schemeClr val="accent1"/>
                </a:solidFill>
              </a:defRPr>
            </a:lvl4pPr>
            <a:lvl5pPr marL="2286000" lvl="4" indent="-3429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○"/>
              <a:defRPr sz="1800">
                <a:solidFill>
                  <a:schemeClr val="accent1"/>
                </a:solidFill>
              </a:defRPr>
            </a:lvl5pPr>
            <a:lvl6pPr marL="2743200" lvl="5" indent="-3429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■"/>
              <a:defRPr sz="1800">
                <a:solidFill>
                  <a:schemeClr val="accent1"/>
                </a:solidFill>
              </a:defRPr>
            </a:lvl6pPr>
            <a:lvl7pPr marL="3200400" lvl="6" indent="-3429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 sz="1800">
                <a:solidFill>
                  <a:schemeClr val="accent1"/>
                </a:solidFill>
              </a:defRPr>
            </a:lvl7pPr>
            <a:lvl8pPr marL="3657600" lvl="7" indent="-3429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○"/>
              <a:defRPr sz="1800">
                <a:solidFill>
                  <a:schemeClr val="accent1"/>
                </a:solidFill>
              </a:defRPr>
            </a:lvl8pPr>
            <a:lvl9pPr marL="4114800" lvl="8" indent="-3429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800"/>
              <a:buChar char="■"/>
              <a:defRPr sz="1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SECTION_TITLE_AND_DESCRIPTION_1_1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>
            <a:spLocks noGrp="1"/>
          </p:cNvSpPr>
          <p:nvPr>
            <p:ph type="title"/>
          </p:nvPr>
        </p:nvSpPr>
        <p:spPr>
          <a:xfrm>
            <a:off x="3538497" y="26155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14"/>
          <p:cNvSpPr txBox="1">
            <a:spLocks noGrp="1"/>
          </p:cNvSpPr>
          <p:nvPr>
            <p:ph type="subTitle" idx="1"/>
          </p:nvPr>
        </p:nvSpPr>
        <p:spPr>
          <a:xfrm>
            <a:off x="3538497" y="3148075"/>
            <a:ext cx="2067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title" idx="2"/>
          </p:nvPr>
        </p:nvSpPr>
        <p:spPr>
          <a:xfrm>
            <a:off x="6028553" y="26155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subTitle" idx="3"/>
          </p:nvPr>
        </p:nvSpPr>
        <p:spPr>
          <a:xfrm>
            <a:off x="6028553" y="3148075"/>
            <a:ext cx="2067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14"/>
          <p:cNvSpPr txBox="1">
            <a:spLocks noGrp="1"/>
          </p:cNvSpPr>
          <p:nvPr>
            <p:ph type="title" idx="4"/>
          </p:nvPr>
        </p:nvSpPr>
        <p:spPr>
          <a:xfrm>
            <a:off x="1048447" y="26155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14"/>
          <p:cNvSpPr txBox="1">
            <a:spLocks noGrp="1"/>
          </p:cNvSpPr>
          <p:nvPr>
            <p:ph type="subTitle" idx="5"/>
          </p:nvPr>
        </p:nvSpPr>
        <p:spPr>
          <a:xfrm>
            <a:off x="1048447" y="3148075"/>
            <a:ext cx="2067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title" idx="6" hasCustomPrompt="1"/>
          </p:nvPr>
        </p:nvSpPr>
        <p:spPr>
          <a:xfrm>
            <a:off x="1048450" y="1770700"/>
            <a:ext cx="2067000" cy="72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4"/>
          <p:cNvSpPr txBox="1">
            <a:spLocks noGrp="1"/>
          </p:cNvSpPr>
          <p:nvPr>
            <p:ph type="title" idx="7" hasCustomPrompt="1"/>
          </p:nvPr>
        </p:nvSpPr>
        <p:spPr>
          <a:xfrm>
            <a:off x="3538500" y="1770700"/>
            <a:ext cx="2067000" cy="72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3" name="Google Shape;53;p14"/>
          <p:cNvSpPr txBox="1">
            <a:spLocks noGrp="1"/>
          </p:cNvSpPr>
          <p:nvPr>
            <p:ph type="title" idx="8" hasCustomPrompt="1"/>
          </p:nvPr>
        </p:nvSpPr>
        <p:spPr>
          <a:xfrm>
            <a:off x="6028550" y="1770700"/>
            <a:ext cx="2067000" cy="72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 ">
  <p:cSld name="SECTION_TITLE_AND_DESCRIPTION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8"/>
          <p:cNvSpPr txBox="1">
            <a:spLocks noGrp="1"/>
          </p:cNvSpPr>
          <p:nvPr>
            <p:ph type="title"/>
          </p:nvPr>
        </p:nvSpPr>
        <p:spPr>
          <a:xfrm>
            <a:off x="3538497" y="27679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p18"/>
          <p:cNvSpPr txBox="1">
            <a:spLocks noGrp="1"/>
          </p:cNvSpPr>
          <p:nvPr>
            <p:ph type="subTitle" idx="1"/>
          </p:nvPr>
        </p:nvSpPr>
        <p:spPr>
          <a:xfrm>
            <a:off x="3538497" y="3452875"/>
            <a:ext cx="2067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8"/>
          <p:cNvSpPr txBox="1">
            <a:spLocks noGrp="1"/>
          </p:cNvSpPr>
          <p:nvPr>
            <p:ph type="title" idx="2"/>
          </p:nvPr>
        </p:nvSpPr>
        <p:spPr>
          <a:xfrm>
            <a:off x="6028553" y="27679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subTitle" idx="3"/>
          </p:nvPr>
        </p:nvSpPr>
        <p:spPr>
          <a:xfrm>
            <a:off x="6028553" y="3452875"/>
            <a:ext cx="2067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title" idx="4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title" idx="5"/>
          </p:nvPr>
        </p:nvSpPr>
        <p:spPr>
          <a:xfrm>
            <a:off x="1048447" y="27679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ubTitle" idx="6"/>
          </p:nvPr>
        </p:nvSpPr>
        <p:spPr>
          <a:xfrm>
            <a:off x="1048447" y="3452875"/>
            <a:ext cx="2067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2">
  <p:cSld name="CAPTION_ONLY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47022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">
  <p:cSld name="TITLE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5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25"/>
          <p:cNvSpPr txBox="1">
            <a:spLocks noGrp="1"/>
          </p:cNvSpPr>
          <p:nvPr>
            <p:ph type="title" idx="2"/>
          </p:nvPr>
        </p:nvSpPr>
        <p:spPr>
          <a:xfrm>
            <a:off x="898386" y="3052625"/>
            <a:ext cx="16716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25"/>
          <p:cNvSpPr txBox="1">
            <a:spLocks noGrp="1"/>
          </p:cNvSpPr>
          <p:nvPr>
            <p:ph type="subTitle" idx="1"/>
          </p:nvPr>
        </p:nvSpPr>
        <p:spPr>
          <a:xfrm>
            <a:off x="898389" y="3558837"/>
            <a:ext cx="1671600" cy="11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p25"/>
          <p:cNvSpPr txBox="1">
            <a:spLocks noGrp="1"/>
          </p:cNvSpPr>
          <p:nvPr>
            <p:ph type="title" idx="3"/>
          </p:nvPr>
        </p:nvSpPr>
        <p:spPr>
          <a:xfrm>
            <a:off x="2790261" y="3052625"/>
            <a:ext cx="16716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25"/>
          <p:cNvSpPr txBox="1">
            <a:spLocks noGrp="1"/>
          </p:cNvSpPr>
          <p:nvPr>
            <p:ph type="subTitle" idx="4"/>
          </p:nvPr>
        </p:nvSpPr>
        <p:spPr>
          <a:xfrm>
            <a:off x="2790264" y="3558837"/>
            <a:ext cx="1671600" cy="11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title" idx="5"/>
          </p:nvPr>
        </p:nvSpPr>
        <p:spPr>
          <a:xfrm>
            <a:off x="4682136" y="3052625"/>
            <a:ext cx="16716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subTitle" idx="6"/>
          </p:nvPr>
        </p:nvSpPr>
        <p:spPr>
          <a:xfrm>
            <a:off x="4682139" y="3558837"/>
            <a:ext cx="1671600" cy="11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title" idx="7"/>
          </p:nvPr>
        </p:nvSpPr>
        <p:spPr>
          <a:xfrm>
            <a:off x="6574011" y="3052625"/>
            <a:ext cx="16716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subTitle" idx="8"/>
          </p:nvPr>
        </p:nvSpPr>
        <p:spPr>
          <a:xfrm>
            <a:off x="6574014" y="3558837"/>
            <a:ext cx="1671600" cy="11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ix Columns  ">
  <p:cSld name="SECTION_TITLE_AND_DESCRIPTION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7"/>
          <p:cNvSpPr txBox="1">
            <a:spLocks noGrp="1"/>
          </p:cNvSpPr>
          <p:nvPr>
            <p:ph type="title"/>
          </p:nvPr>
        </p:nvSpPr>
        <p:spPr>
          <a:xfrm>
            <a:off x="3538497" y="1818541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0" name="Google Shape;110;p27"/>
          <p:cNvSpPr txBox="1">
            <a:spLocks noGrp="1"/>
          </p:cNvSpPr>
          <p:nvPr>
            <p:ph type="subTitle" idx="1"/>
          </p:nvPr>
        </p:nvSpPr>
        <p:spPr>
          <a:xfrm>
            <a:off x="3538498" y="2324765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1" name="Google Shape;111;p27"/>
          <p:cNvSpPr txBox="1">
            <a:spLocks noGrp="1"/>
          </p:cNvSpPr>
          <p:nvPr>
            <p:ph type="title" idx="2"/>
          </p:nvPr>
        </p:nvSpPr>
        <p:spPr>
          <a:xfrm>
            <a:off x="6028553" y="1818541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27"/>
          <p:cNvSpPr txBox="1">
            <a:spLocks noGrp="1"/>
          </p:cNvSpPr>
          <p:nvPr>
            <p:ph type="subTitle" idx="3"/>
          </p:nvPr>
        </p:nvSpPr>
        <p:spPr>
          <a:xfrm>
            <a:off x="6028552" y="2324765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27"/>
          <p:cNvSpPr txBox="1">
            <a:spLocks noGrp="1"/>
          </p:cNvSpPr>
          <p:nvPr>
            <p:ph type="title" idx="4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27"/>
          <p:cNvSpPr txBox="1">
            <a:spLocks noGrp="1"/>
          </p:cNvSpPr>
          <p:nvPr>
            <p:ph type="title" idx="5"/>
          </p:nvPr>
        </p:nvSpPr>
        <p:spPr>
          <a:xfrm>
            <a:off x="1048447" y="1818541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27"/>
          <p:cNvSpPr txBox="1">
            <a:spLocks noGrp="1"/>
          </p:cNvSpPr>
          <p:nvPr>
            <p:ph type="subTitle" idx="6"/>
          </p:nvPr>
        </p:nvSpPr>
        <p:spPr>
          <a:xfrm>
            <a:off x="1048450" y="2324765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27"/>
          <p:cNvSpPr txBox="1">
            <a:spLocks noGrp="1"/>
          </p:cNvSpPr>
          <p:nvPr>
            <p:ph type="title" idx="7"/>
          </p:nvPr>
        </p:nvSpPr>
        <p:spPr>
          <a:xfrm>
            <a:off x="3538497" y="332503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7" name="Google Shape;117;p27"/>
          <p:cNvSpPr txBox="1">
            <a:spLocks noGrp="1"/>
          </p:cNvSpPr>
          <p:nvPr>
            <p:ph type="subTitle" idx="8"/>
          </p:nvPr>
        </p:nvSpPr>
        <p:spPr>
          <a:xfrm>
            <a:off x="3538498" y="3831259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8" name="Google Shape;118;p27"/>
          <p:cNvSpPr txBox="1">
            <a:spLocks noGrp="1"/>
          </p:cNvSpPr>
          <p:nvPr>
            <p:ph type="title" idx="9"/>
          </p:nvPr>
        </p:nvSpPr>
        <p:spPr>
          <a:xfrm>
            <a:off x="6028553" y="332503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27"/>
          <p:cNvSpPr txBox="1">
            <a:spLocks noGrp="1"/>
          </p:cNvSpPr>
          <p:nvPr>
            <p:ph type="subTitle" idx="13"/>
          </p:nvPr>
        </p:nvSpPr>
        <p:spPr>
          <a:xfrm>
            <a:off x="6028552" y="3831259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27"/>
          <p:cNvSpPr txBox="1">
            <a:spLocks noGrp="1"/>
          </p:cNvSpPr>
          <p:nvPr>
            <p:ph type="title" idx="14"/>
          </p:nvPr>
        </p:nvSpPr>
        <p:spPr>
          <a:xfrm>
            <a:off x="1048447" y="332503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27"/>
          <p:cNvSpPr txBox="1">
            <a:spLocks noGrp="1"/>
          </p:cNvSpPr>
          <p:nvPr>
            <p:ph type="subTitle" idx="15"/>
          </p:nvPr>
        </p:nvSpPr>
        <p:spPr>
          <a:xfrm>
            <a:off x="1048450" y="3831259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 1">
  <p:cSld name="TITLE_1_1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8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50436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28"/>
          <p:cNvSpPr txBox="1">
            <a:spLocks noGrp="1"/>
          </p:cNvSpPr>
          <p:nvPr>
            <p:ph type="title" idx="2"/>
          </p:nvPr>
        </p:nvSpPr>
        <p:spPr>
          <a:xfrm>
            <a:off x="1338238" y="2359825"/>
            <a:ext cx="27276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28"/>
          <p:cNvSpPr txBox="1">
            <a:spLocks noGrp="1"/>
          </p:cNvSpPr>
          <p:nvPr>
            <p:ph type="subTitle" idx="1"/>
          </p:nvPr>
        </p:nvSpPr>
        <p:spPr>
          <a:xfrm>
            <a:off x="1338238" y="1713051"/>
            <a:ext cx="2727600" cy="60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28"/>
          <p:cNvSpPr txBox="1">
            <a:spLocks noGrp="1"/>
          </p:cNvSpPr>
          <p:nvPr>
            <p:ph type="title" idx="3"/>
          </p:nvPr>
        </p:nvSpPr>
        <p:spPr>
          <a:xfrm>
            <a:off x="1338238" y="3988950"/>
            <a:ext cx="27276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7" name="Google Shape;127;p28"/>
          <p:cNvSpPr txBox="1">
            <a:spLocks noGrp="1"/>
          </p:cNvSpPr>
          <p:nvPr>
            <p:ph type="subTitle" idx="4"/>
          </p:nvPr>
        </p:nvSpPr>
        <p:spPr>
          <a:xfrm>
            <a:off x="1338238" y="3342176"/>
            <a:ext cx="2727600" cy="60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p28"/>
          <p:cNvSpPr txBox="1">
            <a:spLocks noGrp="1"/>
          </p:cNvSpPr>
          <p:nvPr>
            <p:ph type="title" idx="5"/>
          </p:nvPr>
        </p:nvSpPr>
        <p:spPr>
          <a:xfrm>
            <a:off x="5078163" y="2359825"/>
            <a:ext cx="27276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9" name="Google Shape;129;p28"/>
          <p:cNvSpPr txBox="1">
            <a:spLocks noGrp="1"/>
          </p:cNvSpPr>
          <p:nvPr>
            <p:ph type="subTitle" idx="6"/>
          </p:nvPr>
        </p:nvSpPr>
        <p:spPr>
          <a:xfrm>
            <a:off x="5078163" y="1713051"/>
            <a:ext cx="2727600" cy="60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0" name="Google Shape;130;p28"/>
          <p:cNvSpPr txBox="1">
            <a:spLocks noGrp="1"/>
          </p:cNvSpPr>
          <p:nvPr>
            <p:ph type="title" idx="7"/>
          </p:nvPr>
        </p:nvSpPr>
        <p:spPr>
          <a:xfrm>
            <a:off x="5078163" y="3988950"/>
            <a:ext cx="27276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28"/>
          <p:cNvSpPr txBox="1">
            <a:spLocks noGrp="1"/>
          </p:cNvSpPr>
          <p:nvPr>
            <p:ph type="subTitle" idx="8"/>
          </p:nvPr>
        </p:nvSpPr>
        <p:spPr>
          <a:xfrm>
            <a:off x="5078163" y="3342176"/>
            <a:ext cx="2727600" cy="60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SECTION_TITLE_AND_DESCRIPTION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9"/>
          <p:cNvSpPr txBox="1">
            <a:spLocks noGrp="1"/>
          </p:cNvSpPr>
          <p:nvPr>
            <p:ph type="subTitle" idx="1"/>
          </p:nvPr>
        </p:nvSpPr>
        <p:spPr>
          <a:xfrm>
            <a:off x="5817050" y="2435925"/>
            <a:ext cx="2556300" cy="20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4" name="Google Shape;134;p29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 ExtraBold"/>
              <a:buNone/>
              <a:defRPr sz="28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165" y="4376164"/>
            <a:ext cx="619710" cy="506430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7" r:id="rId6"/>
    <p:sldLayoutId id="2147483658" r:id="rId7"/>
    <p:sldLayoutId id="2147483660" r:id="rId8"/>
    <p:sldLayoutId id="2147483664" r:id="rId9"/>
    <p:sldLayoutId id="2147483668" r:id="rId10"/>
    <p:sldLayoutId id="2147483671" r:id="rId11"/>
    <p:sldLayoutId id="2147483673" r:id="rId12"/>
    <p:sldLayoutId id="2147483674" r:id="rId13"/>
    <p:sldLayoutId id="2147483675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10" Type="http://schemas.openxmlformats.org/officeDocument/2006/relationships/image" Target="../media/image23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12" Type="http://schemas.microsoft.com/office/2007/relationships/hdphoto" Target="../media/hdphoto8.wd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microsoft.com/office/2007/relationships/hdphoto" Target="../media/hdphoto5.wdp"/><Relationship Id="rId11" Type="http://schemas.openxmlformats.org/officeDocument/2006/relationships/image" Target="../media/image28.png"/><Relationship Id="rId5" Type="http://schemas.openxmlformats.org/officeDocument/2006/relationships/image" Target="../media/image25.png"/><Relationship Id="rId15" Type="http://schemas.openxmlformats.org/officeDocument/2006/relationships/image" Target="../media/image30.jp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7.png"/><Relationship Id="rId14" Type="http://schemas.microsoft.com/office/2007/relationships/hdphoto" Target="../media/hdphoto9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8"/>
          <p:cNvSpPr txBox="1">
            <a:spLocks noGrp="1"/>
          </p:cNvSpPr>
          <p:nvPr>
            <p:ph type="subTitle" idx="1"/>
          </p:nvPr>
        </p:nvSpPr>
        <p:spPr>
          <a:xfrm>
            <a:off x="2044200" y="3704650"/>
            <a:ext cx="5055600" cy="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Свободный кейс</a:t>
            </a:r>
            <a:endParaRPr dirty="0"/>
          </a:p>
        </p:txBody>
      </p:sp>
      <p:sp>
        <p:nvSpPr>
          <p:cNvPr id="164" name="Google Shape;164;p38"/>
          <p:cNvSpPr txBox="1">
            <a:spLocks noGrp="1"/>
          </p:cNvSpPr>
          <p:nvPr>
            <p:ph type="ctrTitle"/>
          </p:nvPr>
        </p:nvSpPr>
        <p:spPr>
          <a:xfrm>
            <a:off x="2941650" y="2624375"/>
            <a:ext cx="3260700" cy="464700"/>
          </a:xfrm>
          <a:prstGeom prst="rect">
            <a:avLst/>
          </a:prstGeom>
          <a:effectLst>
            <a:outerShdw blurRad="100013" dist="19050" dir="8460000" algn="bl" rotWithShape="0">
              <a:srgbClr val="76A5AF">
                <a:alpha val="5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dirty="0" err="1" smtClean="0">
                <a:latin typeface="Montserrat ExtraLight"/>
                <a:ea typeface="Montserrat ExtraLight"/>
                <a:cs typeface="Montserrat ExtraLight"/>
                <a:sym typeface="Montserrat ExtraLight"/>
              </a:rPr>
              <a:t>BusinessMonster</a:t>
            </a:r>
            <a:endParaRPr sz="2200" b="0" dirty="0"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  <p:cxnSp>
        <p:nvCxnSpPr>
          <p:cNvPr id="165" name="Google Shape;165;p38"/>
          <p:cNvCxnSpPr/>
          <p:nvPr/>
        </p:nvCxnSpPr>
        <p:spPr>
          <a:xfrm>
            <a:off x="3190500" y="256517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257" y="912091"/>
            <a:ext cx="5688802" cy="23471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4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60211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smtClean="0"/>
              <a:t>Проблемы</a:t>
            </a:r>
            <a:r>
              <a:rPr lang="ru-RU" sz="4400" dirty="0" smtClean="0"/>
              <a:t> фирм</a:t>
            </a:r>
            <a:endParaRPr sz="4400" dirty="0">
              <a:solidFill>
                <a:schemeClr val="accent1"/>
              </a:solidFill>
            </a:endParaRPr>
          </a:p>
        </p:txBody>
      </p:sp>
      <p:cxnSp>
        <p:nvCxnSpPr>
          <p:cNvPr id="216" name="Google Shape;216;p44"/>
          <p:cNvCxnSpPr/>
          <p:nvPr/>
        </p:nvCxnSpPr>
        <p:spPr>
          <a:xfrm flipV="1">
            <a:off x="3727938" y="2001331"/>
            <a:ext cx="858431" cy="5662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5" name="Google Shape;215;p44"/>
          <p:cNvSpPr txBox="1">
            <a:spLocks noGrp="1"/>
          </p:cNvSpPr>
          <p:nvPr>
            <p:ph type="body" idx="1"/>
          </p:nvPr>
        </p:nvSpPr>
        <p:spPr>
          <a:xfrm>
            <a:off x="272877" y="1248587"/>
            <a:ext cx="919831" cy="6017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>
              <a:spcBef>
                <a:spcPts val="1600"/>
              </a:spcBef>
              <a:buNone/>
            </a:pPr>
            <a:r>
              <a:rPr lang="ru-RU" sz="3600" dirty="0" smtClean="0">
                <a:solidFill>
                  <a:srgbClr val="FFAB40"/>
                </a:solidFill>
                <a:latin typeface="Montserrat ExtraBold"/>
                <a:sym typeface="Montserrat ExtraBold"/>
              </a:rPr>
              <a:t>0</a:t>
            </a:r>
            <a:r>
              <a:rPr lang="en" sz="3600" dirty="0" smtClean="0">
                <a:solidFill>
                  <a:srgbClr val="FFAB40"/>
                </a:solidFill>
                <a:latin typeface="Montserrat ExtraBold"/>
                <a:sym typeface="Montserrat ExtraBold"/>
              </a:rPr>
              <a:t>1</a:t>
            </a:r>
            <a:endParaRPr dirty="0"/>
          </a:p>
        </p:txBody>
      </p:sp>
      <p:cxnSp>
        <p:nvCxnSpPr>
          <p:cNvPr id="7" name="Google Shape;187;p40"/>
          <p:cNvCxnSpPr/>
          <p:nvPr/>
        </p:nvCxnSpPr>
        <p:spPr>
          <a:xfrm>
            <a:off x="597719" y="2085052"/>
            <a:ext cx="397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4" name="Прямоугольник 3"/>
          <p:cNvSpPr/>
          <p:nvPr/>
        </p:nvSpPr>
        <p:spPr>
          <a:xfrm>
            <a:off x="1275661" y="1606883"/>
            <a:ext cx="35461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FFFFFF"/>
                </a:solidFill>
                <a:latin typeface="Montserrat ExtraBold"/>
                <a:sym typeface="Montserrat ExtraBold"/>
              </a:rPr>
              <a:t>Продвижение товаров</a:t>
            </a:r>
            <a:r>
              <a:rPr lang="en" sz="2000" b="1" dirty="0" smtClean="0">
                <a:solidFill>
                  <a:srgbClr val="FFFFFF"/>
                </a:solidFill>
                <a:latin typeface="Montserrat ExtraBold"/>
                <a:sym typeface="Montserrat ExtraBold"/>
              </a:rPr>
              <a:t> </a:t>
            </a:r>
            <a:endParaRPr lang="ru-RU" sz="105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67455" y="2144529"/>
            <a:ext cx="9252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9700" lvl="0">
              <a:spcBef>
                <a:spcPts val="1600"/>
              </a:spcBef>
              <a:buClr>
                <a:srgbClr val="FFFFFF"/>
              </a:buClr>
              <a:buSzPts val="1400"/>
            </a:pPr>
            <a:r>
              <a:rPr lang="ru-RU" sz="3600" dirty="0" smtClean="0">
                <a:solidFill>
                  <a:srgbClr val="FFAB40"/>
                </a:solidFill>
                <a:latin typeface="Montserrat ExtraBold"/>
                <a:sym typeface="Montserrat ExtraBold"/>
              </a:rPr>
              <a:t>02</a:t>
            </a:r>
            <a:endParaRPr lang="ru-RU" dirty="0">
              <a:solidFill>
                <a:srgbClr val="FFFFFF"/>
              </a:solidFill>
              <a:latin typeface="Montserrat"/>
              <a:sym typeface="Montserrat"/>
            </a:endParaRPr>
          </a:p>
        </p:txBody>
      </p:sp>
      <p:cxnSp>
        <p:nvCxnSpPr>
          <p:cNvPr id="12" name="Google Shape;187;p40"/>
          <p:cNvCxnSpPr/>
          <p:nvPr/>
        </p:nvCxnSpPr>
        <p:spPr>
          <a:xfrm>
            <a:off x="612500" y="2813418"/>
            <a:ext cx="397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10" name="Прямоугольник 9"/>
          <p:cNvSpPr/>
          <p:nvPr/>
        </p:nvSpPr>
        <p:spPr>
          <a:xfrm>
            <a:off x="1275661" y="2227451"/>
            <a:ext cx="56448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>
                <a:solidFill>
                  <a:srgbClr val="FFFFFF"/>
                </a:solidFill>
                <a:latin typeface="Montserrat ExtraBold"/>
                <a:sym typeface="Montserrat ExtraBold"/>
              </a:rPr>
              <a:t>Изменение потребительского поведения</a:t>
            </a:r>
            <a:r>
              <a:rPr lang="en" sz="2000" b="1" dirty="0" smtClean="0">
                <a:solidFill>
                  <a:srgbClr val="FFFFFF"/>
                </a:solidFill>
                <a:latin typeface="Montserrat ExtraBold"/>
                <a:sym typeface="Montserrat ExtraBold"/>
              </a:rPr>
              <a:t> </a:t>
            </a:r>
            <a:endParaRPr lang="ru-RU" sz="105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67455" y="2850336"/>
            <a:ext cx="9284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9700" lvl="0">
              <a:spcBef>
                <a:spcPts val="1600"/>
              </a:spcBef>
              <a:buClr>
                <a:srgbClr val="FFFFFF"/>
              </a:buClr>
              <a:buSzPts val="1400"/>
            </a:pPr>
            <a:r>
              <a:rPr lang="ru-RU" sz="3600" dirty="0" smtClean="0">
                <a:solidFill>
                  <a:srgbClr val="FFAB40"/>
                </a:solidFill>
                <a:latin typeface="Montserrat ExtraBold"/>
                <a:sym typeface="Montserrat ExtraBold"/>
              </a:rPr>
              <a:t>03</a:t>
            </a:r>
            <a:endParaRPr lang="ru-RU" dirty="0">
              <a:solidFill>
                <a:srgbClr val="FFFFFF"/>
              </a:solidFill>
              <a:latin typeface="Montserrat"/>
              <a:sym typeface="Montserrat"/>
            </a:endParaRPr>
          </a:p>
        </p:txBody>
      </p:sp>
      <p:cxnSp>
        <p:nvCxnSpPr>
          <p:cNvPr id="17" name="Google Shape;187;p40"/>
          <p:cNvCxnSpPr/>
          <p:nvPr/>
        </p:nvCxnSpPr>
        <p:spPr>
          <a:xfrm>
            <a:off x="612500" y="3438649"/>
            <a:ext cx="397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15" name="Прямоугольник 14"/>
          <p:cNvSpPr/>
          <p:nvPr/>
        </p:nvSpPr>
        <p:spPr>
          <a:xfrm>
            <a:off x="1275661" y="2973447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000" b="1" dirty="0" smtClean="0">
                <a:solidFill>
                  <a:srgbClr val="FFFFFF"/>
                </a:solidFill>
                <a:latin typeface="Montserrat ExtraBold"/>
                <a:sym typeface="Montserrat ExtraBold"/>
              </a:rPr>
              <a:t>Анализ продаж</a:t>
            </a:r>
            <a:endParaRPr lang="ru-RU" sz="105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67455" y="3438649"/>
            <a:ext cx="9733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9700" lvl="0">
              <a:spcBef>
                <a:spcPts val="1600"/>
              </a:spcBef>
              <a:buClr>
                <a:srgbClr val="FFFFFF"/>
              </a:buClr>
              <a:buSzPts val="1400"/>
            </a:pPr>
            <a:r>
              <a:rPr lang="ru-RU" sz="3600" dirty="0" smtClean="0">
                <a:solidFill>
                  <a:srgbClr val="FFAB40"/>
                </a:solidFill>
                <a:latin typeface="Montserrat ExtraBold"/>
                <a:sym typeface="Montserrat ExtraBold"/>
              </a:rPr>
              <a:t>04</a:t>
            </a:r>
            <a:endParaRPr lang="ru-RU" dirty="0">
              <a:solidFill>
                <a:srgbClr val="FFFFFF"/>
              </a:solidFill>
              <a:latin typeface="Montserrat"/>
              <a:sym typeface="Montserrat"/>
            </a:endParaRPr>
          </a:p>
        </p:txBody>
      </p:sp>
      <p:cxnSp>
        <p:nvCxnSpPr>
          <p:cNvPr id="22" name="Google Shape;187;p40"/>
          <p:cNvCxnSpPr/>
          <p:nvPr/>
        </p:nvCxnSpPr>
        <p:spPr>
          <a:xfrm>
            <a:off x="612500" y="4020895"/>
            <a:ext cx="397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23" name="Прямоугольник 22"/>
          <p:cNvSpPr/>
          <p:nvPr/>
        </p:nvSpPr>
        <p:spPr>
          <a:xfrm>
            <a:off x="1275661" y="3561759"/>
            <a:ext cx="44342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b="1" dirty="0" smtClean="0">
                <a:solidFill>
                  <a:srgbClr val="FFFFFF"/>
                </a:solidFill>
                <a:latin typeface="Montserrat ExtraBold"/>
                <a:sym typeface="Montserrat ExtraBold"/>
              </a:rPr>
              <a:t>Технологические изменения</a:t>
            </a:r>
            <a:endParaRPr lang="ru-RU" sz="1050" dirty="0"/>
          </a:p>
        </p:txBody>
      </p:sp>
      <p:cxnSp>
        <p:nvCxnSpPr>
          <p:cNvPr id="27" name="Google Shape;216;p44"/>
          <p:cNvCxnSpPr/>
          <p:nvPr/>
        </p:nvCxnSpPr>
        <p:spPr>
          <a:xfrm>
            <a:off x="897775" y="566422"/>
            <a:ext cx="5447607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cxnSp>
        <p:nvCxnSpPr>
          <p:cNvPr id="29" name="Google Shape;216;p44"/>
          <p:cNvCxnSpPr/>
          <p:nvPr/>
        </p:nvCxnSpPr>
        <p:spPr>
          <a:xfrm flipV="1">
            <a:off x="3132445" y="2589730"/>
            <a:ext cx="858431" cy="5662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cxnSp>
        <p:nvCxnSpPr>
          <p:cNvPr id="30" name="Google Shape;216;p44"/>
          <p:cNvCxnSpPr/>
          <p:nvPr/>
        </p:nvCxnSpPr>
        <p:spPr>
          <a:xfrm flipV="1">
            <a:off x="1606061" y="3326039"/>
            <a:ext cx="858431" cy="5662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cxnSp>
        <p:nvCxnSpPr>
          <p:cNvPr id="31" name="Google Shape;216;p44"/>
          <p:cNvCxnSpPr/>
          <p:nvPr/>
        </p:nvCxnSpPr>
        <p:spPr>
          <a:xfrm flipV="1">
            <a:off x="4098092" y="3943690"/>
            <a:ext cx="858431" cy="5662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0"/>
          <p:cNvSpPr txBox="1">
            <a:spLocks noGrp="1"/>
          </p:cNvSpPr>
          <p:nvPr>
            <p:ph type="title" idx="6"/>
          </p:nvPr>
        </p:nvSpPr>
        <p:spPr>
          <a:xfrm>
            <a:off x="1048450" y="1770700"/>
            <a:ext cx="2067000" cy="72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179" name="Google Shape;179;p40"/>
          <p:cNvSpPr txBox="1">
            <a:spLocks noGrp="1"/>
          </p:cNvSpPr>
          <p:nvPr>
            <p:ph type="title"/>
          </p:nvPr>
        </p:nvSpPr>
        <p:spPr>
          <a:xfrm>
            <a:off x="3538497" y="2818977"/>
            <a:ext cx="2330857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Ограниченность знаний</a:t>
            </a:r>
            <a:endParaRPr dirty="0"/>
          </a:p>
        </p:txBody>
      </p:sp>
      <p:sp>
        <p:nvSpPr>
          <p:cNvPr id="181" name="Google Shape;181;p40"/>
          <p:cNvSpPr txBox="1">
            <a:spLocks noGrp="1"/>
          </p:cNvSpPr>
          <p:nvPr>
            <p:ph type="title" idx="2"/>
          </p:nvPr>
        </p:nvSpPr>
        <p:spPr>
          <a:xfrm>
            <a:off x="6028550" y="2812818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Лимит времени</a:t>
            </a:r>
            <a:endParaRPr dirty="0"/>
          </a:p>
        </p:txBody>
      </p:sp>
      <p:sp>
        <p:nvSpPr>
          <p:cNvPr id="183" name="Google Shape;183;p40"/>
          <p:cNvSpPr txBox="1">
            <a:spLocks noGrp="1"/>
          </p:cNvSpPr>
          <p:nvPr>
            <p:ph type="title" idx="4"/>
          </p:nvPr>
        </p:nvSpPr>
        <p:spPr>
          <a:xfrm>
            <a:off x="1048447" y="2822314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Большой ассортимент</a:t>
            </a:r>
            <a:endParaRPr dirty="0"/>
          </a:p>
        </p:txBody>
      </p:sp>
      <p:sp>
        <p:nvSpPr>
          <p:cNvPr id="185" name="Google Shape;185;p40"/>
          <p:cNvSpPr txBox="1">
            <a:spLocks noGrp="1"/>
          </p:cNvSpPr>
          <p:nvPr>
            <p:ph type="title" idx="7"/>
          </p:nvPr>
        </p:nvSpPr>
        <p:spPr>
          <a:xfrm>
            <a:off x="3538500" y="1770700"/>
            <a:ext cx="2067000" cy="72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186" name="Google Shape;186;p40"/>
          <p:cNvSpPr txBox="1">
            <a:spLocks noGrp="1"/>
          </p:cNvSpPr>
          <p:nvPr>
            <p:ph type="title" idx="8"/>
          </p:nvPr>
        </p:nvSpPr>
        <p:spPr>
          <a:xfrm>
            <a:off x="6028550" y="1770700"/>
            <a:ext cx="2067000" cy="72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cxnSp>
        <p:nvCxnSpPr>
          <p:cNvPr id="187" name="Google Shape;187;p40"/>
          <p:cNvCxnSpPr/>
          <p:nvPr/>
        </p:nvCxnSpPr>
        <p:spPr>
          <a:xfrm>
            <a:off x="1883350" y="2546160"/>
            <a:ext cx="397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cxnSp>
        <p:nvCxnSpPr>
          <p:cNvPr id="188" name="Google Shape;188;p40"/>
          <p:cNvCxnSpPr/>
          <p:nvPr/>
        </p:nvCxnSpPr>
        <p:spPr>
          <a:xfrm>
            <a:off x="4373400" y="2546160"/>
            <a:ext cx="397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cxnSp>
        <p:nvCxnSpPr>
          <p:cNvPr id="189" name="Google Shape;189;p40"/>
          <p:cNvCxnSpPr/>
          <p:nvPr/>
        </p:nvCxnSpPr>
        <p:spPr>
          <a:xfrm>
            <a:off x="6863450" y="2546160"/>
            <a:ext cx="397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3" name="Прямоугольник 2"/>
          <p:cNvSpPr/>
          <p:nvPr/>
        </p:nvSpPr>
        <p:spPr>
          <a:xfrm>
            <a:off x="1141127" y="824497"/>
            <a:ext cx="77957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AB40"/>
                </a:solidFill>
                <a:latin typeface="Montserrat ExtraBold"/>
                <a:sym typeface="Montserrat ExtraBold"/>
              </a:rPr>
              <a:t>Проблемы </a:t>
            </a:r>
            <a:r>
              <a:rPr lang="ru-RU" sz="3600" dirty="0" smtClean="0">
                <a:solidFill>
                  <a:srgbClr val="FFAB40"/>
                </a:solidFill>
                <a:latin typeface="Montserrat ExtraBold"/>
                <a:sym typeface="Montserrat ExtraBold"/>
              </a:rPr>
              <a:t>потребителей</a:t>
            </a:r>
            <a:endParaRPr lang="ru-RU" sz="1100" dirty="0"/>
          </a:p>
        </p:txBody>
      </p:sp>
      <p:cxnSp>
        <p:nvCxnSpPr>
          <p:cNvPr id="16" name="Google Shape;165;p38"/>
          <p:cNvCxnSpPr/>
          <p:nvPr/>
        </p:nvCxnSpPr>
        <p:spPr>
          <a:xfrm>
            <a:off x="3045915" y="1525725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cxnSp>
        <p:nvCxnSpPr>
          <p:cNvPr id="17" name="Google Shape;165;p38"/>
          <p:cNvCxnSpPr/>
          <p:nvPr/>
        </p:nvCxnSpPr>
        <p:spPr>
          <a:xfrm>
            <a:off x="3045915" y="857509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cxnSp>
        <p:nvCxnSpPr>
          <p:cNvPr id="18" name="Google Shape;188;p40"/>
          <p:cNvCxnSpPr/>
          <p:nvPr/>
        </p:nvCxnSpPr>
        <p:spPr>
          <a:xfrm flipH="1">
            <a:off x="7897445" y="1060730"/>
            <a:ext cx="3412" cy="275194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cxnSp>
        <p:nvCxnSpPr>
          <p:cNvPr id="20" name="Google Shape;188;p40"/>
          <p:cNvCxnSpPr/>
          <p:nvPr/>
        </p:nvCxnSpPr>
        <p:spPr>
          <a:xfrm flipH="1">
            <a:off x="1109783" y="1010065"/>
            <a:ext cx="3412" cy="275194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7" name="Google Shape;2097;p63"/>
          <p:cNvSpPr txBox="1">
            <a:spLocks noGrp="1"/>
          </p:cNvSpPr>
          <p:nvPr>
            <p:ph type="title"/>
          </p:nvPr>
        </p:nvSpPr>
        <p:spPr>
          <a:xfrm>
            <a:off x="938500" y="362230"/>
            <a:ext cx="3539715" cy="6220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smtClean="0"/>
              <a:t>Решение:</a:t>
            </a:r>
            <a:endParaRPr sz="4000" dirty="0"/>
          </a:p>
        </p:txBody>
      </p:sp>
      <p:sp>
        <p:nvSpPr>
          <p:cNvPr id="2099" name="Google Shape;2099;p63"/>
          <p:cNvSpPr txBox="1">
            <a:spLocks noGrp="1"/>
          </p:cNvSpPr>
          <p:nvPr>
            <p:ph type="subTitle" idx="1"/>
          </p:nvPr>
        </p:nvSpPr>
        <p:spPr>
          <a:xfrm>
            <a:off x="1591319" y="1567654"/>
            <a:ext cx="2727600" cy="60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dirty="0"/>
              <a:t>  удобных </a:t>
            </a:r>
            <a:r>
              <a:rPr lang="ru-RU" b="1" dirty="0"/>
              <a:t>поиск</a:t>
            </a:r>
            <a:r>
              <a:rPr lang="ru-RU" dirty="0"/>
              <a:t> техники со сравнениями </a:t>
            </a:r>
            <a:r>
              <a:rPr lang="ru-RU" b="1" dirty="0" smtClean="0"/>
              <a:t>цен</a:t>
            </a:r>
            <a:r>
              <a:rPr lang="ru-RU" dirty="0" smtClean="0"/>
              <a:t> и </a:t>
            </a:r>
            <a:r>
              <a:rPr lang="ru-RU" b="1" dirty="0" smtClean="0"/>
              <a:t>характеристик</a:t>
            </a:r>
            <a:endParaRPr b="1" dirty="0"/>
          </a:p>
        </p:txBody>
      </p:sp>
      <p:sp>
        <p:nvSpPr>
          <p:cNvPr id="2101" name="Google Shape;2101;p63"/>
          <p:cNvSpPr txBox="1">
            <a:spLocks noGrp="1"/>
          </p:cNvSpPr>
          <p:nvPr>
            <p:ph type="subTitle" idx="4"/>
          </p:nvPr>
        </p:nvSpPr>
        <p:spPr>
          <a:xfrm>
            <a:off x="1225626" y="3298824"/>
            <a:ext cx="3139977" cy="6487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b="1" dirty="0"/>
              <a:t>калькулятор</a:t>
            </a:r>
            <a:r>
              <a:rPr lang="ru-RU" dirty="0"/>
              <a:t> мощности </a:t>
            </a:r>
            <a:r>
              <a:rPr lang="ru-RU" b="1" dirty="0"/>
              <a:t>для</a:t>
            </a:r>
            <a:r>
              <a:rPr lang="ru-RU" dirty="0"/>
              <a:t> определения необходимой </a:t>
            </a:r>
            <a:r>
              <a:rPr lang="ru-RU" b="1" dirty="0"/>
              <a:t>мощности</a:t>
            </a:r>
            <a:r>
              <a:rPr lang="ru-RU" dirty="0"/>
              <a:t> различных </a:t>
            </a:r>
            <a:r>
              <a:rPr lang="ru-RU" b="1" dirty="0" smtClean="0"/>
              <a:t>комплектующих</a:t>
            </a:r>
            <a:endParaRPr lang="ru-RU" b="1" dirty="0"/>
          </a:p>
          <a:p>
            <a:r>
              <a:rPr lang="ru-RU" dirty="0"/>
              <a:t/>
            </a:r>
            <a:br>
              <a:rPr lang="ru-RU" dirty="0"/>
            </a:br>
            <a:endParaRPr dirty="0"/>
          </a:p>
        </p:txBody>
      </p:sp>
      <p:sp>
        <p:nvSpPr>
          <p:cNvPr id="2103" name="Google Shape;2103;p63"/>
          <p:cNvSpPr txBox="1">
            <a:spLocks noGrp="1"/>
          </p:cNvSpPr>
          <p:nvPr>
            <p:ph type="subTitle" idx="6"/>
          </p:nvPr>
        </p:nvSpPr>
        <p:spPr>
          <a:xfrm>
            <a:off x="4814819" y="1567654"/>
            <a:ext cx="2727600" cy="60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dirty="0"/>
              <a:t>интуитивно понятный </a:t>
            </a:r>
            <a:r>
              <a:rPr lang="ru-RU" b="1" dirty="0"/>
              <a:t>конструктор</a:t>
            </a:r>
            <a:r>
              <a:rPr lang="ru-RU" dirty="0"/>
              <a:t> ПК с советами по выбору </a:t>
            </a:r>
            <a:r>
              <a:rPr lang="ru-RU" b="1" dirty="0"/>
              <a:t>комплектующих</a:t>
            </a:r>
            <a:endParaRPr b="1" dirty="0"/>
          </a:p>
        </p:txBody>
      </p:sp>
      <p:sp>
        <p:nvSpPr>
          <p:cNvPr id="2105" name="Google Shape;2105;p63"/>
          <p:cNvSpPr txBox="1">
            <a:spLocks noGrp="1"/>
          </p:cNvSpPr>
          <p:nvPr>
            <p:ph type="subTitle" idx="8"/>
          </p:nvPr>
        </p:nvSpPr>
        <p:spPr>
          <a:xfrm>
            <a:off x="4814819" y="3320500"/>
            <a:ext cx="2727600" cy="60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Подборки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Статьи </a:t>
            </a:r>
            <a:r>
              <a:rPr lang="ru-RU" b="1" dirty="0" smtClean="0"/>
              <a:t>и </a:t>
            </a:r>
            <a:r>
              <a:rPr lang="ru-RU" dirty="0" smtClean="0"/>
              <a:t>видео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dirty="0"/>
          </a:p>
        </p:txBody>
      </p:sp>
      <p:cxnSp>
        <p:nvCxnSpPr>
          <p:cNvPr id="2106" name="Google Shape;2106;p63"/>
          <p:cNvCxnSpPr/>
          <p:nvPr/>
        </p:nvCxnSpPr>
        <p:spPr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cxnSp>
        <p:nvCxnSpPr>
          <p:cNvPr id="2107" name="Google Shape;2107;p63"/>
          <p:cNvCxnSpPr/>
          <p:nvPr/>
        </p:nvCxnSpPr>
        <p:spPr>
          <a:xfrm>
            <a:off x="1348500" y="3048622"/>
            <a:ext cx="6447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cxnSp>
        <p:nvCxnSpPr>
          <p:cNvPr id="2108" name="Google Shape;2108;p63"/>
          <p:cNvCxnSpPr/>
          <p:nvPr/>
        </p:nvCxnSpPr>
        <p:spPr>
          <a:xfrm>
            <a:off x="4572000" y="1566172"/>
            <a:ext cx="0" cy="29649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3" name="Прямоугольник 2"/>
          <p:cNvSpPr/>
          <p:nvPr/>
        </p:nvSpPr>
        <p:spPr>
          <a:xfrm>
            <a:off x="3337527" y="1075905"/>
            <a:ext cx="24689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rgbClr val="FFFFFF"/>
              </a:buClr>
              <a:buSzPts val="1400"/>
            </a:pPr>
            <a:r>
              <a:rPr lang="ru-RU" sz="2000" dirty="0" smtClean="0">
                <a:solidFill>
                  <a:srgbClr val="FFFFFF"/>
                </a:solidFill>
                <a:latin typeface="Montserrat ExtraBold"/>
                <a:sym typeface="Montserrat ExtraBold"/>
              </a:rPr>
              <a:t>Создание сайта</a:t>
            </a:r>
            <a:endParaRPr lang="en-US" sz="2000" dirty="0">
              <a:solidFill>
                <a:srgbClr val="FFFFFF"/>
              </a:solidFill>
              <a:latin typeface="Montserrat ExtraBold"/>
              <a:sym typeface="Montserrat Extra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109" y="1292587"/>
            <a:ext cx="2605182" cy="1692282"/>
          </a:xfrm>
          <a:prstGeom prst="rect">
            <a:avLst/>
          </a:prstGeom>
        </p:spPr>
      </p:pic>
      <p:grpSp>
        <p:nvGrpSpPr>
          <p:cNvPr id="38" name="Google Shape;2117;p64"/>
          <p:cNvGrpSpPr/>
          <p:nvPr/>
        </p:nvGrpSpPr>
        <p:grpSpPr>
          <a:xfrm>
            <a:off x="6134882" y="2946862"/>
            <a:ext cx="2809612" cy="2293867"/>
            <a:chOff x="238125" y="1973675"/>
            <a:chExt cx="2558775" cy="1951825"/>
          </a:xfrm>
        </p:grpSpPr>
        <p:sp>
          <p:nvSpPr>
            <p:cNvPr id="39" name="Google Shape;2118;p64"/>
            <p:cNvSpPr/>
            <p:nvPr/>
          </p:nvSpPr>
          <p:spPr>
            <a:xfrm>
              <a:off x="325550" y="2055000"/>
              <a:ext cx="2386075" cy="1459975"/>
            </a:xfrm>
            <a:custGeom>
              <a:avLst/>
              <a:gdLst/>
              <a:ahLst/>
              <a:cxnLst/>
              <a:rect l="l" t="t" r="r" b="b"/>
              <a:pathLst>
                <a:path w="95443" h="58399" extrusionOk="0">
                  <a:moveTo>
                    <a:pt x="94925" y="516"/>
                  </a:moveTo>
                  <a:lnTo>
                    <a:pt x="94925" y="57881"/>
                  </a:lnTo>
                  <a:lnTo>
                    <a:pt x="518" y="57881"/>
                  </a:lnTo>
                  <a:lnTo>
                    <a:pt x="518" y="516"/>
                  </a:lnTo>
                  <a:close/>
                  <a:moveTo>
                    <a:pt x="260" y="0"/>
                  </a:moveTo>
                  <a:cubicBezTo>
                    <a:pt x="118" y="0"/>
                    <a:pt x="1" y="115"/>
                    <a:pt x="1" y="259"/>
                  </a:cubicBezTo>
                  <a:lnTo>
                    <a:pt x="1" y="58140"/>
                  </a:lnTo>
                  <a:cubicBezTo>
                    <a:pt x="1" y="58282"/>
                    <a:pt x="118" y="58399"/>
                    <a:pt x="260" y="58399"/>
                  </a:cubicBezTo>
                  <a:lnTo>
                    <a:pt x="95184" y="58399"/>
                  </a:lnTo>
                  <a:cubicBezTo>
                    <a:pt x="95326" y="58399"/>
                    <a:pt x="95441" y="58282"/>
                    <a:pt x="95441" y="58140"/>
                  </a:cubicBezTo>
                  <a:lnTo>
                    <a:pt x="95441" y="259"/>
                  </a:lnTo>
                  <a:cubicBezTo>
                    <a:pt x="95442" y="115"/>
                    <a:pt x="95326" y="0"/>
                    <a:pt x="951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119;p64"/>
            <p:cNvSpPr/>
            <p:nvPr/>
          </p:nvSpPr>
          <p:spPr>
            <a:xfrm>
              <a:off x="1075325" y="3589700"/>
              <a:ext cx="884075" cy="335800"/>
            </a:xfrm>
            <a:custGeom>
              <a:avLst/>
              <a:gdLst/>
              <a:ahLst/>
              <a:cxnLst/>
              <a:rect l="l" t="t" r="r" b="b"/>
              <a:pathLst>
                <a:path w="35363" h="13432" extrusionOk="0">
                  <a:moveTo>
                    <a:pt x="28176" y="0"/>
                  </a:moveTo>
                  <a:cubicBezTo>
                    <a:pt x="28078" y="0"/>
                    <a:pt x="27996" y="34"/>
                    <a:pt x="27932" y="102"/>
                  </a:cubicBezTo>
                  <a:cubicBezTo>
                    <a:pt x="27790" y="253"/>
                    <a:pt x="27790" y="509"/>
                    <a:pt x="27932" y="1118"/>
                  </a:cubicBezTo>
                  <a:cubicBezTo>
                    <a:pt x="27985" y="1344"/>
                    <a:pt x="28047" y="1651"/>
                    <a:pt x="28119" y="2009"/>
                  </a:cubicBezTo>
                  <a:cubicBezTo>
                    <a:pt x="28420" y="3516"/>
                    <a:pt x="28876" y="5791"/>
                    <a:pt x="29651" y="7179"/>
                  </a:cubicBezTo>
                  <a:cubicBezTo>
                    <a:pt x="30394" y="8514"/>
                    <a:pt x="31835" y="9775"/>
                    <a:pt x="32886" y="10698"/>
                  </a:cubicBezTo>
                  <a:cubicBezTo>
                    <a:pt x="33194" y="10968"/>
                    <a:pt x="33463" y="11203"/>
                    <a:pt x="33660" y="11396"/>
                  </a:cubicBezTo>
                  <a:cubicBezTo>
                    <a:pt x="34197" y="11917"/>
                    <a:pt x="34530" y="12027"/>
                    <a:pt x="34711" y="12085"/>
                  </a:cubicBezTo>
                  <a:cubicBezTo>
                    <a:pt x="34724" y="12089"/>
                    <a:pt x="34738" y="12094"/>
                    <a:pt x="34750" y="12098"/>
                  </a:cubicBezTo>
                  <a:cubicBezTo>
                    <a:pt x="34781" y="12255"/>
                    <a:pt x="34798" y="12433"/>
                    <a:pt x="34708" y="12569"/>
                  </a:cubicBezTo>
                  <a:cubicBezTo>
                    <a:pt x="34621" y="12698"/>
                    <a:pt x="34443" y="12789"/>
                    <a:pt x="34176" y="12841"/>
                  </a:cubicBezTo>
                  <a:cubicBezTo>
                    <a:pt x="33894" y="12897"/>
                    <a:pt x="33576" y="12915"/>
                    <a:pt x="33188" y="12915"/>
                  </a:cubicBezTo>
                  <a:cubicBezTo>
                    <a:pt x="32866" y="12915"/>
                    <a:pt x="32496" y="12902"/>
                    <a:pt x="32057" y="12888"/>
                  </a:cubicBezTo>
                  <a:cubicBezTo>
                    <a:pt x="31412" y="12865"/>
                    <a:pt x="30607" y="12837"/>
                    <a:pt x="29586" y="12837"/>
                  </a:cubicBezTo>
                  <a:lnTo>
                    <a:pt x="8800" y="12837"/>
                  </a:lnTo>
                  <a:cubicBezTo>
                    <a:pt x="7800" y="12837"/>
                    <a:pt x="6833" y="12841"/>
                    <a:pt x="5939" y="12847"/>
                  </a:cubicBezTo>
                  <a:cubicBezTo>
                    <a:pt x="5199" y="12851"/>
                    <a:pt x="4507" y="12855"/>
                    <a:pt x="3887" y="12855"/>
                  </a:cubicBezTo>
                  <a:cubicBezTo>
                    <a:pt x="3179" y="12855"/>
                    <a:pt x="2567" y="12850"/>
                    <a:pt x="2090" y="12837"/>
                  </a:cubicBezTo>
                  <a:lnTo>
                    <a:pt x="1783" y="12828"/>
                  </a:lnTo>
                  <a:cubicBezTo>
                    <a:pt x="706" y="12798"/>
                    <a:pt x="700" y="12793"/>
                    <a:pt x="570" y="12668"/>
                  </a:cubicBezTo>
                  <a:cubicBezTo>
                    <a:pt x="526" y="12627"/>
                    <a:pt x="520" y="12598"/>
                    <a:pt x="520" y="12571"/>
                  </a:cubicBezTo>
                  <a:cubicBezTo>
                    <a:pt x="520" y="12511"/>
                    <a:pt x="556" y="12333"/>
                    <a:pt x="912" y="11971"/>
                  </a:cubicBezTo>
                  <a:cubicBezTo>
                    <a:pt x="1108" y="11772"/>
                    <a:pt x="1452" y="11550"/>
                    <a:pt x="1848" y="11293"/>
                  </a:cubicBezTo>
                  <a:cubicBezTo>
                    <a:pt x="2410" y="10928"/>
                    <a:pt x="3111" y="10473"/>
                    <a:pt x="3670" y="9890"/>
                  </a:cubicBezTo>
                  <a:lnTo>
                    <a:pt x="4006" y="9544"/>
                  </a:lnTo>
                  <a:cubicBezTo>
                    <a:pt x="4870" y="8657"/>
                    <a:pt x="5947" y="7555"/>
                    <a:pt x="6528" y="6084"/>
                  </a:cubicBezTo>
                  <a:cubicBezTo>
                    <a:pt x="7009" y="4866"/>
                    <a:pt x="7250" y="2705"/>
                    <a:pt x="7410" y="1274"/>
                  </a:cubicBezTo>
                  <a:cubicBezTo>
                    <a:pt x="7465" y="775"/>
                    <a:pt x="7515" y="343"/>
                    <a:pt x="7558" y="87"/>
                  </a:cubicBezTo>
                  <a:lnTo>
                    <a:pt x="7048" y="0"/>
                  </a:lnTo>
                  <a:cubicBezTo>
                    <a:pt x="7002" y="269"/>
                    <a:pt x="6956" y="688"/>
                    <a:pt x="6896" y="1217"/>
                  </a:cubicBezTo>
                  <a:cubicBezTo>
                    <a:pt x="6739" y="2621"/>
                    <a:pt x="6503" y="4741"/>
                    <a:pt x="6047" y="5895"/>
                  </a:cubicBezTo>
                  <a:cubicBezTo>
                    <a:pt x="5506" y="7268"/>
                    <a:pt x="4512" y="8286"/>
                    <a:pt x="3637" y="9183"/>
                  </a:cubicBezTo>
                  <a:lnTo>
                    <a:pt x="3298" y="9533"/>
                  </a:lnTo>
                  <a:cubicBezTo>
                    <a:pt x="2779" y="10073"/>
                    <a:pt x="2136" y="10490"/>
                    <a:pt x="1568" y="10859"/>
                  </a:cubicBezTo>
                  <a:cubicBezTo>
                    <a:pt x="1145" y="11133"/>
                    <a:pt x="780" y="11369"/>
                    <a:pt x="546" y="11608"/>
                  </a:cubicBezTo>
                  <a:cubicBezTo>
                    <a:pt x="172" y="11988"/>
                    <a:pt x="0" y="12296"/>
                    <a:pt x="5" y="12578"/>
                  </a:cubicBezTo>
                  <a:cubicBezTo>
                    <a:pt x="6" y="12752"/>
                    <a:pt x="78" y="12911"/>
                    <a:pt x="211" y="13040"/>
                  </a:cubicBezTo>
                  <a:cubicBezTo>
                    <a:pt x="492" y="13309"/>
                    <a:pt x="611" y="13312"/>
                    <a:pt x="1770" y="13345"/>
                  </a:cubicBezTo>
                  <a:lnTo>
                    <a:pt x="2075" y="13354"/>
                  </a:lnTo>
                  <a:cubicBezTo>
                    <a:pt x="2547" y="13367"/>
                    <a:pt x="3149" y="13372"/>
                    <a:pt x="3843" y="13372"/>
                  </a:cubicBezTo>
                  <a:cubicBezTo>
                    <a:pt x="4476" y="13372"/>
                    <a:pt x="5185" y="13368"/>
                    <a:pt x="5944" y="13364"/>
                  </a:cubicBezTo>
                  <a:cubicBezTo>
                    <a:pt x="6836" y="13358"/>
                    <a:pt x="7802" y="13354"/>
                    <a:pt x="8802" y="13354"/>
                  </a:cubicBezTo>
                  <a:lnTo>
                    <a:pt x="29586" y="13354"/>
                  </a:lnTo>
                  <a:cubicBezTo>
                    <a:pt x="30598" y="13354"/>
                    <a:pt x="31397" y="13381"/>
                    <a:pt x="32040" y="13403"/>
                  </a:cubicBezTo>
                  <a:cubicBezTo>
                    <a:pt x="32484" y="13420"/>
                    <a:pt x="32860" y="13432"/>
                    <a:pt x="33192" y="13432"/>
                  </a:cubicBezTo>
                  <a:cubicBezTo>
                    <a:pt x="33609" y="13432"/>
                    <a:pt x="33956" y="13412"/>
                    <a:pt x="34274" y="13348"/>
                  </a:cubicBezTo>
                  <a:cubicBezTo>
                    <a:pt x="34682" y="13269"/>
                    <a:pt x="34972" y="13103"/>
                    <a:pt x="35137" y="12856"/>
                  </a:cubicBezTo>
                  <a:cubicBezTo>
                    <a:pt x="35363" y="12517"/>
                    <a:pt x="35282" y="12127"/>
                    <a:pt x="35252" y="11980"/>
                  </a:cubicBezTo>
                  <a:cubicBezTo>
                    <a:pt x="35195" y="11701"/>
                    <a:pt x="35007" y="11639"/>
                    <a:pt x="34871" y="11593"/>
                  </a:cubicBezTo>
                  <a:cubicBezTo>
                    <a:pt x="34721" y="11545"/>
                    <a:pt x="34470" y="11463"/>
                    <a:pt x="34019" y="11025"/>
                  </a:cubicBezTo>
                  <a:cubicBezTo>
                    <a:pt x="33815" y="10828"/>
                    <a:pt x="33540" y="10585"/>
                    <a:pt x="33225" y="10309"/>
                  </a:cubicBezTo>
                  <a:cubicBezTo>
                    <a:pt x="32202" y="9412"/>
                    <a:pt x="30800" y="8183"/>
                    <a:pt x="30101" y="6928"/>
                  </a:cubicBezTo>
                  <a:cubicBezTo>
                    <a:pt x="29367" y="5611"/>
                    <a:pt x="28902" y="3294"/>
                    <a:pt x="28625" y="1909"/>
                  </a:cubicBezTo>
                  <a:cubicBezTo>
                    <a:pt x="28552" y="1542"/>
                    <a:pt x="28489" y="1231"/>
                    <a:pt x="28435" y="1000"/>
                  </a:cubicBezTo>
                  <a:cubicBezTo>
                    <a:pt x="28376" y="749"/>
                    <a:pt x="28353" y="598"/>
                    <a:pt x="28346" y="510"/>
                  </a:cubicBezTo>
                  <a:cubicBezTo>
                    <a:pt x="28373" y="500"/>
                    <a:pt x="28400" y="486"/>
                    <a:pt x="28422" y="468"/>
                  </a:cubicBezTo>
                  <a:lnTo>
                    <a:pt x="28537" y="268"/>
                  </a:lnTo>
                  <a:lnTo>
                    <a:pt x="28247" y="234"/>
                  </a:lnTo>
                  <a:lnTo>
                    <a:pt x="28111" y="56"/>
                  </a:lnTo>
                  <a:cubicBezTo>
                    <a:pt x="28153" y="24"/>
                    <a:pt x="28202" y="8"/>
                    <a:pt x="28254" y="8"/>
                  </a:cubicBezTo>
                  <a:cubicBezTo>
                    <a:pt x="28256" y="8"/>
                    <a:pt x="28258" y="8"/>
                    <a:pt x="28261" y="8"/>
                  </a:cubicBezTo>
                  <a:cubicBezTo>
                    <a:pt x="28231" y="3"/>
                    <a:pt x="28203" y="0"/>
                    <a:pt x="281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120;p64"/>
            <p:cNvSpPr/>
            <p:nvPr/>
          </p:nvSpPr>
          <p:spPr>
            <a:xfrm>
              <a:off x="238125" y="1973675"/>
              <a:ext cx="2558775" cy="1623600"/>
            </a:xfrm>
            <a:custGeom>
              <a:avLst/>
              <a:gdLst/>
              <a:ahLst/>
              <a:cxnLst/>
              <a:rect l="l" t="t" r="r" b="b"/>
              <a:pathLst>
                <a:path w="102351" h="64944" extrusionOk="0">
                  <a:moveTo>
                    <a:pt x="99608" y="516"/>
                  </a:moveTo>
                  <a:cubicBezTo>
                    <a:pt x="100838" y="516"/>
                    <a:pt x="101835" y="1513"/>
                    <a:pt x="101835" y="2744"/>
                  </a:cubicBezTo>
                  <a:lnTo>
                    <a:pt x="101835" y="62200"/>
                  </a:lnTo>
                  <a:cubicBezTo>
                    <a:pt x="101833" y="63429"/>
                    <a:pt x="100836" y="64425"/>
                    <a:pt x="99608" y="64426"/>
                  </a:cubicBezTo>
                  <a:lnTo>
                    <a:pt x="2743" y="64426"/>
                  </a:lnTo>
                  <a:cubicBezTo>
                    <a:pt x="1514" y="64425"/>
                    <a:pt x="519" y="63429"/>
                    <a:pt x="517" y="62200"/>
                  </a:cubicBezTo>
                  <a:lnTo>
                    <a:pt x="517" y="2744"/>
                  </a:lnTo>
                  <a:cubicBezTo>
                    <a:pt x="519" y="1515"/>
                    <a:pt x="1514" y="518"/>
                    <a:pt x="2743" y="516"/>
                  </a:cubicBezTo>
                  <a:close/>
                  <a:moveTo>
                    <a:pt x="2743" y="1"/>
                  </a:moveTo>
                  <a:cubicBezTo>
                    <a:pt x="1230" y="1"/>
                    <a:pt x="0" y="1229"/>
                    <a:pt x="0" y="2744"/>
                  </a:cubicBezTo>
                  <a:lnTo>
                    <a:pt x="0" y="62200"/>
                  </a:lnTo>
                  <a:cubicBezTo>
                    <a:pt x="0" y="63713"/>
                    <a:pt x="1230" y="64943"/>
                    <a:pt x="2743" y="64943"/>
                  </a:cubicBezTo>
                  <a:lnTo>
                    <a:pt x="99608" y="64943"/>
                  </a:lnTo>
                  <a:cubicBezTo>
                    <a:pt x="101120" y="64943"/>
                    <a:pt x="102351" y="63713"/>
                    <a:pt x="102351" y="62200"/>
                  </a:cubicBezTo>
                  <a:lnTo>
                    <a:pt x="102351" y="2744"/>
                  </a:lnTo>
                  <a:cubicBezTo>
                    <a:pt x="102351" y="1228"/>
                    <a:pt x="101123" y="1"/>
                    <a:pt x="996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121;p64"/>
            <p:cNvSpPr/>
            <p:nvPr/>
          </p:nvSpPr>
          <p:spPr>
            <a:xfrm>
              <a:off x="255425" y="1991200"/>
              <a:ext cx="2524175" cy="1588500"/>
            </a:xfrm>
            <a:custGeom>
              <a:avLst/>
              <a:gdLst/>
              <a:ahLst/>
              <a:cxnLst/>
              <a:rect l="l" t="t" r="r" b="b"/>
              <a:pathLst>
                <a:path w="100967" h="63540" extrusionOk="0">
                  <a:moveTo>
                    <a:pt x="98640" y="518"/>
                  </a:moveTo>
                  <a:cubicBezTo>
                    <a:pt x="99639" y="518"/>
                    <a:pt x="100449" y="1328"/>
                    <a:pt x="100449" y="2328"/>
                  </a:cubicBezTo>
                  <a:lnTo>
                    <a:pt x="100449" y="61214"/>
                  </a:lnTo>
                  <a:cubicBezTo>
                    <a:pt x="100448" y="62212"/>
                    <a:pt x="99639" y="63022"/>
                    <a:pt x="98640" y="63024"/>
                  </a:cubicBezTo>
                  <a:lnTo>
                    <a:pt x="2328" y="63024"/>
                  </a:lnTo>
                  <a:cubicBezTo>
                    <a:pt x="1328" y="63022"/>
                    <a:pt x="519" y="62212"/>
                    <a:pt x="517" y="61214"/>
                  </a:cubicBezTo>
                  <a:lnTo>
                    <a:pt x="517" y="2328"/>
                  </a:lnTo>
                  <a:cubicBezTo>
                    <a:pt x="519" y="1328"/>
                    <a:pt x="1328" y="519"/>
                    <a:pt x="2328" y="518"/>
                  </a:cubicBezTo>
                  <a:close/>
                  <a:moveTo>
                    <a:pt x="2328" y="1"/>
                  </a:moveTo>
                  <a:cubicBezTo>
                    <a:pt x="1042" y="2"/>
                    <a:pt x="2" y="1043"/>
                    <a:pt x="0" y="2328"/>
                  </a:cubicBezTo>
                  <a:lnTo>
                    <a:pt x="0" y="61214"/>
                  </a:lnTo>
                  <a:cubicBezTo>
                    <a:pt x="2" y="62498"/>
                    <a:pt x="1042" y="63538"/>
                    <a:pt x="2328" y="63540"/>
                  </a:cubicBezTo>
                  <a:lnTo>
                    <a:pt x="98640" y="63540"/>
                  </a:lnTo>
                  <a:cubicBezTo>
                    <a:pt x="99925" y="63538"/>
                    <a:pt x="100965" y="62498"/>
                    <a:pt x="100967" y="61214"/>
                  </a:cubicBezTo>
                  <a:lnTo>
                    <a:pt x="100967" y="2328"/>
                  </a:lnTo>
                  <a:cubicBezTo>
                    <a:pt x="100967" y="1043"/>
                    <a:pt x="99925" y="1"/>
                    <a:pt x="986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122;p64"/>
            <p:cNvSpPr/>
            <p:nvPr/>
          </p:nvSpPr>
          <p:spPr>
            <a:xfrm>
              <a:off x="1091150" y="3888075"/>
              <a:ext cx="856825" cy="25"/>
            </a:xfrm>
            <a:custGeom>
              <a:avLst/>
              <a:gdLst/>
              <a:ahLst/>
              <a:cxnLst/>
              <a:rect l="l" t="t" r="r" b="b"/>
              <a:pathLst>
                <a:path w="34273" h="1" extrusionOk="0">
                  <a:moveTo>
                    <a:pt x="1" y="0"/>
                  </a:moveTo>
                  <a:lnTo>
                    <a:pt x="34272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123;p64"/>
            <p:cNvSpPr/>
            <p:nvPr/>
          </p:nvSpPr>
          <p:spPr>
            <a:xfrm>
              <a:off x="1091125" y="3881600"/>
              <a:ext cx="856850" cy="12925"/>
            </a:xfrm>
            <a:custGeom>
              <a:avLst/>
              <a:gdLst/>
              <a:ahLst/>
              <a:cxnLst/>
              <a:rect l="l" t="t" r="r" b="b"/>
              <a:pathLst>
                <a:path w="34274" h="517" extrusionOk="0">
                  <a:moveTo>
                    <a:pt x="0" y="1"/>
                  </a:moveTo>
                  <a:lnTo>
                    <a:pt x="0" y="516"/>
                  </a:lnTo>
                  <a:lnTo>
                    <a:pt x="34273" y="516"/>
                  </a:lnTo>
                  <a:lnTo>
                    <a:pt x="342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2117;p64"/>
          <p:cNvGrpSpPr/>
          <p:nvPr/>
        </p:nvGrpSpPr>
        <p:grpSpPr>
          <a:xfrm>
            <a:off x="3202044" y="2046896"/>
            <a:ext cx="2809612" cy="2293867"/>
            <a:chOff x="238125" y="1973675"/>
            <a:chExt cx="2558775" cy="1951825"/>
          </a:xfrm>
        </p:grpSpPr>
        <p:sp>
          <p:nvSpPr>
            <p:cNvPr id="30" name="Google Shape;2118;p64"/>
            <p:cNvSpPr/>
            <p:nvPr/>
          </p:nvSpPr>
          <p:spPr>
            <a:xfrm>
              <a:off x="325550" y="2055000"/>
              <a:ext cx="2386075" cy="1459975"/>
            </a:xfrm>
            <a:custGeom>
              <a:avLst/>
              <a:gdLst/>
              <a:ahLst/>
              <a:cxnLst/>
              <a:rect l="l" t="t" r="r" b="b"/>
              <a:pathLst>
                <a:path w="95443" h="58399" extrusionOk="0">
                  <a:moveTo>
                    <a:pt x="94925" y="516"/>
                  </a:moveTo>
                  <a:lnTo>
                    <a:pt x="94925" y="57881"/>
                  </a:lnTo>
                  <a:lnTo>
                    <a:pt x="518" y="57881"/>
                  </a:lnTo>
                  <a:lnTo>
                    <a:pt x="518" y="516"/>
                  </a:lnTo>
                  <a:close/>
                  <a:moveTo>
                    <a:pt x="260" y="0"/>
                  </a:moveTo>
                  <a:cubicBezTo>
                    <a:pt x="118" y="0"/>
                    <a:pt x="1" y="115"/>
                    <a:pt x="1" y="259"/>
                  </a:cubicBezTo>
                  <a:lnTo>
                    <a:pt x="1" y="58140"/>
                  </a:lnTo>
                  <a:cubicBezTo>
                    <a:pt x="1" y="58282"/>
                    <a:pt x="118" y="58399"/>
                    <a:pt x="260" y="58399"/>
                  </a:cubicBezTo>
                  <a:lnTo>
                    <a:pt x="95184" y="58399"/>
                  </a:lnTo>
                  <a:cubicBezTo>
                    <a:pt x="95326" y="58399"/>
                    <a:pt x="95441" y="58282"/>
                    <a:pt x="95441" y="58140"/>
                  </a:cubicBezTo>
                  <a:lnTo>
                    <a:pt x="95441" y="259"/>
                  </a:lnTo>
                  <a:cubicBezTo>
                    <a:pt x="95442" y="115"/>
                    <a:pt x="95326" y="0"/>
                    <a:pt x="951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119;p64"/>
            <p:cNvSpPr/>
            <p:nvPr/>
          </p:nvSpPr>
          <p:spPr>
            <a:xfrm>
              <a:off x="1075325" y="3589700"/>
              <a:ext cx="884075" cy="335800"/>
            </a:xfrm>
            <a:custGeom>
              <a:avLst/>
              <a:gdLst/>
              <a:ahLst/>
              <a:cxnLst/>
              <a:rect l="l" t="t" r="r" b="b"/>
              <a:pathLst>
                <a:path w="35363" h="13432" extrusionOk="0">
                  <a:moveTo>
                    <a:pt x="28176" y="0"/>
                  </a:moveTo>
                  <a:cubicBezTo>
                    <a:pt x="28078" y="0"/>
                    <a:pt x="27996" y="34"/>
                    <a:pt x="27932" y="102"/>
                  </a:cubicBezTo>
                  <a:cubicBezTo>
                    <a:pt x="27790" y="253"/>
                    <a:pt x="27790" y="509"/>
                    <a:pt x="27932" y="1118"/>
                  </a:cubicBezTo>
                  <a:cubicBezTo>
                    <a:pt x="27985" y="1344"/>
                    <a:pt x="28047" y="1651"/>
                    <a:pt x="28119" y="2009"/>
                  </a:cubicBezTo>
                  <a:cubicBezTo>
                    <a:pt x="28420" y="3516"/>
                    <a:pt x="28876" y="5791"/>
                    <a:pt x="29651" y="7179"/>
                  </a:cubicBezTo>
                  <a:cubicBezTo>
                    <a:pt x="30394" y="8514"/>
                    <a:pt x="31835" y="9775"/>
                    <a:pt x="32886" y="10698"/>
                  </a:cubicBezTo>
                  <a:cubicBezTo>
                    <a:pt x="33194" y="10968"/>
                    <a:pt x="33463" y="11203"/>
                    <a:pt x="33660" y="11396"/>
                  </a:cubicBezTo>
                  <a:cubicBezTo>
                    <a:pt x="34197" y="11917"/>
                    <a:pt x="34530" y="12027"/>
                    <a:pt x="34711" y="12085"/>
                  </a:cubicBezTo>
                  <a:cubicBezTo>
                    <a:pt x="34724" y="12089"/>
                    <a:pt x="34738" y="12094"/>
                    <a:pt x="34750" y="12098"/>
                  </a:cubicBezTo>
                  <a:cubicBezTo>
                    <a:pt x="34781" y="12255"/>
                    <a:pt x="34798" y="12433"/>
                    <a:pt x="34708" y="12569"/>
                  </a:cubicBezTo>
                  <a:cubicBezTo>
                    <a:pt x="34621" y="12698"/>
                    <a:pt x="34443" y="12789"/>
                    <a:pt x="34176" y="12841"/>
                  </a:cubicBezTo>
                  <a:cubicBezTo>
                    <a:pt x="33894" y="12897"/>
                    <a:pt x="33576" y="12915"/>
                    <a:pt x="33188" y="12915"/>
                  </a:cubicBezTo>
                  <a:cubicBezTo>
                    <a:pt x="32866" y="12915"/>
                    <a:pt x="32496" y="12902"/>
                    <a:pt x="32057" y="12888"/>
                  </a:cubicBezTo>
                  <a:cubicBezTo>
                    <a:pt x="31412" y="12865"/>
                    <a:pt x="30607" y="12837"/>
                    <a:pt x="29586" y="12837"/>
                  </a:cubicBezTo>
                  <a:lnTo>
                    <a:pt x="8800" y="12837"/>
                  </a:lnTo>
                  <a:cubicBezTo>
                    <a:pt x="7800" y="12837"/>
                    <a:pt x="6833" y="12841"/>
                    <a:pt x="5939" y="12847"/>
                  </a:cubicBezTo>
                  <a:cubicBezTo>
                    <a:pt x="5199" y="12851"/>
                    <a:pt x="4507" y="12855"/>
                    <a:pt x="3887" y="12855"/>
                  </a:cubicBezTo>
                  <a:cubicBezTo>
                    <a:pt x="3179" y="12855"/>
                    <a:pt x="2567" y="12850"/>
                    <a:pt x="2090" y="12837"/>
                  </a:cubicBezTo>
                  <a:lnTo>
                    <a:pt x="1783" y="12828"/>
                  </a:lnTo>
                  <a:cubicBezTo>
                    <a:pt x="706" y="12798"/>
                    <a:pt x="700" y="12793"/>
                    <a:pt x="570" y="12668"/>
                  </a:cubicBezTo>
                  <a:cubicBezTo>
                    <a:pt x="526" y="12627"/>
                    <a:pt x="520" y="12598"/>
                    <a:pt x="520" y="12571"/>
                  </a:cubicBezTo>
                  <a:cubicBezTo>
                    <a:pt x="520" y="12511"/>
                    <a:pt x="556" y="12333"/>
                    <a:pt x="912" y="11971"/>
                  </a:cubicBezTo>
                  <a:cubicBezTo>
                    <a:pt x="1108" y="11772"/>
                    <a:pt x="1452" y="11550"/>
                    <a:pt x="1848" y="11293"/>
                  </a:cubicBezTo>
                  <a:cubicBezTo>
                    <a:pt x="2410" y="10928"/>
                    <a:pt x="3111" y="10473"/>
                    <a:pt x="3670" y="9890"/>
                  </a:cubicBezTo>
                  <a:lnTo>
                    <a:pt x="4006" y="9544"/>
                  </a:lnTo>
                  <a:cubicBezTo>
                    <a:pt x="4870" y="8657"/>
                    <a:pt x="5947" y="7555"/>
                    <a:pt x="6528" y="6084"/>
                  </a:cubicBezTo>
                  <a:cubicBezTo>
                    <a:pt x="7009" y="4866"/>
                    <a:pt x="7250" y="2705"/>
                    <a:pt x="7410" y="1274"/>
                  </a:cubicBezTo>
                  <a:cubicBezTo>
                    <a:pt x="7465" y="775"/>
                    <a:pt x="7515" y="343"/>
                    <a:pt x="7558" y="87"/>
                  </a:cubicBezTo>
                  <a:lnTo>
                    <a:pt x="7048" y="0"/>
                  </a:lnTo>
                  <a:cubicBezTo>
                    <a:pt x="7002" y="269"/>
                    <a:pt x="6956" y="688"/>
                    <a:pt x="6896" y="1217"/>
                  </a:cubicBezTo>
                  <a:cubicBezTo>
                    <a:pt x="6739" y="2621"/>
                    <a:pt x="6503" y="4741"/>
                    <a:pt x="6047" y="5895"/>
                  </a:cubicBezTo>
                  <a:cubicBezTo>
                    <a:pt x="5506" y="7268"/>
                    <a:pt x="4512" y="8286"/>
                    <a:pt x="3637" y="9183"/>
                  </a:cubicBezTo>
                  <a:lnTo>
                    <a:pt x="3298" y="9533"/>
                  </a:lnTo>
                  <a:cubicBezTo>
                    <a:pt x="2779" y="10073"/>
                    <a:pt x="2136" y="10490"/>
                    <a:pt x="1568" y="10859"/>
                  </a:cubicBezTo>
                  <a:cubicBezTo>
                    <a:pt x="1145" y="11133"/>
                    <a:pt x="780" y="11369"/>
                    <a:pt x="546" y="11608"/>
                  </a:cubicBezTo>
                  <a:cubicBezTo>
                    <a:pt x="172" y="11988"/>
                    <a:pt x="0" y="12296"/>
                    <a:pt x="5" y="12578"/>
                  </a:cubicBezTo>
                  <a:cubicBezTo>
                    <a:pt x="6" y="12752"/>
                    <a:pt x="78" y="12911"/>
                    <a:pt x="211" y="13040"/>
                  </a:cubicBezTo>
                  <a:cubicBezTo>
                    <a:pt x="492" y="13309"/>
                    <a:pt x="611" y="13312"/>
                    <a:pt x="1770" y="13345"/>
                  </a:cubicBezTo>
                  <a:lnTo>
                    <a:pt x="2075" y="13354"/>
                  </a:lnTo>
                  <a:cubicBezTo>
                    <a:pt x="2547" y="13367"/>
                    <a:pt x="3149" y="13372"/>
                    <a:pt x="3843" y="13372"/>
                  </a:cubicBezTo>
                  <a:cubicBezTo>
                    <a:pt x="4476" y="13372"/>
                    <a:pt x="5185" y="13368"/>
                    <a:pt x="5944" y="13364"/>
                  </a:cubicBezTo>
                  <a:cubicBezTo>
                    <a:pt x="6836" y="13358"/>
                    <a:pt x="7802" y="13354"/>
                    <a:pt x="8802" y="13354"/>
                  </a:cubicBezTo>
                  <a:lnTo>
                    <a:pt x="29586" y="13354"/>
                  </a:lnTo>
                  <a:cubicBezTo>
                    <a:pt x="30598" y="13354"/>
                    <a:pt x="31397" y="13381"/>
                    <a:pt x="32040" y="13403"/>
                  </a:cubicBezTo>
                  <a:cubicBezTo>
                    <a:pt x="32484" y="13420"/>
                    <a:pt x="32860" y="13432"/>
                    <a:pt x="33192" y="13432"/>
                  </a:cubicBezTo>
                  <a:cubicBezTo>
                    <a:pt x="33609" y="13432"/>
                    <a:pt x="33956" y="13412"/>
                    <a:pt x="34274" y="13348"/>
                  </a:cubicBezTo>
                  <a:cubicBezTo>
                    <a:pt x="34682" y="13269"/>
                    <a:pt x="34972" y="13103"/>
                    <a:pt x="35137" y="12856"/>
                  </a:cubicBezTo>
                  <a:cubicBezTo>
                    <a:pt x="35363" y="12517"/>
                    <a:pt x="35282" y="12127"/>
                    <a:pt x="35252" y="11980"/>
                  </a:cubicBezTo>
                  <a:cubicBezTo>
                    <a:pt x="35195" y="11701"/>
                    <a:pt x="35007" y="11639"/>
                    <a:pt x="34871" y="11593"/>
                  </a:cubicBezTo>
                  <a:cubicBezTo>
                    <a:pt x="34721" y="11545"/>
                    <a:pt x="34470" y="11463"/>
                    <a:pt x="34019" y="11025"/>
                  </a:cubicBezTo>
                  <a:cubicBezTo>
                    <a:pt x="33815" y="10828"/>
                    <a:pt x="33540" y="10585"/>
                    <a:pt x="33225" y="10309"/>
                  </a:cubicBezTo>
                  <a:cubicBezTo>
                    <a:pt x="32202" y="9412"/>
                    <a:pt x="30800" y="8183"/>
                    <a:pt x="30101" y="6928"/>
                  </a:cubicBezTo>
                  <a:cubicBezTo>
                    <a:pt x="29367" y="5611"/>
                    <a:pt x="28902" y="3294"/>
                    <a:pt x="28625" y="1909"/>
                  </a:cubicBezTo>
                  <a:cubicBezTo>
                    <a:pt x="28552" y="1542"/>
                    <a:pt x="28489" y="1231"/>
                    <a:pt x="28435" y="1000"/>
                  </a:cubicBezTo>
                  <a:cubicBezTo>
                    <a:pt x="28376" y="749"/>
                    <a:pt x="28353" y="598"/>
                    <a:pt x="28346" y="510"/>
                  </a:cubicBezTo>
                  <a:cubicBezTo>
                    <a:pt x="28373" y="500"/>
                    <a:pt x="28400" y="486"/>
                    <a:pt x="28422" y="468"/>
                  </a:cubicBezTo>
                  <a:lnTo>
                    <a:pt x="28537" y="268"/>
                  </a:lnTo>
                  <a:lnTo>
                    <a:pt x="28247" y="234"/>
                  </a:lnTo>
                  <a:lnTo>
                    <a:pt x="28111" y="56"/>
                  </a:lnTo>
                  <a:cubicBezTo>
                    <a:pt x="28153" y="24"/>
                    <a:pt x="28202" y="8"/>
                    <a:pt x="28254" y="8"/>
                  </a:cubicBezTo>
                  <a:cubicBezTo>
                    <a:pt x="28256" y="8"/>
                    <a:pt x="28258" y="8"/>
                    <a:pt x="28261" y="8"/>
                  </a:cubicBezTo>
                  <a:cubicBezTo>
                    <a:pt x="28231" y="3"/>
                    <a:pt x="28203" y="0"/>
                    <a:pt x="281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120;p64"/>
            <p:cNvSpPr/>
            <p:nvPr/>
          </p:nvSpPr>
          <p:spPr>
            <a:xfrm>
              <a:off x="238125" y="1973675"/>
              <a:ext cx="2558775" cy="1623600"/>
            </a:xfrm>
            <a:custGeom>
              <a:avLst/>
              <a:gdLst/>
              <a:ahLst/>
              <a:cxnLst/>
              <a:rect l="l" t="t" r="r" b="b"/>
              <a:pathLst>
                <a:path w="102351" h="64944" extrusionOk="0">
                  <a:moveTo>
                    <a:pt x="99608" y="516"/>
                  </a:moveTo>
                  <a:cubicBezTo>
                    <a:pt x="100838" y="516"/>
                    <a:pt x="101835" y="1513"/>
                    <a:pt x="101835" y="2744"/>
                  </a:cubicBezTo>
                  <a:lnTo>
                    <a:pt x="101835" y="62200"/>
                  </a:lnTo>
                  <a:cubicBezTo>
                    <a:pt x="101833" y="63429"/>
                    <a:pt x="100836" y="64425"/>
                    <a:pt x="99608" y="64426"/>
                  </a:cubicBezTo>
                  <a:lnTo>
                    <a:pt x="2743" y="64426"/>
                  </a:lnTo>
                  <a:cubicBezTo>
                    <a:pt x="1514" y="64425"/>
                    <a:pt x="519" y="63429"/>
                    <a:pt x="517" y="62200"/>
                  </a:cubicBezTo>
                  <a:lnTo>
                    <a:pt x="517" y="2744"/>
                  </a:lnTo>
                  <a:cubicBezTo>
                    <a:pt x="519" y="1515"/>
                    <a:pt x="1514" y="518"/>
                    <a:pt x="2743" y="516"/>
                  </a:cubicBezTo>
                  <a:close/>
                  <a:moveTo>
                    <a:pt x="2743" y="1"/>
                  </a:moveTo>
                  <a:cubicBezTo>
                    <a:pt x="1230" y="1"/>
                    <a:pt x="0" y="1229"/>
                    <a:pt x="0" y="2744"/>
                  </a:cubicBezTo>
                  <a:lnTo>
                    <a:pt x="0" y="62200"/>
                  </a:lnTo>
                  <a:cubicBezTo>
                    <a:pt x="0" y="63713"/>
                    <a:pt x="1230" y="64943"/>
                    <a:pt x="2743" y="64943"/>
                  </a:cubicBezTo>
                  <a:lnTo>
                    <a:pt x="99608" y="64943"/>
                  </a:lnTo>
                  <a:cubicBezTo>
                    <a:pt x="101120" y="64943"/>
                    <a:pt x="102351" y="63713"/>
                    <a:pt x="102351" y="62200"/>
                  </a:cubicBezTo>
                  <a:lnTo>
                    <a:pt x="102351" y="2744"/>
                  </a:lnTo>
                  <a:cubicBezTo>
                    <a:pt x="102351" y="1228"/>
                    <a:pt x="101123" y="1"/>
                    <a:pt x="996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121;p64"/>
            <p:cNvSpPr/>
            <p:nvPr/>
          </p:nvSpPr>
          <p:spPr>
            <a:xfrm>
              <a:off x="255425" y="1991200"/>
              <a:ext cx="2524175" cy="1588500"/>
            </a:xfrm>
            <a:custGeom>
              <a:avLst/>
              <a:gdLst/>
              <a:ahLst/>
              <a:cxnLst/>
              <a:rect l="l" t="t" r="r" b="b"/>
              <a:pathLst>
                <a:path w="100967" h="63540" extrusionOk="0">
                  <a:moveTo>
                    <a:pt x="98640" y="518"/>
                  </a:moveTo>
                  <a:cubicBezTo>
                    <a:pt x="99639" y="518"/>
                    <a:pt x="100449" y="1328"/>
                    <a:pt x="100449" y="2328"/>
                  </a:cubicBezTo>
                  <a:lnTo>
                    <a:pt x="100449" y="61214"/>
                  </a:lnTo>
                  <a:cubicBezTo>
                    <a:pt x="100448" y="62212"/>
                    <a:pt x="99639" y="63022"/>
                    <a:pt x="98640" y="63024"/>
                  </a:cubicBezTo>
                  <a:lnTo>
                    <a:pt x="2328" y="63024"/>
                  </a:lnTo>
                  <a:cubicBezTo>
                    <a:pt x="1328" y="63022"/>
                    <a:pt x="519" y="62212"/>
                    <a:pt x="517" y="61214"/>
                  </a:cubicBezTo>
                  <a:lnTo>
                    <a:pt x="517" y="2328"/>
                  </a:lnTo>
                  <a:cubicBezTo>
                    <a:pt x="519" y="1328"/>
                    <a:pt x="1328" y="519"/>
                    <a:pt x="2328" y="518"/>
                  </a:cubicBezTo>
                  <a:close/>
                  <a:moveTo>
                    <a:pt x="2328" y="1"/>
                  </a:moveTo>
                  <a:cubicBezTo>
                    <a:pt x="1042" y="2"/>
                    <a:pt x="2" y="1043"/>
                    <a:pt x="0" y="2328"/>
                  </a:cubicBezTo>
                  <a:lnTo>
                    <a:pt x="0" y="61214"/>
                  </a:lnTo>
                  <a:cubicBezTo>
                    <a:pt x="2" y="62498"/>
                    <a:pt x="1042" y="63538"/>
                    <a:pt x="2328" y="63540"/>
                  </a:cubicBezTo>
                  <a:lnTo>
                    <a:pt x="98640" y="63540"/>
                  </a:lnTo>
                  <a:cubicBezTo>
                    <a:pt x="99925" y="63538"/>
                    <a:pt x="100965" y="62498"/>
                    <a:pt x="100967" y="61214"/>
                  </a:cubicBezTo>
                  <a:lnTo>
                    <a:pt x="100967" y="2328"/>
                  </a:lnTo>
                  <a:cubicBezTo>
                    <a:pt x="100967" y="1043"/>
                    <a:pt x="99925" y="1"/>
                    <a:pt x="986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122;p64"/>
            <p:cNvSpPr/>
            <p:nvPr/>
          </p:nvSpPr>
          <p:spPr>
            <a:xfrm>
              <a:off x="1091150" y="3888075"/>
              <a:ext cx="856825" cy="25"/>
            </a:xfrm>
            <a:custGeom>
              <a:avLst/>
              <a:gdLst/>
              <a:ahLst/>
              <a:cxnLst/>
              <a:rect l="l" t="t" r="r" b="b"/>
              <a:pathLst>
                <a:path w="34273" h="1" extrusionOk="0">
                  <a:moveTo>
                    <a:pt x="1" y="0"/>
                  </a:moveTo>
                  <a:lnTo>
                    <a:pt x="34272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123;p64"/>
            <p:cNvSpPr/>
            <p:nvPr/>
          </p:nvSpPr>
          <p:spPr>
            <a:xfrm>
              <a:off x="1091125" y="3881600"/>
              <a:ext cx="856850" cy="12925"/>
            </a:xfrm>
            <a:custGeom>
              <a:avLst/>
              <a:gdLst/>
              <a:ahLst/>
              <a:cxnLst/>
              <a:rect l="l" t="t" r="r" b="b"/>
              <a:pathLst>
                <a:path w="34274" h="517" extrusionOk="0">
                  <a:moveTo>
                    <a:pt x="0" y="1"/>
                  </a:moveTo>
                  <a:lnTo>
                    <a:pt x="0" y="516"/>
                  </a:lnTo>
                  <a:lnTo>
                    <a:pt x="34273" y="516"/>
                  </a:lnTo>
                  <a:lnTo>
                    <a:pt x="342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4" name="Google Shape;2114;p64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smtClean="0"/>
              <a:t>ПРОДУКТ</a:t>
            </a:r>
            <a:endParaRPr sz="4000" dirty="0"/>
          </a:p>
        </p:txBody>
      </p:sp>
      <p:cxnSp>
        <p:nvCxnSpPr>
          <p:cNvPr id="2115" name="Google Shape;2115;p64"/>
          <p:cNvCxnSpPr/>
          <p:nvPr/>
        </p:nvCxnSpPr>
        <p:spPr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grpSp>
        <p:nvGrpSpPr>
          <p:cNvPr id="50" name="Google Shape;2117;p64"/>
          <p:cNvGrpSpPr/>
          <p:nvPr/>
        </p:nvGrpSpPr>
        <p:grpSpPr>
          <a:xfrm>
            <a:off x="299314" y="1185239"/>
            <a:ext cx="2809612" cy="2293867"/>
            <a:chOff x="238125" y="1973675"/>
            <a:chExt cx="2558775" cy="1951825"/>
          </a:xfrm>
        </p:grpSpPr>
        <p:sp>
          <p:nvSpPr>
            <p:cNvPr id="51" name="Google Shape;2118;p64"/>
            <p:cNvSpPr/>
            <p:nvPr/>
          </p:nvSpPr>
          <p:spPr>
            <a:xfrm>
              <a:off x="325550" y="2055000"/>
              <a:ext cx="2386075" cy="1459975"/>
            </a:xfrm>
            <a:custGeom>
              <a:avLst/>
              <a:gdLst/>
              <a:ahLst/>
              <a:cxnLst/>
              <a:rect l="l" t="t" r="r" b="b"/>
              <a:pathLst>
                <a:path w="95443" h="58399" extrusionOk="0">
                  <a:moveTo>
                    <a:pt x="94925" y="516"/>
                  </a:moveTo>
                  <a:lnTo>
                    <a:pt x="94925" y="57881"/>
                  </a:lnTo>
                  <a:lnTo>
                    <a:pt x="518" y="57881"/>
                  </a:lnTo>
                  <a:lnTo>
                    <a:pt x="518" y="516"/>
                  </a:lnTo>
                  <a:close/>
                  <a:moveTo>
                    <a:pt x="260" y="0"/>
                  </a:moveTo>
                  <a:cubicBezTo>
                    <a:pt x="118" y="0"/>
                    <a:pt x="1" y="115"/>
                    <a:pt x="1" y="259"/>
                  </a:cubicBezTo>
                  <a:lnTo>
                    <a:pt x="1" y="58140"/>
                  </a:lnTo>
                  <a:cubicBezTo>
                    <a:pt x="1" y="58282"/>
                    <a:pt x="118" y="58399"/>
                    <a:pt x="260" y="58399"/>
                  </a:cubicBezTo>
                  <a:lnTo>
                    <a:pt x="95184" y="58399"/>
                  </a:lnTo>
                  <a:cubicBezTo>
                    <a:pt x="95326" y="58399"/>
                    <a:pt x="95441" y="58282"/>
                    <a:pt x="95441" y="58140"/>
                  </a:cubicBezTo>
                  <a:lnTo>
                    <a:pt x="95441" y="259"/>
                  </a:lnTo>
                  <a:cubicBezTo>
                    <a:pt x="95442" y="115"/>
                    <a:pt x="95326" y="0"/>
                    <a:pt x="951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119;p64"/>
            <p:cNvSpPr/>
            <p:nvPr/>
          </p:nvSpPr>
          <p:spPr>
            <a:xfrm>
              <a:off x="1075325" y="3589700"/>
              <a:ext cx="884075" cy="335800"/>
            </a:xfrm>
            <a:custGeom>
              <a:avLst/>
              <a:gdLst/>
              <a:ahLst/>
              <a:cxnLst/>
              <a:rect l="l" t="t" r="r" b="b"/>
              <a:pathLst>
                <a:path w="35363" h="13432" extrusionOk="0">
                  <a:moveTo>
                    <a:pt x="28176" y="0"/>
                  </a:moveTo>
                  <a:cubicBezTo>
                    <a:pt x="28078" y="0"/>
                    <a:pt x="27996" y="34"/>
                    <a:pt x="27932" y="102"/>
                  </a:cubicBezTo>
                  <a:cubicBezTo>
                    <a:pt x="27790" y="253"/>
                    <a:pt x="27790" y="509"/>
                    <a:pt x="27932" y="1118"/>
                  </a:cubicBezTo>
                  <a:cubicBezTo>
                    <a:pt x="27985" y="1344"/>
                    <a:pt x="28047" y="1651"/>
                    <a:pt x="28119" y="2009"/>
                  </a:cubicBezTo>
                  <a:cubicBezTo>
                    <a:pt x="28420" y="3516"/>
                    <a:pt x="28876" y="5791"/>
                    <a:pt x="29651" y="7179"/>
                  </a:cubicBezTo>
                  <a:cubicBezTo>
                    <a:pt x="30394" y="8514"/>
                    <a:pt x="31835" y="9775"/>
                    <a:pt x="32886" y="10698"/>
                  </a:cubicBezTo>
                  <a:cubicBezTo>
                    <a:pt x="33194" y="10968"/>
                    <a:pt x="33463" y="11203"/>
                    <a:pt x="33660" y="11396"/>
                  </a:cubicBezTo>
                  <a:cubicBezTo>
                    <a:pt x="34197" y="11917"/>
                    <a:pt x="34530" y="12027"/>
                    <a:pt x="34711" y="12085"/>
                  </a:cubicBezTo>
                  <a:cubicBezTo>
                    <a:pt x="34724" y="12089"/>
                    <a:pt x="34738" y="12094"/>
                    <a:pt x="34750" y="12098"/>
                  </a:cubicBezTo>
                  <a:cubicBezTo>
                    <a:pt x="34781" y="12255"/>
                    <a:pt x="34798" y="12433"/>
                    <a:pt x="34708" y="12569"/>
                  </a:cubicBezTo>
                  <a:cubicBezTo>
                    <a:pt x="34621" y="12698"/>
                    <a:pt x="34443" y="12789"/>
                    <a:pt x="34176" y="12841"/>
                  </a:cubicBezTo>
                  <a:cubicBezTo>
                    <a:pt x="33894" y="12897"/>
                    <a:pt x="33576" y="12915"/>
                    <a:pt x="33188" y="12915"/>
                  </a:cubicBezTo>
                  <a:cubicBezTo>
                    <a:pt x="32866" y="12915"/>
                    <a:pt x="32496" y="12902"/>
                    <a:pt x="32057" y="12888"/>
                  </a:cubicBezTo>
                  <a:cubicBezTo>
                    <a:pt x="31412" y="12865"/>
                    <a:pt x="30607" y="12837"/>
                    <a:pt x="29586" y="12837"/>
                  </a:cubicBezTo>
                  <a:lnTo>
                    <a:pt x="8800" y="12837"/>
                  </a:lnTo>
                  <a:cubicBezTo>
                    <a:pt x="7800" y="12837"/>
                    <a:pt x="6833" y="12841"/>
                    <a:pt x="5939" y="12847"/>
                  </a:cubicBezTo>
                  <a:cubicBezTo>
                    <a:pt x="5199" y="12851"/>
                    <a:pt x="4507" y="12855"/>
                    <a:pt x="3887" y="12855"/>
                  </a:cubicBezTo>
                  <a:cubicBezTo>
                    <a:pt x="3179" y="12855"/>
                    <a:pt x="2567" y="12850"/>
                    <a:pt x="2090" y="12837"/>
                  </a:cubicBezTo>
                  <a:lnTo>
                    <a:pt x="1783" y="12828"/>
                  </a:lnTo>
                  <a:cubicBezTo>
                    <a:pt x="706" y="12798"/>
                    <a:pt x="700" y="12793"/>
                    <a:pt x="570" y="12668"/>
                  </a:cubicBezTo>
                  <a:cubicBezTo>
                    <a:pt x="526" y="12627"/>
                    <a:pt x="520" y="12598"/>
                    <a:pt x="520" y="12571"/>
                  </a:cubicBezTo>
                  <a:cubicBezTo>
                    <a:pt x="520" y="12511"/>
                    <a:pt x="556" y="12333"/>
                    <a:pt x="912" y="11971"/>
                  </a:cubicBezTo>
                  <a:cubicBezTo>
                    <a:pt x="1108" y="11772"/>
                    <a:pt x="1452" y="11550"/>
                    <a:pt x="1848" y="11293"/>
                  </a:cubicBezTo>
                  <a:cubicBezTo>
                    <a:pt x="2410" y="10928"/>
                    <a:pt x="3111" y="10473"/>
                    <a:pt x="3670" y="9890"/>
                  </a:cubicBezTo>
                  <a:lnTo>
                    <a:pt x="4006" y="9544"/>
                  </a:lnTo>
                  <a:cubicBezTo>
                    <a:pt x="4870" y="8657"/>
                    <a:pt x="5947" y="7555"/>
                    <a:pt x="6528" y="6084"/>
                  </a:cubicBezTo>
                  <a:cubicBezTo>
                    <a:pt x="7009" y="4866"/>
                    <a:pt x="7250" y="2705"/>
                    <a:pt x="7410" y="1274"/>
                  </a:cubicBezTo>
                  <a:cubicBezTo>
                    <a:pt x="7465" y="775"/>
                    <a:pt x="7515" y="343"/>
                    <a:pt x="7558" y="87"/>
                  </a:cubicBezTo>
                  <a:lnTo>
                    <a:pt x="7048" y="0"/>
                  </a:lnTo>
                  <a:cubicBezTo>
                    <a:pt x="7002" y="269"/>
                    <a:pt x="6956" y="688"/>
                    <a:pt x="6896" y="1217"/>
                  </a:cubicBezTo>
                  <a:cubicBezTo>
                    <a:pt x="6739" y="2621"/>
                    <a:pt x="6503" y="4741"/>
                    <a:pt x="6047" y="5895"/>
                  </a:cubicBezTo>
                  <a:cubicBezTo>
                    <a:pt x="5506" y="7268"/>
                    <a:pt x="4512" y="8286"/>
                    <a:pt x="3637" y="9183"/>
                  </a:cubicBezTo>
                  <a:lnTo>
                    <a:pt x="3298" y="9533"/>
                  </a:lnTo>
                  <a:cubicBezTo>
                    <a:pt x="2779" y="10073"/>
                    <a:pt x="2136" y="10490"/>
                    <a:pt x="1568" y="10859"/>
                  </a:cubicBezTo>
                  <a:cubicBezTo>
                    <a:pt x="1145" y="11133"/>
                    <a:pt x="780" y="11369"/>
                    <a:pt x="546" y="11608"/>
                  </a:cubicBezTo>
                  <a:cubicBezTo>
                    <a:pt x="172" y="11988"/>
                    <a:pt x="0" y="12296"/>
                    <a:pt x="5" y="12578"/>
                  </a:cubicBezTo>
                  <a:cubicBezTo>
                    <a:pt x="6" y="12752"/>
                    <a:pt x="78" y="12911"/>
                    <a:pt x="211" y="13040"/>
                  </a:cubicBezTo>
                  <a:cubicBezTo>
                    <a:pt x="492" y="13309"/>
                    <a:pt x="611" y="13312"/>
                    <a:pt x="1770" y="13345"/>
                  </a:cubicBezTo>
                  <a:lnTo>
                    <a:pt x="2075" y="13354"/>
                  </a:lnTo>
                  <a:cubicBezTo>
                    <a:pt x="2547" y="13367"/>
                    <a:pt x="3149" y="13372"/>
                    <a:pt x="3843" y="13372"/>
                  </a:cubicBezTo>
                  <a:cubicBezTo>
                    <a:pt x="4476" y="13372"/>
                    <a:pt x="5185" y="13368"/>
                    <a:pt x="5944" y="13364"/>
                  </a:cubicBezTo>
                  <a:cubicBezTo>
                    <a:pt x="6836" y="13358"/>
                    <a:pt x="7802" y="13354"/>
                    <a:pt x="8802" y="13354"/>
                  </a:cubicBezTo>
                  <a:lnTo>
                    <a:pt x="29586" y="13354"/>
                  </a:lnTo>
                  <a:cubicBezTo>
                    <a:pt x="30598" y="13354"/>
                    <a:pt x="31397" y="13381"/>
                    <a:pt x="32040" y="13403"/>
                  </a:cubicBezTo>
                  <a:cubicBezTo>
                    <a:pt x="32484" y="13420"/>
                    <a:pt x="32860" y="13432"/>
                    <a:pt x="33192" y="13432"/>
                  </a:cubicBezTo>
                  <a:cubicBezTo>
                    <a:pt x="33609" y="13432"/>
                    <a:pt x="33956" y="13412"/>
                    <a:pt x="34274" y="13348"/>
                  </a:cubicBezTo>
                  <a:cubicBezTo>
                    <a:pt x="34682" y="13269"/>
                    <a:pt x="34972" y="13103"/>
                    <a:pt x="35137" y="12856"/>
                  </a:cubicBezTo>
                  <a:cubicBezTo>
                    <a:pt x="35363" y="12517"/>
                    <a:pt x="35282" y="12127"/>
                    <a:pt x="35252" y="11980"/>
                  </a:cubicBezTo>
                  <a:cubicBezTo>
                    <a:pt x="35195" y="11701"/>
                    <a:pt x="35007" y="11639"/>
                    <a:pt x="34871" y="11593"/>
                  </a:cubicBezTo>
                  <a:cubicBezTo>
                    <a:pt x="34721" y="11545"/>
                    <a:pt x="34470" y="11463"/>
                    <a:pt x="34019" y="11025"/>
                  </a:cubicBezTo>
                  <a:cubicBezTo>
                    <a:pt x="33815" y="10828"/>
                    <a:pt x="33540" y="10585"/>
                    <a:pt x="33225" y="10309"/>
                  </a:cubicBezTo>
                  <a:cubicBezTo>
                    <a:pt x="32202" y="9412"/>
                    <a:pt x="30800" y="8183"/>
                    <a:pt x="30101" y="6928"/>
                  </a:cubicBezTo>
                  <a:cubicBezTo>
                    <a:pt x="29367" y="5611"/>
                    <a:pt x="28902" y="3294"/>
                    <a:pt x="28625" y="1909"/>
                  </a:cubicBezTo>
                  <a:cubicBezTo>
                    <a:pt x="28552" y="1542"/>
                    <a:pt x="28489" y="1231"/>
                    <a:pt x="28435" y="1000"/>
                  </a:cubicBezTo>
                  <a:cubicBezTo>
                    <a:pt x="28376" y="749"/>
                    <a:pt x="28353" y="598"/>
                    <a:pt x="28346" y="510"/>
                  </a:cubicBezTo>
                  <a:cubicBezTo>
                    <a:pt x="28373" y="500"/>
                    <a:pt x="28400" y="486"/>
                    <a:pt x="28422" y="468"/>
                  </a:cubicBezTo>
                  <a:lnTo>
                    <a:pt x="28537" y="268"/>
                  </a:lnTo>
                  <a:lnTo>
                    <a:pt x="28247" y="234"/>
                  </a:lnTo>
                  <a:lnTo>
                    <a:pt x="28111" y="56"/>
                  </a:lnTo>
                  <a:cubicBezTo>
                    <a:pt x="28153" y="24"/>
                    <a:pt x="28202" y="8"/>
                    <a:pt x="28254" y="8"/>
                  </a:cubicBezTo>
                  <a:cubicBezTo>
                    <a:pt x="28256" y="8"/>
                    <a:pt x="28258" y="8"/>
                    <a:pt x="28261" y="8"/>
                  </a:cubicBezTo>
                  <a:cubicBezTo>
                    <a:pt x="28231" y="3"/>
                    <a:pt x="28203" y="0"/>
                    <a:pt x="281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120;p64"/>
            <p:cNvSpPr/>
            <p:nvPr/>
          </p:nvSpPr>
          <p:spPr>
            <a:xfrm>
              <a:off x="238125" y="1973675"/>
              <a:ext cx="2558775" cy="1623600"/>
            </a:xfrm>
            <a:custGeom>
              <a:avLst/>
              <a:gdLst/>
              <a:ahLst/>
              <a:cxnLst/>
              <a:rect l="l" t="t" r="r" b="b"/>
              <a:pathLst>
                <a:path w="102351" h="64944" extrusionOk="0">
                  <a:moveTo>
                    <a:pt x="99608" y="516"/>
                  </a:moveTo>
                  <a:cubicBezTo>
                    <a:pt x="100838" y="516"/>
                    <a:pt x="101835" y="1513"/>
                    <a:pt x="101835" y="2744"/>
                  </a:cubicBezTo>
                  <a:lnTo>
                    <a:pt x="101835" y="62200"/>
                  </a:lnTo>
                  <a:cubicBezTo>
                    <a:pt x="101833" y="63429"/>
                    <a:pt x="100836" y="64425"/>
                    <a:pt x="99608" y="64426"/>
                  </a:cubicBezTo>
                  <a:lnTo>
                    <a:pt x="2743" y="64426"/>
                  </a:lnTo>
                  <a:cubicBezTo>
                    <a:pt x="1514" y="64425"/>
                    <a:pt x="519" y="63429"/>
                    <a:pt x="517" y="62200"/>
                  </a:cubicBezTo>
                  <a:lnTo>
                    <a:pt x="517" y="2744"/>
                  </a:lnTo>
                  <a:cubicBezTo>
                    <a:pt x="519" y="1515"/>
                    <a:pt x="1514" y="518"/>
                    <a:pt x="2743" y="516"/>
                  </a:cubicBezTo>
                  <a:close/>
                  <a:moveTo>
                    <a:pt x="2743" y="1"/>
                  </a:moveTo>
                  <a:cubicBezTo>
                    <a:pt x="1230" y="1"/>
                    <a:pt x="0" y="1229"/>
                    <a:pt x="0" y="2744"/>
                  </a:cubicBezTo>
                  <a:lnTo>
                    <a:pt x="0" y="62200"/>
                  </a:lnTo>
                  <a:cubicBezTo>
                    <a:pt x="0" y="63713"/>
                    <a:pt x="1230" y="64943"/>
                    <a:pt x="2743" y="64943"/>
                  </a:cubicBezTo>
                  <a:lnTo>
                    <a:pt x="99608" y="64943"/>
                  </a:lnTo>
                  <a:cubicBezTo>
                    <a:pt x="101120" y="64943"/>
                    <a:pt x="102351" y="63713"/>
                    <a:pt x="102351" y="62200"/>
                  </a:cubicBezTo>
                  <a:lnTo>
                    <a:pt x="102351" y="2744"/>
                  </a:lnTo>
                  <a:cubicBezTo>
                    <a:pt x="102351" y="1228"/>
                    <a:pt x="101123" y="1"/>
                    <a:pt x="996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121;p64"/>
            <p:cNvSpPr/>
            <p:nvPr/>
          </p:nvSpPr>
          <p:spPr>
            <a:xfrm>
              <a:off x="255425" y="1991200"/>
              <a:ext cx="2524175" cy="1588500"/>
            </a:xfrm>
            <a:custGeom>
              <a:avLst/>
              <a:gdLst/>
              <a:ahLst/>
              <a:cxnLst/>
              <a:rect l="l" t="t" r="r" b="b"/>
              <a:pathLst>
                <a:path w="100967" h="63540" extrusionOk="0">
                  <a:moveTo>
                    <a:pt x="98640" y="518"/>
                  </a:moveTo>
                  <a:cubicBezTo>
                    <a:pt x="99639" y="518"/>
                    <a:pt x="100449" y="1328"/>
                    <a:pt x="100449" y="2328"/>
                  </a:cubicBezTo>
                  <a:lnTo>
                    <a:pt x="100449" y="61214"/>
                  </a:lnTo>
                  <a:cubicBezTo>
                    <a:pt x="100448" y="62212"/>
                    <a:pt x="99639" y="63022"/>
                    <a:pt x="98640" y="63024"/>
                  </a:cubicBezTo>
                  <a:lnTo>
                    <a:pt x="2328" y="63024"/>
                  </a:lnTo>
                  <a:cubicBezTo>
                    <a:pt x="1328" y="63022"/>
                    <a:pt x="519" y="62212"/>
                    <a:pt x="517" y="61214"/>
                  </a:cubicBezTo>
                  <a:lnTo>
                    <a:pt x="517" y="2328"/>
                  </a:lnTo>
                  <a:cubicBezTo>
                    <a:pt x="519" y="1328"/>
                    <a:pt x="1328" y="519"/>
                    <a:pt x="2328" y="518"/>
                  </a:cubicBezTo>
                  <a:close/>
                  <a:moveTo>
                    <a:pt x="2328" y="1"/>
                  </a:moveTo>
                  <a:cubicBezTo>
                    <a:pt x="1042" y="2"/>
                    <a:pt x="2" y="1043"/>
                    <a:pt x="0" y="2328"/>
                  </a:cubicBezTo>
                  <a:lnTo>
                    <a:pt x="0" y="61214"/>
                  </a:lnTo>
                  <a:cubicBezTo>
                    <a:pt x="2" y="62498"/>
                    <a:pt x="1042" y="63538"/>
                    <a:pt x="2328" y="63540"/>
                  </a:cubicBezTo>
                  <a:lnTo>
                    <a:pt x="98640" y="63540"/>
                  </a:lnTo>
                  <a:cubicBezTo>
                    <a:pt x="99925" y="63538"/>
                    <a:pt x="100965" y="62498"/>
                    <a:pt x="100967" y="61214"/>
                  </a:cubicBezTo>
                  <a:lnTo>
                    <a:pt x="100967" y="2328"/>
                  </a:lnTo>
                  <a:cubicBezTo>
                    <a:pt x="100967" y="1043"/>
                    <a:pt x="99925" y="1"/>
                    <a:pt x="986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122;p64"/>
            <p:cNvSpPr/>
            <p:nvPr/>
          </p:nvSpPr>
          <p:spPr>
            <a:xfrm>
              <a:off x="1091150" y="3888075"/>
              <a:ext cx="856825" cy="25"/>
            </a:xfrm>
            <a:custGeom>
              <a:avLst/>
              <a:gdLst/>
              <a:ahLst/>
              <a:cxnLst/>
              <a:rect l="l" t="t" r="r" b="b"/>
              <a:pathLst>
                <a:path w="34273" h="1" extrusionOk="0">
                  <a:moveTo>
                    <a:pt x="1" y="0"/>
                  </a:moveTo>
                  <a:lnTo>
                    <a:pt x="34272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123;p64"/>
            <p:cNvSpPr/>
            <p:nvPr/>
          </p:nvSpPr>
          <p:spPr>
            <a:xfrm>
              <a:off x="1091125" y="3881600"/>
              <a:ext cx="856850" cy="12925"/>
            </a:xfrm>
            <a:custGeom>
              <a:avLst/>
              <a:gdLst/>
              <a:ahLst/>
              <a:cxnLst/>
              <a:rect l="l" t="t" r="r" b="b"/>
              <a:pathLst>
                <a:path w="34274" h="517" extrusionOk="0">
                  <a:moveTo>
                    <a:pt x="0" y="1"/>
                  </a:moveTo>
                  <a:lnTo>
                    <a:pt x="0" y="516"/>
                  </a:lnTo>
                  <a:lnTo>
                    <a:pt x="34273" y="516"/>
                  </a:lnTo>
                  <a:lnTo>
                    <a:pt x="342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0052" y="2174219"/>
            <a:ext cx="2556628" cy="164863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/>
          <a:srcRect b="24760"/>
          <a:stretch/>
        </p:blipFill>
        <p:spPr>
          <a:xfrm>
            <a:off x="6230877" y="3078167"/>
            <a:ext cx="2619982" cy="16432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8"/>
          <p:cNvSpPr txBox="1">
            <a:spLocks noGrp="1"/>
          </p:cNvSpPr>
          <p:nvPr>
            <p:ph type="title"/>
          </p:nvPr>
        </p:nvSpPr>
        <p:spPr>
          <a:xfrm>
            <a:off x="2454742" y="-81347"/>
            <a:ext cx="3923744" cy="125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 smtClean="0"/>
              <a:t>Целевая аудитория</a:t>
            </a:r>
            <a:endParaRPr sz="3200" dirty="0"/>
          </a:p>
        </p:txBody>
      </p:sp>
      <p:sp>
        <p:nvSpPr>
          <p:cNvPr id="266" name="Google Shape;266;p48"/>
          <p:cNvSpPr txBox="1">
            <a:spLocks noGrp="1"/>
          </p:cNvSpPr>
          <p:nvPr>
            <p:ph type="body" idx="1"/>
          </p:nvPr>
        </p:nvSpPr>
        <p:spPr>
          <a:xfrm>
            <a:off x="2337027" y="1999405"/>
            <a:ext cx="3491017" cy="21404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0" indent="0">
              <a:buNone/>
            </a:pPr>
            <a:r>
              <a:rPr lang="ru-RU" b="1" dirty="0"/>
              <a:t>👷 </a:t>
            </a:r>
            <a:r>
              <a:rPr lang="ru-RU" b="1" dirty="0" smtClean="0"/>
              <a:t>: </a:t>
            </a:r>
            <a:r>
              <a:rPr lang="ru-RU" dirty="0"/>
              <a:t>продажа техники, производство техники</a:t>
            </a:r>
          </a:p>
          <a:p>
            <a:pPr marL="127000" indent="0">
              <a:buNone/>
            </a:pPr>
            <a:endParaRPr lang="ru-RU" b="1" dirty="0"/>
          </a:p>
          <a:p>
            <a:pPr marL="127000" indent="0">
              <a:buNone/>
            </a:pPr>
            <a:r>
              <a:rPr lang="ru-RU" b="1" dirty="0" smtClean="0"/>
              <a:t>💰: </a:t>
            </a:r>
            <a:r>
              <a:rPr lang="ru-RU" dirty="0" smtClean="0"/>
              <a:t>Малая, средняя </a:t>
            </a:r>
            <a:r>
              <a:rPr lang="ru-RU" dirty="0"/>
              <a:t>и высокая </a:t>
            </a:r>
          </a:p>
          <a:p>
            <a:endParaRPr lang="ru-RU" b="1" dirty="0" smtClean="0"/>
          </a:p>
          <a:p>
            <a:pPr marL="127000" indent="0">
              <a:buNone/>
            </a:pPr>
            <a:r>
              <a:rPr lang="ru-RU" b="1" dirty="0"/>
              <a:t>🏆 </a:t>
            </a:r>
            <a:r>
              <a:rPr lang="ru-RU" b="1" dirty="0" smtClean="0"/>
              <a:t>: </a:t>
            </a:r>
            <a:r>
              <a:rPr lang="ru-RU" dirty="0"/>
              <a:t>количество продаж, увеличение клиентской базы</a:t>
            </a:r>
          </a:p>
          <a:p>
            <a:pPr marL="127000" indent="0">
              <a:buNone/>
            </a:pPr>
            <a:r>
              <a:rPr lang="ru-RU" dirty="0"/>
              <a:t/>
            </a:r>
            <a:br>
              <a:rPr lang="ru-RU" dirty="0"/>
            </a:br>
            <a:endParaRPr dirty="0"/>
          </a:p>
        </p:txBody>
      </p:sp>
      <p:cxnSp>
        <p:nvCxnSpPr>
          <p:cNvPr id="267" name="Google Shape;267;p48"/>
          <p:cNvCxnSpPr/>
          <p:nvPr/>
        </p:nvCxnSpPr>
        <p:spPr>
          <a:xfrm>
            <a:off x="5828045" y="1950205"/>
            <a:ext cx="0" cy="21897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pic>
        <p:nvPicPr>
          <p:cNvPr id="268" name="Google Shape;268;p48"/>
          <p:cNvPicPr preferRelativeResize="0"/>
          <p:nvPr/>
        </p:nvPicPr>
        <p:blipFill rotWithShape="1">
          <a:blip r:embed="rId3">
            <a:alphaModFix/>
          </a:blip>
          <a:srcRect l="18080" t="-2202" r="23480" b="-2192"/>
          <a:stretch/>
        </p:blipFill>
        <p:spPr>
          <a:xfrm>
            <a:off x="-2309608" y="-344806"/>
            <a:ext cx="4714800" cy="5616900"/>
          </a:xfrm>
          <a:prstGeom prst="flowChartDelay">
            <a:avLst/>
          </a:prstGeom>
          <a:noFill/>
          <a:ln>
            <a:noFill/>
          </a:ln>
        </p:spPr>
      </p:pic>
      <p:sp>
        <p:nvSpPr>
          <p:cNvPr id="6" name="Google Shape;266;p48"/>
          <p:cNvSpPr txBox="1">
            <a:spLocks/>
          </p:cNvSpPr>
          <p:nvPr/>
        </p:nvSpPr>
        <p:spPr>
          <a:xfrm>
            <a:off x="5828045" y="1662953"/>
            <a:ext cx="3387973" cy="2764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Char char="●"/>
              <a:defRPr sz="16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Char char="○"/>
              <a:defRPr sz="16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Char char="■"/>
              <a:defRPr sz="16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Char char="●"/>
              <a:defRPr sz="16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Char char="○"/>
              <a:defRPr sz="16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Char char="■"/>
              <a:defRPr sz="16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Char char="●"/>
              <a:defRPr sz="16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Char char="○"/>
              <a:defRPr sz="16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600"/>
              <a:buFont typeface="Montserrat"/>
              <a:buChar char="■"/>
              <a:defRPr sz="16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27000" indent="0">
              <a:buNone/>
            </a:pPr>
            <a:r>
              <a:rPr lang="ru-RU" b="1" dirty="0"/>
              <a:t>😨 :</a:t>
            </a:r>
            <a:r>
              <a:rPr lang="ru-RU" dirty="0" smtClean="0"/>
              <a:t> </a:t>
            </a:r>
            <a:r>
              <a:rPr lang="ru-RU" dirty="0"/>
              <a:t>гарантии, упрощение, </a:t>
            </a:r>
            <a:r>
              <a:rPr lang="ru-RU" dirty="0" err="1"/>
              <a:t>минимализация</a:t>
            </a:r>
            <a:r>
              <a:rPr lang="ru-RU" dirty="0"/>
              <a:t> </a:t>
            </a:r>
            <a:r>
              <a:rPr lang="ru-RU" dirty="0" smtClean="0"/>
              <a:t>усилий, высокая доступность</a:t>
            </a:r>
          </a:p>
          <a:p>
            <a:pPr marL="127000" indent="0">
              <a:buNone/>
            </a:pPr>
            <a:endParaRPr lang="ru-RU" dirty="0"/>
          </a:p>
          <a:p>
            <a:pPr marL="127000" indent="0">
              <a:buNone/>
            </a:pPr>
            <a:r>
              <a:rPr lang="ru-RU" b="1" dirty="0"/>
              <a:t>🗺 :</a:t>
            </a:r>
            <a:r>
              <a:rPr lang="ru-RU" dirty="0" smtClean="0"/>
              <a:t> </a:t>
            </a:r>
            <a:r>
              <a:rPr lang="ru-RU" dirty="0"/>
              <a:t>Россия, </a:t>
            </a:r>
            <a:r>
              <a:rPr lang="ru-RU" dirty="0" smtClean="0"/>
              <a:t>онлайн</a:t>
            </a:r>
          </a:p>
          <a:p>
            <a:pPr marL="127000" indent="0">
              <a:buNone/>
            </a:pPr>
            <a:endParaRPr lang="ru-RU" dirty="0"/>
          </a:p>
          <a:p>
            <a:pPr marL="127000" indent="0">
              <a:buNone/>
            </a:pPr>
            <a:r>
              <a:rPr lang="ru-RU" b="1" dirty="0"/>
              <a:t>💸 :</a:t>
            </a:r>
            <a:r>
              <a:rPr lang="ru-RU" dirty="0" smtClean="0"/>
              <a:t> </a:t>
            </a:r>
            <a:r>
              <a:rPr lang="ru-RU" dirty="0"/>
              <a:t>от 500 тыс. </a:t>
            </a:r>
            <a:r>
              <a:rPr lang="ru-RU" dirty="0" smtClean="0"/>
              <a:t>рублей</a:t>
            </a:r>
          </a:p>
          <a:p>
            <a:pPr marL="127000" indent="0">
              <a:buNone/>
            </a:pPr>
            <a:endParaRPr lang="ru-RU" dirty="0" smtClean="0"/>
          </a:p>
          <a:p>
            <a:pPr marL="127000" indent="0">
              <a:buNone/>
            </a:pPr>
            <a:r>
              <a:rPr lang="ru-RU" b="1" dirty="0"/>
              <a:t>🏪 : </a:t>
            </a:r>
            <a:r>
              <a:rPr lang="ru-RU" dirty="0"/>
              <a:t>Розничный, рынок товаров, </a:t>
            </a:r>
            <a:r>
              <a:rPr lang="ru-RU" dirty="0" smtClean="0"/>
              <a:t>легальный</a:t>
            </a:r>
            <a:endParaRPr lang="ru-RU" dirty="0"/>
          </a:p>
        </p:txBody>
      </p:sp>
      <p:cxnSp>
        <p:nvCxnSpPr>
          <p:cNvPr id="7" name="Google Shape;267;p48"/>
          <p:cNvCxnSpPr/>
          <p:nvPr/>
        </p:nvCxnSpPr>
        <p:spPr>
          <a:xfrm flipH="1">
            <a:off x="2945917" y="1053244"/>
            <a:ext cx="2941394" cy="29936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064771"/>
              </p:ext>
            </p:extLst>
          </p:nvPr>
        </p:nvGraphicFramePr>
        <p:xfrm>
          <a:off x="755582" y="72191"/>
          <a:ext cx="8330672" cy="5011440"/>
        </p:xfrm>
        <a:graphic>
          <a:graphicData uri="http://schemas.openxmlformats.org/drawingml/2006/table">
            <a:tbl>
              <a:tblPr/>
              <a:tblGrid>
                <a:gridCol w="1190096">
                  <a:extLst>
                    <a:ext uri="{9D8B030D-6E8A-4147-A177-3AD203B41FA5}">
                      <a16:colId xmlns:a16="http://schemas.microsoft.com/office/drawing/2014/main" val="1798629402"/>
                    </a:ext>
                  </a:extLst>
                </a:gridCol>
                <a:gridCol w="1538667">
                  <a:extLst>
                    <a:ext uri="{9D8B030D-6E8A-4147-A177-3AD203B41FA5}">
                      <a16:colId xmlns:a16="http://schemas.microsoft.com/office/drawing/2014/main" val="2490717553"/>
                    </a:ext>
                  </a:extLst>
                </a:gridCol>
                <a:gridCol w="1106906">
                  <a:extLst>
                    <a:ext uri="{9D8B030D-6E8A-4147-A177-3AD203B41FA5}">
                      <a16:colId xmlns:a16="http://schemas.microsoft.com/office/drawing/2014/main" val="3795997877"/>
                    </a:ext>
                  </a:extLst>
                </a:gridCol>
                <a:gridCol w="924715">
                  <a:extLst>
                    <a:ext uri="{9D8B030D-6E8A-4147-A177-3AD203B41FA5}">
                      <a16:colId xmlns:a16="http://schemas.microsoft.com/office/drawing/2014/main" val="1612272477"/>
                    </a:ext>
                  </a:extLst>
                </a:gridCol>
                <a:gridCol w="1190096">
                  <a:extLst>
                    <a:ext uri="{9D8B030D-6E8A-4147-A177-3AD203B41FA5}">
                      <a16:colId xmlns:a16="http://schemas.microsoft.com/office/drawing/2014/main" val="1380364494"/>
                    </a:ext>
                  </a:extLst>
                </a:gridCol>
                <a:gridCol w="1190096">
                  <a:extLst>
                    <a:ext uri="{9D8B030D-6E8A-4147-A177-3AD203B41FA5}">
                      <a16:colId xmlns:a16="http://schemas.microsoft.com/office/drawing/2014/main" val="1892893663"/>
                    </a:ext>
                  </a:extLst>
                </a:gridCol>
                <a:gridCol w="1190096">
                  <a:extLst>
                    <a:ext uri="{9D8B030D-6E8A-4147-A177-3AD203B41FA5}">
                      <a16:colId xmlns:a16="http://schemas.microsoft.com/office/drawing/2014/main" val="727934323"/>
                    </a:ext>
                  </a:extLst>
                </a:gridCol>
              </a:tblGrid>
              <a:tr h="84702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ru-RU" sz="12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Montserrat"/>
                        <a:sym typeface="Montserrat"/>
                      </a:endParaRPr>
                    </a:p>
                    <a:p>
                      <a:pPr algn="ctr"/>
                      <a:r>
                        <a:rPr kumimoji="0" lang="ru-RU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Montserrat"/>
                          <a:sym typeface="Montserrat"/>
                        </a:rPr>
                        <a:t>Наполненность</a:t>
                      </a:r>
                    </a:p>
                    <a:p>
                      <a:pPr algn="ctr"/>
                      <a:r>
                        <a:rPr kumimoji="0" lang="ru-RU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Montserrat"/>
                          <a:sym typeface="Montserrat"/>
                        </a:rPr>
                        <a:t>характеристик</a:t>
                      </a:r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ru-RU" sz="12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Montserrat"/>
                        <a:sym typeface="Montserrat"/>
                      </a:endParaRPr>
                    </a:p>
                    <a:p>
                      <a:pPr algn="ctr"/>
                      <a:r>
                        <a:rPr kumimoji="0" lang="ru-RU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Montserrat"/>
                          <a:sym typeface="Montserrat"/>
                        </a:rPr>
                        <a:t>Подборки</a:t>
                      </a:r>
                    </a:p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ru-RU" sz="12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Montserrat"/>
                        <a:sym typeface="Montserra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Montserrat"/>
                          <a:sym typeface="Montserrat"/>
                        </a:rPr>
                        <a:t>Статьи</a:t>
                      </a:r>
                    </a:p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ru-RU" sz="12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Montserrat"/>
                        <a:sym typeface="Montserra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Montserrat"/>
                          <a:sym typeface="Montserrat"/>
                        </a:rPr>
                        <a:t>Сборка ПК</a:t>
                      </a:r>
                    </a:p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ru-RU" sz="12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Montserrat"/>
                        <a:sym typeface="Montserra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Montserrat"/>
                          <a:sym typeface="Montserrat"/>
                        </a:rPr>
                        <a:t>Сравнение</a:t>
                      </a:r>
                    </a:p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ru-RU" sz="12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Montserrat"/>
                        <a:sym typeface="Montserra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Montserrat"/>
                          <a:sym typeface="Montserrat"/>
                        </a:rPr>
                        <a:t>Анализ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Montserrat"/>
                          <a:sym typeface="Montserrat"/>
                        </a:rPr>
                        <a:t>продаж</a:t>
                      </a:r>
                    </a:p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14608126"/>
                  </a:ext>
                </a:extLst>
              </a:tr>
              <a:tr h="831600"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Montserrat"/>
                          <a:sym typeface="Montserrat"/>
                        </a:rPr>
                        <a:t>Яндекс</a:t>
                      </a:r>
                    </a:p>
                    <a:p>
                      <a:pPr algn="ctr"/>
                      <a:r>
                        <a:rPr kumimoji="0" lang="ru-RU" sz="16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Montserrat"/>
                          <a:sym typeface="Montserrat"/>
                        </a:rPr>
                        <a:t>Маркет</a:t>
                      </a:r>
                      <a:endParaRPr lang="ru-RU" dirty="0"/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16450929"/>
                  </a:ext>
                </a:extLst>
              </a:tr>
              <a:tr h="831600">
                <a:tc>
                  <a:txBody>
                    <a:bodyPr/>
                    <a:lstStyle/>
                    <a:p>
                      <a:pPr algn="ctr"/>
                      <a:endParaRPr kumimoji="0" lang="en-US" sz="1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Montserrat"/>
                        <a:sym typeface="Montserrat"/>
                      </a:endParaRPr>
                    </a:p>
                    <a:p>
                      <a:pPr algn="ctr"/>
                      <a:r>
                        <a:rPr kumimoji="0" lang="en-US" sz="16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Montserrat"/>
                          <a:sym typeface="Montserrat"/>
                        </a:rPr>
                        <a:t>DNS</a:t>
                      </a:r>
                      <a:endParaRPr lang="ru-RU" sz="1600" dirty="0" smtClean="0"/>
                    </a:p>
                    <a:p>
                      <a:endParaRPr lang="ru-RU" dirty="0"/>
                    </a:p>
                  </a:txBody>
                  <a:tcPr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73207048"/>
                  </a:ext>
                </a:extLst>
              </a:tr>
              <a:tr h="831600">
                <a:tc>
                  <a:txBody>
                    <a:bodyPr/>
                    <a:lstStyle/>
                    <a:p>
                      <a:pPr algn="ctr"/>
                      <a:endParaRPr kumimoji="0" lang="ru-RU" sz="1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Montserrat"/>
                        <a:sym typeface="Montserrat"/>
                      </a:endParaRPr>
                    </a:p>
                    <a:p>
                      <a:pPr algn="ctr"/>
                      <a:r>
                        <a:rPr kumimoji="0" lang="ru-RU" sz="14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Montserrat"/>
                          <a:sym typeface="Montserrat"/>
                        </a:rPr>
                        <a:t>Ситилинк</a:t>
                      </a:r>
                      <a:endParaRPr lang="ru-RU" sz="1400" dirty="0" smtClean="0"/>
                    </a:p>
                    <a:p>
                      <a:endParaRPr lang="ru-RU" dirty="0"/>
                    </a:p>
                  </a:txBody>
                  <a:tcPr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68680237"/>
                  </a:ext>
                </a:extLst>
              </a:tr>
              <a:tr h="8316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1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Montserrat"/>
                        <a:sym typeface="Montserra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Montserrat"/>
                          <a:sym typeface="Montserrat"/>
                        </a:rPr>
                        <a:t>Ozon</a:t>
                      </a:r>
                      <a:endParaRPr lang="ru-RU" sz="1600" dirty="0" smtClean="0"/>
                    </a:p>
                    <a:p>
                      <a:endParaRPr lang="ru-RU" dirty="0"/>
                    </a:p>
                  </a:txBody>
                  <a:tcPr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82457439"/>
                  </a:ext>
                </a:extLst>
              </a:tr>
              <a:tr h="8316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1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Montserrat"/>
                        <a:sym typeface="Montserra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Montserrat"/>
                          <a:sym typeface="Montserrat"/>
                        </a:rPr>
                        <a:t>TEJOY</a:t>
                      </a:r>
                      <a:endParaRPr lang="ru-RU" sz="1600" dirty="0" smtClean="0"/>
                    </a:p>
                    <a:p>
                      <a:endParaRPr lang="ru-RU" dirty="0"/>
                    </a:p>
                  </a:txBody>
                  <a:tcPr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19529580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 rot="16200000">
            <a:off x="-2029290" y="2377519"/>
            <a:ext cx="47708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800" dirty="0" smtClean="0">
                <a:solidFill>
                  <a:srgbClr val="FFAB40"/>
                </a:solidFill>
                <a:latin typeface="Montserrat ExtraBold"/>
                <a:sym typeface="Montserrat ExtraBold"/>
              </a:rPr>
              <a:t>Конкурентный анализ</a:t>
            </a:r>
            <a:endParaRPr lang="ru-RU" sz="12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41271" y="1164975"/>
            <a:ext cx="323043" cy="32754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873538" y="1164974"/>
            <a:ext cx="323043" cy="327547"/>
          </a:xfrm>
          <a:prstGeom prst="roundRect">
            <a:avLst/>
          </a:prstGeom>
          <a:solidFill>
            <a:srgbClr val="129A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41270" y="4473529"/>
            <a:ext cx="323043" cy="327547"/>
          </a:xfrm>
          <a:prstGeom prst="roundRect">
            <a:avLst/>
          </a:prstGeom>
          <a:solidFill>
            <a:srgbClr val="129A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882762" y="1164973"/>
            <a:ext cx="323043" cy="327547"/>
          </a:xfrm>
          <a:prstGeom prst="roundRect">
            <a:avLst/>
          </a:prstGeom>
          <a:solidFill>
            <a:srgbClr val="C0000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891986" y="1164972"/>
            <a:ext cx="323043" cy="327547"/>
          </a:xfrm>
          <a:prstGeom prst="roundRect">
            <a:avLst/>
          </a:prstGeom>
          <a:solidFill>
            <a:srgbClr val="C0000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166077" y="1164971"/>
            <a:ext cx="323043" cy="327547"/>
          </a:xfrm>
          <a:prstGeom prst="roundRect">
            <a:avLst/>
          </a:prstGeom>
          <a:solidFill>
            <a:srgbClr val="129A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371343" y="1164970"/>
            <a:ext cx="323043" cy="327547"/>
          </a:xfrm>
          <a:prstGeom prst="roundRect">
            <a:avLst/>
          </a:prstGeom>
          <a:solidFill>
            <a:srgbClr val="129A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41270" y="1995801"/>
            <a:ext cx="323043" cy="32754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873537" y="1995800"/>
            <a:ext cx="323043" cy="32754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882762" y="1995800"/>
            <a:ext cx="323043" cy="327547"/>
          </a:xfrm>
          <a:prstGeom prst="roundRect">
            <a:avLst/>
          </a:prstGeom>
          <a:solidFill>
            <a:srgbClr val="129A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891985" y="2003650"/>
            <a:ext cx="323043" cy="327547"/>
          </a:xfrm>
          <a:prstGeom prst="roundRect">
            <a:avLst/>
          </a:prstGeom>
          <a:solidFill>
            <a:srgbClr val="129A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166077" y="1995799"/>
            <a:ext cx="323043" cy="327547"/>
          </a:xfrm>
          <a:prstGeom prst="roundRect">
            <a:avLst/>
          </a:prstGeom>
          <a:solidFill>
            <a:srgbClr val="129A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8371343" y="2003650"/>
            <a:ext cx="323043" cy="327547"/>
          </a:xfrm>
          <a:prstGeom prst="roundRect">
            <a:avLst/>
          </a:prstGeom>
          <a:solidFill>
            <a:srgbClr val="C0000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541270" y="2796756"/>
            <a:ext cx="323043" cy="32754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541269" y="3635142"/>
            <a:ext cx="323043" cy="32754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873536" y="2796756"/>
            <a:ext cx="323043" cy="327547"/>
          </a:xfrm>
          <a:prstGeom prst="roundRect">
            <a:avLst/>
          </a:prstGeom>
          <a:solidFill>
            <a:srgbClr val="C0000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882759" y="2796755"/>
            <a:ext cx="323043" cy="327547"/>
          </a:xfrm>
          <a:prstGeom prst="roundRect">
            <a:avLst/>
          </a:prstGeom>
          <a:solidFill>
            <a:srgbClr val="129A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888817" y="2796754"/>
            <a:ext cx="323043" cy="327547"/>
          </a:xfrm>
          <a:prstGeom prst="roundRect">
            <a:avLst/>
          </a:prstGeom>
          <a:solidFill>
            <a:srgbClr val="129A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164492" y="2796753"/>
            <a:ext cx="323043" cy="327547"/>
          </a:xfrm>
          <a:prstGeom prst="roundRect">
            <a:avLst/>
          </a:prstGeom>
          <a:solidFill>
            <a:srgbClr val="129A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371343" y="2796753"/>
            <a:ext cx="323043" cy="327547"/>
          </a:xfrm>
          <a:prstGeom prst="roundRect">
            <a:avLst/>
          </a:prstGeom>
          <a:solidFill>
            <a:srgbClr val="C0000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873535" y="3635142"/>
            <a:ext cx="323043" cy="327547"/>
          </a:xfrm>
          <a:prstGeom prst="roundRect">
            <a:avLst/>
          </a:prstGeom>
          <a:solidFill>
            <a:srgbClr val="C0000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882758" y="3635142"/>
            <a:ext cx="323043" cy="327547"/>
          </a:xfrm>
          <a:prstGeom prst="roundRect">
            <a:avLst/>
          </a:prstGeom>
          <a:solidFill>
            <a:srgbClr val="C0000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883521" y="3635141"/>
            <a:ext cx="323043" cy="327547"/>
          </a:xfrm>
          <a:prstGeom prst="roundRect">
            <a:avLst/>
          </a:prstGeom>
          <a:solidFill>
            <a:srgbClr val="C0000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164492" y="3635141"/>
            <a:ext cx="323043" cy="327547"/>
          </a:xfrm>
          <a:prstGeom prst="roundRect">
            <a:avLst/>
          </a:prstGeom>
          <a:solidFill>
            <a:srgbClr val="129A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8371342" y="3635429"/>
            <a:ext cx="323043" cy="327547"/>
          </a:xfrm>
          <a:prstGeom prst="roundRect">
            <a:avLst/>
          </a:prstGeom>
          <a:solidFill>
            <a:srgbClr val="129A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8371342" y="4473529"/>
            <a:ext cx="323043" cy="327547"/>
          </a:xfrm>
          <a:prstGeom prst="roundRect">
            <a:avLst/>
          </a:prstGeom>
          <a:solidFill>
            <a:srgbClr val="129A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164492" y="4473529"/>
            <a:ext cx="323043" cy="327547"/>
          </a:xfrm>
          <a:prstGeom prst="roundRect">
            <a:avLst/>
          </a:prstGeom>
          <a:solidFill>
            <a:srgbClr val="129A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5883520" y="4473528"/>
            <a:ext cx="323043" cy="327547"/>
          </a:xfrm>
          <a:prstGeom prst="roundRect">
            <a:avLst/>
          </a:prstGeom>
          <a:solidFill>
            <a:srgbClr val="129A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882758" y="4476461"/>
            <a:ext cx="323043" cy="327547"/>
          </a:xfrm>
          <a:prstGeom prst="roundRect">
            <a:avLst/>
          </a:prstGeom>
          <a:solidFill>
            <a:srgbClr val="129A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873534" y="4473528"/>
            <a:ext cx="323043" cy="327547"/>
          </a:xfrm>
          <a:prstGeom prst="roundRect">
            <a:avLst/>
          </a:prstGeom>
          <a:solidFill>
            <a:srgbClr val="129A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" name="Google Shape;1955;p54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47022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 smtClean="0"/>
              <a:t>Монетизация</a:t>
            </a:r>
            <a:endParaRPr sz="3200" dirty="0"/>
          </a:p>
        </p:txBody>
      </p:sp>
      <p:cxnSp>
        <p:nvCxnSpPr>
          <p:cNvPr id="1956" name="Google Shape;1956;p54"/>
          <p:cNvCxnSpPr/>
          <p:nvPr/>
        </p:nvCxnSpPr>
        <p:spPr>
          <a:xfrm flipV="1">
            <a:off x="182982" y="2789718"/>
            <a:ext cx="8746226" cy="32508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57" name="Google Shape;1957;p54"/>
          <p:cNvSpPr txBox="1">
            <a:spLocks noGrp="1"/>
          </p:cNvSpPr>
          <p:nvPr>
            <p:ph type="title" idx="4294967295"/>
          </p:nvPr>
        </p:nvSpPr>
        <p:spPr>
          <a:xfrm>
            <a:off x="-42957" y="2060614"/>
            <a:ext cx="1527300" cy="34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err="1" smtClean="0">
                <a:solidFill>
                  <a:schemeClr val="lt1"/>
                </a:solidFill>
              </a:rPr>
              <a:t>Банер</a:t>
            </a:r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1958" name="Google Shape;1958;p54"/>
          <p:cNvSpPr txBox="1">
            <a:spLocks noGrp="1"/>
          </p:cNvSpPr>
          <p:nvPr>
            <p:ph type="subTitle" idx="4294967295"/>
          </p:nvPr>
        </p:nvSpPr>
        <p:spPr>
          <a:xfrm>
            <a:off x="-42954" y="3145964"/>
            <a:ext cx="1527300" cy="735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 smtClean="0">
                <a:solidFill>
                  <a:schemeClr val="lt1"/>
                </a:solidFill>
              </a:rPr>
              <a:t>10 рублей</a:t>
            </a:r>
          </a:p>
        </p:txBody>
      </p:sp>
      <p:sp>
        <p:nvSpPr>
          <p:cNvPr id="1959" name="Google Shape;1959;p54"/>
          <p:cNvSpPr txBox="1">
            <a:spLocks noGrp="1"/>
          </p:cNvSpPr>
          <p:nvPr>
            <p:ph type="title" idx="4294967295"/>
          </p:nvPr>
        </p:nvSpPr>
        <p:spPr>
          <a:xfrm>
            <a:off x="3676243" y="2060614"/>
            <a:ext cx="1527300" cy="34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lt1"/>
                </a:solidFill>
              </a:rPr>
              <a:t>Топ по поиску</a:t>
            </a:r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1960" name="Google Shape;1960;p54"/>
          <p:cNvSpPr txBox="1">
            <a:spLocks noGrp="1"/>
          </p:cNvSpPr>
          <p:nvPr>
            <p:ph type="subTitle" idx="4294967295"/>
          </p:nvPr>
        </p:nvSpPr>
        <p:spPr>
          <a:xfrm>
            <a:off x="3676243" y="2993308"/>
            <a:ext cx="1527300" cy="72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ru-RU" dirty="0" smtClean="0">
                <a:solidFill>
                  <a:schemeClr val="lt1"/>
                </a:solidFill>
              </a:rPr>
              <a:t>6 рублей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1961" name="Google Shape;1961;p54"/>
          <p:cNvSpPr txBox="1">
            <a:spLocks noGrp="1"/>
          </p:cNvSpPr>
          <p:nvPr>
            <p:ph type="subTitle" idx="4294967295"/>
          </p:nvPr>
        </p:nvSpPr>
        <p:spPr>
          <a:xfrm>
            <a:off x="1817465" y="2109756"/>
            <a:ext cx="1527300" cy="72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 smtClean="0">
                <a:solidFill>
                  <a:schemeClr val="lt1"/>
                </a:solidFill>
              </a:rPr>
              <a:t>5 рублей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1962" name="Google Shape;1962;p54"/>
          <p:cNvSpPr txBox="1">
            <a:spLocks noGrp="1"/>
          </p:cNvSpPr>
          <p:nvPr>
            <p:ph type="title" idx="4294967295"/>
          </p:nvPr>
        </p:nvSpPr>
        <p:spPr>
          <a:xfrm>
            <a:off x="1817468" y="3193771"/>
            <a:ext cx="1527300" cy="34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lt1"/>
                </a:solidFill>
              </a:rPr>
              <a:t>Мини </a:t>
            </a:r>
            <a:r>
              <a:rPr lang="ru-RU" sz="1800" dirty="0" err="1" smtClean="0">
                <a:solidFill>
                  <a:schemeClr val="lt1"/>
                </a:solidFill>
              </a:rPr>
              <a:t>банер</a:t>
            </a:r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1963" name="Google Shape;1963;p54"/>
          <p:cNvSpPr txBox="1">
            <a:spLocks noGrp="1"/>
          </p:cNvSpPr>
          <p:nvPr>
            <p:ph type="subTitle" idx="4294967295"/>
          </p:nvPr>
        </p:nvSpPr>
        <p:spPr>
          <a:xfrm>
            <a:off x="5474821" y="2109756"/>
            <a:ext cx="1527300" cy="72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 smtClean="0">
                <a:solidFill>
                  <a:schemeClr val="lt1"/>
                </a:solidFill>
              </a:rPr>
              <a:t>8 рублей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1964" name="Google Shape;1964;p54"/>
          <p:cNvSpPr txBox="1">
            <a:spLocks noGrp="1"/>
          </p:cNvSpPr>
          <p:nvPr>
            <p:ph type="title" idx="4294967295"/>
          </p:nvPr>
        </p:nvSpPr>
        <p:spPr>
          <a:xfrm>
            <a:off x="5535018" y="3181858"/>
            <a:ext cx="1718528" cy="34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lt1"/>
                </a:solidFill>
              </a:rPr>
              <a:t>Популярные товары</a:t>
            </a:r>
            <a:endParaRPr sz="1600" dirty="0">
              <a:solidFill>
                <a:schemeClr val="lt1"/>
              </a:solidFill>
            </a:endParaRPr>
          </a:p>
        </p:txBody>
      </p:sp>
      <p:sp>
        <p:nvSpPr>
          <p:cNvPr id="1965" name="Google Shape;1965;p54"/>
          <p:cNvSpPr/>
          <p:nvPr/>
        </p:nvSpPr>
        <p:spPr>
          <a:xfrm>
            <a:off x="611932" y="2713476"/>
            <a:ext cx="217500" cy="217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6" name="Google Shape;1966;p54"/>
          <p:cNvSpPr/>
          <p:nvPr/>
        </p:nvSpPr>
        <p:spPr>
          <a:xfrm>
            <a:off x="2472357" y="2713476"/>
            <a:ext cx="217500" cy="217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7" name="Google Shape;1967;p54"/>
          <p:cNvSpPr/>
          <p:nvPr/>
        </p:nvSpPr>
        <p:spPr>
          <a:xfrm>
            <a:off x="4332782" y="2713476"/>
            <a:ext cx="217500" cy="217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8" name="Google Shape;1968;p54"/>
          <p:cNvSpPr/>
          <p:nvPr/>
        </p:nvSpPr>
        <p:spPr>
          <a:xfrm>
            <a:off x="6193207" y="2713476"/>
            <a:ext cx="217500" cy="217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969" name="Google Shape;1969;p54"/>
          <p:cNvCxnSpPr/>
          <p:nvPr/>
        </p:nvCxnSpPr>
        <p:spPr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3" name="Прямоугольник 2"/>
          <p:cNvSpPr/>
          <p:nvPr/>
        </p:nvSpPr>
        <p:spPr>
          <a:xfrm>
            <a:off x="5080300" y="840416"/>
            <a:ext cx="28184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FFFFFF"/>
                </a:solidFill>
                <a:latin typeface="Montserrat ExtraBold"/>
                <a:sym typeface="Montserrat ExtraBold"/>
              </a:rPr>
              <a:t>За клики</a:t>
            </a:r>
            <a:endParaRPr lang="ru-RU" sz="1000" dirty="0"/>
          </a:p>
        </p:txBody>
      </p:sp>
      <p:cxnSp>
        <p:nvCxnSpPr>
          <p:cNvPr id="19" name="Google Shape;267;p48"/>
          <p:cNvCxnSpPr/>
          <p:nvPr/>
        </p:nvCxnSpPr>
        <p:spPr>
          <a:xfrm flipH="1">
            <a:off x="5640700" y="1401870"/>
            <a:ext cx="2941394" cy="29936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22" name="Google Shape;1968;p54"/>
          <p:cNvSpPr/>
          <p:nvPr/>
        </p:nvSpPr>
        <p:spPr>
          <a:xfrm>
            <a:off x="7944882" y="2713378"/>
            <a:ext cx="217500" cy="217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1964;p54"/>
          <p:cNvSpPr txBox="1">
            <a:spLocks/>
          </p:cNvSpPr>
          <p:nvPr/>
        </p:nvSpPr>
        <p:spPr>
          <a:xfrm>
            <a:off x="6832965" y="2108248"/>
            <a:ext cx="2441334" cy="579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 ExtraBold"/>
              <a:buNone/>
              <a:defRPr sz="28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ru-RU" sz="14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ИНДИВИДУАЛЬНЫЕ ДОГОВОРЕННОСТИ</a:t>
            </a:r>
            <a:endParaRPr lang="ru-RU" sz="14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Google Shape;2052;p60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 smtClean="0"/>
              <a:t>Финансы</a:t>
            </a:r>
            <a:endParaRPr sz="3600" dirty="0"/>
          </a:p>
        </p:txBody>
      </p:sp>
      <p:cxnSp>
        <p:nvCxnSpPr>
          <p:cNvPr id="2053" name="Google Shape;2053;p60"/>
          <p:cNvCxnSpPr/>
          <p:nvPr/>
        </p:nvCxnSpPr>
        <p:spPr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2054" name="Google Shape;2054;p60"/>
          <p:cNvSpPr/>
          <p:nvPr/>
        </p:nvSpPr>
        <p:spPr>
          <a:xfrm>
            <a:off x="1069832" y="2731401"/>
            <a:ext cx="1819200" cy="1819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5" name="Google Shape;2055;p60"/>
          <p:cNvSpPr txBox="1">
            <a:spLocks noGrp="1"/>
          </p:cNvSpPr>
          <p:nvPr>
            <p:ph type="title" idx="4294967295"/>
          </p:nvPr>
        </p:nvSpPr>
        <p:spPr>
          <a:xfrm>
            <a:off x="839429" y="3205625"/>
            <a:ext cx="2298678" cy="5586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accent6"/>
                </a:solidFill>
              </a:rPr>
              <a:t>4 765 800</a:t>
            </a:r>
            <a:endParaRPr sz="2400" dirty="0">
              <a:solidFill>
                <a:schemeClr val="accent6"/>
              </a:solidFill>
            </a:endParaRPr>
          </a:p>
        </p:txBody>
      </p:sp>
      <p:sp>
        <p:nvSpPr>
          <p:cNvPr id="2056" name="Google Shape;2056;p60"/>
          <p:cNvSpPr txBox="1">
            <a:spLocks noGrp="1"/>
          </p:cNvSpPr>
          <p:nvPr>
            <p:ph type="subTitle" idx="4294967295"/>
          </p:nvPr>
        </p:nvSpPr>
        <p:spPr>
          <a:xfrm>
            <a:off x="1189481" y="3622196"/>
            <a:ext cx="1518300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400" dirty="0" smtClean="0">
                <a:solidFill>
                  <a:schemeClr val="accent6"/>
                </a:solidFill>
              </a:rPr>
              <a:t>Издержки</a:t>
            </a:r>
            <a:endParaRPr sz="1400" dirty="0">
              <a:solidFill>
                <a:schemeClr val="accent6"/>
              </a:solidFill>
            </a:endParaRPr>
          </a:p>
        </p:txBody>
      </p:sp>
      <p:sp>
        <p:nvSpPr>
          <p:cNvPr id="2057" name="Google Shape;2057;p60"/>
          <p:cNvSpPr/>
          <p:nvPr/>
        </p:nvSpPr>
        <p:spPr>
          <a:xfrm>
            <a:off x="3279750" y="1606525"/>
            <a:ext cx="2584500" cy="25845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8" name="Google Shape;2058;p60"/>
          <p:cNvSpPr txBox="1">
            <a:spLocks noGrp="1"/>
          </p:cNvSpPr>
          <p:nvPr>
            <p:ph type="title" idx="4294967295"/>
          </p:nvPr>
        </p:nvSpPr>
        <p:spPr>
          <a:xfrm>
            <a:off x="3279750" y="2158601"/>
            <a:ext cx="2584500" cy="72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dirty="0">
                <a:solidFill>
                  <a:schemeClr val="accent6"/>
                </a:solidFill>
              </a:rPr>
              <a:t>1</a:t>
            </a:r>
            <a:r>
              <a:rPr lang="ru-RU" sz="4800" dirty="0" smtClean="0">
                <a:solidFill>
                  <a:schemeClr val="accent6"/>
                </a:solidFill>
              </a:rPr>
              <a:t>5</a:t>
            </a:r>
            <a:endParaRPr sz="4800" dirty="0">
              <a:solidFill>
                <a:schemeClr val="accent6"/>
              </a:solidFill>
            </a:endParaRPr>
          </a:p>
        </p:txBody>
      </p:sp>
      <p:sp>
        <p:nvSpPr>
          <p:cNvPr id="2059" name="Google Shape;2059;p60"/>
          <p:cNvSpPr txBox="1">
            <a:spLocks noGrp="1"/>
          </p:cNvSpPr>
          <p:nvPr>
            <p:ph type="subTitle" idx="4294967295"/>
          </p:nvPr>
        </p:nvSpPr>
        <p:spPr>
          <a:xfrm>
            <a:off x="3662400" y="2951255"/>
            <a:ext cx="1819200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400" dirty="0" smtClean="0">
                <a:solidFill>
                  <a:schemeClr val="accent6"/>
                </a:solidFill>
              </a:rPr>
              <a:t>месяц окупаемости</a:t>
            </a:r>
            <a:endParaRPr lang="ru-RU" sz="1400" dirty="0">
              <a:solidFill>
                <a:schemeClr val="accent6"/>
              </a:solidFill>
            </a:endParaRPr>
          </a:p>
        </p:txBody>
      </p:sp>
      <p:sp>
        <p:nvSpPr>
          <p:cNvPr id="2060" name="Google Shape;2060;p60"/>
          <p:cNvSpPr/>
          <p:nvPr/>
        </p:nvSpPr>
        <p:spPr>
          <a:xfrm>
            <a:off x="6246905" y="1319200"/>
            <a:ext cx="1819200" cy="1819200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1" name="Google Shape;2061;p60"/>
          <p:cNvSpPr txBox="1">
            <a:spLocks noGrp="1"/>
          </p:cNvSpPr>
          <p:nvPr>
            <p:ph type="title" idx="4294967295"/>
          </p:nvPr>
        </p:nvSpPr>
        <p:spPr>
          <a:xfrm>
            <a:off x="6005893" y="1823215"/>
            <a:ext cx="2373806" cy="5948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2000" dirty="0">
                <a:solidFill>
                  <a:schemeClr val="accent6"/>
                </a:solidFill>
              </a:rPr>
              <a:t>8 840 953 </a:t>
            </a:r>
          </a:p>
        </p:txBody>
      </p:sp>
      <p:sp>
        <p:nvSpPr>
          <p:cNvPr id="2062" name="Google Shape;2062;p60"/>
          <p:cNvSpPr txBox="1">
            <a:spLocks noGrp="1"/>
          </p:cNvSpPr>
          <p:nvPr>
            <p:ph type="subTitle" idx="4294967295"/>
          </p:nvPr>
        </p:nvSpPr>
        <p:spPr>
          <a:xfrm>
            <a:off x="6397355" y="2158601"/>
            <a:ext cx="1518300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400" dirty="0" smtClean="0">
                <a:solidFill>
                  <a:schemeClr val="accent6"/>
                </a:solidFill>
              </a:rPr>
              <a:t>Выручка</a:t>
            </a:r>
            <a:endParaRPr sz="1400" dirty="0">
              <a:solidFill>
                <a:schemeClr val="accent6"/>
              </a:solidFill>
            </a:endParaRPr>
          </a:p>
        </p:txBody>
      </p:sp>
      <p:cxnSp>
        <p:nvCxnSpPr>
          <p:cNvPr id="2063" name="Google Shape;2063;p60"/>
          <p:cNvCxnSpPr>
            <a:stCxn id="2060" idx="0"/>
          </p:cNvCxnSpPr>
          <p:nvPr/>
        </p:nvCxnSpPr>
        <p:spPr>
          <a:xfrm rot="10800000">
            <a:off x="7156505" y="-320000"/>
            <a:ext cx="0" cy="163920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64" name="Google Shape;2064;p60"/>
          <p:cNvCxnSpPr>
            <a:stCxn id="2057" idx="4"/>
          </p:cNvCxnSpPr>
          <p:nvPr/>
        </p:nvCxnSpPr>
        <p:spPr>
          <a:xfrm>
            <a:off x="4572000" y="4191025"/>
            <a:ext cx="0" cy="13620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65" name="Google Shape;2065;p60"/>
          <p:cNvCxnSpPr>
            <a:stCxn id="2054" idx="4"/>
          </p:cNvCxnSpPr>
          <p:nvPr/>
        </p:nvCxnSpPr>
        <p:spPr>
          <a:xfrm>
            <a:off x="1979432" y="4550601"/>
            <a:ext cx="0" cy="7128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652797" y="2292845"/>
            <a:ext cx="2067000" cy="548400"/>
          </a:xfrm>
        </p:spPr>
        <p:txBody>
          <a:bodyPr/>
          <a:lstStyle/>
          <a:p>
            <a:r>
              <a:rPr lang="ru-RU" dirty="0"/>
              <a:t>К</a:t>
            </a:r>
            <a:r>
              <a:rPr lang="ru-RU" dirty="0" smtClean="0"/>
              <a:t>ликов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652797" y="2825345"/>
            <a:ext cx="2067000" cy="1235100"/>
          </a:xfrm>
        </p:spPr>
        <p:txBody>
          <a:bodyPr/>
          <a:lstStyle/>
          <a:p>
            <a:r>
              <a:rPr lang="ru-RU" dirty="0" smtClean="0"/>
              <a:t>За год, по всем тарифам</a:t>
            </a:r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 idx="2"/>
          </p:nvPr>
        </p:nvSpPr>
        <p:spPr>
          <a:xfrm>
            <a:off x="6142853" y="2292845"/>
            <a:ext cx="2067000" cy="548400"/>
          </a:xfrm>
        </p:spPr>
        <p:txBody>
          <a:bodyPr/>
          <a:lstStyle/>
          <a:p>
            <a:r>
              <a:rPr lang="ru-RU" dirty="0" smtClean="0"/>
              <a:t>Резервный фонд</a:t>
            </a:r>
            <a:endParaRPr lang="ru-RU" dirty="0"/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3"/>
          </p:nvPr>
        </p:nvSpPr>
        <p:spPr>
          <a:xfrm>
            <a:off x="6142853" y="2825345"/>
            <a:ext cx="2067000" cy="1235100"/>
          </a:xfrm>
        </p:spPr>
        <p:txBody>
          <a:bodyPr/>
          <a:lstStyle/>
          <a:p>
            <a:r>
              <a:rPr lang="ru-RU" dirty="0" smtClean="0"/>
              <a:t>Больше 1 млн.</a:t>
            </a:r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 idx="4"/>
          </p:nvPr>
        </p:nvSpPr>
        <p:spPr>
          <a:xfrm>
            <a:off x="1162747" y="2292845"/>
            <a:ext cx="2067000" cy="548400"/>
          </a:xfrm>
        </p:spPr>
        <p:txBody>
          <a:bodyPr/>
          <a:lstStyle/>
          <a:p>
            <a:r>
              <a:rPr lang="ru-RU" dirty="0" smtClean="0"/>
              <a:t>Расходы на запуск</a:t>
            </a:r>
            <a:endParaRPr lang="ru-RU" dirty="0"/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5"/>
          </p:nvPr>
        </p:nvSpPr>
        <p:spPr>
          <a:xfrm>
            <a:off x="537671" y="2892580"/>
            <a:ext cx="2817370" cy="1235100"/>
          </a:xfrm>
        </p:spPr>
        <p:txBody>
          <a:bodyPr/>
          <a:lstStyle/>
          <a:p>
            <a:r>
              <a:rPr lang="ru-RU" dirty="0" smtClean="0"/>
              <a:t>НДФЛ, Маркетинг, оборудование, открытие ООО, сервер и прочие</a:t>
            </a:r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 idx="8"/>
          </p:nvPr>
        </p:nvSpPr>
        <p:spPr>
          <a:xfrm>
            <a:off x="6142850" y="1447970"/>
            <a:ext cx="2067000" cy="723900"/>
          </a:xfrm>
        </p:spPr>
        <p:txBody>
          <a:bodyPr/>
          <a:lstStyle/>
          <a:p>
            <a:r>
              <a:rPr lang="ru-RU" dirty="0" smtClean="0"/>
              <a:t>10%</a:t>
            </a:r>
            <a:endParaRPr lang="ru-RU" dirty="0"/>
          </a:p>
        </p:txBody>
      </p:sp>
      <p:sp>
        <p:nvSpPr>
          <p:cNvPr id="14" name="Заголовок 13"/>
          <p:cNvSpPr>
            <a:spLocks noGrp="1"/>
          </p:cNvSpPr>
          <p:nvPr>
            <p:ph type="title" idx="7"/>
          </p:nvPr>
        </p:nvSpPr>
        <p:spPr>
          <a:xfrm>
            <a:off x="3652800" y="1447970"/>
            <a:ext cx="2067000" cy="723900"/>
          </a:xfrm>
        </p:spPr>
        <p:txBody>
          <a:bodyPr/>
          <a:lstStyle/>
          <a:p>
            <a:r>
              <a:rPr lang="ru-RU" dirty="0" smtClean="0"/>
              <a:t>14 млн.</a:t>
            </a:r>
            <a:endParaRPr lang="ru-RU" dirty="0"/>
          </a:p>
        </p:txBody>
      </p:sp>
      <p:sp>
        <p:nvSpPr>
          <p:cNvPr id="15" name="Заголовок 14"/>
          <p:cNvSpPr>
            <a:spLocks noGrp="1"/>
          </p:cNvSpPr>
          <p:nvPr>
            <p:ph type="title" idx="6"/>
          </p:nvPr>
        </p:nvSpPr>
        <p:spPr>
          <a:xfrm>
            <a:off x="890654" y="1447970"/>
            <a:ext cx="2611185" cy="723900"/>
          </a:xfrm>
        </p:spPr>
        <p:txBody>
          <a:bodyPr/>
          <a:lstStyle/>
          <a:p>
            <a:r>
              <a:rPr lang="ru-RU" b="1" dirty="0"/>
              <a:t>917 400</a:t>
            </a:r>
            <a:r>
              <a:rPr lang="ru-RU" b="1" dirty="0" smtClean="0"/>
              <a:t>₽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107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4" name="Google Shape;2004;p58"/>
          <p:cNvSpPr txBox="1">
            <a:spLocks noGrp="1"/>
          </p:cNvSpPr>
          <p:nvPr>
            <p:ph type="title" idx="2"/>
          </p:nvPr>
        </p:nvSpPr>
        <p:spPr>
          <a:xfrm>
            <a:off x="-95125" y="3471095"/>
            <a:ext cx="16716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/>
              <a:t>ВК</a:t>
            </a:r>
            <a:endParaRPr sz="2000" dirty="0"/>
          </a:p>
        </p:txBody>
      </p:sp>
      <p:sp>
        <p:nvSpPr>
          <p:cNvPr id="2006" name="Google Shape;2006;p58"/>
          <p:cNvSpPr txBox="1">
            <a:spLocks noGrp="1"/>
          </p:cNvSpPr>
          <p:nvPr>
            <p:ph type="title" idx="3"/>
          </p:nvPr>
        </p:nvSpPr>
        <p:spPr>
          <a:xfrm>
            <a:off x="1796747" y="3513283"/>
            <a:ext cx="16716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/>
              <a:t>ТГ</a:t>
            </a:r>
            <a:endParaRPr sz="2000" dirty="0"/>
          </a:p>
        </p:txBody>
      </p:sp>
      <p:sp>
        <p:nvSpPr>
          <p:cNvPr id="2008" name="Google Shape;2008;p58"/>
          <p:cNvSpPr txBox="1">
            <a:spLocks noGrp="1"/>
          </p:cNvSpPr>
          <p:nvPr>
            <p:ph type="title" idx="5"/>
          </p:nvPr>
        </p:nvSpPr>
        <p:spPr>
          <a:xfrm>
            <a:off x="3688622" y="3513283"/>
            <a:ext cx="16716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/>
              <a:t>Яндекс</a:t>
            </a:r>
            <a:endParaRPr sz="2000" dirty="0"/>
          </a:p>
        </p:txBody>
      </p:sp>
      <p:sp>
        <p:nvSpPr>
          <p:cNvPr id="2010" name="Google Shape;2010;p58"/>
          <p:cNvSpPr txBox="1">
            <a:spLocks noGrp="1"/>
          </p:cNvSpPr>
          <p:nvPr>
            <p:ph type="title" idx="7"/>
          </p:nvPr>
        </p:nvSpPr>
        <p:spPr>
          <a:xfrm>
            <a:off x="5580497" y="3513283"/>
            <a:ext cx="16716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err="1" smtClean="0"/>
              <a:t>Блогеры</a:t>
            </a:r>
            <a:endParaRPr sz="2000" dirty="0"/>
          </a:p>
        </p:txBody>
      </p:sp>
      <p:sp>
        <p:nvSpPr>
          <p:cNvPr id="2012" name="Google Shape;2012;p58"/>
          <p:cNvSpPr/>
          <p:nvPr/>
        </p:nvSpPr>
        <p:spPr>
          <a:xfrm>
            <a:off x="47468" y="1922781"/>
            <a:ext cx="1529007" cy="1529007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3" name="Google Shape;2013;p58"/>
          <p:cNvSpPr/>
          <p:nvPr/>
        </p:nvSpPr>
        <p:spPr>
          <a:xfrm>
            <a:off x="1939343" y="1922781"/>
            <a:ext cx="1529007" cy="1529007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4" name="Google Shape;2014;p58"/>
          <p:cNvSpPr/>
          <p:nvPr/>
        </p:nvSpPr>
        <p:spPr>
          <a:xfrm>
            <a:off x="5723118" y="1922781"/>
            <a:ext cx="1529007" cy="1529007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5" name="Google Shape;2015;p58"/>
          <p:cNvSpPr/>
          <p:nvPr/>
        </p:nvSpPr>
        <p:spPr>
          <a:xfrm>
            <a:off x="3831231" y="1922781"/>
            <a:ext cx="1529007" cy="1529007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2012;p58"/>
          <p:cNvSpPr/>
          <p:nvPr/>
        </p:nvSpPr>
        <p:spPr>
          <a:xfrm>
            <a:off x="7614993" y="1929382"/>
            <a:ext cx="1529007" cy="1529007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2010;p58"/>
          <p:cNvSpPr txBox="1">
            <a:spLocks/>
          </p:cNvSpPr>
          <p:nvPr/>
        </p:nvSpPr>
        <p:spPr>
          <a:xfrm>
            <a:off x="7406186" y="3513283"/>
            <a:ext cx="16716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ExtraBold"/>
              <a:buNone/>
              <a:defRPr sz="18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Montserrat"/>
              <a:buNone/>
              <a:defRPr sz="4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Montserrat"/>
              <a:buNone/>
              <a:defRPr sz="4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Montserrat"/>
              <a:buNone/>
              <a:defRPr sz="4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Montserrat"/>
              <a:buNone/>
              <a:defRPr sz="4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Montserrat"/>
              <a:buNone/>
              <a:defRPr sz="4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Montserrat"/>
              <a:buNone/>
              <a:defRPr sz="4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Montserrat"/>
              <a:buNone/>
              <a:defRPr sz="4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Montserrat"/>
              <a:buNone/>
              <a:defRPr sz="4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ru-RU" sz="2000" dirty="0" smtClean="0"/>
              <a:t>Почта</a:t>
            </a:r>
            <a:endParaRPr lang="en-US" sz="2000" dirty="0"/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FEEEF084-85B6-6C48-B15A-C0F77B1F54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99645" y="2080556"/>
            <a:ext cx="1192177" cy="1192177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076FA507-6192-7D49-81DC-2AEC1E4AD9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0463" y="2170120"/>
            <a:ext cx="1042101" cy="10421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819" y="2228886"/>
            <a:ext cx="1303354" cy="92999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540" y="1942088"/>
            <a:ext cx="1372161" cy="137216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620" y="2046984"/>
            <a:ext cx="1323890" cy="1323890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2821916" y="817839"/>
            <a:ext cx="33668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rgbClr val="FFAB40"/>
                </a:solidFill>
                <a:latin typeface="Montserrat ExtraBold"/>
                <a:sym typeface="Montserrat ExtraBold"/>
              </a:rPr>
              <a:t>Реклама</a:t>
            </a:r>
            <a:endParaRPr lang="ru-RU" sz="1100" dirty="0"/>
          </a:p>
        </p:txBody>
      </p:sp>
      <p:cxnSp>
        <p:nvCxnSpPr>
          <p:cNvPr id="26" name="Google Shape;165;p38"/>
          <p:cNvCxnSpPr/>
          <p:nvPr/>
        </p:nvCxnSpPr>
        <p:spPr>
          <a:xfrm>
            <a:off x="3045915" y="1525725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cxnSp>
        <p:nvCxnSpPr>
          <p:cNvPr id="27" name="Google Shape;165;p38"/>
          <p:cNvCxnSpPr/>
          <p:nvPr/>
        </p:nvCxnSpPr>
        <p:spPr>
          <a:xfrm>
            <a:off x="3045915" y="857509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cxnSp>
        <p:nvCxnSpPr>
          <p:cNvPr id="28" name="Google Shape;188;p40"/>
          <p:cNvCxnSpPr/>
          <p:nvPr/>
        </p:nvCxnSpPr>
        <p:spPr>
          <a:xfrm flipH="1">
            <a:off x="6217669" y="1049375"/>
            <a:ext cx="3412" cy="275194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cxnSp>
        <p:nvCxnSpPr>
          <p:cNvPr id="29" name="Google Shape;188;p40"/>
          <p:cNvCxnSpPr/>
          <p:nvPr/>
        </p:nvCxnSpPr>
        <p:spPr>
          <a:xfrm flipH="1">
            <a:off x="2662849" y="1049375"/>
            <a:ext cx="3412" cy="275194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0" name="Google Shape;2070;p61"/>
          <p:cNvSpPr txBox="1">
            <a:spLocks noGrp="1"/>
          </p:cNvSpPr>
          <p:nvPr>
            <p:ph type="title" idx="4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smtClean="0"/>
              <a:t>Планы</a:t>
            </a:r>
            <a:endParaRPr sz="4000" dirty="0"/>
          </a:p>
        </p:txBody>
      </p:sp>
      <p:cxnSp>
        <p:nvCxnSpPr>
          <p:cNvPr id="2071" name="Google Shape;2071;p61"/>
          <p:cNvCxnSpPr/>
          <p:nvPr/>
        </p:nvCxnSpPr>
        <p:spPr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cxnSp>
        <p:nvCxnSpPr>
          <p:cNvPr id="31" name="Google Shape;2071;p61"/>
          <p:cNvCxnSpPr/>
          <p:nvPr/>
        </p:nvCxnSpPr>
        <p:spPr>
          <a:xfrm>
            <a:off x="0" y="2781588"/>
            <a:ext cx="9227713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35" name="Овал 34"/>
          <p:cNvSpPr/>
          <p:nvPr/>
        </p:nvSpPr>
        <p:spPr>
          <a:xfrm>
            <a:off x="346843" y="2679717"/>
            <a:ext cx="203741" cy="203741"/>
          </a:xfrm>
          <a:prstGeom prst="ellipse">
            <a:avLst/>
          </a:pr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331533" y="2321004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7" name="Google Shape;2077;p61"/>
          <p:cNvSpPr txBox="1">
            <a:spLocks noGrp="1"/>
          </p:cNvSpPr>
          <p:nvPr>
            <p:ph type="subTitle" idx="6"/>
          </p:nvPr>
        </p:nvSpPr>
        <p:spPr>
          <a:xfrm>
            <a:off x="-69099" y="2934394"/>
            <a:ext cx="1035623" cy="6289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dirty="0" smtClean="0"/>
              <a:t>Бизнес модель</a:t>
            </a:r>
            <a:endParaRPr dirty="0"/>
          </a:p>
        </p:txBody>
      </p:sp>
      <p:sp>
        <p:nvSpPr>
          <p:cNvPr id="38" name="Овал 37"/>
          <p:cNvSpPr/>
          <p:nvPr/>
        </p:nvSpPr>
        <p:spPr>
          <a:xfrm>
            <a:off x="1623193" y="2679717"/>
            <a:ext cx="203741" cy="203741"/>
          </a:xfrm>
          <a:prstGeom prst="ellipse">
            <a:avLst/>
          </a:pr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39" name="Google Shape;2077;p61"/>
          <p:cNvSpPr txBox="1">
            <a:spLocks noGrp="1"/>
          </p:cNvSpPr>
          <p:nvPr>
            <p:ph type="subTitle" idx="6"/>
          </p:nvPr>
        </p:nvSpPr>
        <p:spPr>
          <a:xfrm>
            <a:off x="1207250" y="2936493"/>
            <a:ext cx="1035623" cy="3446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US" dirty="0" smtClean="0"/>
              <a:t>MVP</a:t>
            </a:r>
            <a:endParaRPr dirty="0"/>
          </a:p>
        </p:txBody>
      </p:sp>
      <p:sp>
        <p:nvSpPr>
          <p:cNvPr id="40" name="TextBox 39"/>
          <p:cNvSpPr txBox="1"/>
          <p:nvPr/>
        </p:nvSpPr>
        <p:spPr>
          <a:xfrm>
            <a:off x="1547770" y="2325612"/>
            <a:ext cx="354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IV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2964313" y="2679717"/>
            <a:ext cx="203741" cy="203741"/>
          </a:xfrm>
          <a:prstGeom prst="ellipse">
            <a:avLst/>
          </a:pr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2888891" y="2329220"/>
            <a:ext cx="354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VI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3" name="Google Shape;2077;p61"/>
          <p:cNvSpPr txBox="1">
            <a:spLocks noGrp="1"/>
          </p:cNvSpPr>
          <p:nvPr>
            <p:ph type="subTitle" idx="6"/>
          </p:nvPr>
        </p:nvSpPr>
        <p:spPr>
          <a:xfrm>
            <a:off x="2132733" y="2934394"/>
            <a:ext cx="1866900" cy="14890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dirty="0" smtClean="0"/>
              <a:t>Связь с потенциальными клиентами</a:t>
            </a:r>
          </a:p>
          <a:p>
            <a:pPr marL="0" lvl="0" indent="0"/>
            <a:endParaRPr lang="ru-RU" dirty="0"/>
          </a:p>
          <a:p>
            <a:pPr marL="0" lvl="0" indent="0"/>
            <a:r>
              <a:rPr lang="ru-RU" dirty="0" smtClean="0"/>
              <a:t>Участие в форумах</a:t>
            </a:r>
            <a:endParaRPr dirty="0"/>
          </a:p>
        </p:txBody>
      </p:sp>
      <p:sp>
        <p:nvSpPr>
          <p:cNvPr id="44" name="Овал 43"/>
          <p:cNvSpPr/>
          <p:nvPr/>
        </p:nvSpPr>
        <p:spPr>
          <a:xfrm>
            <a:off x="4724533" y="2679717"/>
            <a:ext cx="203741" cy="203741"/>
          </a:xfrm>
          <a:prstGeom prst="ellipse">
            <a:avLst/>
          </a:pr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45" name="TextBox 44"/>
          <p:cNvSpPr txBox="1"/>
          <p:nvPr/>
        </p:nvSpPr>
        <p:spPr>
          <a:xfrm>
            <a:off x="4673957" y="2325612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Х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6" name="Google Shape;2077;p61"/>
          <p:cNvSpPr txBox="1">
            <a:spLocks noGrp="1"/>
          </p:cNvSpPr>
          <p:nvPr>
            <p:ph type="subTitle" idx="6"/>
          </p:nvPr>
        </p:nvSpPr>
        <p:spPr>
          <a:xfrm>
            <a:off x="4339071" y="2934394"/>
            <a:ext cx="1035623" cy="6289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dirty="0" smtClean="0"/>
              <a:t>Первые продажи</a:t>
            </a:r>
            <a:endParaRPr dirty="0"/>
          </a:p>
        </p:txBody>
      </p:sp>
      <p:sp>
        <p:nvSpPr>
          <p:cNvPr id="47" name="Овал 46"/>
          <p:cNvSpPr/>
          <p:nvPr/>
        </p:nvSpPr>
        <p:spPr>
          <a:xfrm>
            <a:off x="6202813" y="2679717"/>
            <a:ext cx="203741" cy="203741"/>
          </a:xfrm>
          <a:prstGeom prst="ellipse">
            <a:avLst/>
          </a:pr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48" name="TextBox 47"/>
          <p:cNvSpPr txBox="1"/>
          <p:nvPr/>
        </p:nvSpPr>
        <p:spPr>
          <a:xfrm>
            <a:off x="6102544" y="2318907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Х</a:t>
            </a:r>
            <a:r>
              <a:rPr lang="en-US" dirty="0" smtClean="0">
                <a:solidFill>
                  <a:schemeClr val="bg1"/>
                </a:solidFill>
              </a:rPr>
              <a:t>II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9" name="Google Shape;2077;p61"/>
          <p:cNvSpPr txBox="1">
            <a:spLocks noGrp="1"/>
          </p:cNvSpPr>
          <p:nvPr>
            <p:ph type="subTitle" idx="6"/>
          </p:nvPr>
        </p:nvSpPr>
        <p:spPr>
          <a:xfrm>
            <a:off x="5580783" y="2934394"/>
            <a:ext cx="1447800" cy="14280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dirty="0" smtClean="0"/>
              <a:t>Расширение команды</a:t>
            </a:r>
          </a:p>
          <a:p>
            <a:pPr marL="0" lvl="0" indent="0"/>
            <a:endParaRPr lang="ru-RU" dirty="0"/>
          </a:p>
          <a:p>
            <a:pPr marL="0" lvl="0" indent="0"/>
            <a:r>
              <a:rPr lang="ru-RU" dirty="0" smtClean="0"/>
              <a:t>Увеличение рекламной компании</a:t>
            </a:r>
            <a:endParaRPr dirty="0"/>
          </a:p>
        </p:txBody>
      </p:sp>
      <p:sp>
        <p:nvSpPr>
          <p:cNvPr id="50" name="Овал 49"/>
          <p:cNvSpPr/>
          <p:nvPr/>
        </p:nvSpPr>
        <p:spPr>
          <a:xfrm>
            <a:off x="7644872" y="2679716"/>
            <a:ext cx="203741" cy="203741"/>
          </a:xfrm>
          <a:prstGeom prst="ellipse">
            <a:avLst/>
          </a:pr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TextBox 50"/>
          <p:cNvSpPr txBox="1"/>
          <p:nvPr/>
        </p:nvSpPr>
        <p:spPr>
          <a:xfrm>
            <a:off x="7509337" y="2318906"/>
            <a:ext cx="4748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Х</a:t>
            </a:r>
            <a:r>
              <a:rPr lang="en-US" dirty="0" smtClean="0">
                <a:solidFill>
                  <a:schemeClr val="bg1"/>
                </a:solidFill>
              </a:rPr>
              <a:t>VI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2" name="Google Shape;2077;p61"/>
          <p:cNvSpPr txBox="1">
            <a:spLocks noGrp="1"/>
          </p:cNvSpPr>
          <p:nvPr>
            <p:ph type="subTitle" idx="6"/>
          </p:nvPr>
        </p:nvSpPr>
        <p:spPr>
          <a:xfrm>
            <a:off x="7082577" y="2934394"/>
            <a:ext cx="1328330" cy="6289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dirty="0" smtClean="0"/>
              <a:t>Внедрение новых </a:t>
            </a:r>
            <a:r>
              <a:rPr lang="ru-RU" dirty="0" err="1" smtClean="0"/>
              <a:t>фич</a:t>
            </a:r>
            <a:endParaRPr dirty="0"/>
          </a:p>
        </p:txBody>
      </p:sp>
      <p:sp>
        <p:nvSpPr>
          <p:cNvPr id="53" name="Google Shape;2077;p61"/>
          <p:cNvSpPr txBox="1">
            <a:spLocks noGrp="1"/>
          </p:cNvSpPr>
          <p:nvPr>
            <p:ph type="subTitle" idx="6"/>
          </p:nvPr>
        </p:nvSpPr>
        <p:spPr>
          <a:xfrm>
            <a:off x="8023063" y="2415059"/>
            <a:ext cx="1328330" cy="3027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sz="1100" dirty="0" smtClean="0"/>
              <a:t>Продажи…</a:t>
            </a:r>
            <a:endParaRPr sz="1100" dirty="0"/>
          </a:p>
        </p:txBody>
      </p:sp>
      <p:sp>
        <p:nvSpPr>
          <p:cNvPr id="54" name="Google Shape;2077;p61"/>
          <p:cNvSpPr txBox="1">
            <a:spLocks noGrp="1"/>
          </p:cNvSpPr>
          <p:nvPr>
            <p:ph type="subTitle" idx="6"/>
          </p:nvPr>
        </p:nvSpPr>
        <p:spPr>
          <a:xfrm>
            <a:off x="8091292" y="2732086"/>
            <a:ext cx="1328330" cy="3027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sz="1100" dirty="0" smtClean="0"/>
              <a:t>Анализ…</a:t>
            </a:r>
            <a:endParaRPr sz="1100" dirty="0"/>
          </a:p>
        </p:txBody>
      </p:sp>
    </p:spTree>
    <p:extLst>
      <p:ext uri="{BB962C8B-B14F-4D97-AF65-F5344CB8AC3E}">
        <p14:creationId xmlns:p14="http://schemas.microsoft.com/office/powerpoint/2010/main" val="38417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2462940"/>
              </p:ext>
            </p:extLst>
          </p:nvPr>
        </p:nvGraphicFramePr>
        <p:xfrm>
          <a:off x="1" y="706674"/>
          <a:ext cx="9098510" cy="449751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364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47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8233">
                  <a:extLst>
                    <a:ext uri="{9D8B030D-6E8A-4147-A177-3AD203B41FA5}">
                      <a16:colId xmlns:a16="http://schemas.microsoft.com/office/drawing/2014/main" val="290413897"/>
                    </a:ext>
                  </a:extLst>
                </a:gridCol>
                <a:gridCol w="25644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01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66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68108">
                <a:tc rowSpan="2">
                  <a:txBody>
                    <a:bodyPr/>
                    <a:lstStyle/>
                    <a:p>
                      <a:r>
                        <a:rPr kumimoji="0" lang="ru-RU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Montserrat"/>
                          <a:sym typeface="Montserrat"/>
                        </a:rPr>
                        <a:t>Проблема</a:t>
                      </a:r>
                    </a:p>
                    <a:p>
                      <a:pPr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b="1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1) продвижение товаров</a:t>
                      </a:r>
                      <a:endParaRPr lang="ru-RU" sz="1200" b="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2) изменение потребительского поведения</a:t>
                      </a:r>
                      <a:endParaRPr lang="ru-RU" sz="1200" b="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3) анализ продаж </a:t>
                      </a:r>
                      <a:endParaRPr lang="ru-RU" sz="1200" b="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4)технологические изменения</a:t>
                      </a:r>
                      <a:endParaRPr lang="ru-RU" sz="1200" b="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r>
                        <a:rPr lang="ru-RU" sz="1200" dirty="0" smtClean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ru-RU" sz="1200" dirty="0" smtClean="0">
                          <a:solidFill>
                            <a:schemeClr val="bg1"/>
                          </a:solidFill>
                        </a:rPr>
                      </a:b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3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Montserrat"/>
                          <a:sym typeface="Montserrat"/>
                        </a:rPr>
                        <a:t>Виды деятельности</a:t>
                      </a:r>
                      <a:endParaRPr kumimoji="0" lang="ru-RU" sz="13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sym typeface="Arial"/>
                      </a:endParaRPr>
                    </a:p>
                    <a:p>
                      <a:endParaRPr kumimoji="0" lang="ru-RU" sz="11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sym typeface="Arial"/>
                      </a:endParaRPr>
                    </a:p>
                    <a:p>
                      <a:r>
                        <a:rPr kumimoji="0" lang="ru-RU" sz="11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Програмирование</a:t>
                      </a:r>
                      <a:endParaRPr kumimoji="0" lang="ru-RU" sz="11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/>
                      </a:endParaRPr>
                    </a:p>
                    <a:p>
                      <a:r>
                        <a:rPr kumimoji="0" lang="ru-RU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Дизайн</a:t>
                      </a:r>
                    </a:p>
                    <a:p>
                      <a:r>
                        <a:rPr kumimoji="0" lang="en-US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Tilda</a:t>
                      </a:r>
                    </a:p>
                    <a:p>
                      <a:r>
                        <a:rPr kumimoji="0" lang="ru-RU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Обучение</a:t>
                      </a:r>
                    </a:p>
                    <a:p>
                      <a:r>
                        <a:rPr kumimoji="0" lang="ru-RU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Командная работа</a:t>
                      </a:r>
                    </a:p>
                    <a:p>
                      <a:endParaRPr kumimoji="0" lang="ru-RU" sz="13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ontserrat"/>
                        <a:sym typeface="Montserrat"/>
                      </a:endParaRPr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kumimoji="0" lang="ru-RU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Montserrat"/>
                          <a:sym typeface="Montserrat"/>
                        </a:rPr>
                        <a:t>Ценностное предложение</a:t>
                      </a:r>
                    </a:p>
                    <a:p>
                      <a:endParaRPr lang="ru-RU" sz="1200" b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ru-RU" sz="140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Сотрудничество с нами не только привлекает новых клиентов, но и обеспечивает постоянный рост доходов вашего бизнеса. Мы нацелены на достижение общих успехов.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4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Montserrat"/>
                          <a:sym typeface="Montserrat"/>
                        </a:rPr>
                        <a:t>Взаимотношения</a:t>
                      </a:r>
                      <a:r>
                        <a:rPr kumimoji="0" lang="ru-RU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Montserrat"/>
                          <a:sym typeface="Montserrat"/>
                        </a:rPr>
                        <a:t> с клиентом</a:t>
                      </a:r>
                    </a:p>
                    <a:p>
                      <a:endParaRPr kumimoji="0" lang="ru-RU" sz="1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Montserrat"/>
                        <a:sym typeface="Montserrat"/>
                      </a:endParaRPr>
                    </a:p>
                    <a:p>
                      <a:pPr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Персонализированное: Предоставление персональных рекомендаций и консультаций.</a:t>
                      </a:r>
                      <a:endParaRPr lang="ru-RU" sz="1200" b="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r>
                        <a:rPr lang="ru-RU" sz="1200" b="0" dirty="0" smtClean="0">
                          <a:solidFill>
                            <a:schemeClr val="bg1"/>
                          </a:solidFill>
                          <a:effectLst/>
                        </a:rPr>
                        <a:t/>
                      </a:r>
                      <a:br>
                        <a:rPr lang="ru-RU" sz="1200" b="0" dirty="0" smtClean="0">
                          <a:solidFill>
                            <a:schemeClr val="bg1"/>
                          </a:solidFill>
                          <a:effectLst/>
                        </a:rPr>
                      </a:b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kumimoji="0" lang="ru-RU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Montserrat"/>
                          <a:sym typeface="Montserrat"/>
                        </a:rPr>
                        <a:t>Целевая аудитория</a:t>
                      </a:r>
                    </a:p>
                    <a:p>
                      <a:endParaRPr kumimoji="0" lang="ru-RU" sz="1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Montserrat"/>
                        <a:sym typeface="Montserrat"/>
                      </a:endParaRPr>
                    </a:p>
                    <a:p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Montserrat"/>
                          <a:sym typeface="Montserrat"/>
                        </a:rPr>
                        <a:t>В2В</a:t>
                      </a:r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89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0" lang="ru-RU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Montserrat"/>
                          <a:sym typeface="Montserrat"/>
                        </a:rPr>
                        <a:t>Ресурсы</a:t>
                      </a:r>
                    </a:p>
                    <a:p>
                      <a:endParaRPr kumimoji="0" lang="ru-RU" sz="1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Montserrat"/>
                        <a:sym typeface="Montserrat"/>
                      </a:endParaRPr>
                    </a:p>
                    <a:p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Человеческие</a:t>
                      </a:r>
                    </a:p>
                    <a:p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Информационные</a:t>
                      </a:r>
                    </a:p>
                    <a:p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Интеллектуальные</a:t>
                      </a:r>
                    </a:p>
                    <a:p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Финансовые</a:t>
                      </a:r>
                    </a:p>
                    <a:p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Материальные</a:t>
                      </a:r>
                      <a:endParaRPr lang="ru-RU" sz="12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Montserrat"/>
                          <a:sym typeface="Montserrat"/>
                        </a:rPr>
                        <a:t>Каналы</a:t>
                      </a:r>
                    </a:p>
                    <a:p>
                      <a:r>
                        <a:rPr kumimoji="0" lang="ru-RU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Montserrat"/>
                          <a:sym typeface="Montserrat"/>
                        </a:rPr>
                        <a:t>Продаж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2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САЙТ </a:t>
                      </a:r>
                      <a:b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Приложение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2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endParaRPr lang="ru-RU" sz="1200" dirty="0"/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9755">
                <a:tc gridSpan="2">
                  <a:txBody>
                    <a:bodyPr/>
                    <a:lstStyle/>
                    <a:p>
                      <a:r>
                        <a:rPr kumimoji="0" lang="ru-RU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Montserrat"/>
                          <a:sym typeface="Montserrat"/>
                        </a:rPr>
                        <a:t>Структура издержек</a:t>
                      </a:r>
                    </a:p>
                    <a:p>
                      <a:pPr marL="0" lvl="8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Сервер</a:t>
                      </a:r>
                    </a:p>
                    <a:p>
                      <a:pPr marL="0" lvl="8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r>
                        <a:rPr lang="ru-RU" sz="11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Tilda</a:t>
                      </a:r>
                      <a:endParaRPr lang="ru-RU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lvl="1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 Затраты на продвижение</a:t>
                      </a:r>
                      <a:endParaRPr lang="ru-RU" sz="1100" b="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lvl="1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 Услуги связи</a:t>
                      </a:r>
                      <a:endParaRPr kumimoji="0" lang="ru-RU" sz="1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Montserrat"/>
                        <a:sym typeface="Montserrat"/>
                      </a:endParaRPr>
                    </a:p>
                  </a:txBody>
                  <a:tcPr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  <a:p>
                      <a:pPr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b="1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 -</a:t>
                      </a: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Оборудование</a:t>
                      </a:r>
                      <a:endParaRPr lang="ru-RU" sz="1200" b="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  - ЗП</a:t>
                      </a:r>
                      <a:endParaRPr lang="ru-RU" sz="1200" b="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  - Непредвиденные расходы</a:t>
                      </a:r>
                      <a:endParaRPr lang="ru-RU" sz="1200" b="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  - Налоги</a:t>
                      </a:r>
                      <a:endParaRPr lang="ru-RU" sz="1200" b="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0" lang="ru-RU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Montserrat"/>
                          <a:sym typeface="Montserrat"/>
                        </a:rPr>
                        <a:t>Потоки поступления доходов</a:t>
                      </a:r>
                    </a:p>
                    <a:p>
                      <a:pPr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Реклама компаний: Платная реклама различных технических компаний на сайте</a:t>
                      </a:r>
                      <a:endParaRPr lang="ru-RU" sz="1200" b="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153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-365964" y="0"/>
            <a:ext cx="4952694" cy="646331"/>
          </a:xfrm>
          <a:prstGeom prst="rect">
            <a:avLst/>
          </a:prstGeom>
          <a:effectLst>
            <a:innerShdw blurRad="1270000" dist="50800" dir="13500000">
              <a:schemeClr val="bg1">
                <a:alpha val="66000"/>
              </a:scheme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n>
                  <a:noFill/>
                  <a:prstDash val="solid"/>
                </a:ln>
                <a:solidFill>
                  <a:srgbClr val="FFAB40"/>
                </a:solidFill>
                <a:latin typeface="Montserrat ExtraBold"/>
                <a:sym typeface="Montserrat ExtraBold"/>
              </a:rPr>
              <a:t>Бизнес-модель</a:t>
            </a:r>
            <a:endParaRPr lang="ru-RU" sz="1600" dirty="0">
              <a:ln>
                <a:noFill/>
                <a:prstDash val="solid"/>
              </a:ln>
            </a:endParaRPr>
          </a:p>
        </p:txBody>
      </p:sp>
      <p:cxnSp>
        <p:nvCxnSpPr>
          <p:cNvPr id="5" name="Google Shape;2053;p60"/>
          <p:cNvCxnSpPr/>
          <p:nvPr/>
        </p:nvCxnSpPr>
        <p:spPr>
          <a:xfrm>
            <a:off x="152440" y="648873"/>
            <a:ext cx="411984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408983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Прямая соединительная линия 44"/>
          <p:cNvCxnSpPr/>
          <p:nvPr/>
        </p:nvCxnSpPr>
        <p:spPr>
          <a:xfrm>
            <a:off x="5356179" y="1749375"/>
            <a:ext cx="0" cy="82626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3827172" y="1759173"/>
            <a:ext cx="0" cy="82626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2346325" y="1754881"/>
            <a:ext cx="0" cy="82626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803142" y="1749375"/>
            <a:ext cx="0" cy="82626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1435" y="1749375"/>
            <a:ext cx="9184769" cy="0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0" name="Овал 49"/>
          <p:cNvSpPr/>
          <p:nvPr/>
        </p:nvSpPr>
        <p:spPr>
          <a:xfrm>
            <a:off x="654414" y="1600647"/>
            <a:ext cx="297456" cy="297456"/>
          </a:xfrm>
          <a:prstGeom prst="ellipse">
            <a:avLst/>
          </a:pr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Овал 50"/>
          <p:cNvSpPr/>
          <p:nvPr/>
        </p:nvSpPr>
        <p:spPr>
          <a:xfrm>
            <a:off x="2210448" y="1600647"/>
            <a:ext cx="297456" cy="297456"/>
          </a:xfrm>
          <a:prstGeom prst="ellipse">
            <a:avLst/>
          </a:pr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2" name="Овал 51"/>
          <p:cNvSpPr/>
          <p:nvPr/>
        </p:nvSpPr>
        <p:spPr>
          <a:xfrm>
            <a:off x="5207451" y="1600647"/>
            <a:ext cx="297456" cy="297456"/>
          </a:xfrm>
          <a:prstGeom prst="ellipse">
            <a:avLst/>
          </a:pr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3" name="Овал 52"/>
          <p:cNvSpPr/>
          <p:nvPr/>
        </p:nvSpPr>
        <p:spPr>
          <a:xfrm>
            <a:off x="3678445" y="1604939"/>
            <a:ext cx="297456" cy="297456"/>
          </a:xfrm>
          <a:prstGeom prst="ellipse">
            <a:avLst/>
          </a:pr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>
            <a:off x="6786741" y="1749375"/>
            <a:ext cx="0" cy="82626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Овал 59"/>
          <p:cNvSpPr/>
          <p:nvPr/>
        </p:nvSpPr>
        <p:spPr>
          <a:xfrm>
            <a:off x="6638013" y="1600647"/>
            <a:ext cx="297456" cy="297456"/>
          </a:xfrm>
          <a:prstGeom prst="ellipse">
            <a:avLst/>
          </a:pr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>
            <a:off x="8217302" y="1749375"/>
            <a:ext cx="0" cy="82626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Овал 61"/>
          <p:cNvSpPr/>
          <p:nvPr/>
        </p:nvSpPr>
        <p:spPr>
          <a:xfrm>
            <a:off x="8068574" y="1600647"/>
            <a:ext cx="297456" cy="297456"/>
          </a:xfrm>
          <a:prstGeom prst="ellipse">
            <a:avLst/>
          </a:pr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pic>
        <p:nvPicPr>
          <p:cNvPr id="65" name="Рисунок 6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23" t="15267" r="8027" b="-517"/>
          <a:stretch/>
        </p:blipFill>
        <p:spPr>
          <a:xfrm flipH="1">
            <a:off x="55812" y="2282151"/>
            <a:ext cx="1494660" cy="1494660"/>
          </a:xfrm>
          <a:prstGeom prst="ellips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  <a:effectLst/>
        </p:spPr>
      </p:pic>
      <p:sp>
        <p:nvSpPr>
          <p:cNvPr id="66" name="TextBox 65"/>
          <p:cNvSpPr txBox="1"/>
          <p:nvPr/>
        </p:nvSpPr>
        <p:spPr>
          <a:xfrm flipH="1">
            <a:off x="-944128" y="3874445"/>
            <a:ext cx="3290453" cy="73866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CD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Арина</a:t>
            </a:r>
          </a:p>
          <a:p>
            <a:pPr algn="ctr"/>
            <a:r>
              <a:rPr lang="ru-RU" b="1" dirty="0" smtClean="0">
                <a:solidFill>
                  <a:srgbClr val="FFCD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Артамохина </a:t>
            </a:r>
          </a:p>
          <a:p>
            <a:pPr algn="ctr"/>
            <a:r>
              <a:rPr lang="ru-RU" i="1" dirty="0" smtClean="0">
                <a:solidFill>
                  <a:schemeClr val="bg1"/>
                </a:solidFill>
                <a:latin typeface="Bahnschrift Light" panose="020B0502040204020203" pitchFamily="34" charset="0"/>
              </a:rPr>
              <a:t>--дизайнер--</a:t>
            </a:r>
            <a:endParaRPr lang="ru-RU" i="1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 flipH="1">
            <a:off x="1298615" y="3840915"/>
            <a:ext cx="2095420" cy="73866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B6E6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Анастасия</a:t>
            </a:r>
          </a:p>
          <a:p>
            <a:pPr algn="ctr"/>
            <a:r>
              <a:rPr lang="ru-RU" b="1" dirty="0" smtClean="0">
                <a:solidFill>
                  <a:srgbClr val="B6E6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Прокопова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Bahnschrift Light" panose="020B0502040204020203" pitchFamily="34" charset="0"/>
              </a:rPr>
              <a:t> </a:t>
            </a:r>
            <a:r>
              <a:rPr lang="ru-RU" i="1" dirty="0" smtClean="0">
                <a:solidFill>
                  <a:schemeClr val="bg1"/>
                </a:solidFill>
                <a:latin typeface="Bahnschrift Light" panose="020B0502040204020203" pitchFamily="34" charset="0"/>
              </a:rPr>
              <a:t>--маркетолог--</a:t>
            </a:r>
            <a:endParaRPr lang="ru-RU" i="1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 flipH="1">
            <a:off x="7428111" y="3840915"/>
            <a:ext cx="15783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BAF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Полина</a:t>
            </a:r>
          </a:p>
          <a:p>
            <a:pPr algn="ctr"/>
            <a:r>
              <a:rPr lang="ru-RU" dirty="0" err="1" smtClean="0">
                <a:solidFill>
                  <a:srgbClr val="BAF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Гацуца</a:t>
            </a:r>
            <a:r>
              <a:rPr lang="ru-RU" dirty="0" smtClean="0">
                <a:solidFill>
                  <a:schemeClr val="bg1"/>
                </a:solidFill>
                <a:latin typeface="Bahnschrift Light" panose="020B0502040204020203" pitchFamily="34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Bahnschrift Light" panose="020B0502040204020203" pitchFamily="34" charset="0"/>
              </a:rPr>
            </a:br>
            <a:r>
              <a:rPr lang="ru-RU" i="1" dirty="0" smtClean="0">
                <a:solidFill>
                  <a:schemeClr val="bg1"/>
                </a:solidFill>
                <a:latin typeface="Bahnschrift Light" panose="020B0502040204020203" pitchFamily="34" charset="0"/>
              </a:rPr>
              <a:t>--менеджер--</a:t>
            </a:r>
            <a:endParaRPr lang="ru-RU" i="1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 flipH="1">
            <a:off x="4416554" y="3840915"/>
            <a:ext cx="18718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E7F7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Евгений</a:t>
            </a:r>
          </a:p>
          <a:p>
            <a:pPr algn="ctr"/>
            <a:r>
              <a:rPr lang="ru-RU" b="1" dirty="0" smtClean="0">
                <a:solidFill>
                  <a:srgbClr val="E7F7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Гусев </a:t>
            </a:r>
          </a:p>
          <a:p>
            <a:pPr algn="ctr"/>
            <a:r>
              <a:rPr lang="ru-RU" i="1" dirty="0" smtClean="0">
                <a:solidFill>
                  <a:schemeClr val="bg1"/>
                </a:solidFill>
                <a:latin typeface="Bahnschrift Light" panose="020B0502040204020203" pitchFamily="34" charset="0"/>
              </a:rPr>
              <a:t>--программист--</a:t>
            </a:r>
            <a:endParaRPr lang="ru-RU" i="1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 flipH="1">
            <a:off x="2975030" y="3840915"/>
            <a:ext cx="17042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EE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Артём</a:t>
            </a:r>
          </a:p>
          <a:p>
            <a:pPr algn="ctr"/>
            <a:r>
              <a:rPr lang="ru-RU" b="1" dirty="0" smtClean="0">
                <a:solidFill>
                  <a:srgbClr val="FFEE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Новиков </a:t>
            </a:r>
            <a:endParaRPr lang="ru-RU" b="1" i="1" dirty="0" smtClean="0">
              <a:solidFill>
                <a:srgbClr val="FFEED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</a:endParaRPr>
          </a:p>
          <a:p>
            <a:pPr algn="ctr"/>
            <a:r>
              <a:rPr lang="ru-RU" i="1" dirty="0" smtClean="0">
                <a:solidFill>
                  <a:schemeClr val="bg1"/>
                </a:solidFill>
                <a:latin typeface="Bahnschrift Light" panose="020B0502040204020203" pitchFamily="34" charset="0"/>
              </a:rPr>
              <a:t>--программист--</a:t>
            </a:r>
            <a:endParaRPr lang="ru-RU" i="1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 flipH="1">
            <a:off x="5845519" y="3840915"/>
            <a:ext cx="18824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CD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Александр</a:t>
            </a:r>
          </a:p>
          <a:p>
            <a:pPr algn="ctr"/>
            <a:r>
              <a:rPr lang="ru-RU" b="1" dirty="0" smtClean="0">
                <a:solidFill>
                  <a:srgbClr val="FFCD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Максимов </a:t>
            </a:r>
          </a:p>
          <a:p>
            <a:pPr algn="ctr"/>
            <a:r>
              <a:rPr lang="ru-RU" i="1" dirty="0" smtClean="0">
                <a:solidFill>
                  <a:schemeClr val="bg1"/>
                </a:solidFill>
                <a:latin typeface="Bahnschrift Light" panose="020B0502040204020203" pitchFamily="34" charset="0"/>
              </a:rPr>
              <a:t>--программист--</a:t>
            </a:r>
            <a:endParaRPr lang="ru-RU" i="1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pic>
        <p:nvPicPr>
          <p:cNvPr id="72" name="Рисунок 71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43" t="21585" r="10149" b="708"/>
          <a:stretch/>
        </p:blipFill>
        <p:spPr>
          <a:xfrm flipH="1">
            <a:off x="1609262" y="2282151"/>
            <a:ext cx="1494660" cy="1494660"/>
          </a:xfrm>
          <a:prstGeom prst="ellipse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73" name="Рисунок 72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223" t="24994" r="5226" b="454"/>
          <a:stretch/>
        </p:blipFill>
        <p:spPr>
          <a:xfrm flipH="1">
            <a:off x="3088610" y="2264702"/>
            <a:ext cx="1489639" cy="1489639"/>
          </a:xfrm>
          <a:prstGeom prst="ellipse">
            <a:avLst/>
          </a:prstGeom>
          <a:ln w="76200">
            <a:solidFill>
              <a:schemeClr val="accent4">
                <a:lumMod val="20000"/>
                <a:lumOff val="80000"/>
              </a:schemeClr>
            </a:solidFill>
          </a:ln>
        </p:spPr>
      </p:pic>
      <p:pic>
        <p:nvPicPr>
          <p:cNvPr id="74" name="Рисунок 73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62" t="12276" r="6914"/>
          <a:stretch/>
        </p:blipFill>
        <p:spPr>
          <a:xfrm flipH="1">
            <a:off x="4603738" y="2309466"/>
            <a:ext cx="1497484" cy="1497484"/>
          </a:xfrm>
          <a:prstGeom prst="ellipse">
            <a:avLst/>
          </a:prstGeom>
          <a:ln w="76200">
            <a:solidFill>
              <a:schemeClr val="bg2">
                <a:lumMod val="20000"/>
                <a:lumOff val="80000"/>
              </a:schemeClr>
            </a:solidFill>
          </a:ln>
          <a:effectLst/>
        </p:spPr>
      </p:pic>
      <p:pic>
        <p:nvPicPr>
          <p:cNvPr id="75" name="Рисунок 74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04" t="14192" r="8762" b="773"/>
          <a:stretch/>
        </p:blipFill>
        <p:spPr>
          <a:xfrm flipH="1">
            <a:off x="6041802" y="2309466"/>
            <a:ext cx="1498221" cy="1498221"/>
          </a:xfrm>
          <a:prstGeom prst="ellips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76" name="Рисунок 75"/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4" t="18800" r="15829" b="-247"/>
          <a:stretch/>
        </p:blipFill>
        <p:spPr>
          <a:xfrm flipH="1">
            <a:off x="7481500" y="2311915"/>
            <a:ext cx="1471675" cy="1495035"/>
          </a:xfrm>
          <a:prstGeom prst="ellips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</p:pic>
      <p:sp>
        <p:nvSpPr>
          <p:cNvPr id="77" name="Google Shape;221;p45"/>
          <p:cNvSpPr txBox="1">
            <a:spLocks noGrp="1"/>
          </p:cNvSpPr>
          <p:nvPr>
            <p:ph type="title" idx="4"/>
          </p:nvPr>
        </p:nvSpPr>
        <p:spPr>
          <a:xfrm>
            <a:off x="193254" y="96708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smtClean="0"/>
              <a:t>НАША КОМАНДА</a:t>
            </a:r>
            <a:endParaRPr sz="4000" dirty="0"/>
          </a:p>
        </p:txBody>
      </p:sp>
      <p:cxnSp>
        <p:nvCxnSpPr>
          <p:cNvPr id="78" name="Google Shape;260;p47"/>
          <p:cNvCxnSpPr/>
          <p:nvPr/>
        </p:nvCxnSpPr>
        <p:spPr>
          <a:xfrm>
            <a:off x="266971" y="153556"/>
            <a:ext cx="3127064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23" name="Прямоугольник 22"/>
          <p:cNvSpPr/>
          <p:nvPr/>
        </p:nvSpPr>
        <p:spPr>
          <a:xfrm>
            <a:off x="4859300" y="447018"/>
            <a:ext cx="27272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chemeClr val="bg1"/>
                </a:solidFill>
              </a:rPr>
              <a:t>Контакты: 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Telegram: @</a:t>
            </a:r>
            <a:r>
              <a:rPr lang="en-US" dirty="0" err="1">
                <a:solidFill>
                  <a:schemeClr val="bg1"/>
                </a:solidFill>
              </a:rPr>
              <a:t>mmindal</a:t>
            </a:r>
            <a:endParaRPr lang="en-US" dirty="0">
              <a:solidFill>
                <a:schemeClr val="bg1"/>
              </a:solidFill>
            </a:endParaRPr>
          </a:p>
          <a:p>
            <a:pPr algn="r"/>
            <a:r>
              <a:rPr lang="ru-RU" dirty="0" err="1">
                <a:solidFill>
                  <a:schemeClr val="bg1"/>
                </a:solidFill>
              </a:rPr>
              <a:t>Вконтакте</a:t>
            </a:r>
            <a:r>
              <a:rPr lang="ru-RU" dirty="0">
                <a:solidFill>
                  <a:schemeClr val="bg1"/>
                </a:solidFill>
              </a:rPr>
              <a:t>: </a:t>
            </a:r>
            <a:r>
              <a:rPr lang="en-US" dirty="0">
                <a:solidFill>
                  <a:schemeClr val="bg1"/>
                </a:solidFill>
              </a:rPr>
              <a:t>vk.com/</a:t>
            </a:r>
            <a:r>
              <a:rPr lang="en-US" dirty="0" err="1">
                <a:solidFill>
                  <a:schemeClr val="bg1"/>
                </a:solidFill>
              </a:rPr>
              <a:t>pelageyaf</a:t>
            </a:r>
            <a:endParaRPr lang="en-US" dirty="0">
              <a:solidFill>
                <a:schemeClr val="bg1"/>
              </a:solidFill>
            </a:endParaRPr>
          </a:p>
          <a:p>
            <a:pPr algn="r"/>
            <a:r>
              <a:rPr lang="ru-RU" dirty="0">
                <a:solidFill>
                  <a:schemeClr val="bg1"/>
                </a:solidFill>
              </a:rPr>
              <a:t>Почта: </a:t>
            </a:r>
            <a:r>
              <a:rPr lang="en-US" dirty="0" err="1" smtClean="0">
                <a:solidFill>
                  <a:schemeClr val="bg1"/>
                </a:solidFill>
              </a:rPr>
              <a:t>polina</a:t>
            </a:r>
            <a:r>
              <a:rPr lang="ru-RU" dirty="0" smtClean="0">
                <a:solidFill>
                  <a:schemeClr val="bg1"/>
                </a:solidFill>
              </a:rPr>
              <a:t>0828</a:t>
            </a:r>
            <a:r>
              <a:rPr lang="en-US" dirty="0" smtClean="0">
                <a:solidFill>
                  <a:schemeClr val="bg1"/>
                </a:solidFill>
              </a:rPr>
              <a:t>@gmail.com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7"/>
          <a:stretch/>
        </p:blipFill>
        <p:spPr>
          <a:xfrm>
            <a:off x="7623275" y="65756"/>
            <a:ext cx="1249915" cy="125362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797171" y="-79393"/>
            <a:ext cx="418641" cy="1456268"/>
          </a:xfrm>
          <a:prstGeom prst="rect">
            <a:avLst/>
          </a:prstGeom>
        </p:spPr>
        <p:txBody>
          <a:bodyPr vert="wordArtVert" wrap="square">
            <a:spAutoFit/>
          </a:bodyPr>
          <a:lstStyle/>
          <a:p>
            <a:r>
              <a:rPr lang="en-US" spc="-300" dirty="0" err="1" smtClean="0">
                <a:solidFill>
                  <a:schemeClr val="bg1"/>
                </a:solidFill>
                <a:latin typeface="+mn-lt"/>
              </a:rPr>
              <a:t>smiradd</a:t>
            </a:r>
            <a:endParaRPr lang="ru-RU" spc="-3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8"/>
          <p:cNvSpPr txBox="1">
            <a:spLocks noGrp="1"/>
          </p:cNvSpPr>
          <p:nvPr>
            <p:ph type="subTitle" idx="1"/>
          </p:nvPr>
        </p:nvSpPr>
        <p:spPr>
          <a:xfrm>
            <a:off x="2044200" y="3704650"/>
            <a:ext cx="5055600" cy="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Свободный кейс</a:t>
            </a:r>
            <a:endParaRPr dirty="0"/>
          </a:p>
        </p:txBody>
      </p:sp>
      <p:sp>
        <p:nvSpPr>
          <p:cNvPr id="164" name="Google Shape;164;p38"/>
          <p:cNvSpPr txBox="1">
            <a:spLocks noGrp="1"/>
          </p:cNvSpPr>
          <p:nvPr>
            <p:ph type="ctrTitle"/>
          </p:nvPr>
        </p:nvSpPr>
        <p:spPr>
          <a:xfrm>
            <a:off x="2941650" y="2624375"/>
            <a:ext cx="3260700" cy="464700"/>
          </a:xfrm>
          <a:prstGeom prst="rect">
            <a:avLst/>
          </a:prstGeom>
          <a:effectLst>
            <a:outerShdw blurRad="100013" dist="19050" dir="8460000" algn="bl" rotWithShape="0">
              <a:srgbClr val="76A5AF">
                <a:alpha val="5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dirty="0" err="1" smtClean="0">
                <a:latin typeface="Montserrat ExtraLight"/>
                <a:ea typeface="Montserrat ExtraLight"/>
                <a:cs typeface="Montserrat ExtraLight"/>
                <a:sym typeface="Montserrat ExtraLight"/>
              </a:rPr>
              <a:t>BusinessMonster</a:t>
            </a:r>
            <a:endParaRPr sz="2200" b="0" dirty="0"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  <p:cxnSp>
        <p:nvCxnSpPr>
          <p:cNvPr id="165" name="Google Shape;165;p38"/>
          <p:cNvCxnSpPr/>
          <p:nvPr/>
        </p:nvCxnSpPr>
        <p:spPr>
          <a:xfrm>
            <a:off x="3190500" y="256517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257" y="912091"/>
            <a:ext cx="5688802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12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uturistic Background by Slidesgo">
  <a:themeElements>
    <a:clrScheme name="Simple Light">
      <a:dk1>
        <a:srgbClr val="001633"/>
      </a:dk1>
      <a:lt1>
        <a:srgbClr val="FFFFFF"/>
      </a:lt1>
      <a:dk2>
        <a:srgbClr val="85D5E6"/>
      </a:dk2>
      <a:lt2>
        <a:srgbClr val="FFAB40"/>
      </a:lt2>
      <a:accent1>
        <a:srgbClr val="FFAB40"/>
      </a:accent1>
      <a:accent2>
        <a:srgbClr val="85D5E6"/>
      </a:accent2>
      <a:accent3>
        <a:srgbClr val="78909C"/>
      </a:accent3>
      <a:accent4>
        <a:srgbClr val="FFAB40"/>
      </a:accent4>
      <a:accent5>
        <a:srgbClr val="0097A7"/>
      </a:accent5>
      <a:accent6>
        <a:srgbClr val="001633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383</Words>
  <Application>Microsoft Office PowerPoint</Application>
  <PresentationFormat>Экран (16:9)</PresentationFormat>
  <Paragraphs>199</Paragraphs>
  <Slides>15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Montserrat ExtraLight</vt:lpstr>
      <vt:lpstr>Montserrat ExtraBold</vt:lpstr>
      <vt:lpstr>Arial</vt:lpstr>
      <vt:lpstr>Bahnschrift Light</vt:lpstr>
      <vt:lpstr>Montserrat</vt:lpstr>
      <vt:lpstr>Times New Roman</vt:lpstr>
      <vt:lpstr>Futuristic Background by Slidesgo</vt:lpstr>
      <vt:lpstr>BusinessMonster</vt:lpstr>
      <vt:lpstr>Проблемы фирм</vt:lpstr>
      <vt:lpstr>01</vt:lpstr>
      <vt:lpstr>Решение:</vt:lpstr>
      <vt:lpstr>ПРОДУКТ</vt:lpstr>
      <vt:lpstr>Целевая аудитория</vt:lpstr>
      <vt:lpstr>Презентация PowerPoint</vt:lpstr>
      <vt:lpstr>Монетизация</vt:lpstr>
      <vt:lpstr>Финансы</vt:lpstr>
      <vt:lpstr>Кликов</vt:lpstr>
      <vt:lpstr>ВК</vt:lpstr>
      <vt:lpstr>Планы</vt:lpstr>
      <vt:lpstr>Презентация PowerPoint</vt:lpstr>
      <vt:lpstr>НАША КОМАНДА</vt:lpstr>
      <vt:lpstr>BusinessMonster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TeJoy</dc:title>
  <dc:creator>Полина</dc:creator>
  <cp:lastModifiedBy>Полина</cp:lastModifiedBy>
  <cp:revision>43</cp:revision>
  <dcterms:modified xsi:type="dcterms:W3CDTF">2023-11-25T08:56:15Z</dcterms:modified>
</cp:coreProperties>
</file>