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3" r:id="rId3"/>
    <p:sldId id="257" r:id="rId4"/>
    <p:sldId id="258" r:id="rId5"/>
    <p:sldId id="259" r:id="rId6"/>
    <p:sldId id="261" r:id="rId7"/>
    <p:sldId id="262" r:id="rId8"/>
    <p:sldId id="264" r:id="rId9"/>
    <p:sldId id="265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>
      <p:cViewPr>
        <p:scale>
          <a:sx n="60" d="100"/>
          <a:sy n="60" d="100"/>
        </p:scale>
        <p:origin x="1674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4365104"/>
            <a:ext cx="6400800" cy="1752600"/>
          </a:xfrm>
        </p:spPr>
        <p:txBody>
          <a:bodyPr/>
          <a:lstStyle/>
          <a:p>
            <a:pPr algn="r"/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кимерилова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Дарья</a:t>
            </a:r>
          </a:p>
          <a:p>
            <a:pPr algn="r"/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Шрамков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  <a:cs typeface="Times New Roman" pitchFamily="18" charset="0"/>
              </a:rPr>
              <a:t>дмитрий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ПАРКовка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9512" y="1340768"/>
            <a:ext cx="4176464" cy="396044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Слишком много машин — это давно уже проблема не только мегаполисов, а всего мира. А автотранспорт — один из самых главных источников загрязнения окружающей среды (порядка 40% всех выбросов), что, конечно, наносит вред и нашему здоровью.</a:t>
            </a:r>
            <a:endParaRPr lang="ru-RU" sz="2000" dirty="0"/>
          </a:p>
        </p:txBody>
      </p:sp>
      <p:pic>
        <p:nvPicPr>
          <p:cNvPr id="7" name="Содержимое 6" descr="Без названия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932040" y="3429000"/>
            <a:ext cx="3649731" cy="2376264"/>
          </a:xfrm>
          <a:prstGeom prst="round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Проблема:</a:t>
            </a:r>
            <a:endParaRPr lang="ru-RU" dirty="0"/>
          </a:p>
        </p:txBody>
      </p:sp>
      <p:pic>
        <p:nvPicPr>
          <p:cNvPr id="5" name="Содержимое 4" descr="1-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88024" y="2492896"/>
            <a:ext cx="4110608" cy="2738812"/>
          </a:xfrm>
          <a:prstGeom prst="round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9512" y="1916832"/>
            <a:ext cx="4230216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8" indent="-342900"/>
            <a:r>
              <a:rPr lang="ru-RU" sz="2400" dirty="0" smtClean="0">
                <a:latin typeface="Times New Roman" pitchFamily="18" charset="0"/>
                <a:ea typeface="PMingLiU-ExtB" pitchFamily="18" charset="-120"/>
                <a:cs typeface="Times New Roman" pitchFamily="18" charset="0"/>
              </a:rPr>
              <a:t>       На одну семью в большинстве случаев приходится 2 автомобиля. Увеличить дорожное полотно у городской власти нет возможности. Растет число пробок, время нахождения в пробках также увеличивается с каждым годом</a:t>
            </a:r>
            <a:r>
              <a:rPr lang="ru-RU" sz="1600" dirty="0" smtClean="0">
                <a:latin typeface="Times New Roman" pitchFamily="18" charset="0"/>
                <a:ea typeface="PMingLiU-ExtB" pitchFamily="18" charset="-120"/>
                <a:cs typeface="Times New Roman" pitchFamily="18" charset="0"/>
              </a:rPr>
              <a:t>.</a:t>
            </a:r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Решение:</a:t>
            </a:r>
            <a:endParaRPr lang="ru-RU" dirty="0"/>
          </a:p>
        </p:txBody>
      </p:sp>
      <p:pic>
        <p:nvPicPr>
          <p:cNvPr id="5" name="Содержимое 4" descr="фест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84784"/>
            <a:ext cx="3344918" cy="4779962"/>
          </a:xfrm>
          <a:prstGeom prst="round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83968" y="2060848"/>
            <a:ext cx="457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8" indent="-342900"/>
            <a:r>
              <a:rPr lang="ru-RU" sz="2400" b="1" dirty="0" smtClean="0"/>
              <a:t>    </a:t>
            </a:r>
            <a:r>
              <a:rPr lang="ru-RU" sz="2400" dirty="0" smtClean="0"/>
              <a:t>Решением данной проблемы является организация городского мероприятия, суть которого заключается в сокращении использования автомобильного транспорта на один день.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 </a:t>
            </a:r>
            <a:endParaRPr lang="ru-RU" dirty="0"/>
          </a:p>
        </p:txBody>
      </p:sp>
      <p:pic>
        <p:nvPicPr>
          <p:cNvPr id="5" name="Содержимое 4" descr="эко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59832" y="1628800"/>
            <a:ext cx="3056021" cy="4577674"/>
          </a:xfrm>
          <a:prstGeom prst="round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899592" y="2420888"/>
            <a:ext cx="1728192" cy="1152128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Мастер-классы:</a:t>
            </a:r>
          </a:p>
          <a:p>
            <a:pPr algn="ctr"/>
            <a:r>
              <a:rPr lang="ru-RU" sz="1400" dirty="0" err="1" smtClean="0"/>
              <a:t>флорариумы,макеты,отель</a:t>
            </a:r>
            <a:r>
              <a:rPr lang="ru-RU" sz="1400" dirty="0" smtClean="0"/>
              <a:t> для насекомых</a:t>
            </a:r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27584" y="4365104"/>
            <a:ext cx="1800200" cy="1080120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Концерт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76256" y="4221088"/>
            <a:ext cx="1800200" cy="1080120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Ярмарка(продажа </a:t>
            </a:r>
            <a:r>
              <a:rPr lang="ru-RU" dirty="0" err="1" smtClean="0"/>
              <a:t>эко-продукции</a:t>
            </a:r>
            <a:r>
              <a:rPr lang="ru-RU" dirty="0" smtClean="0"/>
              <a:t>) 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04248" y="2420888"/>
            <a:ext cx="1800200" cy="1080120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Квиз</a:t>
            </a:r>
            <a:r>
              <a:rPr lang="ru-RU" dirty="0" smtClean="0"/>
              <a:t> по экологии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34400" cy="758952"/>
          </a:xfrm>
        </p:spPr>
        <p:txBody>
          <a:bodyPr/>
          <a:lstStyle/>
          <a:p>
            <a:r>
              <a:rPr lang="ru-RU" dirty="0" smtClean="0"/>
              <a:t>Мастер-классы </a:t>
            </a:r>
            <a:endParaRPr lang="ru-RU" dirty="0"/>
          </a:p>
        </p:txBody>
      </p:sp>
      <p:pic>
        <p:nvPicPr>
          <p:cNvPr id="5" name="Содержимое 4" descr="trQmRAgpW1M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2348880"/>
            <a:ext cx="2953142" cy="3691428"/>
          </a:xfrm>
          <a:prstGeom prst="roundRect">
            <a:avLst/>
          </a:prstGeom>
        </p:spPr>
      </p:pic>
      <p:pic>
        <p:nvPicPr>
          <p:cNvPr id="7" name="Содержимое 6" descr="макет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2348880"/>
            <a:ext cx="4038600" cy="3928706"/>
          </a:xfrm>
          <a:prstGeom prst="round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15616" y="1628800"/>
            <a:ext cx="27545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/>
              <a:t>Флорариум</a:t>
            </a:r>
            <a:r>
              <a:rPr lang="ru-RU" sz="2800" dirty="0" smtClean="0"/>
              <a:t>  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292080" y="1556792"/>
            <a:ext cx="27590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макет города</a:t>
            </a:r>
            <a:r>
              <a:rPr lang="ru-RU" sz="2000" dirty="0" smtClean="0"/>
              <a:t>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Анализ аудитории: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320952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Семьи с детьми </a:t>
            </a:r>
          </a:p>
          <a:p>
            <a:r>
              <a:rPr lang="ru-RU" dirty="0" smtClean="0"/>
              <a:t>Отдых</a:t>
            </a:r>
          </a:p>
          <a:p>
            <a:r>
              <a:rPr lang="ru-RU" dirty="0" smtClean="0"/>
              <a:t>Развлечение </a:t>
            </a:r>
          </a:p>
          <a:p>
            <a:r>
              <a:rPr lang="ru-RU" dirty="0" smtClean="0"/>
              <a:t>Знания </a:t>
            </a:r>
          </a:p>
          <a:p>
            <a:r>
              <a:rPr lang="ru-RU" dirty="0" smtClean="0"/>
              <a:t>Развитие детей </a:t>
            </a:r>
          </a:p>
          <a:p>
            <a:r>
              <a:rPr lang="ru-RU" dirty="0" smtClean="0"/>
              <a:t>Приобретение навыков на мастер-классах 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45057" y="1371600"/>
            <a:ext cx="4038600" cy="468172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Пожилые люди </a:t>
            </a:r>
          </a:p>
          <a:p>
            <a:r>
              <a:rPr lang="ru-RU" dirty="0" smtClean="0"/>
              <a:t> Отдых</a:t>
            </a:r>
          </a:p>
          <a:p>
            <a:r>
              <a:rPr lang="ru-RU" dirty="0" smtClean="0"/>
              <a:t>Знания </a:t>
            </a:r>
          </a:p>
          <a:p>
            <a:r>
              <a:rPr lang="ru-RU" dirty="0" smtClean="0"/>
              <a:t>Продвижение </a:t>
            </a:r>
            <a:r>
              <a:rPr lang="ru-RU" dirty="0" err="1" smtClean="0"/>
              <a:t>эко-продукции</a:t>
            </a:r>
            <a:r>
              <a:rPr lang="ru-RU" dirty="0" smtClean="0"/>
              <a:t> </a:t>
            </a:r>
          </a:p>
          <a:p>
            <a:r>
              <a:rPr lang="ru-RU" dirty="0" smtClean="0"/>
              <a:t>Общение </a:t>
            </a: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216850" y="4005064"/>
            <a:ext cx="4027557" cy="340838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dirty="0" smtClean="0"/>
              <a:t>Молодежь (14 – 25 лет)</a:t>
            </a:r>
          </a:p>
          <a:p>
            <a:pPr algn="just"/>
            <a:r>
              <a:rPr lang="ru-RU" dirty="0" smtClean="0"/>
              <a:t>Получение уникальных навыков и знаний </a:t>
            </a:r>
          </a:p>
          <a:p>
            <a:pPr algn="just"/>
            <a:r>
              <a:rPr lang="ru-RU" dirty="0" smtClean="0"/>
              <a:t>Новые знакомства </a:t>
            </a:r>
          </a:p>
          <a:p>
            <a:pPr algn="just"/>
            <a:r>
              <a:rPr lang="ru-RU" dirty="0" smtClean="0"/>
              <a:t>Впечатления </a:t>
            </a:r>
          </a:p>
          <a:p>
            <a:pPr algn="just"/>
            <a:r>
              <a:rPr lang="ru-RU" dirty="0" smtClean="0"/>
              <a:t>Отдых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Смета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ru-RU" dirty="0" smtClean="0"/>
              <a:t>Реклама</a:t>
            </a:r>
          </a:p>
          <a:p>
            <a:pPr marL="457200" indent="-457200">
              <a:buAutoNum type="arabicPeriod"/>
            </a:pPr>
            <a:r>
              <a:rPr lang="ru-RU" dirty="0" smtClean="0"/>
              <a:t>Персонал</a:t>
            </a:r>
            <a:endParaRPr lang="ru-RU" dirty="0"/>
          </a:p>
          <a:p>
            <a:pPr marL="457200" indent="-457200">
              <a:buAutoNum type="arabicPeriod"/>
            </a:pPr>
            <a:r>
              <a:rPr lang="ru-RU" dirty="0" smtClean="0"/>
              <a:t>Оборудование(сцена, колонки, микрофоны, </a:t>
            </a:r>
            <a:r>
              <a:rPr lang="ru-RU" dirty="0" err="1" smtClean="0"/>
              <a:t>свет,микшер</a:t>
            </a:r>
            <a:r>
              <a:rPr lang="ru-RU" dirty="0" smtClean="0"/>
              <a:t>)</a:t>
            </a:r>
            <a:endParaRPr lang="ru-RU" dirty="0"/>
          </a:p>
          <a:p>
            <a:pPr marL="457200" indent="-457200">
              <a:buAutoNum type="arabicPeriod"/>
            </a:pPr>
            <a:r>
              <a:rPr lang="ru-RU" dirty="0" smtClean="0"/>
              <a:t>Пуфики (25 </a:t>
            </a:r>
            <a:r>
              <a:rPr lang="ru-RU" dirty="0" err="1" smtClean="0"/>
              <a:t>шт</a:t>
            </a:r>
            <a:r>
              <a:rPr lang="ru-RU" dirty="0" smtClean="0"/>
              <a:t>)</a:t>
            </a:r>
            <a:endParaRPr lang="ru-RU" dirty="0"/>
          </a:p>
          <a:p>
            <a:pPr marL="457200" indent="-457200">
              <a:buAutoNum type="arabicPeriod"/>
            </a:pPr>
            <a:r>
              <a:rPr lang="ru-RU" dirty="0" smtClean="0"/>
              <a:t>Газон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ru-RU" dirty="0" smtClean="0"/>
              <a:t>50 тыс. рублей</a:t>
            </a:r>
          </a:p>
          <a:p>
            <a:pPr marL="457200" indent="-457200">
              <a:buAutoNum type="arabicPeriod"/>
            </a:pPr>
            <a:r>
              <a:rPr lang="ru-RU" dirty="0" smtClean="0"/>
              <a:t>90 тыс. рублей</a:t>
            </a:r>
          </a:p>
          <a:p>
            <a:pPr marL="457200" indent="-457200">
              <a:buAutoNum type="arabicPeriod"/>
            </a:pPr>
            <a:r>
              <a:rPr lang="ru-RU" dirty="0" smtClean="0"/>
              <a:t>100 тыс. рублей</a:t>
            </a:r>
          </a:p>
          <a:p>
            <a:pPr marL="457200" indent="-457200">
              <a:buAutoNum type="arabicPeriod"/>
            </a:pPr>
            <a:r>
              <a:rPr lang="ru-RU" dirty="0" smtClean="0"/>
              <a:t>21 тыс. рублей</a:t>
            </a:r>
          </a:p>
          <a:p>
            <a:pPr marL="457200" indent="-457200">
              <a:buAutoNum type="arabicPeriod"/>
            </a:pPr>
            <a:r>
              <a:rPr lang="ru-RU" dirty="0" smtClean="0"/>
              <a:t>3 тыс. рублей</a:t>
            </a:r>
          </a:p>
          <a:p>
            <a:pPr marL="457200" indent="-457200">
              <a:buAutoNum type="arabicPeriod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1556792"/>
            <a:ext cx="4038600" cy="468172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В ходе анализа рынка были найдены похожие мероприятия:</a:t>
            </a:r>
          </a:p>
          <a:p>
            <a:r>
              <a:rPr lang="es-ES" dirty="0" smtClean="0"/>
              <a:t>«International Ciudades Accesibles» в Толедо (Испания)</a:t>
            </a:r>
            <a:endParaRPr lang="ru-RU" dirty="0" smtClean="0"/>
          </a:p>
          <a:p>
            <a:r>
              <a:rPr lang="ru-RU" dirty="0" smtClean="0"/>
              <a:t>в Рейкьявике  (Исландия)</a:t>
            </a:r>
          </a:p>
          <a:p>
            <a:r>
              <a:rPr lang="ru-RU" dirty="0" smtClean="0"/>
              <a:t>В Москве</a:t>
            </a:r>
          </a:p>
          <a:p>
            <a:r>
              <a:rPr lang="ru-RU" dirty="0" smtClean="0"/>
              <a:t>В Белоруссии </a:t>
            </a:r>
            <a:endParaRPr lang="ru-RU" dirty="0"/>
          </a:p>
        </p:txBody>
      </p:sp>
      <p:pic>
        <p:nvPicPr>
          <p:cNvPr id="5" name="Содержимое 4" descr="CUoeX_lTiL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156176" y="1412776"/>
            <a:ext cx="2832981" cy="4968552"/>
          </a:xfrm>
          <a:scene3d>
            <a:camera prst="orthographicFront"/>
            <a:lightRig rig="threePt" dir="t"/>
          </a:scene3d>
          <a:sp3d>
            <a:bevelB/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Финансовый план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01888028"/>
              </p:ext>
            </p:extLst>
          </p:nvPr>
        </p:nvGraphicFramePr>
        <p:xfrm>
          <a:off x="0" y="0"/>
          <a:ext cx="9144000" cy="6941776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152374">
                  <a:extLst>
                    <a:ext uri="{9D8B030D-6E8A-4147-A177-3AD203B41FA5}">
                      <a16:colId xmlns:a16="http://schemas.microsoft.com/office/drawing/2014/main" val="29842807"/>
                    </a:ext>
                  </a:extLst>
                </a:gridCol>
                <a:gridCol w="1359406">
                  <a:extLst>
                    <a:ext uri="{9D8B030D-6E8A-4147-A177-3AD203B41FA5}">
                      <a16:colId xmlns:a16="http://schemas.microsoft.com/office/drawing/2014/main" val="926984354"/>
                    </a:ext>
                  </a:extLst>
                </a:gridCol>
                <a:gridCol w="1072714">
                  <a:extLst>
                    <a:ext uri="{9D8B030D-6E8A-4147-A177-3AD203B41FA5}">
                      <a16:colId xmlns:a16="http://schemas.microsoft.com/office/drawing/2014/main" val="1864186976"/>
                    </a:ext>
                  </a:extLst>
                </a:gridCol>
                <a:gridCol w="699221">
                  <a:extLst>
                    <a:ext uri="{9D8B030D-6E8A-4147-A177-3AD203B41FA5}">
                      <a16:colId xmlns:a16="http://schemas.microsoft.com/office/drawing/2014/main" val="2666786925"/>
                    </a:ext>
                  </a:extLst>
                </a:gridCol>
                <a:gridCol w="1732898">
                  <a:extLst>
                    <a:ext uri="{9D8B030D-6E8A-4147-A177-3AD203B41FA5}">
                      <a16:colId xmlns:a16="http://schemas.microsoft.com/office/drawing/2014/main" val="1710142924"/>
                    </a:ext>
                  </a:extLst>
                </a:gridCol>
                <a:gridCol w="2127387">
                  <a:extLst>
                    <a:ext uri="{9D8B030D-6E8A-4147-A177-3AD203B41FA5}">
                      <a16:colId xmlns:a16="http://schemas.microsoft.com/office/drawing/2014/main" val="411501891"/>
                    </a:ext>
                  </a:extLst>
                </a:gridCol>
              </a:tblGrid>
              <a:tr h="267213">
                <a:tc gridSpan="6">
                  <a:txBody>
                    <a:bodyPr/>
                    <a:lstStyle/>
                    <a:p>
                      <a:pPr marL="228600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БИЗНЕС-МОДЕЛЬ 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912390"/>
                  </a:ext>
                </a:extLst>
              </a:tr>
              <a:tr h="267213">
                <a:tc gridSpan="6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856459"/>
                  </a:ext>
                </a:extLst>
              </a:tr>
              <a:tr h="2048168">
                <a:tc rowSpan="2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Ключевые 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партнёры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800"/>
                        </a:spcAft>
                      </a:pPr>
                      <a:r>
                        <a:rPr lang="ru-RU" sz="1600" dirty="0">
                          <a:effectLst/>
                        </a:rPr>
                        <a:t>Администрация г. Кемерово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800"/>
                        </a:spcAft>
                      </a:pPr>
                      <a:r>
                        <a:rPr lang="ru-RU" sz="1600" dirty="0">
                          <a:effectLst/>
                        </a:rPr>
                        <a:t>Вузы, школы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800"/>
                        </a:spcAft>
                      </a:pPr>
                      <a:r>
                        <a:rPr lang="ru-RU" sz="1600" dirty="0">
                          <a:effectLst/>
                        </a:rPr>
                        <a:t>Компании, выступающие за экологию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8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Ключевые виды деятельности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Организация экологического фестиваля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0" marB="0"/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Ценностные предложения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Новый фестиваль, благодаря которому люди отдохнут от автомобильного транспорта и проведут время  на уютной зоне, на природе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Взаимоотношение 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 потребителями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</a:p>
                    <a:p>
                      <a:pPr marL="186690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 Поддержка</a:t>
                      </a:r>
                    </a:p>
                    <a:p>
                      <a:pPr marL="186690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-Понимание</a:t>
                      </a:r>
                    </a:p>
                    <a:p>
                      <a:pPr marL="186690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-Забота</a:t>
                      </a:r>
                    </a:p>
                    <a:p>
                      <a:pPr marL="186690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Потребительские сегменты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Основная целевая аудитория: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Семьи, дети, </a:t>
                      </a:r>
                      <a:r>
                        <a:rPr lang="ru-RU" sz="1600" dirty="0" smtClean="0">
                          <a:effectLst/>
                        </a:rPr>
                        <a:t>молодежь, пожилые 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0" marB="0"/>
                </a:tc>
                <a:extLst>
                  <a:ext uri="{0D108BD9-81ED-4DB2-BD59-A6C34878D82A}">
                    <a16:rowId xmlns:a16="http://schemas.microsoft.com/office/drawing/2014/main" val="2300154914"/>
                  </a:ext>
                </a:extLst>
              </a:tr>
              <a:tr h="26721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Ключевые 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Ресурсы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marL="19748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-персонал </a:t>
                      </a:r>
                    </a:p>
                    <a:p>
                      <a:pPr marL="19748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-Финансовые ресурсы</a:t>
                      </a:r>
                    </a:p>
                    <a:p>
                      <a:pPr marL="19748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мебель, шатры</a:t>
                      </a:r>
                    </a:p>
                    <a:p>
                      <a:pPr marL="19748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Каналы сбыта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Личное обращение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Информационный сайт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638376"/>
                  </a:ext>
                </a:extLst>
              </a:tr>
              <a:tr h="1603277">
                <a:tc gridSpan="3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Структура издержек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marL="201930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-Рекламная кампания</a:t>
                      </a:r>
                    </a:p>
                    <a:p>
                      <a:pPr marL="201930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-Аренда шатров, мебели</a:t>
                      </a:r>
                    </a:p>
                    <a:p>
                      <a:pPr marL="201930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Персонал</a:t>
                      </a:r>
                    </a:p>
                    <a:p>
                      <a:pPr marL="201930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Потоки поступления доходов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marL="189230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оказанные услуги</a:t>
                      </a:r>
                    </a:p>
                    <a:p>
                      <a:pPr marL="189230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 доходы от партнеров</a:t>
                      </a:r>
                    </a:p>
                    <a:p>
                      <a:pPr marL="189230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92574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развития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552" y="1700808"/>
            <a:ext cx="4038600" cy="4681728"/>
          </a:xfrm>
        </p:spPr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ru-RU" dirty="0" smtClean="0"/>
              <a:t>Создание модели проекта </a:t>
            </a:r>
          </a:p>
          <a:p>
            <a:pPr marL="514350" indent="-514350">
              <a:buFont typeface="+mj-lt"/>
              <a:buAutoNum type="romanUcPeriod"/>
            </a:pPr>
            <a:r>
              <a:rPr lang="ru-RU" dirty="0" smtClean="0"/>
              <a:t>Поиск </a:t>
            </a:r>
            <a:r>
              <a:rPr lang="ru-RU" dirty="0" err="1" smtClean="0"/>
              <a:t>партенров</a:t>
            </a:r>
            <a:r>
              <a:rPr lang="ru-RU" dirty="0" smtClean="0"/>
              <a:t> </a:t>
            </a:r>
          </a:p>
          <a:p>
            <a:pPr marL="514350" indent="-514350">
              <a:buFont typeface="+mj-lt"/>
              <a:buAutoNum type="romanUcPeriod"/>
            </a:pPr>
            <a:r>
              <a:rPr lang="ru-RU" dirty="0" smtClean="0"/>
              <a:t>Заключение контрактов </a:t>
            </a:r>
          </a:p>
          <a:p>
            <a:pPr marL="514350" indent="-514350">
              <a:buFont typeface="+mj-lt"/>
              <a:buAutoNum type="romanUcPeriod"/>
            </a:pPr>
            <a:r>
              <a:rPr lang="ru-RU" dirty="0" smtClean="0"/>
              <a:t>Пиар компания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051579"/>
            <a:ext cx="4038600" cy="33215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Наша команда </a:t>
            </a:r>
            <a:endParaRPr lang="ru-RU" dirty="0"/>
          </a:p>
        </p:txBody>
      </p:sp>
      <p:pic>
        <p:nvPicPr>
          <p:cNvPr id="7" name="Содержимое 6" descr="MBF_mF1ZBl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64088" y="1484784"/>
            <a:ext cx="2448272" cy="3060340"/>
          </a:xfrm>
          <a:prstGeom prst="ellipse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465313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err="1" smtClean="0"/>
              <a:t>Кимерилова</a:t>
            </a:r>
            <a:r>
              <a:rPr lang="ru-RU" dirty="0" smtClean="0"/>
              <a:t> Дарья</a:t>
            </a:r>
          </a:p>
          <a:p>
            <a:pPr algn="ctr">
              <a:buNone/>
            </a:pPr>
            <a:r>
              <a:rPr lang="ru-RU" dirty="0" smtClean="0"/>
              <a:t>Лидер, </a:t>
            </a:r>
            <a:r>
              <a:rPr lang="ru-RU" dirty="0" err="1" smtClean="0"/>
              <a:t>мотиватор</a:t>
            </a:r>
            <a:endParaRPr lang="ru-RU" dirty="0" smtClean="0"/>
          </a:p>
          <a:p>
            <a:pPr algn="ctr">
              <a:buNone/>
            </a:pPr>
            <a:endParaRPr lang="ru-RU" dirty="0" smtClean="0"/>
          </a:p>
        </p:txBody>
      </p:sp>
      <p:pic>
        <p:nvPicPr>
          <p:cNvPr id="11" name="Содержимое 10" descr="Дашенька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259632" y="1484784"/>
            <a:ext cx="2232248" cy="2929826"/>
          </a:xfrm>
          <a:prstGeom prst="ellipse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572000" y="4725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ru-RU" dirty="0" err="1" smtClean="0"/>
              <a:t>Шрамков</a:t>
            </a:r>
            <a:r>
              <a:rPr lang="ru-RU" dirty="0" smtClean="0"/>
              <a:t> Дмитрий </a:t>
            </a:r>
          </a:p>
          <a:p>
            <a:pPr algn="ctr">
              <a:buNone/>
            </a:pPr>
            <a:r>
              <a:rPr lang="ru-RU" dirty="0" smtClean="0"/>
              <a:t>Аналитик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контакты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Номер телефона</a:t>
            </a:r>
            <a:r>
              <a:rPr lang="en-US" dirty="0" smtClean="0"/>
              <a:t>: +79950660221</a:t>
            </a:r>
          </a:p>
          <a:p>
            <a:pPr marL="0" indent="0">
              <a:buNone/>
            </a:pPr>
            <a:r>
              <a:rPr lang="en-US" dirty="0" smtClean="0"/>
              <a:t>E-mail: dima2003e@ya.ru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450</TotalTime>
  <Words>279</Words>
  <Application>Microsoft Office PowerPoint</Application>
  <PresentationFormat>Экран (4:3)</PresentationFormat>
  <Paragraphs>117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PMingLiU-ExtB</vt:lpstr>
      <vt:lpstr>Calibri</vt:lpstr>
      <vt:lpstr>Georgia</vt:lpstr>
      <vt:lpstr>Times New Roman</vt:lpstr>
      <vt:lpstr>Wingdings</vt:lpstr>
      <vt:lpstr>Wingdings 2</vt:lpstr>
      <vt:lpstr>Официальная</vt:lpstr>
      <vt:lpstr>ПАРКовка</vt:lpstr>
      <vt:lpstr>Актуальность </vt:lpstr>
      <vt:lpstr>Проблема:</vt:lpstr>
      <vt:lpstr>Решение:</vt:lpstr>
      <vt:lpstr>Модель </vt:lpstr>
      <vt:lpstr>Мастер-классы </vt:lpstr>
      <vt:lpstr>Анализ аудитории:</vt:lpstr>
      <vt:lpstr>Смета </vt:lpstr>
      <vt:lpstr>Рынок </vt:lpstr>
      <vt:lpstr>Финансовый план </vt:lpstr>
      <vt:lpstr>План развития </vt:lpstr>
      <vt:lpstr>Наша команда </vt:lpstr>
      <vt:lpstr>Наши контакты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ПАРКовка</dc:title>
  <dc:creator>admin</dc:creator>
  <cp:lastModifiedBy>Дом</cp:lastModifiedBy>
  <cp:revision>33</cp:revision>
  <dcterms:created xsi:type="dcterms:W3CDTF">2023-11-18T08:37:21Z</dcterms:created>
  <dcterms:modified xsi:type="dcterms:W3CDTF">2023-11-29T19:31:59Z</dcterms:modified>
</cp:coreProperties>
</file>