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4"/>
  </p:notesMasterIdLst>
  <p:sldIdLst>
    <p:sldId id="257" r:id="rId4"/>
    <p:sldId id="258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70C"/>
    <a:srgbClr val="EAECEE"/>
    <a:srgbClr val="FFB13A"/>
    <a:srgbClr val="F88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3EDD6E-0577-44C9-8679-088F11256C9D}" v="53" dt="2023-12-05T06:45:43.688"/>
    <p1510:client id="{3AA3F708-9C09-4042-BD7E-A48E96ACA52E}" v="7" dt="2023-12-05T16:35:04.516"/>
    <p1510:client id="{527D521B-7B93-43CF-8E54-31E153E4B759}" v="591" dt="2023-11-30T17:20:51.177"/>
    <p1510:client id="{64CAC1B3-D44B-4511-BDEE-850F92BA3BD9}" v="1245" dt="2023-11-30T20:47:44.106"/>
    <p1510:client id="{6CB6FB55-2749-4359-A0D4-D8DB4BE268E4}" v="156" dt="2023-12-05T05:09:06.992"/>
    <p1510:client id="{6D5DC01E-1A4B-4A21-BDE8-548452D61EC1}" v="35" dt="2023-12-02T09:02:01.262"/>
    <p1510:client id="{81517711-827B-4E87-9000-2F9B5AE245F5}" v="82" dt="2023-12-05T06:56:47.706"/>
    <p1510:client id="{A9ED1D1A-E805-4D7A-B270-5E9F653FF55D}" v="11" dt="2023-11-30T17:24:12.964"/>
    <p1510:client id="{B234482F-E0A1-4D61-A70F-E2C0422CFBCE}" v="15" dt="2023-12-05T09:32:29.218"/>
    <p1510:client id="{F1B797B5-680A-4299-A99F-7C8D739DA191}" v="78" dt="2023-12-05T06:41:35.7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547" autoAdjust="0"/>
    <p:restoredTop sz="94660"/>
  </p:normalViewPr>
  <p:slideViewPr>
    <p:cSldViewPr snapToGrid="0">
      <p:cViewPr varScale="1">
        <p:scale>
          <a:sx n="66" d="100"/>
          <a:sy n="66" d="100"/>
        </p:scale>
        <p:origin x="78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41E44-CBEE-470C-A321-4F5B6208B90A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77ACA-73C7-4870-A580-EFD16CDAF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87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5F63-BCE6-6B53-E2E9-F9EE3A79A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FAA99-1D1C-B39E-D053-4E1A4B253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1BBA1-0555-9217-F46D-00C701EB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2CD9-7148-4FBB-6E1A-CC3454C57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628A7-64EB-F3DE-369C-8A0219DD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44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24A8-DD3C-1B67-0B74-3A88A537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DCF2C-5AC9-5514-66AF-6EB7F9391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07A43-38DC-269D-E8EA-CE5B95A2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CCB3B-B478-DC6D-8FA5-CAB6FBDEB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1529C-BC3D-9566-0EB8-85B71B16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7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3F56-72AE-9C6E-09B0-6FA805831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C4D73-81DF-BFAA-30EA-B8A31D9F3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DEED7-2B7D-B814-5469-8530A6146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E3AF0-4E0B-FD31-3414-12E906EE1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835D0-FAE1-657E-6C8E-1DC0C753E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35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45A10-2C1B-19C4-35BC-25ABBE14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BD9B3-384B-D7DC-C0EC-DDEADADFC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13BDB-BA1E-1627-427B-250740A4D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E052B-52EC-D534-3A97-2E35CD9F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80C48-8320-82D8-6245-451D7E9DB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DCF19-0684-2E87-0FED-94BF697D8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6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AD348-2D8E-9F3C-7E79-741097E9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4F1D29-0C34-1D5D-8106-78A2789CC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7C8215-D517-D428-90F5-6175A7D7C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215983-3273-9F0F-B79D-3999F23A4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1BA77F-6E3C-74B6-9BAF-0ACCC0B64B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EB61E3-284B-3F2A-8648-DF29EF35A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567314-6B73-090C-E554-869B266EA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5FF4C8-B074-EDED-E2AE-502BB0562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9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96C7-09A1-8376-AE65-F396E40F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751494-2CA2-CDEE-486F-28F4AC571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53D3D-4799-8D96-C5A8-D71382582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94FF1F-5497-78F3-D89D-938797A77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8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DEF595-2207-5C18-388A-FB305330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4B069F-4245-F94E-00E0-493B068E9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4554F-388D-50CC-68D0-F0526A1B8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20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62EB-FEB0-E6EF-CA6B-DB4C3651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A0EDE-565F-03A0-8A79-FD4410C55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5C963-DD88-1B92-B20E-E071533ED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771AC-63CA-1437-DAFA-BC028A813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55675-2E55-FB29-E382-2D5C2238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2B2D44-1F56-1D1B-EE58-FA94B4AB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18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7B2D-A42A-5769-D14E-A963B681C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661714-8A68-4495-F3A6-DCB40DCA51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6C7B3-7D39-5E85-4C29-61A16535A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B4D72-78CE-26D3-4A67-A9D37E13A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C5A2D-604E-C8B5-4BA5-286BC9C1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9A6CB-AA2A-3BE6-9867-EB3F0B9B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1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D439-271B-8B4D-1EB3-389D6D7E7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1F5B8-0FA3-8A44-F36E-2514427CC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9CB59-AF16-96DC-B29E-84DB5CA44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E7CA4-1B67-DF65-E2E3-8C57D9E7D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2BD63-4724-8EAD-5622-13432046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8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F833A6-C7F2-5E6A-5D14-4D881726B1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5F1FC-5900-C80B-4A0B-BB63CC915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4FAFA-A97E-31C3-ECFA-08B4531E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F5EA4-C797-4C75-3CE2-E830A0951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6A10B-EDD6-E977-AB33-B5101E36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5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B662A9-1596-6A12-F5E1-9F9F6E5EA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475F6-D3BB-FAE8-FD21-1A7722D6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7FF4A-1B84-9513-7791-1D00F7716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5FD80-40F2-44DB-95A3-347FD1155E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851F4-07E3-2680-087C-4F93E1835B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1285D-A0F3-9A02-ADCC-2B2B4B16A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5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microsoft.com/office/2007/relationships/hdphoto" Target="../media/hdphoto1.wdp"/><Relationship Id="rId7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20.png"/><Relationship Id="rId9" Type="http://schemas.openxmlformats.org/officeDocument/2006/relationships/image" Target="../media/image6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E50589-3AB1-AD19-42DD-7560561C81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2779C1-40CF-25CD-AA49-F217A6AB00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603BE8-521D-9441-8304-B52F2522B1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382C944-9ED3-71BC-374D-698719F38E70}"/>
              </a:ext>
            </a:extLst>
          </p:cNvPr>
          <p:cNvGrpSpPr/>
          <p:nvPr/>
        </p:nvGrpSpPr>
        <p:grpSpPr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718D00-9BA6-82E6-364E-6E7E681A5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1B7968-0101-BF8D-B727-E391F7D88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8D8680-67F5-8094-5AC6-761307DA5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7C9FC11-8343-43BE-F9AB-37508D254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E12A639-400F-623D-C001-0D1BE6018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C83FEF3-7B76-E496-2EED-420278876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D5BA61-7978-BF33-F4B3-D29D62506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5FECDED-45DA-3FDA-3F74-E0F3CBE0F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9345CF-99EE-4910-1F77-081EF9BFB172}"/>
              </a:ext>
            </a:extLst>
          </p:cNvPr>
          <p:cNvSpPr/>
          <p:nvPr/>
        </p:nvSpPr>
        <p:spPr>
          <a:xfrm>
            <a:off x="179846" y="3070826"/>
            <a:ext cx="473505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Ананьева Александра</a:t>
            </a:r>
          </a:p>
          <a:p>
            <a:pPr algn="r"/>
            <a:r>
              <a:rPr lang="ru-RU" alt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(лидер) и команда Академии психологии и педагогики</a:t>
            </a:r>
          </a:p>
          <a:p>
            <a:pPr algn="r"/>
            <a:endParaRPr lang="en-US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08BB74-A857-59A7-4186-89FFA97A4239}"/>
              </a:ext>
            </a:extLst>
          </p:cNvPr>
          <p:cNvSpPr txBox="1"/>
          <p:nvPr/>
        </p:nvSpPr>
        <p:spPr>
          <a:xfrm>
            <a:off x="4958835" y="3075057"/>
            <a:ext cx="7124829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Тема проекта:</a:t>
            </a:r>
          </a:p>
          <a:p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n-lt"/>
                <a:cs typeface="+mn-lt"/>
              </a:rPr>
              <a:t>BAS23 Стресс-факторы в работе оператора БПЛА</a:t>
            </a:r>
            <a:endParaRPr lang="ru-RU" sz="2400">
              <a:solidFill>
                <a:schemeClr val="accent1"/>
              </a:solidFill>
              <a:ea typeface="+mn-lt"/>
              <a:cs typeface="+mn-lt"/>
            </a:endParaRPr>
          </a:p>
          <a:p>
            <a:endParaRPr lang="ru-RU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08BB74-A857-59A7-4186-89FFA97A4239}"/>
              </a:ext>
            </a:extLst>
          </p:cNvPr>
          <p:cNvSpPr txBox="1"/>
          <p:nvPr/>
        </p:nvSpPr>
        <p:spPr>
          <a:xfrm>
            <a:off x="3199905" y="5247288"/>
            <a:ext cx="55402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Ростов-на-Дону</a:t>
            </a:r>
          </a:p>
          <a:p>
            <a:pPr algn="ctr"/>
            <a:r>
              <a:rPr lang="ru-RU" sz="1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2023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22955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2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Целевая аудитория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498938" y="1471852"/>
            <a:ext cx="5045520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/>
                <a:cs typeface="Arial"/>
              </a:rPr>
              <a:t>Организации, использующие в своей работе БПЛА, организации, предоставляющие услуги по обучению операторов БПЛА.</a:t>
            </a:r>
          </a:p>
          <a:p>
            <a:pPr algn="just"/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/>
                <a:cs typeface="Arial"/>
              </a:rPr>
              <a:t>Потенциальные потребители: руководители и психологи организаций, использующих в своей работе БПЛА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429" y="2235992"/>
            <a:ext cx="4952800" cy="27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1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3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Решаемая проблема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498937" y="1471852"/>
            <a:ext cx="7179119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dirty="0"/>
              <a:t>	По результатам </a:t>
            </a:r>
            <a:r>
              <a:rPr lang="ru-RU" b="1" dirty="0"/>
              <a:t>проблемного интервью </a:t>
            </a:r>
            <a:r>
              <a:rPr lang="ru-RU" dirty="0"/>
              <a:t>(23 респондента, из них 2 опытных и 21 начинающий/обучающийся оператор БПЛА) выявлены основные проблемы, с которыми чаще всего сталкиваются операторы. </a:t>
            </a:r>
          </a:p>
          <a:p>
            <a:endParaRPr lang="ru-RU" dirty="0"/>
          </a:p>
          <a:p>
            <a:r>
              <a:rPr lang="ru-RU" dirty="0">
                <a:ea typeface="Calibri"/>
                <a:cs typeface="Calibri"/>
              </a:rPr>
              <a:t>Ранжированный список: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b="1" dirty="0"/>
              <a:t>Эмоциональные </a:t>
            </a:r>
            <a:r>
              <a:rPr lang="ru-RU" dirty="0"/>
              <a:t>стресс-факторы: переживания, вызванные материальной ответственностью за дорогостоящее оборудование, боязнью совершить ошибку в ходе выполнения рабочей задачи; потенциальными помехами со стороны окружающих людей;</a:t>
            </a:r>
            <a:endParaRPr lang="ru-RU" dirty="0">
              <a:ea typeface="Calibri"/>
              <a:cs typeface="Calibri"/>
            </a:endParaRPr>
          </a:p>
          <a:p>
            <a:pPr marL="285750" indent="-285750">
              <a:buFontTx/>
              <a:buAutoNum type="arabicPeriod"/>
            </a:pPr>
            <a:r>
              <a:rPr lang="ru-RU" b="1" dirty="0"/>
              <a:t>Информационные </a:t>
            </a:r>
            <a:r>
              <a:rPr lang="ru-RU" dirty="0"/>
              <a:t>стресс-факторы: недостаток информации о техническом устройстве, с которым работает оператор;</a:t>
            </a:r>
            <a:endParaRPr lang="ru-RU" dirty="0">
              <a:ea typeface="Calibri"/>
              <a:cs typeface="Calibri"/>
            </a:endParaRPr>
          </a:p>
          <a:p>
            <a:pPr marL="285750" indent="-285750">
              <a:buFontTx/>
              <a:buAutoNum type="arabicPeriod"/>
            </a:pPr>
            <a:r>
              <a:rPr lang="ru-RU" b="1" dirty="0"/>
              <a:t>Физические </a:t>
            </a:r>
            <a:r>
              <a:rPr lang="ru-RU" dirty="0"/>
              <a:t>стресс-факторы:</a:t>
            </a:r>
            <a:r>
              <a:rPr lang="ru-RU" b="1" dirty="0"/>
              <a:t> </a:t>
            </a:r>
            <a:r>
              <a:rPr lang="ru-RU" dirty="0"/>
              <a:t>утомление от без перерывов.</a:t>
            </a:r>
            <a:endParaRPr lang="ru-RU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Tx/>
              <a:buAutoNum type="arabicPeriod"/>
            </a:pPr>
            <a:endParaRPr lang="ru-RU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48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Основные конкуренты (аналоги)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4453077" y="926572"/>
            <a:ext cx="4826393" cy="4962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/>
              <a:t>Были</a:t>
            </a:r>
            <a:r>
              <a:rPr lang="en-US" sz="1200" dirty="0"/>
              <a:t> </a:t>
            </a:r>
            <a:r>
              <a:rPr lang="en-US" sz="1200" err="1"/>
              <a:t>проанализированы</a:t>
            </a:r>
            <a:r>
              <a:rPr lang="en-US" sz="1200" dirty="0"/>
              <a:t> </a:t>
            </a:r>
            <a:r>
              <a:rPr lang="en-US" sz="1200" err="1"/>
              <a:t>существующие</a:t>
            </a:r>
            <a:r>
              <a:rPr lang="en-US" sz="1200" dirty="0"/>
              <a:t> </a:t>
            </a:r>
            <a:r>
              <a:rPr lang="en-US" sz="1200" err="1"/>
              <a:t>методики</a:t>
            </a:r>
            <a:r>
              <a:rPr lang="en-US" sz="1200" dirty="0"/>
              <a:t> </a:t>
            </a:r>
            <a:r>
              <a:rPr lang="en-US" sz="1200" err="1"/>
              <a:t>психодиагностики</a:t>
            </a:r>
            <a:r>
              <a:rPr lang="en-US" sz="1200" dirty="0"/>
              <a:t> </a:t>
            </a:r>
            <a:r>
              <a:rPr lang="en-US" sz="1200" err="1"/>
              <a:t>профессионального</a:t>
            </a:r>
            <a:r>
              <a:rPr lang="en-US" sz="1200" dirty="0"/>
              <a:t> </a:t>
            </a:r>
            <a:r>
              <a:rPr lang="en-US" sz="1200" err="1"/>
              <a:t>стресса</a:t>
            </a:r>
            <a:r>
              <a:rPr lang="en-US" sz="1200" dirty="0"/>
              <a:t>:</a:t>
            </a:r>
            <a:endParaRPr lang="en-US" sz="1200" dirty="0">
              <a:cs typeface="Calibri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cs typeface="Calibri"/>
            </a:endParaRP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/>
              <a:t>Опросник</a:t>
            </a:r>
            <a:r>
              <a:rPr lang="en-US" sz="1200" dirty="0"/>
              <a:t> </a:t>
            </a:r>
            <a:r>
              <a:rPr lang="en-US" sz="1200" err="1"/>
              <a:t>дифференцированной</a:t>
            </a:r>
            <a:r>
              <a:rPr lang="en-US" sz="1200" dirty="0"/>
              <a:t> </a:t>
            </a:r>
            <a:r>
              <a:rPr lang="en-US" sz="1200" err="1"/>
              <a:t>оценки</a:t>
            </a:r>
            <a:r>
              <a:rPr lang="en-US" sz="1200" dirty="0"/>
              <a:t> </a:t>
            </a:r>
            <a:r>
              <a:rPr lang="en-US" sz="1200" err="1"/>
              <a:t>состояний</a:t>
            </a:r>
            <a:r>
              <a:rPr lang="en-US" sz="1200" dirty="0"/>
              <a:t> </a:t>
            </a:r>
            <a:r>
              <a:rPr lang="en-US" sz="1200" err="1"/>
              <a:t>сниженной</a:t>
            </a:r>
            <a:r>
              <a:rPr lang="en-US" sz="1200" dirty="0"/>
              <a:t> </a:t>
            </a:r>
            <a:r>
              <a:rPr lang="en-US" sz="1200" err="1"/>
              <a:t>работоспособности</a:t>
            </a:r>
            <a:r>
              <a:rPr lang="en-US" sz="1200" dirty="0"/>
              <a:t> (</a:t>
            </a:r>
            <a:r>
              <a:rPr lang="en-US" sz="1200" err="1"/>
              <a:t>утомление</a:t>
            </a:r>
            <a:r>
              <a:rPr lang="en-US" sz="1200" dirty="0"/>
              <a:t>—</a:t>
            </a:r>
            <a:r>
              <a:rPr lang="en-US" sz="1200" err="1"/>
              <a:t>монотония</a:t>
            </a:r>
            <a:r>
              <a:rPr lang="en-US" sz="1200" dirty="0"/>
              <a:t>—</a:t>
            </a:r>
            <a:r>
              <a:rPr lang="en-US" sz="1200" err="1"/>
              <a:t>пресыщение</a:t>
            </a:r>
            <a:r>
              <a:rPr lang="en-US" sz="1200" dirty="0"/>
              <a:t>—</a:t>
            </a:r>
            <a:r>
              <a:rPr lang="en-US" sz="1200" err="1"/>
              <a:t>стресс</a:t>
            </a:r>
            <a:r>
              <a:rPr lang="en-US" sz="1200" dirty="0"/>
              <a:t>) (А. </a:t>
            </a:r>
            <a:r>
              <a:rPr lang="en-US" sz="1200" err="1"/>
              <a:t>Леонова</a:t>
            </a:r>
            <a:r>
              <a:rPr lang="en-US" sz="1200" dirty="0"/>
              <a:t>, С. </a:t>
            </a:r>
            <a:r>
              <a:rPr lang="en-US" sz="1200" err="1"/>
              <a:t>Величковская</a:t>
            </a:r>
            <a:r>
              <a:rPr lang="en-US" sz="1200" dirty="0"/>
              <a:t>)</a:t>
            </a:r>
            <a:endParaRPr lang="en-US" sz="1200">
              <a:cs typeface="Calibri"/>
            </a:endParaRP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/>
              <a:t>Тест</a:t>
            </a:r>
            <a:r>
              <a:rPr lang="en-US" sz="1200" dirty="0"/>
              <a:t> </a:t>
            </a:r>
            <a:r>
              <a:rPr lang="en-US" sz="1200" err="1"/>
              <a:t>на</a:t>
            </a:r>
            <a:r>
              <a:rPr lang="en-US" sz="1200" dirty="0"/>
              <a:t> </a:t>
            </a:r>
            <a:r>
              <a:rPr lang="en-US" sz="1200" err="1"/>
              <a:t>профессиональный</a:t>
            </a:r>
            <a:r>
              <a:rPr lang="en-US" sz="1200" dirty="0"/>
              <a:t> </a:t>
            </a:r>
            <a:r>
              <a:rPr lang="en-US" sz="1200" err="1"/>
              <a:t>стресс</a:t>
            </a:r>
            <a:r>
              <a:rPr lang="en-US" sz="1200" dirty="0"/>
              <a:t> Ю.В. </a:t>
            </a:r>
            <a:r>
              <a:rPr lang="en-US" sz="1200" err="1"/>
              <a:t>Щербатых</a:t>
            </a:r>
            <a:r>
              <a:rPr lang="en-US" sz="1200" dirty="0"/>
              <a:t> (</a:t>
            </a:r>
            <a:r>
              <a:rPr lang="en-US" sz="1200" err="1"/>
              <a:t>Инетелектуальные</a:t>
            </a:r>
            <a:r>
              <a:rPr lang="en-US" sz="1200" dirty="0"/>
              <a:t> </a:t>
            </a:r>
            <a:r>
              <a:rPr lang="en-US" sz="1200" err="1"/>
              <a:t>признаки</a:t>
            </a:r>
            <a:r>
              <a:rPr lang="en-US" sz="1200" dirty="0"/>
              <a:t> </a:t>
            </a:r>
            <a:r>
              <a:rPr lang="en-US" sz="1200" err="1"/>
              <a:t>стресса</a:t>
            </a:r>
            <a:r>
              <a:rPr lang="en-US" sz="1200" dirty="0"/>
              <a:t>, </a:t>
            </a:r>
            <a:r>
              <a:rPr lang="en-US" sz="1200" err="1"/>
              <a:t>Поведенческие</a:t>
            </a:r>
            <a:r>
              <a:rPr lang="en-US" sz="1200" dirty="0"/>
              <a:t>, </a:t>
            </a:r>
            <a:r>
              <a:rPr lang="en-US" sz="1200" err="1"/>
              <a:t>эмоциональное</a:t>
            </a:r>
            <a:r>
              <a:rPr lang="en-US" sz="1200" dirty="0"/>
              <a:t> </a:t>
            </a:r>
            <a:r>
              <a:rPr lang="en-US" sz="1200" err="1"/>
              <a:t>состояние</a:t>
            </a:r>
            <a:r>
              <a:rPr lang="en-US" sz="1200" dirty="0"/>
              <a:t>, </a:t>
            </a:r>
            <a:r>
              <a:rPr lang="en-US" sz="1200" err="1"/>
              <a:t>физиология</a:t>
            </a:r>
            <a:r>
              <a:rPr lang="en-US" sz="1200" dirty="0"/>
              <a:t>)</a:t>
            </a:r>
            <a:endParaRPr lang="en-US" sz="1200">
              <a:cs typeface="Calibri"/>
            </a:endParaRP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/>
              <a:t>Тест</a:t>
            </a:r>
            <a:r>
              <a:rPr lang="en-US" sz="1200" dirty="0"/>
              <a:t> </a:t>
            </a:r>
            <a:r>
              <a:rPr lang="en-US" sz="1200" err="1"/>
              <a:t>профессионального</a:t>
            </a:r>
            <a:r>
              <a:rPr lang="en-US" sz="1200" dirty="0"/>
              <a:t> </a:t>
            </a:r>
            <a:r>
              <a:rPr lang="en-US" sz="1200" err="1"/>
              <a:t>стресса</a:t>
            </a:r>
            <a:r>
              <a:rPr lang="en-US" sz="1200" dirty="0"/>
              <a:t> </a:t>
            </a:r>
            <a:r>
              <a:rPr lang="en-US" sz="1200" err="1"/>
              <a:t>Ч.Спилбергера</a:t>
            </a:r>
            <a:r>
              <a:rPr lang="en-US" sz="1200" dirty="0"/>
              <a:t> (</a:t>
            </a:r>
            <a:r>
              <a:rPr lang="en-US" sz="1200" err="1"/>
              <a:t>адаптация</a:t>
            </a:r>
            <a:r>
              <a:rPr lang="en-US" sz="1200" dirty="0"/>
              <a:t> </a:t>
            </a:r>
            <a:r>
              <a:rPr lang="en-US" sz="1200" err="1"/>
              <a:t>А.Б.Леоновой</a:t>
            </a:r>
            <a:r>
              <a:rPr lang="en-US" sz="1200" dirty="0"/>
              <a:t>)</a:t>
            </a:r>
            <a:endParaRPr lang="en-US" sz="1200">
              <a:cs typeface="Calibri"/>
            </a:endParaRP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/>
              <a:t>Шкала</a:t>
            </a:r>
            <a:r>
              <a:rPr lang="en-US" sz="1200" dirty="0"/>
              <a:t> </a:t>
            </a:r>
            <a:r>
              <a:rPr lang="en-US" sz="1200" err="1"/>
              <a:t>организационного</a:t>
            </a:r>
            <a:r>
              <a:rPr lang="en-US" sz="1200" dirty="0"/>
              <a:t> </a:t>
            </a:r>
            <a:r>
              <a:rPr lang="en-US" sz="1200" err="1"/>
              <a:t>стресса</a:t>
            </a:r>
            <a:r>
              <a:rPr lang="en-US" sz="1200" dirty="0"/>
              <a:t> (</a:t>
            </a:r>
            <a:r>
              <a:rPr lang="en-US" sz="1200" err="1"/>
              <a:t>Маклин</a:t>
            </a:r>
            <a:r>
              <a:rPr lang="en-US" sz="1200" dirty="0"/>
              <a:t>, </a:t>
            </a:r>
            <a:r>
              <a:rPr lang="en-US" sz="1200" err="1"/>
              <a:t>русскоязычная</a:t>
            </a:r>
            <a:r>
              <a:rPr lang="en-US" sz="1200" dirty="0"/>
              <a:t> </a:t>
            </a:r>
            <a:r>
              <a:rPr lang="en-US" sz="1200" err="1"/>
              <a:t>адаптация</a:t>
            </a:r>
            <a:r>
              <a:rPr lang="en-US" sz="1200" dirty="0"/>
              <a:t> Н. </a:t>
            </a:r>
            <a:r>
              <a:rPr lang="en-US" sz="1200" err="1"/>
              <a:t>Водопьяновой</a:t>
            </a:r>
            <a:r>
              <a:rPr lang="en-US" sz="1200" dirty="0"/>
              <a:t>).</a:t>
            </a:r>
            <a:endParaRPr lang="en-US" sz="1200">
              <a:cs typeface="Calibri"/>
            </a:endParaRP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/>
              <a:t>Оценка</a:t>
            </a:r>
            <a:r>
              <a:rPr lang="en-US" sz="1200" dirty="0"/>
              <a:t> </a:t>
            </a:r>
            <a:r>
              <a:rPr lang="en-US" sz="1200" err="1"/>
              <a:t>стрессогенности</a:t>
            </a:r>
            <a:r>
              <a:rPr lang="en-US" sz="1200" dirty="0"/>
              <a:t> </a:t>
            </a:r>
            <a:r>
              <a:rPr lang="en-US" sz="1200" err="1"/>
              <a:t>трудных</a:t>
            </a:r>
            <a:r>
              <a:rPr lang="en-US" sz="1200" dirty="0"/>
              <a:t> </a:t>
            </a:r>
            <a:r>
              <a:rPr lang="en-US" sz="1200" err="1"/>
              <a:t>ситуаций</a:t>
            </a:r>
            <a:r>
              <a:rPr lang="en-US" sz="1200" dirty="0"/>
              <a:t> </a:t>
            </a:r>
            <a:r>
              <a:rPr lang="en-US" sz="1200" err="1"/>
              <a:t>на</a:t>
            </a:r>
            <a:r>
              <a:rPr lang="en-US" sz="1200" dirty="0"/>
              <a:t> </a:t>
            </a:r>
            <a:r>
              <a:rPr lang="en-US" sz="1200" err="1"/>
              <a:t>рабочем</a:t>
            </a:r>
            <a:r>
              <a:rPr lang="en-US" sz="1200" dirty="0"/>
              <a:t> </a:t>
            </a:r>
            <a:r>
              <a:rPr lang="en-US" sz="1200" err="1"/>
              <a:t>месте</a:t>
            </a:r>
            <a:r>
              <a:rPr lang="en-US" sz="1200" dirty="0"/>
              <a:t> (Н. </a:t>
            </a:r>
            <a:r>
              <a:rPr lang="en-US" sz="1200" err="1"/>
              <a:t>Водопьянова</a:t>
            </a:r>
            <a:r>
              <a:rPr lang="en-US" sz="1200" dirty="0"/>
              <a:t>, Е. </a:t>
            </a:r>
            <a:r>
              <a:rPr lang="en-US" sz="1200" err="1"/>
              <a:t>Старченкова</a:t>
            </a:r>
            <a:r>
              <a:rPr lang="en-US" sz="1200" dirty="0"/>
              <a:t>)</a:t>
            </a:r>
            <a:endParaRPr lang="en-US" sz="1200">
              <a:cs typeface="Calibri"/>
            </a:endParaRP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«</a:t>
            </a:r>
            <a:r>
              <a:rPr lang="en-US" sz="1200" err="1"/>
              <a:t>Эмоционально-напряженные</a:t>
            </a:r>
            <a:r>
              <a:rPr lang="en-US" sz="1200" dirty="0"/>
              <a:t> </a:t>
            </a:r>
            <a:r>
              <a:rPr lang="en-US" sz="1200" err="1"/>
              <a:t>ситуации</a:t>
            </a:r>
            <a:r>
              <a:rPr lang="en-US" sz="1200" dirty="0"/>
              <a:t>» (ЭНС) Е. </a:t>
            </a:r>
            <a:r>
              <a:rPr lang="en-US" sz="1200" err="1"/>
              <a:t>Борисова</a:t>
            </a:r>
            <a:r>
              <a:rPr lang="en-US" sz="1200" dirty="0"/>
              <a:t>, Е. </a:t>
            </a:r>
            <a:r>
              <a:rPr lang="en-US" sz="1200" err="1"/>
              <a:t>Старченкова</a:t>
            </a:r>
            <a:endParaRPr lang="en-US" sz="1200">
              <a:cs typeface="Calibri"/>
            </a:endParaRP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«</a:t>
            </a:r>
            <a:r>
              <a:rPr lang="en-US" sz="1200" dirty="0" err="1"/>
              <a:t>Стресс</a:t>
            </a:r>
            <a:r>
              <a:rPr lang="en-US" sz="1200" dirty="0"/>
              <a:t>-ФИЭ» (</a:t>
            </a:r>
            <a:r>
              <a:rPr lang="en-US" sz="1200" dirty="0" err="1"/>
              <a:t>Иванова</a:t>
            </a:r>
            <a:r>
              <a:rPr lang="en-US" sz="1200" dirty="0"/>
              <a:t> Е.С.)</a:t>
            </a:r>
            <a:endParaRPr lang="en-US" sz="1200">
              <a:cs typeface="Calibri"/>
            </a:endParaRP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/>
              <a:t>Инвентаризация</a:t>
            </a:r>
            <a:r>
              <a:rPr lang="en-US" sz="1200" dirty="0"/>
              <a:t> </a:t>
            </a:r>
            <a:r>
              <a:rPr lang="en-US" sz="1200" dirty="0" err="1"/>
              <a:t>симптомов</a:t>
            </a:r>
            <a:r>
              <a:rPr lang="en-US" sz="1200" dirty="0"/>
              <a:t> </a:t>
            </a:r>
            <a:r>
              <a:rPr lang="en-US" sz="1200" dirty="0" err="1"/>
              <a:t>стресса</a:t>
            </a:r>
            <a:r>
              <a:rPr lang="en-US" sz="1200" dirty="0"/>
              <a:t> (Т. </a:t>
            </a:r>
            <a:r>
              <a:rPr lang="en-US" sz="1200" dirty="0" err="1"/>
              <a:t>Иванченко</a:t>
            </a:r>
            <a:r>
              <a:rPr lang="en-US" sz="1200" dirty="0"/>
              <a:t> и </a:t>
            </a:r>
            <a:r>
              <a:rPr lang="en-US" sz="1200" dirty="0" err="1"/>
              <a:t>др</a:t>
            </a:r>
            <a:r>
              <a:rPr lang="en-US" sz="1200" dirty="0"/>
              <a:t>.)</a:t>
            </a:r>
            <a:endParaRPr lang="en-US" sz="1200">
              <a:cs typeface="Calibri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cs typeface="Calibri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 err="1"/>
              <a:t>Недостатки</a:t>
            </a:r>
            <a:r>
              <a:rPr lang="en-US" sz="1200" b="1" dirty="0"/>
              <a:t> </a:t>
            </a:r>
            <a:r>
              <a:rPr lang="en-US" sz="1200" dirty="0" err="1"/>
              <a:t>аналогов</a:t>
            </a:r>
            <a:r>
              <a:rPr lang="en-US" sz="1200" dirty="0"/>
              <a:t>: </a:t>
            </a:r>
            <a:r>
              <a:rPr lang="en-US" sz="1200" dirty="0" err="1"/>
              <a:t>все</a:t>
            </a:r>
            <a:r>
              <a:rPr lang="en-US" sz="1200" dirty="0"/>
              <a:t> </a:t>
            </a:r>
            <a:r>
              <a:rPr lang="en-US" sz="1200" dirty="0" err="1"/>
              <a:t>они</a:t>
            </a:r>
            <a:r>
              <a:rPr lang="en-US" sz="1200" dirty="0"/>
              <a:t> </a:t>
            </a:r>
            <a:r>
              <a:rPr lang="en-US" sz="1200" dirty="0" err="1"/>
              <a:t>разработаны</a:t>
            </a:r>
            <a:r>
              <a:rPr lang="en-US" sz="1200" dirty="0"/>
              <a:t> </a:t>
            </a:r>
            <a:r>
              <a:rPr lang="en-US" sz="1200" dirty="0" err="1"/>
              <a:t>для</a:t>
            </a:r>
            <a:r>
              <a:rPr lang="en-US" sz="1200" dirty="0"/>
              <a:t> </a:t>
            </a:r>
            <a:r>
              <a:rPr lang="en-US" sz="1200" dirty="0" err="1"/>
              <a:t>широкого</a:t>
            </a:r>
            <a:r>
              <a:rPr lang="en-US" sz="1200" dirty="0"/>
              <a:t> </a:t>
            </a:r>
            <a:r>
              <a:rPr lang="en-US" sz="1200" dirty="0" err="1"/>
              <a:t>применения</a:t>
            </a:r>
            <a:r>
              <a:rPr lang="en-US" sz="1200" dirty="0"/>
              <a:t>, </a:t>
            </a:r>
            <a:r>
              <a:rPr lang="en-US" sz="1200" dirty="0" err="1"/>
              <a:t>без</a:t>
            </a:r>
            <a:r>
              <a:rPr lang="en-US" sz="1200" dirty="0"/>
              <a:t> </a:t>
            </a:r>
            <a:r>
              <a:rPr lang="en-US" sz="1200" dirty="0" err="1"/>
              <a:t>учёта</a:t>
            </a:r>
            <a:r>
              <a:rPr lang="en-US" sz="1200" dirty="0"/>
              <a:t> </a:t>
            </a:r>
            <a:r>
              <a:rPr lang="en-US" sz="1200" dirty="0" err="1"/>
              <a:t>специфики</a:t>
            </a:r>
            <a:r>
              <a:rPr lang="en-US" sz="1200" dirty="0"/>
              <a:t> </a:t>
            </a:r>
            <a:r>
              <a:rPr lang="en-US" sz="1200" dirty="0" err="1"/>
              <a:t>деятельности</a:t>
            </a:r>
            <a:r>
              <a:rPr lang="en-US" sz="1200" dirty="0"/>
              <a:t> </a:t>
            </a:r>
            <a:r>
              <a:rPr lang="en-US" sz="1200" dirty="0" err="1"/>
              <a:t>оператора</a:t>
            </a:r>
            <a:r>
              <a:rPr lang="en-US" sz="1200" dirty="0"/>
              <a:t> БПЛА</a:t>
            </a:r>
            <a:endParaRPr lang="en-US" sz="1200">
              <a:cs typeface="Calibri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err="1"/>
              <a:t>Достоинства</a:t>
            </a:r>
            <a:r>
              <a:rPr lang="en-US" sz="1200" b="1" dirty="0"/>
              <a:t> (</a:t>
            </a:r>
            <a:r>
              <a:rPr lang="en-US" sz="1200" b="1" err="1"/>
              <a:t>что</a:t>
            </a:r>
            <a:r>
              <a:rPr lang="en-US" sz="1200" b="1" dirty="0"/>
              <a:t> </a:t>
            </a:r>
            <a:r>
              <a:rPr lang="en-US" sz="1200" b="1" err="1"/>
              <a:t>можно</a:t>
            </a:r>
            <a:r>
              <a:rPr lang="en-US" sz="1200" b="1" dirty="0"/>
              <a:t> </a:t>
            </a:r>
            <a:r>
              <a:rPr lang="en-US" sz="1200" b="1" err="1"/>
              <a:t>перенять</a:t>
            </a:r>
            <a:r>
              <a:rPr lang="en-US" sz="1200" b="1" dirty="0"/>
              <a:t> </a:t>
            </a:r>
            <a:r>
              <a:rPr lang="en-US" sz="1200" b="1" err="1"/>
              <a:t>для</a:t>
            </a:r>
            <a:r>
              <a:rPr lang="en-US" sz="1200" b="1" dirty="0"/>
              <a:t> </a:t>
            </a:r>
            <a:r>
              <a:rPr lang="en-US" sz="1200" b="1" err="1"/>
              <a:t>проекта</a:t>
            </a:r>
            <a:r>
              <a:rPr lang="en-US" sz="1200" b="1" dirty="0"/>
              <a:t>)</a:t>
            </a:r>
            <a:r>
              <a:rPr lang="en-US" sz="1200" dirty="0"/>
              <a:t>: </a:t>
            </a:r>
            <a:endParaRPr lang="en-US" sz="1200">
              <a:cs typeface="Calibri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/>
              <a:t>выборочно</a:t>
            </a:r>
            <a:r>
              <a:rPr lang="en-US" sz="1200" dirty="0"/>
              <a:t> </a:t>
            </a:r>
            <a:r>
              <a:rPr lang="en-US" sz="1200" dirty="0" err="1"/>
              <a:t>использовать</a:t>
            </a:r>
            <a:r>
              <a:rPr lang="en-US" sz="1200" dirty="0"/>
              <a:t> </a:t>
            </a:r>
            <a:r>
              <a:rPr lang="en-US" sz="1200" dirty="0" err="1"/>
              <a:t>шкалы</a:t>
            </a:r>
            <a:r>
              <a:rPr lang="en-US" sz="1200" dirty="0"/>
              <a:t> </a:t>
            </a:r>
            <a:r>
              <a:rPr lang="en-US" sz="1200" dirty="0" err="1"/>
              <a:t>из</a:t>
            </a:r>
            <a:r>
              <a:rPr lang="en-US" sz="1200" dirty="0"/>
              <a:t> </a:t>
            </a:r>
            <a:r>
              <a:rPr lang="en-US" sz="1200" dirty="0" err="1"/>
              <a:t>существующих</a:t>
            </a:r>
            <a:r>
              <a:rPr lang="en-US" sz="1200" dirty="0"/>
              <a:t> </a:t>
            </a:r>
            <a:r>
              <a:rPr lang="en-US" sz="1200" dirty="0" err="1"/>
              <a:t>методик</a:t>
            </a:r>
            <a:r>
              <a:rPr lang="en-US" sz="1200" dirty="0"/>
              <a:t>, </a:t>
            </a:r>
            <a:r>
              <a:rPr lang="en-US" sz="1200" dirty="0" err="1"/>
              <a:t>наиболее</a:t>
            </a:r>
            <a:r>
              <a:rPr lang="en-US" sz="1200" dirty="0"/>
              <a:t> </a:t>
            </a:r>
            <a:r>
              <a:rPr lang="en-US" sz="1200" dirty="0" err="1"/>
              <a:t>близко</a:t>
            </a:r>
            <a:r>
              <a:rPr lang="en-US" sz="1200" dirty="0"/>
              <a:t> </a:t>
            </a:r>
            <a:r>
              <a:rPr lang="en-US" sz="1200" dirty="0" err="1"/>
              <a:t>диагностирующие</a:t>
            </a:r>
            <a:r>
              <a:rPr lang="en-US" sz="1200" dirty="0"/>
              <a:t> </a:t>
            </a:r>
            <a:r>
              <a:rPr lang="en-US" sz="1200" dirty="0" err="1"/>
              <a:t>проявления</a:t>
            </a:r>
            <a:r>
              <a:rPr lang="en-US" sz="1200" dirty="0"/>
              <a:t> </a:t>
            </a:r>
            <a:r>
              <a:rPr lang="en-US" sz="1200" dirty="0" err="1"/>
              <a:t>стресса</a:t>
            </a:r>
            <a:r>
              <a:rPr lang="en-US" sz="1200" dirty="0"/>
              <a:t>, </a:t>
            </a:r>
            <a:r>
              <a:rPr lang="en-US" sz="1200" dirty="0" err="1"/>
              <a:t>актуальные</a:t>
            </a:r>
            <a:r>
              <a:rPr lang="en-US" sz="1200" dirty="0"/>
              <a:t> </a:t>
            </a:r>
            <a:r>
              <a:rPr lang="en-US" sz="1200" dirty="0" err="1"/>
              <a:t>для</a:t>
            </a:r>
            <a:r>
              <a:rPr lang="en-US" sz="1200" dirty="0"/>
              <a:t> </a:t>
            </a:r>
            <a:r>
              <a:rPr lang="en-US" sz="1200" dirty="0" err="1"/>
              <a:t>деятельности</a:t>
            </a:r>
            <a:r>
              <a:rPr lang="en-US" sz="1200" dirty="0"/>
              <a:t> </a:t>
            </a:r>
            <a:r>
              <a:rPr lang="en-US" sz="1200" dirty="0" err="1"/>
              <a:t>оператора</a:t>
            </a:r>
            <a:r>
              <a:rPr lang="en-US" sz="1200" dirty="0"/>
              <a:t> БПЛА;</a:t>
            </a:r>
            <a:endParaRPr lang="en-US" sz="1200" dirty="0">
              <a:cs typeface="Calibri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/>
              <a:t>выбрать</a:t>
            </a:r>
            <a:r>
              <a:rPr lang="en-US" sz="1200" dirty="0"/>
              <a:t> </a:t>
            </a:r>
            <a:r>
              <a:rPr lang="en-US" sz="1200" err="1"/>
              <a:t>наиболее</a:t>
            </a:r>
            <a:r>
              <a:rPr lang="en-US" sz="1200" dirty="0"/>
              <a:t> </a:t>
            </a:r>
            <a:r>
              <a:rPr lang="en-US" sz="1200" err="1"/>
              <a:t>удобную</a:t>
            </a:r>
            <a:r>
              <a:rPr lang="en-US" sz="1200" dirty="0"/>
              <a:t> </a:t>
            </a:r>
            <a:r>
              <a:rPr lang="en-US" sz="1200" err="1"/>
              <a:t>форму</a:t>
            </a:r>
            <a:r>
              <a:rPr lang="en-US" sz="1200" dirty="0"/>
              <a:t> </a:t>
            </a:r>
            <a:r>
              <a:rPr lang="en-US" sz="1200" err="1"/>
              <a:t>предъявления</a:t>
            </a:r>
            <a:r>
              <a:rPr lang="en-US" sz="1200" dirty="0"/>
              <a:t> </a:t>
            </a:r>
            <a:r>
              <a:rPr lang="en-US" sz="1200" err="1"/>
              <a:t>стимульного</a:t>
            </a:r>
            <a:r>
              <a:rPr lang="en-US" sz="1200" dirty="0"/>
              <a:t> </a:t>
            </a:r>
            <a:r>
              <a:rPr lang="en-US" sz="1200" err="1"/>
              <a:t>материала</a:t>
            </a:r>
            <a:r>
              <a:rPr lang="en-US" sz="1200" dirty="0"/>
              <a:t> </a:t>
            </a:r>
            <a:r>
              <a:rPr lang="en-US" sz="1200" err="1"/>
              <a:t>для</a:t>
            </a:r>
            <a:r>
              <a:rPr lang="en-US" sz="1200" dirty="0"/>
              <a:t> </a:t>
            </a:r>
            <a:r>
              <a:rPr lang="en-US" sz="1200" err="1"/>
              <a:t>разрабатываемого</a:t>
            </a:r>
            <a:r>
              <a:rPr lang="en-US" sz="1200" dirty="0"/>
              <a:t> </a:t>
            </a:r>
            <a:r>
              <a:rPr lang="en-US" sz="1200" err="1"/>
              <a:t>опросника</a:t>
            </a:r>
            <a:r>
              <a:rPr lang="en-US" sz="1200" dirty="0"/>
              <a:t>.</a:t>
            </a:r>
            <a:endParaRPr lang="en-US" sz="1200" dirty="0"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592" y="1627051"/>
            <a:ext cx="2576686" cy="2576686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08F102E-0231-4AB3-A5B9-A43093585AD3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27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5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Предлагаемое решение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498937" y="1471852"/>
            <a:ext cx="717911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Опросник для выявления стресс-факторов у операторов БПЛА – является уникальным и специфичным методом диагностики психологического состояния оператора на рабочем месте. Он включает в себя вопросы, сформулированные по результатам проблемного интервью и наиболее полно может показать картину профессионального здоровья и эффективности человека, работающего с БПЛА.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6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 модель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, снимок экрана, меню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E385570-0667-E561-BF04-AAE9BE099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9317" y="1003626"/>
            <a:ext cx="9257270" cy="530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7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7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Уровень готовности проекта</a:t>
            </a:r>
            <a:endParaRPr lang="en-US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498937" y="1481748"/>
            <a:ext cx="8841664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en-US" sz="2400" dirty="0"/>
              <a:t>TRL 1</a:t>
            </a:r>
            <a:r>
              <a:rPr lang="ru-RU" sz="2400" dirty="0"/>
              <a:t>: </a:t>
            </a:r>
          </a:p>
          <a:p>
            <a:pPr algn="just"/>
            <a:r>
              <a:rPr lang="ru-RU" sz="2400" dirty="0"/>
              <a:t>Сформулирована фундаментальная  концепция, обоснована полезность новой технологии.  </a:t>
            </a:r>
            <a:endParaRPr lang="ru-RU" sz="2400">
              <a:cs typeface="Calibri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707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355766" y="336452"/>
            <a:ext cx="6282600" cy="482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err="1">
                <a:solidFill>
                  <a:srgbClr val="ED7D31"/>
                </a:solidFill>
                <a:latin typeface="Arial Black"/>
                <a:ea typeface="+mj-ea"/>
                <a:cs typeface="+mj-cs"/>
              </a:rPr>
              <a:t>План</a:t>
            </a:r>
            <a:r>
              <a:rPr lang="en-US" dirty="0">
                <a:solidFill>
                  <a:srgbClr val="ED7D31"/>
                </a:solidFill>
                <a:latin typeface="Arial Black"/>
                <a:ea typeface="+mj-ea"/>
                <a:cs typeface="+mj-cs"/>
              </a:rPr>
              <a:t> </a:t>
            </a:r>
            <a:r>
              <a:rPr lang="en-US" err="1">
                <a:solidFill>
                  <a:srgbClr val="ED7D31"/>
                </a:solidFill>
                <a:latin typeface="Arial Black"/>
                <a:ea typeface="+mj-ea"/>
                <a:cs typeface="+mj-cs"/>
              </a:rPr>
              <a:t>дальнейшего</a:t>
            </a:r>
            <a:r>
              <a:rPr lang="en-US" dirty="0">
                <a:solidFill>
                  <a:srgbClr val="ED7D31"/>
                </a:solidFill>
                <a:latin typeface="Arial Black"/>
                <a:ea typeface="+mj-ea"/>
                <a:cs typeface="+mj-cs"/>
              </a:rPr>
              <a:t> </a:t>
            </a:r>
            <a:r>
              <a:rPr lang="en-US" err="1">
                <a:solidFill>
                  <a:srgbClr val="ED7D31"/>
                </a:solidFill>
                <a:latin typeface="Arial Black"/>
                <a:ea typeface="+mj-ea"/>
                <a:cs typeface="+mj-cs"/>
              </a:rPr>
              <a:t>развития</a:t>
            </a:r>
            <a:r>
              <a:rPr lang="en-US" dirty="0">
                <a:solidFill>
                  <a:srgbClr val="ED7D31"/>
                </a:solidFill>
                <a:latin typeface="Arial Black"/>
                <a:ea typeface="+mj-ea"/>
                <a:cs typeface="+mj-cs"/>
              </a:rPr>
              <a:t> </a:t>
            </a:r>
            <a:r>
              <a:rPr lang="en-US" err="1">
                <a:solidFill>
                  <a:srgbClr val="ED7D31"/>
                </a:solidFill>
                <a:latin typeface="Arial Black"/>
                <a:ea typeface="+mj-ea"/>
                <a:cs typeface="+mj-cs"/>
              </a:rPr>
              <a:t>стартап-проекта</a:t>
            </a:r>
            <a:endParaRPr lang="en-US">
              <a:solidFill>
                <a:srgbClr val="ED7D31"/>
              </a:solidFill>
              <a:latin typeface="Arial Black"/>
              <a:ea typeface="+mj-ea"/>
              <a:cs typeface="+mj-cs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732312" y="1630838"/>
            <a:ext cx="5876859" cy="36011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err="1"/>
              <a:t>Разработка</a:t>
            </a:r>
            <a:r>
              <a:rPr lang="en-US" sz="1700" dirty="0"/>
              <a:t> </a:t>
            </a:r>
            <a:r>
              <a:rPr lang="en-US" sz="1700" err="1"/>
              <a:t>платформы</a:t>
            </a:r>
            <a:r>
              <a:rPr lang="en-US" sz="1700" dirty="0"/>
              <a:t> </a:t>
            </a:r>
            <a:r>
              <a:rPr lang="en-US" sz="1700" err="1"/>
              <a:t>или</a:t>
            </a:r>
            <a:r>
              <a:rPr lang="en-US" sz="1700" dirty="0"/>
              <a:t> </a:t>
            </a:r>
            <a:r>
              <a:rPr lang="en-US" sz="1700" err="1"/>
              <a:t>выбор</a:t>
            </a:r>
            <a:r>
              <a:rPr lang="en-US" sz="1700" dirty="0"/>
              <a:t> </a:t>
            </a:r>
            <a:r>
              <a:rPr lang="en-US" sz="1700" err="1"/>
              <a:t>существующей</a:t>
            </a:r>
            <a:r>
              <a:rPr lang="en-US" sz="1700" dirty="0"/>
              <a:t> </a:t>
            </a:r>
            <a:r>
              <a:rPr lang="en-US" sz="1700" err="1"/>
              <a:t>платформы</a:t>
            </a:r>
            <a:r>
              <a:rPr lang="en-US" sz="1700" dirty="0"/>
              <a:t> </a:t>
            </a:r>
            <a:r>
              <a:rPr lang="en-US" sz="1700" err="1"/>
              <a:t>для</a:t>
            </a:r>
            <a:r>
              <a:rPr lang="en-US" sz="1700" dirty="0"/>
              <a:t> </a:t>
            </a:r>
            <a:r>
              <a:rPr lang="en-US" sz="1700" err="1"/>
              <a:t>психологической</a:t>
            </a:r>
            <a:r>
              <a:rPr lang="en-US" sz="1700" dirty="0"/>
              <a:t> </a:t>
            </a:r>
            <a:r>
              <a:rPr lang="en-US" sz="1700" err="1"/>
              <a:t>диагностики</a:t>
            </a:r>
            <a:r>
              <a:rPr lang="en-US" sz="1700" dirty="0"/>
              <a:t>;</a:t>
            </a:r>
            <a:endParaRPr lang="ru-RU"/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err="1"/>
              <a:t>Разработка</a:t>
            </a:r>
            <a:r>
              <a:rPr lang="en-US" sz="1700" dirty="0"/>
              <a:t> ТЗ </a:t>
            </a:r>
            <a:r>
              <a:rPr lang="en-US" sz="1700" err="1"/>
              <a:t>для</a:t>
            </a:r>
            <a:r>
              <a:rPr lang="en-US" sz="1700" dirty="0"/>
              <a:t> </a:t>
            </a:r>
            <a:r>
              <a:rPr lang="en-US" sz="1700" err="1"/>
              <a:t>программистов</a:t>
            </a:r>
            <a:r>
              <a:rPr lang="en-US" sz="1700" dirty="0"/>
              <a:t>;</a:t>
            </a:r>
            <a:endParaRPr lang="en-US" sz="1700" dirty="0" err="1">
              <a:cs typeface="Calibri"/>
            </a:endParaRP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err="1"/>
              <a:t>Разработка</a:t>
            </a:r>
            <a:r>
              <a:rPr lang="en-US" sz="1700" dirty="0"/>
              <a:t> </a:t>
            </a:r>
            <a:r>
              <a:rPr lang="en-US" sz="1700" err="1"/>
              <a:t>форм</a:t>
            </a:r>
            <a:r>
              <a:rPr lang="en-US" sz="1700" dirty="0"/>
              <a:t> </a:t>
            </a:r>
            <a:r>
              <a:rPr lang="en-US" sz="1700" err="1"/>
              <a:t>взаимодействия</a:t>
            </a:r>
            <a:r>
              <a:rPr lang="en-US" sz="1700" dirty="0"/>
              <a:t> с </a:t>
            </a:r>
            <a:r>
              <a:rPr lang="en-US" sz="1700" err="1"/>
              <a:t>заказчиками</a:t>
            </a:r>
            <a:r>
              <a:rPr lang="en-US" sz="1700" dirty="0"/>
              <a:t>: </a:t>
            </a:r>
            <a:r>
              <a:rPr lang="en-US" sz="1700" err="1"/>
              <a:t>однократная</a:t>
            </a:r>
            <a:r>
              <a:rPr lang="en-US" sz="1700" dirty="0"/>
              <a:t>/</a:t>
            </a:r>
            <a:r>
              <a:rPr lang="en-US" sz="1700" err="1"/>
              <a:t>периодическая</a:t>
            </a:r>
            <a:r>
              <a:rPr lang="en-US" sz="1700" dirty="0"/>
              <a:t>, </a:t>
            </a:r>
            <a:r>
              <a:rPr lang="en-US" sz="1700" err="1"/>
              <a:t>индивидуальная</a:t>
            </a:r>
            <a:r>
              <a:rPr lang="en-US" sz="1700" dirty="0"/>
              <a:t>/</a:t>
            </a:r>
            <a:r>
              <a:rPr lang="en-US" sz="1700" err="1"/>
              <a:t>групповая</a:t>
            </a:r>
            <a:r>
              <a:rPr lang="en-US" sz="1700" dirty="0"/>
              <a:t> </a:t>
            </a:r>
            <a:r>
              <a:rPr lang="en-US" sz="1700" err="1"/>
              <a:t>диагностика</a:t>
            </a:r>
            <a:r>
              <a:rPr lang="en-US" sz="1700" dirty="0"/>
              <a:t>, </a:t>
            </a:r>
            <a:r>
              <a:rPr lang="en-US" sz="1700" err="1"/>
              <a:t>отслеживание</a:t>
            </a:r>
            <a:r>
              <a:rPr lang="en-US" sz="1700" dirty="0"/>
              <a:t> </a:t>
            </a:r>
            <a:r>
              <a:rPr lang="en-US" sz="1700" err="1"/>
              <a:t>динамики</a:t>
            </a:r>
            <a:r>
              <a:rPr lang="en-US" sz="1700" dirty="0"/>
              <a:t> </a:t>
            </a:r>
            <a:r>
              <a:rPr lang="en-US" sz="1700" err="1"/>
              <a:t>результатов</a:t>
            </a:r>
            <a:r>
              <a:rPr lang="en-US" sz="1700" dirty="0"/>
              <a:t>, </a:t>
            </a:r>
            <a:r>
              <a:rPr lang="en-US" sz="1700" err="1"/>
              <a:t>экспресс-заключение</a:t>
            </a:r>
            <a:r>
              <a:rPr lang="en-US" sz="1700" dirty="0"/>
              <a:t> </a:t>
            </a:r>
            <a:r>
              <a:rPr lang="en-US" sz="1700" err="1"/>
              <a:t>по</a:t>
            </a:r>
            <a:r>
              <a:rPr lang="en-US" sz="1700" dirty="0"/>
              <a:t> </a:t>
            </a:r>
            <a:r>
              <a:rPr lang="en-US" sz="1700" err="1"/>
              <a:t>результатам</a:t>
            </a:r>
            <a:r>
              <a:rPr lang="en-US" sz="1700" dirty="0"/>
              <a:t> </a:t>
            </a:r>
            <a:r>
              <a:rPr lang="en-US" sz="1700" err="1"/>
              <a:t>диагностики</a:t>
            </a:r>
            <a:r>
              <a:rPr lang="en-US" sz="1700" dirty="0"/>
              <a:t>, </a:t>
            </a:r>
            <a:r>
              <a:rPr lang="en-US" sz="1700" err="1"/>
              <a:t>развёрнутая</a:t>
            </a:r>
            <a:r>
              <a:rPr lang="en-US" sz="1700" dirty="0"/>
              <a:t> </a:t>
            </a:r>
            <a:r>
              <a:rPr lang="en-US" sz="1700" err="1"/>
              <a:t>консультация</a:t>
            </a:r>
            <a:r>
              <a:rPr lang="en-US" sz="1700" dirty="0"/>
              <a:t> с </a:t>
            </a:r>
            <a:r>
              <a:rPr lang="en-US" sz="1700" err="1"/>
              <a:t>рекомендациями</a:t>
            </a:r>
            <a:r>
              <a:rPr lang="en-US" sz="1700" dirty="0"/>
              <a:t> </a:t>
            </a:r>
            <a:r>
              <a:rPr lang="en-US" sz="1700" err="1"/>
              <a:t>по</a:t>
            </a:r>
            <a:r>
              <a:rPr lang="en-US" sz="1700" dirty="0"/>
              <a:t> </a:t>
            </a:r>
            <a:r>
              <a:rPr lang="en-US" sz="1700" err="1"/>
              <a:t>организации</a:t>
            </a:r>
            <a:r>
              <a:rPr lang="en-US" sz="1700" dirty="0"/>
              <a:t> </a:t>
            </a:r>
            <a:r>
              <a:rPr lang="en-US" sz="1700" err="1"/>
              <a:t>труда</a:t>
            </a:r>
            <a:r>
              <a:rPr lang="en-US" sz="1700" dirty="0"/>
              <a:t>.</a:t>
            </a:r>
            <a:endParaRPr lang="en-US" sz="1700" dirty="0"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10" r="414" b="2"/>
          <a:stretch/>
        </p:blipFill>
        <p:spPr>
          <a:xfrm>
            <a:off x="6868212" y="672945"/>
            <a:ext cx="5323788" cy="5581393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08F102E-0231-4AB3-A5B9-A43093585AD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42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335171" y="336452"/>
            <a:ext cx="6282600" cy="482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dirty="0" err="1">
                <a:solidFill>
                  <a:srgbClr val="ED7D31"/>
                </a:solidFill>
                <a:latin typeface="Arial Black"/>
                <a:ea typeface="+mj-ea"/>
                <a:cs typeface="+mj-cs"/>
              </a:rPr>
              <a:t>Команда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732312" y="1630838"/>
            <a:ext cx="5876859" cy="36011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10" r="414" b="2"/>
          <a:stretch/>
        </p:blipFill>
        <p:spPr>
          <a:xfrm>
            <a:off x="9945900" y="128659"/>
            <a:ext cx="1879944" cy="1969316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812D9B5-2001-B103-C3E1-CAE891B48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984" y="4720882"/>
            <a:ext cx="3647303" cy="862185"/>
          </a:xfrm>
        </p:spPr>
        <p:txBody>
          <a:bodyPr>
            <a:normAutofit/>
          </a:bodyPr>
          <a:lstStyle/>
          <a:p>
            <a:r>
              <a:rPr lang="ru-RU" sz="1800" b="1" dirty="0"/>
              <a:t>Жердева Александра Анатольевна</a:t>
            </a:r>
            <a:endParaRPr lang="ru-RU" sz="1800">
              <a:cs typeface="Calibri Light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08F102E-0231-4AB3-A5B9-A43093585AD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9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2" name="Рисунок 1" descr="Изображение выглядит как небо, человек, Человеческое лиц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DCC1336C-CF6E-CCBB-A181-7CDC897241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389" y="4519766"/>
            <a:ext cx="1216386" cy="1429479"/>
          </a:xfrm>
          <a:prstGeom prst="rect">
            <a:avLst/>
          </a:prstGeom>
        </p:spPr>
      </p:pic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B2774DBF-7F24-EB28-30CF-7CE9E8EBFB20}"/>
              </a:ext>
            </a:extLst>
          </p:cNvPr>
          <p:cNvSpPr txBox="1">
            <a:spLocks/>
          </p:cNvSpPr>
          <p:nvPr/>
        </p:nvSpPr>
        <p:spPr>
          <a:xfrm>
            <a:off x="7342159" y="4806416"/>
            <a:ext cx="4707925" cy="707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/>
              <a:t>Копьева Дарья Александровна</a:t>
            </a:r>
            <a:endParaRPr lang="ru-RU" sz="1800" dirty="0">
              <a:cs typeface="Calibri Light"/>
            </a:endParaRPr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A0980507-8D3B-A294-2074-2865A6A5B035}"/>
              </a:ext>
            </a:extLst>
          </p:cNvPr>
          <p:cNvSpPr txBox="1">
            <a:spLocks/>
          </p:cNvSpPr>
          <p:nvPr/>
        </p:nvSpPr>
        <p:spPr>
          <a:xfrm>
            <a:off x="7337801" y="1593980"/>
            <a:ext cx="4142777" cy="641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/>
              <a:t>Шевелева Анна Максимилиановна</a:t>
            </a:r>
            <a:endParaRPr lang="ru-RU" sz="1800" dirty="0">
              <a:cs typeface="Calibri Light"/>
            </a:endParaRPr>
          </a:p>
        </p:txBody>
      </p:sp>
      <p:pic>
        <p:nvPicPr>
          <p:cNvPr id="9" name="Рисунок 8" descr="Изображение выглядит как Человеческое лицо, человек, улыбка, очки&#10;&#10;Автоматически созданное описание">
            <a:extLst>
              <a:ext uri="{FF2B5EF4-FFF2-40B4-BE49-F238E27FC236}">
                <a16:creationId xmlns:a16="http://schemas.microsoft.com/office/drawing/2014/main" id="{C1E8A261-BB87-6C14-6236-852E822CC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125" y="1383475"/>
            <a:ext cx="1260763" cy="1428996"/>
          </a:xfrm>
          <a:prstGeom prst="rect">
            <a:avLst/>
          </a:prstGeom>
        </p:spPr>
      </p:pic>
      <p:pic>
        <p:nvPicPr>
          <p:cNvPr id="10" name="Рисунок 9" descr="Изображение выглядит как Человеческое лицо, человек, одежда, портрет&#10;&#10;Автоматически созданное описание">
            <a:extLst>
              <a:ext uri="{FF2B5EF4-FFF2-40B4-BE49-F238E27FC236}">
                <a16:creationId xmlns:a16="http://schemas.microsoft.com/office/drawing/2014/main" id="{99324133-A9FF-7C9E-1723-1C14FB95C2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473" y="1267691"/>
            <a:ext cx="1090145" cy="146264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к, Человеческое лицо, одежда, губа&#10;&#10;Автоматически созданное описание">
            <a:extLst>
              <a:ext uri="{FF2B5EF4-FFF2-40B4-BE49-F238E27FC236}">
                <a16:creationId xmlns:a16="http://schemas.microsoft.com/office/drawing/2014/main" id="{60BB39D2-0AED-4F4E-79A3-38862268B6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1220" y="4296032"/>
            <a:ext cx="1265237" cy="1643450"/>
          </a:xfrm>
          <a:prstGeom prst="rect">
            <a:avLst/>
          </a:prstGeom>
        </p:spPr>
      </p:pic>
      <p:sp>
        <p:nvSpPr>
          <p:cNvPr id="13" name="Заголовок 2">
            <a:extLst>
              <a:ext uri="{FF2B5EF4-FFF2-40B4-BE49-F238E27FC236}">
                <a16:creationId xmlns:a16="http://schemas.microsoft.com/office/drawing/2014/main" id="{8B04F0B0-C875-515F-74DF-B5CBC6F1026D}"/>
              </a:ext>
            </a:extLst>
          </p:cNvPr>
          <p:cNvSpPr txBox="1">
            <a:spLocks/>
          </p:cNvSpPr>
          <p:nvPr/>
        </p:nvSpPr>
        <p:spPr>
          <a:xfrm>
            <a:off x="1948249" y="1598741"/>
            <a:ext cx="3647303" cy="862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/>
              <a:t>Ананьева Александра Игоревна</a:t>
            </a:r>
            <a:endParaRPr lang="ru-RU" sz="1800" dirty="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82845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8B403A9-7085-A6AB-A8F4-BEDC5712B0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AA669A5-0E26-1109-943E-4175F93DE5DC}"/>
              </a:ext>
            </a:extLst>
          </p:cNvPr>
          <p:cNvGrpSpPr/>
          <p:nvPr/>
        </p:nvGrpSpPr>
        <p:grpSpPr>
          <a:xfrm>
            <a:off x="2207038" y="1709748"/>
            <a:ext cx="3201303" cy="3736182"/>
            <a:chOff x="419100" y="1959768"/>
            <a:chExt cx="3201303" cy="37361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00467A-EF39-39EC-A186-F644C6486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" y="1959768"/>
              <a:ext cx="3200400" cy="32004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6D2BCA0-4341-E360-239C-F34534765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" y="5155105"/>
              <a:ext cx="3201303" cy="54084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9D951A4-E44B-304A-B155-6440D62559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86D69E-7D54-9CED-8050-F12C91B9CB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4FF0ADD-0E40-C565-5B11-9A883FC1FBB3}"/>
              </a:ext>
            </a:extLst>
          </p:cNvPr>
          <p:cNvGrpSpPr/>
          <p:nvPr/>
        </p:nvGrpSpPr>
        <p:grpSpPr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7B99099-66CB-1BFF-8FC6-32B0FF49F0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46A4FA4-C623-5EFB-0E6C-1E9D391E2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C85F0A6-570C-ECCB-CD03-2960E3A7F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22E1FF-ED61-243D-C325-F1910A8B3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ADF51BE-9D2C-3598-9493-93E3E1A2F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9537E53-CB02-1CB3-EA96-8D702A5ED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59ED463-6EB2-9EED-9C57-610FF550B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055A933-A88B-74C1-EDE3-D5742EF7C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82DA64C6-207A-B54F-C2B6-4479A18DA3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9927" flipH="1">
            <a:off x="-99338" y="1695227"/>
            <a:ext cx="2746382" cy="38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10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33FA3303ED05D43AFE8BF0685772D36" ma:contentTypeVersion="8" ma:contentTypeDescription="Создание документа." ma:contentTypeScope="" ma:versionID="273459b594cf6b59a402c8efa30cab2c">
  <xsd:schema xmlns:xsd="http://www.w3.org/2001/XMLSchema" xmlns:xs="http://www.w3.org/2001/XMLSchema" xmlns:p="http://schemas.microsoft.com/office/2006/metadata/properties" xmlns:ns2="97b6728e-2dd0-4630-820e-13ed84f454f5" targetNamespace="http://schemas.microsoft.com/office/2006/metadata/properties" ma:root="true" ma:fieldsID="9d9515d33b1c043e63a705cf31b6a4e8" ns2:_="">
    <xsd:import namespace="97b6728e-2dd0-4630-820e-13ed84f454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b6728e-2dd0-4630-820e-13ed84f454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E53680-8B32-4A10-8D3B-FDE5317C1B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b6728e-2dd0-4630-820e-13ed84f454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19DF11-3AE7-4B0A-93EC-F4FEFE0EA8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139</TotalTime>
  <Words>66</Words>
  <Application>Microsoft Office PowerPoint</Application>
  <PresentationFormat>Widescreen</PresentationFormat>
  <Paragraphs>36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Жердева Александра Анатольевна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Quasar</dc:creator>
  <cp:lastModifiedBy>Дом</cp:lastModifiedBy>
  <cp:revision>328</cp:revision>
  <dcterms:created xsi:type="dcterms:W3CDTF">2023-09-09T11:50:47Z</dcterms:created>
  <dcterms:modified xsi:type="dcterms:W3CDTF">2023-12-05T19:27:20Z</dcterms:modified>
</cp:coreProperties>
</file>