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28" r:id="rId2"/>
    <p:sldId id="330" r:id="rId3"/>
    <p:sldId id="326" r:id="rId4"/>
    <p:sldId id="336" r:id="rId5"/>
    <p:sldId id="329" r:id="rId6"/>
    <p:sldId id="335" r:id="rId7"/>
    <p:sldId id="327" r:id="rId8"/>
    <p:sldId id="337" r:id="rId9"/>
    <p:sldId id="344" r:id="rId10"/>
    <p:sldId id="343" r:id="rId11"/>
    <p:sldId id="342" r:id="rId12"/>
    <p:sldId id="345" r:id="rId13"/>
    <p:sldId id="346" r:id="rId14"/>
    <p:sldId id="347" r:id="rId15"/>
    <p:sldId id="348" r:id="rId16"/>
    <p:sldId id="334" r:id="rId17"/>
    <p:sldId id="309" r:id="rId18"/>
    <p:sldId id="350" r:id="rId19"/>
    <p:sldId id="351" r:id="rId20"/>
    <p:sldId id="312" r:id="rId21"/>
    <p:sldId id="353" r:id="rId22"/>
    <p:sldId id="356" r:id="rId23"/>
    <p:sldId id="354" r:id="rId24"/>
    <p:sldId id="322" r:id="rId25"/>
    <p:sldId id="341" r:id="rId26"/>
    <p:sldId id="357" r:id="rId27"/>
  </p:sldIdLst>
  <p:sldSz cx="12192000" cy="6858000"/>
  <p:notesSz cx="6858000" cy="9144000"/>
  <p:defaultTextStyle>
    <a:defPPr lvl="0">
      <a:defRPr lang="ru-RU"/>
    </a:defPPr>
    <a:lvl1pPr marL="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29"/>
    <a:srgbClr val="FFCC00"/>
    <a:srgbClr val="EDC80D"/>
    <a:srgbClr val="7CABE4"/>
    <a:srgbClr val="DCF2EB"/>
    <a:srgbClr val="2F5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3970" autoAdjust="0"/>
  </p:normalViewPr>
  <p:slideViewPr>
    <p:cSldViewPr snapToGrid="0">
      <p:cViewPr varScale="1">
        <p:scale>
          <a:sx n="77" d="100"/>
          <a:sy n="77" d="100"/>
        </p:scale>
        <p:origin x="806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290D23-0CAD-4571-BB7B-36983800F011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57D8FA-3A20-4DA5-8DF2-64BAAC1E3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739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7D8FA-3A20-4DA5-8DF2-64BAAC1E372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997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7D8FA-3A20-4DA5-8DF2-64BAAC1E372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461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7D8FA-3A20-4DA5-8DF2-64BAAC1E372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817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7D8FA-3A20-4DA5-8DF2-64BAAC1E372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199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7D8FA-3A20-4DA5-8DF2-64BAAC1E372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084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7D8FA-3A20-4DA5-8DF2-64BAAC1E372E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595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7D8FA-3A20-4DA5-8DF2-64BAAC1E372E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7597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7D8FA-3A20-4DA5-8DF2-64BAAC1E372E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218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95B87A-D920-F451-4E4E-C3BDA49AD3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3188666-8A69-C52D-BA62-C40815EB74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AD5AD5-396F-D21C-4880-D1371AD76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7C3CC9-AAF9-8242-21CA-C1EE7B191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047DE8-54D9-C084-1010-A0EE6EAF9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839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A9A606-E819-23C6-B406-666656020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43A1B9-1980-492B-65E1-801431913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9A939B-7195-088B-EFA3-C3B3EC174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6AEA1F-79BA-973D-F599-FD827B0D3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E0F53-A468-B41F-67B3-BA1DC730D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31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DC21B5-D9BE-4107-D878-A6AEB05EB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B78E52-10EF-2186-A69D-857801AB2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0D8FCE-E1A6-409C-98C6-8E127BC70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4B2A1E-8691-9626-4F15-D395C4E96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D8ADF-E6B7-111E-659B-1EF08B842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521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533D1C-4E46-D8A5-AF5D-4547890D3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F36763-30D0-7157-B4FD-F9EC3FF128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FF4F2A8-2269-70A4-B2F2-B047DE666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84FED9-2D9A-9464-78E5-58CC115BB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4F77327-4CCF-0973-AF58-045535F80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57CF9C-52C5-2F54-309E-681E76941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500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E5D8FA-4C27-B07C-1970-E0CFF5A34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A6AE63-8B1A-46BD-F6B1-FE8866DD0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CA98D9A-AD59-A0FE-33D3-88DFF1D3FA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BE4BE71-EC93-80FD-6D8E-0F4B46E502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F2FAA74-BF2A-B01E-5FF8-E85D22B496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D7B4173-BCD4-36ED-9AC9-8AC4404FD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3B4DF75-6808-1E1D-89D3-4F2F50EEC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72F3950-0C71-7FDD-2A4D-CA3209AB9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995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0B5F8C-3104-D62B-D09A-99E16B6DB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8282924-B8DC-9EE3-C5C4-DDE893DCD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CE7B681-EC07-E0BD-3499-FD9A604A0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D3E001F-CEB8-31C1-A549-419C78923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951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0D97BFD-7178-A2F0-D6AB-6F5F09427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01573B-FD42-89CF-8547-E9EF89672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B8BCF0B-A3A2-576F-3DBC-54519C5A6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637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F5C6A4-D3D7-B03A-1DFC-0E93E5E54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F7C002-3733-F186-5CCD-BD4C5603D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A3ACFBD-2892-99E0-771C-9057FB77A5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D2A405-04F8-FABC-C8AD-4D4A64BF0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83E399-07C2-3663-9ED9-CFC3156B7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62EB8CE-85AC-E35D-C2FC-196EAE004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204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67D64-8A7A-881A-7C7A-92B644C49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6765063-182B-729D-B3BC-5A9817D2AD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0C414D-75E3-4CE2-0E24-C0AE22CF00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624493-C1CF-B84D-7EB3-36E2B2077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E23060F-26FD-4FC9-625A-EAE51ACAA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92E9541-78DB-FB7B-E985-86C90D749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365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4584C2-6F5A-86B1-45FE-5A1D1069D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4449A8F-CF1B-8763-BED8-01D02B95C9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0D4129-3BF8-00A4-13D1-E36C4DD15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F1912C-0A8B-7FC1-21F6-23399CC30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53C043-293F-E182-9ADB-02012728C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322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9B2BA18-096C-7793-CC2B-AF66D70A35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ACEAA12-61D4-EA45-480C-1813DAB6B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53DCD8-B54E-F2B1-F19F-EAC19C13B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DE29-5D30-41C9-8D42-10D9AF283304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098FCF-8CAE-317E-B919-2504CA6EA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FEB461-F49E-3862-24E3-8E4D065F5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233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433571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EFFE5D-D7A5-4D85-A48C-84C657855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514A534D-CF97-4E55-9634-A9EFECFF0E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33524" y="2641600"/>
            <a:ext cx="2216439" cy="2152073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860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16000"/>
                <a:lumOff val="84000"/>
              </a:schemeClr>
            </a:gs>
            <a:gs pos="0">
              <a:schemeClr val="accent3">
                <a:lumMod val="21000"/>
                <a:lumOff val="79000"/>
              </a:schemeClr>
            </a:gs>
            <a:gs pos="92000">
              <a:schemeClr val="accent3">
                <a:lumMod val="83000"/>
                <a:lumOff val="17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FDDE0D-4946-531A-5EA5-71A88BDBE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36BFFB-415D-9147-75D6-A8BD75A32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BD346F-61E3-E297-E5B4-1698F0973B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ADE29-5D30-41C9-8D42-10D9AF283304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E0DAA4-9B4C-1C2E-969C-B5DBA3C694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A68A05-984C-DC65-DB86-C99863685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E3C1B-51DD-4CF7-A34B-73DA4A860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8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0.jpeg"/><Relationship Id="rId7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9.jpg"/><Relationship Id="rId5" Type="http://schemas.openxmlformats.org/officeDocument/2006/relationships/image" Target="../media/image2.png"/><Relationship Id="rId10" Type="http://schemas.openxmlformats.org/officeDocument/2006/relationships/image" Target="../media/image8.jpg"/><Relationship Id="rId4" Type="http://schemas.openxmlformats.org/officeDocument/2006/relationships/image" Target="../media/image4.png"/><Relationship Id="rId9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image" Target="../media/image4.png"/><Relationship Id="rId10" Type="http://schemas.openxmlformats.org/officeDocument/2006/relationships/image" Target="../media/image16.sv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27.png"/><Relationship Id="rId5" Type="http://schemas.openxmlformats.org/officeDocument/2006/relationships/image" Target="../media/image2.png"/><Relationship Id="rId10" Type="http://schemas.openxmlformats.org/officeDocument/2006/relationships/image" Target="../media/image26.png"/><Relationship Id="rId4" Type="http://schemas.openxmlformats.org/officeDocument/2006/relationships/image" Target="../media/image17.png"/><Relationship Id="rId9" Type="http://schemas.openxmlformats.org/officeDocument/2006/relationships/image" Target="../media/image25.svg"/><Relationship Id="rId1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3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jp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C5F57DA-6B3D-48B7-B75B-9C08E08F06F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rgbClr val="20A1D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oogle Shape;89;p1">
            <a:extLst>
              <a:ext uri="{FF2B5EF4-FFF2-40B4-BE49-F238E27FC236}">
                <a16:creationId xmlns:a16="http://schemas.microsoft.com/office/drawing/2014/main" id="{05A1BC44-1320-4E58-8BF2-70EE3345796F}"/>
              </a:ext>
            </a:extLst>
          </p:cNvPr>
          <p:cNvGrpSpPr/>
          <p:nvPr/>
        </p:nvGrpSpPr>
        <p:grpSpPr>
          <a:xfrm>
            <a:off x="0" y="0"/>
            <a:ext cx="12192000" cy="6858001"/>
            <a:chOff x="0" y="0"/>
            <a:chExt cx="12192000" cy="6857999"/>
          </a:xfrm>
        </p:grpSpPr>
        <p:pic>
          <p:nvPicPr>
            <p:cNvPr id="14" name="Google Shape;90;p1" descr="Google Shape;90;p1">
              <a:extLst>
                <a:ext uri="{FF2B5EF4-FFF2-40B4-BE49-F238E27FC236}">
                  <a16:creationId xmlns:a16="http://schemas.microsoft.com/office/drawing/2014/main" id="{09C0D334-8C29-494E-B1DC-7E430426D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80000"/>
            </a:blip>
            <a:srcRect t="4949" b="13248"/>
            <a:stretch>
              <a:fillRect/>
            </a:stretch>
          </p:blipFill>
          <p:spPr>
            <a:xfrm>
              <a:off x="20" y="1282"/>
              <a:ext cx="12191980" cy="68567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" name="Google Shape;91;p1">
              <a:extLst>
                <a:ext uri="{FF2B5EF4-FFF2-40B4-BE49-F238E27FC236}">
                  <a16:creationId xmlns:a16="http://schemas.microsoft.com/office/drawing/2014/main" id="{C9C689ED-FD11-4106-B277-5C539B8248E1}"/>
                </a:ext>
              </a:extLst>
            </p:cNvPr>
            <p:cNvSpPr/>
            <p:nvPr/>
          </p:nvSpPr>
          <p:spPr>
            <a:xfrm>
              <a:off x="0" y="0"/>
              <a:ext cx="12192000" cy="6856718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 w="12700" cap="flat">
              <a:solidFill>
                <a:srgbClr val="1C3052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dirty="0"/>
            </a:p>
          </p:txBody>
        </p:sp>
      </p:grpSp>
      <p:pic>
        <p:nvPicPr>
          <p:cNvPr id="9" name="Google Shape;94;p1" descr="Google Shape;94;p1">
            <a:extLst>
              <a:ext uri="{FF2B5EF4-FFF2-40B4-BE49-F238E27FC236}">
                <a16:creationId xmlns:a16="http://schemas.microsoft.com/office/drawing/2014/main" id="{12A648D4-4A8C-4926-B2E5-858FD93BEC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078" y="1113307"/>
            <a:ext cx="5634519" cy="160768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Google Shape;95;p1" descr="Google Shape;95;p1">
            <a:extLst>
              <a:ext uri="{FF2B5EF4-FFF2-40B4-BE49-F238E27FC236}">
                <a16:creationId xmlns:a16="http://schemas.microsoft.com/office/drawing/2014/main" id="{4DBA14C8-884C-4ECA-968D-A16C910FA8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55842" y="2720990"/>
            <a:ext cx="5818422" cy="2390660"/>
          </a:xfrm>
          <a:prstGeom prst="rect">
            <a:avLst/>
          </a:prstGeom>
          <a:ln w="12700">
            <a:miter lim="400000"/>
          </a:ln>
        </p:spPr>
      </p:pic>
      <p:pic>
        <p:nvPicPr>
          <p:cNvPr id="53" name="Google Shape;94;p1" descr="Google Shape;94;p1">
            <a:extLst>
              <a:ext uri="{FF2B5EF4-FFF2-40B4-BE49-F238E27FC236}">
                <a16:creationId xmlns:a16="http://schemas.microsoft.com/office/drawing/2014/main" id="{85A6FB7F-A185-4DCE-A7FB-875D3E5184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4933" y="-847308"/>
            <a:ext cx="1275580" cy="363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Google Shape;95;p1" descr="Google Shape;95;p1">
            <a:extLst>
              <a:ext uri="{FF2B5EF4-FFF2-40B4-BE49-F238E27FC236}">
                <a16:creationId xmlns:a16="http://schemas.microsoft.com/office/drawing/2014/main" id="{37FFBD36-73E7-4648-9FBA-9512F2991A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75774" y="-1038056"/>
            <a:ext cx="1814299" cy="745455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04D1A9D1-BF35-4BE0-825D-B67D05B5B24B}"/>
              </a:ext>
            </a:extLst>
          </p:cNvPr>
          <p:cNvSpPr txBox="1"/>
          <p:nvPr/>
        </p:nvSpPr>
        <p:spPr>
          <a:xfrm>
            <a:off x="-5993910" y="2686684"/>
            <a:ext cx="50590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1" dirty="0">
                <a:solidFill>
                  <a:srgbClr val="10100E"/>
                </a:solidFill>
                <a:effectLst/>
                <a:latin typeface="_General_Sans"/>
              </a:rPr>
              <a:t>Защитный купол, цепляющийся за несущие конструкции авто</a:t>
            </a:r>
            <a:endParaRPr lang="ru-RU" i="1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E5AAD0F-8CC0-4AB8-B74F-B55C57412489}"/>
              </a:ext>
            </a:extLst>
          </p:cNvPr>
          <p:cNvSpPr txBox="1"/>
          <p:nvPr/>
        </p:nvSpPr>
        <p:spPr>
          <a:xfrm>
            <a:off x="-6588369" y="1855687"/>
            <a:ext cx="62139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b="1" i="0" dirty="0">
                <a:solidFill>
                  <a:srgbClr val="10100E"/>
                </a:solidFill>
                <a:effectLst/>
                <a:latin typeface="_General_Sans"/>
              </a:rPr>
              <a:t>Мобильный купол</a:t>
            </a:r>
            <a:endParaRPr lang="ru-RU" sz="4800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72E76442-E8D9-4E91-874D-44A276347C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4" t="23116" r="3543" b="18054"/>
          <a:stretch/>
        </p:blipFill>
        <p:spPr bwMode="auto">
          <a:xfrm flipH="1">
            <a:off x="-9896813" y="1982105"/>
            <a:ext cx="9706941" cy="3876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698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177A4A3-60E2-4675-95FA-6EF4A7755E30}"/>
              </a:ext>
            </a:extLst>
          </p:cNvPr>
          <p:cNvSpPr/>
          <p:nvPr/>
        </p:nvSpPr>
        <p:spPr>
          <a:xfrm>
            <a:off x="0" y="0"/>
            <a:ext cx="12238169" cy="6858000"/>
          </a:xfrm>
          <a:prstGeom prst="rect">
            <a:avLst/>
          </a:prstGeom>
          <a:solidFill>
            <a:schemeClr val="bg1"/>
          </a:solidFill>
          <a:ln>
            <a:solidFill>
              <a:srgbClr val="20A1D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oogle Shape;94;p1" descr="Google Shape;94;p1">
            <a:extLst>
              <a:ext uri="{FF2B5EF4-FFF2-40B4-BE49-F238E27FC236}">
                <a16:creationId xmlns:a16="http://schemas.microsoft.com/office/drawing/2014/main" id="{12A648D4-4A8C-4926-B2E5-858FD93BEC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933" y="403997"/>
            <a:ext cx="1275580" cy="363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Google Shape;95;p1" descr="Google Shape;95;p1">
            <a:extLst>
              <a:ext uri="{FF2B5EF4-FFF2-40B4-BE49-F238E27FC236}">
                <a16:creationId xmlns:a16="http://schemas.microsoft.com/office/drawing/2014/main" id="{4DBA14C8-884C-4ECA-968D-A16C910FA8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75774" y="213249"/>
            <a:ext cx="1814299" cy="745455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Google Shape;146;p4">
            <a:extLst>
              <a:ext uri="{FF2B5EF4-FFF2-40B4-BE49-F238E27FC236}">
                <a16:creationId xmlns:a16="http://schemas.microsoft.com/office/drawing/2014/main" id="{E5A5E21F-0BE1-4C46-8BEB-D52886CECD24}"/>
              </a:ext>
            </a:extLst>
          </p:cNvPr>
          <p:cNvSpPr txBox="1"/>
          <p:nvPr/>
        </p:nvSpPr>
        <p:spPr>
          <a:xfrm>
            <a:off x="-7624898" y="426724"/>
            <a:ext cx="5501624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Montserrat" panose="00000500000000000000" pitchFamily="2" charset="-52"/>
                <a:cs typeface="Arial" panose="020B0604020202020204" pitchFamily="34" charset="0"/>
              </a:rPr>
              <a:t>Профиль команды</a:t>
            </a:r>
            <a:endParaRPr dirty="0"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pic>
        <p:nvPicPr>
          <p:cNvPr id="42" name="Google Shape;104;p2" descr="Google Shape;104;p2">
            <a:extLst>
              <a:ext uri="{FF2B5EF4-FFF2-40B4-BE49-F238E27FC236}">
                <a16:creationId xmlns:a16="http://schemas.microsoft.com/office/drawing/2014/main" id="{8A704E67-222C-4E96-921C-0DD722D1F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54288" y="1491137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53B09033-8AEA-48EF-93D3-7AE431C0BB45}"/>
              </a:ext>
            </a:extLst>
          </p:cNvPr>
          <p:cNvGrpSpPr/>
          <p:nvPr/>
        </p:nvGrpSpPr>
        <p:grpSpPr>
          <a:xfrm>
            <a:off x="-8047209" y="6410632"/>
            <a:ext cx="2348000" cy="206478"/>
            <a:chOff x="324465" y="6410632"/>
            <a:chExt cx="2348000" cy="206478"/>
          </a:xfrm>
        </p:grpSpPr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F1EC210E-1BD8-4CF2-AF30-02CA0EB09048}"/>
                </a:ext>
              </a:extLst>
            </p:cNvPr>
            <p:cNvSpPr/>
            <p:nvPr/>
          </p:nvSpPr>
          <p:spPr>
            <a:xfrm>
              <a:off x="324465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 rad="127000">
                <a:srgbClr val="EDC80D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5ACF478C-E1A1-4724-8E32-5B32F79DD506}"/>
                </a:ext>
              </a:extLst>
            </p:cNvPr>
            <p:cNvSpPr/>
            <p:nvPr/>
          </p:nvSpPr>
          <p:spPr>
            <a:xfrm>
              <a:off x="594459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5D343BFA-C51A-4EB5-9765-9AA13BF4C327}"/>
                </a:ext>
              </a:extLst>
            </p:cNvPr>
            <p:cNvSpPr/>
            <p:nvPr/>
          </p:nvSpPr>
          <p:spPr>
            <a:xfrm>
              <a:off x="866078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36442BD5-DB05-407C-B2EA-6710D89730E1}"/>
                </a:ext>
              </a:extLst>
            </p:cNvPr>
            <p:cNvSpPr/>
            <p:nvPr/>
          </p:nvSpPr>
          <p:spPr>
            <a:xfrm>
              <a:off x="11300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F4DAE47B-BA23-4775-A29B-31CB9E65DB08}"/>
                </a:ext>
              </a:extLst>
            </p:cNvPr>
            <p:cNvSpPr/>
            <p:nvPr/>
          </p:nvSpPr>
          <p:spPr>
            <a:xfrm>
              <a:off x="1400014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3A54814D-5A88-4F18-B97B-A35D8BF559E2}"/>
                </a:ext>
              </a:extLst>
            </p:cNvPr>
            <p:cNvSpPr/>
            <p:nvPr/>
          </p:nvSpPr>
          <p:spPr>
            <a:xfrm>
              <a:off x="1671633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A44D93F8-AD7C-46A4-8D67-F01DC6A0993A}"/>
                </a:ext>
              </a:extLst>
            </p:cNvPr>
            <p:cNvSpPr/>
            <p:nvPr/>
          </p:nvSpPr>
          <p:spPr>
            <a:xfrm>
              <a:off x="1934207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E0ADCA3B-5D5E-4A77-8450-8B34D0871DC2}"/>
                </a:ext>
              </a:extLst>
            </p:cNvPr>
            <p:cNvSpPr/>
            <p:nvPr/>
          </p:nvSpPr>
          <p:spPr>
            <a:xfrm>
              <a:off x="2204201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3E613453-1A72-432D-9368-3C36FA75BFBF}"/>
                </a:ext>
              </a:extLst>
            </p:cNvPr>
            <p:cNvSpPr/>
            <p:nvPr/>
          </p:nvSpPr>
          <p:spPr>
            <a:xfrm>
              <a:off x="24758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9" name="Picture 2">
            <a:extLst>
              <a:ext uri="{FF2B5EF4-FFF2-40B4-BE49-F238E27FC236}">
                <a16:creationId xmlns:a16="http://schemas.microsoft.com/office/drawing/2014/main" id="{F2BCF224-6DA1-4F6A-826F-33AF86E443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4" t="28466" r="5146" b="23101"/>
          <a:stretch/>
        </p:blipFill>
        <p:spPr bwMode="auto">
          <a:xfrm flipH="1">
            <a:off x="-3588155" y="2599788"/>
            <a:ext cx="9537783" cy="319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Google Shape;104;p2" descr="Google Shape;104;p2">
            <a:extLst>
              <a:ext uri="{FF2B5EF4-FFF2-40B4-BE49-F238E27FC236}">
                <a16:creationId xmlns:a16="http://schemas.microsoft.com/office/drawing/2014/main" id="{B110EEC5-2166-49CB-BC94-B5D6EB266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54724" y="3421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35" name="Google Shape;105;p2" descr="Google Shape;105;p2">
            <a:extLst>
              <a:ext uri="{FF2B5EF4-FFF2-40B4-BE49-F238E27FC236}">
                <a16:creationId xmlns:a16="http://schemas.microsoft.com/office/drawing/2014/main" id="{ED5AE0AF-F93A-4C74-8B3E-262EEB1BD6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41440" y="2337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BAAE3169-2579-475F-B840-9655C9A24AF0}"/>
              </a:ext>
            </a:extLst>
          </p:cNvPr>
          <p:cNvSpPr txBox="1"/>
          <p:nvPr/>
        </p:nvSpPr>
        <p:spPr>
          <a:xfrm>
            <a:off x="3815188" y="2662831"/>
            <a:ext cx="50590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1" dirty="0">
                <a:solidFill>
                  <a:srgbClr val="10100E"/>
                </a:solidFill>
                <a:effectLst/>
                <a:latin typeface="_General_Sans"/>
              </a:rPr>
              <a:t>Защитный купол, цепляющийся за несущие конструкции авто</a:t>
            </a:r>
            <a:endParaRPr lang="ru-RU" i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1F6A0E4-643C-43B9-B2A7-F8FDE3891F65}"/>
              </a:ext>
            </a:extLst>
          </p:cNvPr>
          <p:cNvSpPr txBox="1"/>
          <p:nvPr/>
        </p:nvSpPr>
        <p:spPr>
          <a:xfrm>
            <a:off x="3220729" y="1831834"/>
            <a:ext cx="62139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b="1" i="0" dirty="0">
                <a:solidFill>
                  <a:srgbClr val="EDC80D"/>
                </a:solidFill>
                <a:effectLst/>
                <a:latin typeface="Avenir Next Cyr Medium" panose="020B0603020202020204" pitchFamily="34" charset="-52"/>
              </a:rPr>
              <a:t>Мобильный купол</a:t>
            </a:r>
            <a:endParaRPr lang="ru-RU" sz="4800" dirty="0">
              <a:solidFill>
                <a:srgbClr val="EDC80D"/>
              </a:solidFill>
              <a:latin typeface="Avenir Next Cyr Medium" panose="020B0603020202020204" pitchFamily="34" charset="-52"/>
            </a:endParaRP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E9E6A729-A2EE-4D03-AEB1-2E6610DA7654}"/>
              </a:ext>
            </a:extLst>
          </p:cNvPr>
          <p:cNvGrpSpPr/>
          <p:nvPr/>
        </p:nvGrpSpPr>
        <p:grpSpPr>
          <a:xfrm rot="16200000">
            <a:off x="10840054" y="2617981"/>
            <a:ext cx="1931401" cy="400110"/>
            <a:chOff x="503579" y="4017574"/>
            <a:chExt cx="1931401" cy="400110"/>
          </a:xfrm>
        </p:grpSpPr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AF8EDF71-BFE0-4488-A2C1-FFD9DD19C231}"/>
                </a:ext>
              </a:extLst>
            </p:cNvPr>
            <p:cNvCxnSpPr>
              <a:cxnSpLocks/>
            </p:cNvCxnSpPr>
            <p:nvPr/>
          </p:nvCxnSpPr>
          <p:spPr>
            <a:xfrm>
              <a:off x="503579" y="4217628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353D4E5-9254-4899-AFC0-42990AB6CCD4}"/>
                </a:ext>
              </a:extLst>
            </p:cNvPr>
            <p:cNvSpPr txBox="1"/>
            <p:nvPr/>
          </p:nvSpPr>
          <p:spPr>
            <a:xfrm>
              <a:off x="1112489" y="4017574"/>
              <a:ext cx="1076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C000"/>
                  </a:solidFill>
                  <a:latin typeface="Sylfaen" panose="010A0502050306030303" pitchFamily="18" charset="0"/>
                </a:rPr>
                <a:t>RCB</a:t>
              </a:r>
              <a:endParaRPr lang="ru-RU" sz="2000" b="1" dirty="0">
                <a:solidFill>
                  <a:srgbClr val="FFC000"/>
                </a:solidFill>
                <a:latin typeface="Sylfaen" panose="010A0502050306030303" pitchFamily="18" charset="0"/>
              </a:endParaRPr>
            </a:p>
          </p:txBody>
        </p:sp>
        <p:cxnSp>
          <p:nvCxnSpPr>
            <p:cNvPr id="54" name="Прямая соединительная линия 53">
              <a:extLst>
                <a:ext uri="{FF2B5EF4-FFF2-40B4-BE49-F238E27FC236}">
                  <a16:creationId xmlns:a16="http://schemas.microsoft.com/office/drawing/2014/main" id="{CB02D27D-3D11-48D8-A662-4FCBDA973FFA}"/>
                </a:ext>
              </a:extLst>
            </p:cNvPr>
            <p:cNvCxnSpPr>
              <a:cxnSpLocks/>
            </p:cNvCxnSpPr>
            <p:nvPr/>
          </p:nvCxnSpPr>
          <p:spPr>
            <a:xfrm>
              <a:off x="1826070" y="4227871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6687116-D220-4E16-BA72-DAA015798DAB}"/>
              </a:ext>
            </a:extLst>
          </p:cNvPr>
          <p:cNvSpPr txBox="1"/>
          <p:nvPr/>
        </p:nvSpPr>
        <p:spPr>
          <a:xfrm>
            <a:off x="7785584" y="6000924"/>
            <a:ext cx="4220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Команда </a:t>
            </a:r>
            <a:r>
              <a:rPr lang="en-US" dirty="0"/>
              <a:t>RCB</a:t>
            </a:r>
          </a:p>
          <a:p>
            <a:r>
              <a:rPr lang="ru-RU" dirty="0"/>
              <a:t>Командир: Климов Никита Викторович</a:t>
            </a:r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D7F3EC8D-F6AD-423D-A9B4-7D572D706551}"/>
              </a:ext>
            </a:extLst>
          </p:cNvPr>
          <p:cNvSpPr/>
          <p:nvPr/>
        </p:nvSpPr>
        <p:spPr>
          <a:xfrm>
            <a:off x="-8451991" y="1788160"/>
            <a:ext cx="2895600" cy="2885440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3B876DD-C286-43B2-BEE9-1AC20E5B4373}"/>
              </a:ext>
            </a:extLst>
          </p:cNvPr>
          <p:cNvSpPr txBox="1"/>
          <p:nvPr/>
        </p:nvSpPr>
        <p:spPr>
          <a:xfrm>
            <a:off x="-8603546" y="4775200"/>
            <a:ext cx="33664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Montserrat" panose="00000500000000000000" pitchFamily="2" charset="-52"/>
                <a:cs typeface="Arial" panose="020B0604020202020204" pitchFamily="34" charset="0"/>
              </a:rPr>
              <a:t>Климов Никита</a:t>
            </a:r>
          </a:p>
          <a:p>
            <a:pPr algn="ctr"/>
            <a:r>
              <a:rPr lang="ru-RU" sz="1600" dirty="0">
                <a:latin typeface="Montserrat" panose="00000500000000000000" pitchFamily="2" charset="-52"/>
                <a:cs typeface="Arial" panose="020B0604020202020204" pitchFamily="34" charset="0"/>
              </a:rPr>
              <a:t>лидер команды</a:t>
            </a:r>
          </a:p>
          <a:p>
            <a:pPr algn="ctr"/>
            <a:r>
              <a:rPr lang="ru-RU" sz="1400" dirty="0">
                <a:latin typeface="Montserrat" panose="00000500000000000000" pitchFamily="2" charset="-52"/>
                <a:cs typeface="Arial" panose="020B0604020202020204" pitchFamily="34" charset="0"/>
              </a:rPr>
              <a:t>Призер междисциплинарного проектирования, СПО</a:t>
            </a:r>
            <a:endParaRPr lang="ru-RU" dirty="0"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57" name="Овал 56">
            <a:extLst>
              <a:ext uri="{FF2B5EF4-FFF2-40B4-BE49-F238E27FC236}">
                <a16:creationId xmlns:a16="http://schemas.microsoft.com/office/drawing/2014/main" id="{5BA0D415-4E9D-4F6B-8362-DD1421418746}"/>
              </a:ext>
            </a:extLst>
          </p:cNvPr>
          <p:cNvSpPr/>
          <p:nvPr/>
        </p:nvSpPr>
        <p:spPr>
          <a:xfrm>
            <a:off x="-5291781" y="1239518"/>
            <a:ext cx="1860729" cy="1854201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1935" t="-10188" r="-1935" b="-25720"/>
            </a:stretch>
          </a:blipFill>
          <a:ln>
            <a:solidFill>
              <a:schemeClr val="accent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Овал 57">
            <a:extLst>
              <a:ext uri="{FF2B5EF4-FFF2-40B4-BE49-F238E27FC236}">
                <a16:creationId xmlns:a16="http://schemas.microsoft.com/office/drawing/2014/main" id="{ACCCE856-7465-4DD8-9CD3-DBBAB4E0FA54}"/>
              </a:ext>
            </a:extLst>
          </p:cNvPr>
          <p:cNvSpPr/>
          <p:nvPr/>
        </p:nvSpPr>
        <p:spPr>
          <a:xfrm>
            <a:off x="12483482" y="4358639"/>
            <a:ext cx="1860729" cy="1854201"/>
          </a:xfrm>
          <a:prstGeom prst="ellipse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5127" t="-480" r="-38997" b="-113090"/>
            </a:stretch>
          </a:blip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Овал 58">
            <a:extLst>
              <a:ext uri="{FF2B5EF4-FFF2-40B4-BE49-F238E27FC236}">
                <a16:creationId xmlns:a16="http://schemas.microsoft.com/office/drawing/2014/main" id="{84B294B5-7DCE-4B2A-92C0-3D6D5DA180AA}"/>
              </a:ext>
            </a:extLst>
          </p:cNvPr>
          <p:cNvSpPr/>
          <p:nvPr/>
        </p:nvSpPr>
        <p:spPr>
          <a:xfrm>
            <a:off x="16424359" y="1239518"/>
            <a:ext cx="1860729" cy="1854201"/>
          </a:xfrm>
          <a:prstGeom prst="ellipse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Овал 59">
            <a:extLst>
              <a:ext uri="{FF2B5EF4-FFF2-40B4-BE49-F238E27FC236}">
                <a16:creationId xmlns:a16="http://schemas.microsoft.com/office/drawing/2014/main" id="{C9D9E98B-8B5D-4ECE-89A1-242353B73759}"/>
              </a:ext>
            </a:extLst>
          </p:cNvPr>
          <p:cNvSpPr/>
          <p:nvPr/>
        </p:nvSpPr>
        <p:spPr>
          <a:xfrm>
            <a:off x="16424359" y="4358639"/>
            <a:ext cx="1860729" cy="1854201"/>
          </a:xfrm>
          <a:prstGeom prst="ellipse">
            <a:avLst/>
          </a:pr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4"/>
            </a:solidFill>
          </a:ln>
          <a:effectLst>
            <a:outerShdw blurRad="4191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1427A09-7E6B-4BD4-B16F-9A0F7042E6D7}"/>
              </a:ext>
            </a:extLst>
          </p:cNvPr>
          <p:cNvSpPr txBox="1"/>
          <p:nvPr/>
        </p:nvSpPr>
        <p:spPr>
          <a:xfrm>
            <a:off x="-3346916" y="2322646"/>
            <a:ext cx="2171238" cy="17235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ontserrat" panose="00000500000000000000" pitchFamily="2" charset="-52"/>
                <a:cs typeface="Arial" panose="020B0604020202020204" pitchFamily="34" charset="0"/>
                <a:sym typeface="Arial"/>
              </a:rPr>
              <a:t>Чернявский Владимир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solidFill>
                  <a:srgbClr val="000000"/>
                </a:solidFill>
                <a:latin typeface="Montserrat" panose="00000500000000000000" pitchFamily="2" charset="-52"/>
                <a:cs typeface="Arial" panose="020B0604020202020204" pitchFamily="34" charset="0"/>
                <a:sym typeface="Arial"/>
              </a:rPr>
              <a:t>Главный инженер-проектировщик.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ontserrat" panose="00000500000000000000" pitchFamily="2" charset="-52"/>
              <a:cs typeface="Arial" panose="020B0604020202020204" pitchFamily="34" charset="0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solidFill>
                  <a:srgbClr val="000000"/>
                </a:solidFill>
                <a:latin typeface="Montserrat" panose="00000500000000000000" pitchFamily="2" charset="-52"/>
                <a:cs typeface="Arial" panose="020B0604020202020204" pitchFamily="34" charset="0"/>
                <a:sym typeface="Arial"/>
              </a:rPr>
              <a:t>Участник междисциплинарной проектной деятельности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ontserrat" panose="00000500000000000000" pitchFamily="2" charset="-52"/>
              <a:cs typeface="Arial" panose="020B0604020202020204" pitchFamily="34" charset="0"/>
              <a:sym typeface="Arial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D0A4FDF-5B64-4484-A438-501F37799D99}"/>
              </a:ext>
            </a:extLst>
          </p:cNvPr>
          <p:cNvSpPr txBox="1"/>
          <p:nvPr/>
        </p:nvSpPr>
        <p:spPr>
          <a:xfrm>
            <a:off x="18454924" y="2322646"/>
            <a:ext cx="2131707" cy="1292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ontserrat" panose="00000500000000000000" pitchFamily="2" charset="-52"/>
                <a:cs typeface="Arial" panose="020B0604020202020204" pitchFamily="34" charset="0"/>
                <a:sym typeface="Arial"/>
              </a:rPr>
              <a:t>Огиенко Леонид</a:t>
            </a:r>
            <a:b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Next Cyr Medium" panose="020B0603020202020204" pitchFamily="34" charset="-52"/>
                <a:cs typeface="Arial" panose="020B0604020202020204" pitchFamily="34" charset="0"/>
                <a:sym typeface="Arial"/>
              </a:rPr>
            </a:b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ontserrat" panose="00000500000000000000" pitchFamily="2" charset="-52"/>
                <a:cs typeface="Arial" panose="020B0604020202020204" pitchFamily="34" charset="0"/>
                <a:sym typeface="Arial"/>
              </a:rPr>
              <a:t>Риск-менеджер,</a:t>
            </a:r>
            <a:r>
              <a:rPr lang="ru-RU" sz="1400" dirty="0">
                <a:solidFill>
                  <a:srgbClr val="000000"/>
                </a:solidFill>
                <a:latin typeface="Montserrat" panose="00000500000000000000" pitchFamily="2" charset="-52"/>
                <a:cs typeface="Arial" panose="020B0604020202020204" pitchFamily="34" charset="0"/>
                <a:sym typeface="Arial"/>
              </a:rPr>
              <a:t> Участник междисциплинарной проектной деятельности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ontserrat" panose="00000500000000000000" pitchFamily="2" charset="-52"/>
              <a:cs typeface="Arial" panose="020B0604020202020204" pitchFamily="34" charset="0"/>
              <a:sym typeface="Arial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A833B63-B018-4C16-B8FE-79EF2BDE194B}"/>
              </a:ext>
            </a:extLst>
          </p:cNvPr>
          <p:cNvSpPr txBox="1"/>
          <p:nvPr/>
        </p:nvSpPr>
        <p:spPr>
          <a:xfrm>
            <a:off x="14469709" y="5282572"/>
            <a:ext cx="2323687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ontserrat" panose="00000500000000000000" pitchFamily="2" charset="-52"/>
                <a:cs typeface="Arial" panose="020B0604020202020204" pitchFamily="34" charset="0"/>
                <a:sym typeface="Arial"/>
              </a:rPr>
              <a:t>Шубина Наталья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solidFill>
                  <a:srgbClr val="000000"/>
                </a:solidFill>
                <a:latin typeface="Montserrat" panose="00000500000000000000" pitchFamily="2" charset="-52"/>
                <a:cs typeface="Arial" panose="020B0604020202020204" pitchFamily="34" charset="0"/>
                <a:sym typeface="Arial"/>
              </a:rPr>
              <a:t>Дизайнер, Участник междисциплинарной проектной деятельности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ontserrat" panose="00000500000000000000" pitchFamily="2" charset="-52"/>
              <a:cs typeface="Arial" panose="020B0604020202020204" pitchFamily="34" charset="0"/>
              <a:sym typeface="Arial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EC9D1B3-150F-4F78-A870-71C790B47B6F}"/>
              </a:ext>
            </a:extLst>
          </p:cNvPr>
          <p:cNvSpPr txBox="1"/>
          <p:nvPr/>
        </p:nvSpPr>
        <p:spPr>
          <a:xfrm>
            <a:off x="18363044" y="5283031"/>
            <a:ext cx="2345635" cy="1292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ontserrat" panose="00000500000000000000" pitchFamily="2" charset="-52"/>
                <a:cs typeface="Arial" panose="020B0604020202020204" pitchFamily="34" charset="0"/>
                <a:sym typeface="Arial"/>
              </a:rPr>
              <a:t>Деркач Вадим</a:t>
            </a:r>
            <a:b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ontserrat" panose="00000500000000000000" pitchFamily="2" charset="-52"/>
                <a:cs typeface="Arial" panose="020B0604020202020204" pitchFamily="34" charset="0"/>
                <a:sym typeface="Arial"/>
              </a:rPr>
            </a:br>
            <a:r>
              <a:rPr lang="ru-RU" sz="1400" dirty="0">
                <a:solidFill>
                  <a:srgbClr val="000000"/>
                </a:solidFill>
                <a:latin typeface="Montserrat" panose="00000500000000000000" pitchFamily="2" charset="-52"/>
                <a:cs typeface="Arial" panose="020B0604020202020204" pitchFamily="34" charset="0"/>
                <a:sym typeface="Arial"/>
              </a:rPr>
              <a:t>мотивационный спикер,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ontserrat" panose="00000500000000000000" pitchFamily="2" charset="-52"/>
              <a:cs typeface="Arial" panose="020B0604020202020204" pitchFamily="34" charset="0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solidFill>
                  <a:srgbClr val="000000"/>
                </a:solidFill>
                <a:latin typeface="Montserrat" panose="00000500000000000000" pitchFamily="2" charset="-52"/>
                <a:cs typeface="Arial" panose="020B0604020202020204" pitchFamily="34" charset="0"/>
                <a:sym typeface="Arial"/>
              </a:rPr>
              <a:t>Призёр междисциплинарной проектной деятельности 2022. 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ontserrat" panose="00000500000000000000" pitchFamily="2" charset="-52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53781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6F2DAAAD-13CC-4237-AF94-25FC6636F294}"/>
              </a:ext>
            </a:extLst>
          </p:cNvPr>
          <p:cNvSpPr/>
          <p:nvPr/>
        </p:nvSpPr>
        <p:spPr>
          <a:xfrm>
            <a:off x="0" y="0"/>
            <a:ext cx="12238169" cy="6858000"/>
          </a:xfrm>
          <a:prstGeom prst="rect">
            <a:avLst/>
          </a:prstGeom>
          <a:solidFill>
            <a:schemeClr val="bg1"/>
          </a:solidFill>
          <a:ln>
            <a:solidFill>
              <a:srgbClr val="20A1D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0" name="Google Shape;89;p1">
            <a:extLst>
              <a:ext uri="{FF2B5EF4-FFF2-40B4-BE49-F238E27FC236}">
                <a16:creationId xmlns:a16="http://schemas.microsoft.com/office/drawing/2014/main" id="{4655BD81-5B3F-4CE8-92C0-28E070DD02DA}"/>
              </a:ext>
            </a:extLst>
          </p:cNvPr>
          <p:cNvGrpSpPr/>
          <p:nvPr/>
        </p:nvGrpSpPr>
        <p:grpSpPr>
          <a:xfrm>
            <a:off x="65326" y="7769"/>
            <a:ext cx="12192000" cy="6858001"/>
            <a:chOff x="0" y="0"/>
            <a:chExt cx="12192000" cy="6857999"/>
          </a:xfrm>
        </p:grpSpPr>
        <p:pic>
          <p:nvPicPr>
            <p:cNvPr id="41" name="Google Shape;90;p1" descr="Google Shape;90;p1">
              <a:extLst>
                <a:ext uri="{FF2B5EF4-FFF2-40B4-BE49-F238E27FC236}">
                  <a16:creationId xmlns:a16="http://schemas.microsoft.com/office/drawing/2014/main" id="{03EC1230-AEB4-457E-A7F7-47E23A053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80000"/>
            </a:blip>
            <a:srcRect t="4949" b="13248"/>
            <a:stretch>
              <a:fillRect/>
            </a:stretch>
          </p:blipFill>
          <p:spPr>
            <a:xfrm>
              <a:off x="20" y="1282"/>
              <a:ext cx="12191980" cy="68567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2" name="Google Shape;91;p1">
              <a:extLst>
                <a:ext uri="{FF2B5EF4-FFF2-40B4-BE49-F238E27FC236}">
                  <a16:creationId xmlns:a16="http://schemas.microsoft.com/office/drawing/2014/main" id="{E242C633-427B-44C0-999D-00676FF07390}"/>
                </a:ext>
              </a:extLst>
            </p:cNvPr>
            <p:cNvSpPr/>
            <p:nvPr/>
          </p:nvSpPr>
          <p:spPr>
            <a:xfrm>
              <a:off x="0" y="0"/>
              <a:ext cx="12192000" cy="6856718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 w="12700" cap="flat">
              <a:solidFill>
                <a:srgbClr val="1C3052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dirty="0"/>
            </a:p>
          </p:txBody>
        </p:sp>
      </p:grp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DAB3FE2E-217E-4103-9013-889B477CF35E}"/>
              </a:ext>
            </a:extLst>
          </p:cNvPr>
          <p:cNvGrpSpPr/>
          <p:nvPr/>
        </p:nvGrpSpPr>
        <p:grpSpPr>
          <a:xfrm>
            <a:off x="12873634" y="0"/>
            <a:ext cx="4984954" cy="6858000"/>
            <a:chOff x="5240384" y="0"/>
            <a:chExt cx="4984954" cy="6858000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C8934D7B-DC30-4ED1-8466-92921EF53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50" r="26350"/>
            <a:stretch/>
          </p:blipFill>
          <p:spPr>
            <a:xfrm>
              <a:off x="5240384" y="0"/>
              <a:ext cx="4984954" cy="6858000"/>
            </a:xfrm>
            <a:prstGeom prst="parallelogram">
              <a:avLst>
                <a:gd name="adj" fmla="val 21844"/>
              </a:avLst>
            </a:prstGeom>
          </p:spPr>
        </p:pic>
        <p:sp>
          <p:nvSpPr>
            <p:cNvPr id="4" name="Параллелограмм 3">
              <a:extLst>
                <a:ext uri="{FF2B5EF4-FFF2-40B4-BE49-F238E27FC236}">
                  <a16:creationId xmlns:a16="http://schemas.microsoft.com/office/drawing/2014/main" id="{6861C7E9-C786-4E34-8D29-4369BFDF0D68}"/>
                </a:ext>
              </a:extLst>
            </p:cNvPr>
            <p:cNvSpPr/>
            <p:nvPr/>
          </p:nvSpPr>
          <p:spPr>
            <a:xfrm>
              <a:off x="5240596" y="4109884"/>
              <a:ext cx="4345856" cy="2748116"/>
            </a:xfrm>
            <a:prstGeom prst="parallelogram">
              <a:avLst>
                <a:gd name="adj" fmla="val 14615"/>
              </a:avLst>
            </a:prstGeom>
            <a:solidFill>
              <a:srgbClr val="FFCC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6E0F6B7B-C576-4BCC-B999-FCBFDB4EB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8150200" y="1367052"/>
            <a:ext cx="8407368" cy="5250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58BFF000-D6DF-4AA2-B1CF-2C958EF843FF}"/>
              </a:ext>
            </a:extLst>
          </p:cNvPr>
          <p:cNvGrpSpPr/>
          <p:nvPr/>
        </p:nvGrpSpPr>
        <p:grpSpPr>
          <a:xfrm>
            <a:off x="324465" y="6410632"/>
            <a:ext cx="2348000" cy="206478"/>
            <a:chOff x="324465" y="6410632"/>
            <a:chExt cx="2348000" cy="206478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D79A74F7-2DC7-4311-B42A-900FA17A7C27}"/>
                </a:ext>
              </a:extLst>
            </p:cNvPr>
            <p:cNvSpPr/>
            <p:nvPr/>
          </p:nvSpPr>
          <p:spPr>
            <a:xfrm>
              <a:off x="324465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 rad="127000">
                <a:srgbClr val="EDC80D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9993C786-4C50-4DE2-A99E-A14CE716A360}"/>
                </a:ext>
              </a:extLst>
            </p:cNvPr>
            <p:cNvSpPr/>
            <p:nvPr/>
          </p:nvSpPr>
          <p:spPr>
            <a:xfrm>
              <a:off x="594459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81B2FEE4-1FA5-4183-BCFF-8444AD2082BC}"/>
                </a:ext>
              </a:extLst>
            </p:cNvPr>
            <p:cNvSpPr/>
            <p:nvPr/>
          </p:nvSpPr>
          <p:spPr>
            <a:xfrm>
              <a:off x="866078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A0FBB447-AEB8-4225-9940-1FF5C27BADEB}"/>
                </a:ext>
              </a:extLst>
            </p:cNvPr>
            <p:cNvSpPr/>
            <p:nvPr/>
          </p:nvSpPr>
          <p:spPr>
            <a:xfrm>
              <a:off x="11300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0AB5EE50-3EF3-4C92-A69F-13DD4551507C}"/>
                </a:ext>
              </a:extLst>
            </p:cNvPr>
            <p:cNvSpPr/>
            <p:nvPr/>
          </p:nvSpPr>
          <p:spPr>
            <a:xfrm>
              <a:off x="1400014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76B36CA0-689E-405C-89C4-7E77103280E3}"/>
                </a:ext>
              </a:extLst>
            </p:cNvPr>
            <p:cNvSpPr/>
            <p:nvPr/>
          </p:nvSpPr>
          <p:spPr>
            <a:xfrm>
              <a:off x="1671633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8F7A89CA-0E2E-4A14-BA90-B021CD00B4CB}"/>
                </a:ext>
              </a:extLst>
            </p:cNvPr>
            <p:cNvSpPr/>
            <p:nvPr/>
          </p:nvSpPr>
          <p:spPr>
            <a:xfrm>
              <a:off x="1934207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BA8D2D74-3F73-4439-9EF2-D0DD2D1109C4}"/>
                </a:ext>
              </a:extLst>
            </p:cNvPr>
            <p:cNvSpPr/>
            <p:nvPr/>
          </p:nvSpPr>
          <p:spPr>
            <a:xfrm>
              <a:off x="2204201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0876B674-0902-4532-BD9B-8508C6F0740C}"/>
                </a:ext>
              </a:extLst>
            </p:cNvPr>
            <p:cNvSpPr/>
            <p:nvPr/>
          </p:nvSpPr>
          <p:spPr>
            <a:xfrm>
              <a:off x="24758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A0A85455-3F47-4861-A5D8-F59E767ADEF1}"/>
              </a:ext>
            </a:extLst>
          </p:cNvPr>
          <p:cNvSpPr txBox="1"/>
          <p:nvPr/>
        </p:nvSpPr>
        <p:spPr>
          <a:xfrm>
            <a:off x="-9232779" y="2686684"/>
            <a:ext cx="50590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1" dirty="0">
                <a:solidFill>
                  <a:srgbClr val="10100E"/>
                </a:solidFill>
                <a:effectLst/>
                <a:latin typeface="_General_Sans"/>
              </a:rPr>
              <a:t>Защитный купол, цепляющийся за несущие конструкции авто</a:t>
            </a:r>
            <a:endParaRPr lang="ru-RU" i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311A00D-92C2-44CE-903D-A7C13866AB16}"/>
              </a:ext>
            </a:extLst>
          </p:cNvPr>
          <p:cNvSpPr txBox="1"/>
          <p:nvPr/>
        </p:nvSpPr>
        <p:spPr>
          <a:xfrm>
            <a:off x="-9827239" y="1907148"/>
            <a:ext cx="62139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b="1" i="0" dirty="0">
                <a:solidFill>
                  <a:srgbClr val="10100E"/>
                </a:solidFill>
                <a:effectLst/>
                <a:latin typeface="_General_Sans"/>
              </a:rPr>
              <a:t>Мобильный купол</a:t>
            </a:r>
            <a:endParaRPr lang="ru-RU" sz="4800" dirty="0"/>
          </a:p>
        </p:txBody>
      </p:sp>
      <p:pic>
        <p:nvPicPr>
          <p:cNvPr id="58" name="Google Shape;104;p2" descr="Google Shape;104;p2">
            <a:extLst>
              <a:ext uri="{FF2B5EF4-FFF2-40B4-BE49-F238E27FC236}">
                <a16:creationId xmlns:a16="http://schemas.microsoft.com/office/drawing/2014/main" id="{0BD8B4E4-C55D-4705-8B7A-1002781C42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9006" y="3421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9" name="Google Shape;105;p2" descr="Google Shape;105;p2">
            <a:extLst>
              <a:ext uri="{FF2B5EF4-FFF2-40B4-BE49-F238E27FC236}">
                <a16:creationId xmlns:a16="http://schemas.microsoft.com/office/drawing/2014/main" id="{F5E1ADA8-07F2-4A2B-B4D7-969B526268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50880" y="2337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60" name="Google Shape;146;p4">
            <a:extLst>
              <a:ext uri="{FF2B5EF4-FFF2-40B4-BE49-F238E27FC236}">
                <a16:creationId xmlns:a16="http://schemas.microsoft.com/office/drawing/2014/main" id="{FCF96AE3-9FCD-403A-B490-17D1FCE7F9E5}"/>
              </a:ext>
            </a:extLst>
          </p:cNvPr>
          <p:cNvSpPr txBox="1"/>
          <p:nvPr/>
        </p:nvSpPr>
        <p:spPr>
          <a:xfrm>
            <a:off x="746776" y="426724"/>
            <a:ext cx="5501624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Montserrat" panose="00000500000000000000" pitchFamily="2" charset="-52"/>
                <a:cs typeface="Arial" panose="020B0604020202020204" pitchFamily="34" charset="0"/>
              </a:rPr>
              <a:t>Команда</a:t>
            </a:r>
            <a:endParaRPr dirty="0"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id="{F48D76C6-D670-4846-AAA1-32580DAF303D}"/>
              </a:ext>
            </a:extLst>
          </p:cNvPr>
          <p:cNvSpPr/>
          <p:nvPr/>
        </p:nvSpPr>
        <p:spPr>
          <a:xfrm>
            <a:off x="480275" y="1788160"/>
            <a:ext cx="2895600" cy="2885440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C01426E-C408-46C5-80FF-7D06D96AFD8D}"/>
              </a:ext>
            </a:extLst>
          </p:cNvPr>
          <p:cNvSpPr txBox="1"/>
          <p:nvPr/>
        </p:nvSpPr>
        <p:spPr>
          <a:xfrm>
            <a:off x="328720" y="4775200"/>
            <a:ext cx="33664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Montserrat" panose="00000500000000000000" pitchFamily="2" charset="-52"/>
                <a:cs typeface="Arial" panose="020B0604020202020204" pitchFamily="34" charset="0"/>
              </a:rPr>
              <a:t>Климов Никита</a:t>
            </a:r>
          </a:p>
          <a:p>
            <a:pPr algn="ctr"/>
            <a:r>
              <a:rPr lang="ru-RU" sz="1600" dirty="0">
                <a:latin typeface="Montserrat" panose="00000500000000000000" pitchFamily="2" charset="-52"/>
                <a:cs typeface="Arial" panose="020B0604020202020204" pitchFamily="34" charset="0"/>
              </a:rPr>
              <a:t>лидер команды</a:t>
            </a:r>
          </a:p>
          <a:p>
            <a:pPr algn="ctr"/>
            <a:r>
              <a:rPr lang="ru-RU" sz="1400" dirty="0">
                <a:latin typeface="Montserrat" panose="00000500000000000000" pitchFamily="2" charset="-52"/>
                <a:cs typeface="Arial" panose="020B0604020202020204" pitchFamily="34" charset="0"/>
              </a:rPr>
              <a:t>Призер междисциплинарного проектирования, СПО</a:t>
            </a:r>
            <a:endParaRPr lang="ru-RU" dirty="0"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63" name="Овал 62">
            <a:extLst>
              <a:ext uri="{FF2B5EF4-FFF2-40B4-BE49-F238E27FC236}">
                <a16:creationId xmlns:a16="http://schemas.microsoft.com/office/drawing/2014/main" id="{D8F74601-2E6A-4921-BDB4-F518CC019064}"/>
              </a:ext>
            </a:extLst>
          </p:cNvPr>
          <p:cNvSpPr/>
          <p:nvPr/>
        </p:nvSpPr>
        <p:spPr>
          <a:xfrm>
            <a:off x="3640485" y="1239518"/>
            <a:ext cx="1860729" cy="1854201"/>
          </a:xfrm>
          <a:prstGeom prst="ellipse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1935" t="-10188" r="-1935" b="-25720"/>
            </a:stretch>
          </a:blipFill>
          <a:ln>
            <a:solidFill>
              <a:schemeClr val="accent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Овал 63">
            <a:extLst>
              <a:ext uri="{FF2B5EF4-FFF2-40B4-BE49-F238E27FC236}">
                <a16:creationId xmlns:a16="http://schemas.microsoft.com/office/drawing/2014/main" id="{D60CC4FF-DCDE-4E00-BC88-27BEEFBEB356}"/>
              </a:ext>
            </a:extLst>
          </p:cNvPr>
          <p:cNvSpPr/>
          <p:nvPr/>
        </p:nvSpPr>
        <p:spPr>
          <a:xfrm>
            <a:off x="3640485" y="4358639"/>
            <a:ext cx="1860729" cy="1854201"/>
          </a:xfrm>
          <a:prstGeom prst="ellipse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5127" t="-480" r="-38997" b="-113090"/>
            </a:stretch>
          </a:blip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E284D543-0483-4420-B4A6-79AEDE593F26}"/>
              </a:ext>
            </a:extLst>
          </p:cNvPr>
          <p:cNvSpPr/>
          <p:nvPr/>
        </p:nvSpPr>
        <p:spPr>
          <a:xfrm>
            <a:off x="7802757" y="1239518"/>
            <a:ext cx="1860729" cy="1854201"/>
          </a:xfrm>
          <a:prstGeom prst="ellipse">
            <a:avLst/>
          </a:pr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2F1943A8-5935-4CD9-9225-61002F6A9CB7}"/>
              </a:ext>
            </a:extLst>
          </p:cNvPr>
          <p:cNvSpPr/>
          <p:nvPr/>
        </p:nvSpPr>
        <p:spPr>
          <a:xfrm>
            <a:off x="7802757" y="4358639"/>
            <a:ext cx="1860729" cy="1854201"/>
          </a:xfrm>
          <a:prstGeom prst="ellipse">
            <a:avLst/>
          </a:prstGeom>
          <a:blipFill dpi="0"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4"/>
            </a:solidFill>
          </a:ln>
          <a:effectLst>
            <a:outerShdw blurRad="4191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66D60DE-67F4-4ABC-927C-89926EF1A8DE}"/>
              </a:ext>
            </a:extLst>
          </p:cNvPr>
          <p:cNvSpPr txBox="1"/>
          <p:nvPr/>
        </p:nvSpPr>
        <p:spPr>
          <a:xfrm>
            <a:off x="5585350" y="2322646"/>
            <a:ext cx="2171238" cy="17235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ontserrat" panose="00000500000000000000" pitchFamily="2" charset="-52"/>
                <a:cs typeface="Arial" panose="020B0604020202020204" pitchFamily="34" charset="0"/>
                <a:sym typeface="Arial"/>
              </a:rPr>
              <a:t>Чернявский Владимир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solidFill>
                  <a:srgbClr val="000000"/>
                </a:solidFill>
                <a:latin typeface="Montserrat" panose="00000500000000000000" pitchFamily="2" charset="-52"/>
                <a:cs typeface="Arial" panose="020B0604020202020204" pitchFamily="34" charset="0"/>
                <a:sym typeface="Arial"/>
              </a:rPr>
              <a:t>Главный инженер-проектировщик.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ontserrat" panose="00000500000000000000" pitchFamily="2" charset="-52"/>
              <a:cs typeface="Arial" panose="020B0604020202020204" pitchFamily="34" charset="0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solidFill>
                  <a:srgbClr val="000000"/>
                </a:solidFill>
                <a:latin typeface="Montserrat" panose="00000500000000000000" pitchFamily="2" charset="-52"/>
                <a:cs typeface="Arial" panose="020B0604020202020204" pitchFamily="34" charset="0"/>
                <a:sym typeface="Arial"/>
              </a:rPr>
              <a:t>Участник междисциплинарной проектной деятельности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ontserrat" panose="00000500000000000000" pitchFamily="2" charset="-52"/>
              <a:cs typeface="Arial" panose="020B0604020202020204" pitchFamily="34" charset="0"/>
              <a:sym typeface="Arial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BCC2950-6DE7-45D7-A2EB-A3EBA453FF5D}"/>
              </a:ext>
            </a:extLst>
          </p:cNvPr>
          <p:cNvSpPr txBox="1"/>
          <p:nvPr/>
        </p:nvSpPr>
        <p:spPr>
          <a:xfrm>
            <a:off x="9833322" y="2322646"/>
            <a:ext cx="2131707" cy="1292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ontserrat" panose="00000500000000000000" pitchFamily="2" charset="-52"/>
                <a:cs typeface="Arial" panose="020B0604020202020204" pitchFamily="34" charset="0"/>
                <a:sym typeface="Arial"/>
              </a:rPr>
              <a:t>Огиенко Леонид</a:t>
            </a:r>
            <a:b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Next Cyr Medium" panose="020B0603020202020204" pitchFamily="34" charset="-52"/>
                <a:cs typeface="Arial" panose="020B0604020202020204" pitchFamily="34" charset="0"/>
                <a:sym typeface="Arial"/>
              </a:rPr>
            </a:b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ontserrat" panose="00000500000000000000" pitchFamily="2" charset="-52"/>
                <a:cs typeface="Arial" panose="020B0604020202020204" pitchFamily="34" charset="0"/>
                <a:sym typeface="Arial"/>
              </a:rPr>
              <a:t>Риск-менеджер,</a:t>
            </a:r>
            <a:r>
              <a:rPr lang="ru-RU" sz="1400" dirty="0">
                <a:solidFill>
                  <a:srgbClr val="000000"/>
                </a:solidFill>
                <a:latin typeface="Montserrat" panose="00000500000000000000" pitchFamily="2" charset="-52"/>
                <a:cs typeface="Arial" panose="020B0604020202020204" pitchFamily="34" charset="0"/>
                <a:sym typeface="Arial"/>
              </a:rPr>
              <a:t> Участник междисциплинарной проектной деятельности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ontserrat" panose="00000500000000000000" pitchFamily="2" charset="-52"/>
              <a:cs typeface="Arial" panose="020B0604020202020204" pitchFamily="34" charset="0"/>
              <a:sym typeface="Arial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78F78A4-5EC3-443E-8FE2-9D267D77C791}"/>
              </a:ext>
            </a:extLst>
          </p:cNvPr>
          <p:cNvSpPr txBox="1"/>
          <p:nvPr/>
        </p:nvSpPr>
        <p:spPr>
          <a:xfrm>
            <a:off x="5626712" y="5282572"/>
            <a:ext cx="2323687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ontserrat" panose="00000500000000000000" pitchFamily="2" charset="-52"/>
                <a:cs typeface="Arial" panose="020B0604020202020204" pitchFamily="34" charset="0"/>
                <a:sym typeface="Arial"/>
              </a:rPr>
              <a:t>Шубина Наталья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solidFill>
                  <a:srgbClr val="000000"/>
                </a:solidFill>
                <a:latin typeface="Montserrat" panose="00000500000000000000" pitchFamily="2" charset="-52"/>
                <a:cs typeface="Arial" panose="020B0604020202020204" pitchFamily="34" charset="0"/>
                <a:sym typeface="Arial"/>
              </a:rPr>
              <a:t>Дизайнер, Участник междисциплинарной проектной деятельности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ontserrat" panose="00000500000000000000" pitchFamily="2" charset="-52"/>
              <a:cs typeface="Arial" panose="020B0604020202020204" pitchFamily="34" charset="0"/>
              <a:sym typeface="Arial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4268E20-BF9C-4BA2-89DE-D25BB2A7FF18}"/>
              </a:ext>
            </a:extLst>
          </p:cNvPr>
          <p:cNvSpPr txBox="1"/>
          <p:nvPr/>
        </p:nvSpPr>
        <p:spPr>
          <a:xfrm>
            <a:off x="9741442" y="5283031"/>
            <a:ext cx="2345635" cy="1292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ontserrat" panose="00000500000000000000" pitchFamily="2" charset="-52"/>
                <a:cs typeface="Arial" panose="020B0604020202020204" pitchFamily="34" charset="0"/>
                <a:sym typeface="Arial"/>
              </a:rPr>
              <a:t>Деркач Вадим</a:t>
            </a:r>
            <a:b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ontserrat" panose="00000500000000000000" pitchFamily="2" charset="-52"/>
                <a:cs typeface="Arial" panose="020B0604020202020204" pitchFamily="34" charset="0"/>
                <a:sym typeface="Arial"/>
              </a:rPr>
            </a:br>
            <a:r>
              <a:rPr lang="ru-RU" sz="1400" dirty="0">
                <a:solidFill>
                  <a:srgbClr val="000000"/>
                </a:solidFill>
                <a:latin typeface="Montserrat" panose="00000500000000000000" pitchFamily="2" charset="-52"/>
                <a:cs typeface="Arial" panose="020B0604020202020204" pitchFamily="34" charset="0"/>
                <a:sym typeface="Arial"/>
              </a:rPr>
              <a:t>мотивационный спикер,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ontserrat" panose="00000500000000000000" pitchFamily="2" charset="-52"/>
              <a:cs typeface="Arial" panose="020B0604020202020204" pitchFamily="34" charset="0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solidFill>
                  <a:srgbClr val="000000"/>
                </a:solidFill>
                <a:latin typeface="Montserrat" panose="00000500000000000000" pitchFamily="2" charset="-52"/>
                <a:cs typeface="Arial" panose="020B0604020202020204" pitchFamily="34" charset="0"/>
                <a:sym typeface="Arial"/>
              </a:rPr>
              <a:t>Призёр междисциплинарной проектной деятельности 2022. 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ontserrat" panose="00000500000000000000" pitchFamily="2" charset="-52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85" name="Группа 84">
            <a:extLst>
              <a:ext uri="{FF2B5EF4-FFF2-40B4-BE49-F238E27FC236}">
                <a16:creationId xmlns:a16="http://schemas.microsoft.com/office/drawing/2014/main" id="{1C20905B-937F-4B9C-8902-AA302627F67E}"/>
              </a:ext>
            </a:extLst>
          </p:cNvPr>
          <p:cNvGrpSpPr/>
          <p:nvPr/>
        </p:nvGrpSpPr>
        <p:grpSpPr>
          <a:xfrm rot="16200000">
            <a:off x="16654518" y="2617981"/>
            <a:ext cx="1931401" cy="400110"/>
            <a:chOff x="503579" y="4017574"/>
            <a:chExt cx="1931401" cy="400110"/>
          </a:xfrm>
        </p:grpSpPr>
        <p:cxnSp>
          <p:nvCxnSpPr>
            <p:cNvPr id="86" name="Прямая соединительная линия 85">
              <a:extLst>
                <a:ext uri="{FF2B5EF4-FFF2-40B4-BE49-F238E27FC236}">
                  <a16:creationId xmlns:a16="http://schemas.microsoft.com/office/drawing/2014/main" id="{F36D766B-0CA4-40C3-B748-B3970D805F68}"/>
                </a:ext>
              </a:extLst>
            </p:cNvPr>
            <p:cNvCxnSpPr>
              <a:cxnSpLocks/>
            </p:cNvCxnSpPr>
            <p:nvPr/>
          </p:nvCxnSpPr>
          <p:spPr>
            <a:xfrm>
              <a:off x="503579" y="4217628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CDD4105-95F0-4B9E-8ECD-77DC3239E03C}"/>
                </a:ext>
              </a:extLst>
            </p:cNvPr>
            <p:cNvSpPr txBox="1"/>
            <p:nvPr/>
          </p:nvSpPr>
          <p:spPr>
            <a:xfrm>
              <a:off x="1112489" y="4017574"/>
              <a:ext cx="1076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C000"/>
                  </a:solidFill>
                  <a:latin typeface="Sylfaen" panose="010A0502050306030303" pitchFamily="18" charset="0"/>
                </a:rPr>
                <a:t>RCB</a:t>
              </a:r>
              <a:endParaRPr lang="ru-RU" sz="2000" b="1" dirty="0">
                <a:solidFill>
                  <a:srgbClr val="FFC000"/>
                </a:solidFill>
                <a:latin typeface="Sylfaen" panose="010A0502050306030303" pitchFamily="18" charset="0"/>
              </a:endParaRPr>
            </a:p>
          </p:txBody>
        </p:sp>
        <p:cxnSp>
          <p:nvCxnSpPr>
            <p:cNvPr id="88" name="Прямая соединительная линия 87">
              <a:extLst>
                <a:ext uri="{FF2B5EF4-FFF2-40B4-BE49-F238E27FC236}">
                  <a16:creationId xmlns:a16="http://schemas.microsoft.com/office/drawing/2014/main" id="{C9DE6857-22C6-4673-ADC4-13F3FC9C2788}"/>
                </a:ext>
              </a:extLst>
            </p:cNvPr>
            <p:cNvCxnSpPr>
              <a:cxnSpLocks/>
            </p:cNvCxnSpPr>
            <p:nvPr/>
          </p:nvCxnSpPr>
          <p:spPr>
            <a:xfrm>
              <a:off x="1826070" y="4227871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37056272-ED1B-4C63-8811-5386D239D7FE}"/>
              </a:ext>
            </a:extLst>
          </p:cNvPr>
          <p:cNvGrpSpPr/>
          <p:nvPr/>
        </p:nvGrpSpPr>
        <p:grpSpPr>
          <a:xfrm rot="16200000">
            <a:off x="10840054" y="2617981"/>
            <a:ext cx="1931401" cy="400110"/>
            <a:chOff x="503579" y="4017574"/>
            <a:chExt cx="1931401" cy="400110"/>
          </a:xfrm>
        </p:grpSpPr>
        <p:cxnSp>
          <p:nvCxnSpPr>
            <p:cNvPr id="44" name="Прямая соединительная линия 43">
              <a:extLst>
                <a:ext uri="{FF2B5EF4-FFF2-40B4-BE49-F238E27FC236}">
                  <a16:creationId xmlns:a16="http://schemas.microsoft.com/office/drawing/2014/main" id="{3B6BA9E9-B894-476F-9221-3C73F4B80042}"/>
                </a:ext>
              </a:extLst>
            </p:cNvPr>
            <p:cNvCxnSpPr>
              <a:cxnSpLocks/>
            </p:cNvCxnSpPr>
            <p:nvPr/>
          </p:nvCxnSpPr>
          <p:spPr>
            <a:xfrm>
              <a:off x="503579" y="4217628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E9F67DD-5257-4DEA-A07A-2890D9DC6BE1}"/>
                </a:ext>
              </a:extLst>
            </p:cNvPr>
            <p:cNvSpPr txBox="1"/>
            <p:nvPr/>
          </p:nvSpPr>
          <p:spPr>
            <a:xfrm>
              <a:off x="1112489" y="4017574"/>
              <a:ext cx="1076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C000"/>
                  </a:solidFill>
                  <a:latin typeface="Sylfaen" panose="010A0502050306030303" pitchFamily="18" charset="0"/>
                </a:rPr>
                <a:t>RCB</a:t>
              </a:r>
              <a:endParaRPr lang="ru-RU" sz="2000" b="1" dirty="0">
                <a:solidFill>
                  <a:srgbClr val="FFC000"/>
                </a:solidFill>
                <a:latin typeface="Sylfaen" panose="010A0502050306030303" pitchFamily="18" charset="0"/>
              </a:endParaRPr>
            </a:p>
          </p:txBody>
        </p:sp>
        <p:cxnSp>
          <p:nvCxnSpPr>
            <p:cNvPr id="47" name="Прямая соединительная линия 46">
              <a:extLst>
                <a:ext uri="{FF2B5EF4-FFF2-40B4-BE49-F238E27FC236}">
                  <a16:creationId xmlns:a16="http://schemas.microsoft.com/office/drawing/2014/main" id="{BBEBE4E5-0CFA-4426-86F7-A2A4B104068F}"/>
                </a:ext>
              </a:extLst>
            </p:cNvPr>
            <p:cNvCxnSpPr>
              <a:cxnSpLocks/>
            </p:cNvCxnSpPr>
            <p:nvPr/>
          </p:nvCxnSpPr>
          <p:spPr>
            <a:xfrm>
              <a:off x="1826070" y="4227871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574228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4;p1" descr="Google Shape;94;p1">
            <a:extLst>
              <a:ext uri="{FF2B5EF4-FFF2-40B4-BE49-F238E27FC236}">
                <a16:creationId xmlns:a16="http://schemas.microsoft.com/office/drawing/2014/main" id="{12A648D4-4A8C-4926-B2E5-858FD93BEC4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4933" y="403997"/>
            <a:ext cx="1275580" cy="363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Google Shape;95;p1" descr="Google Shape;95;p1">
            <a:extLst>
              <a:ext uri="{FF2B5EF4-FFF2-40B4-BE49-F238E27FC236}">
                <a16:creationId xmlns:a16="http://schemas.microsoft.com/office/drawing/2014/main" id="{4DBA14C8-884C-4ECA-968D-A16C910FA8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5774" y="213249"/>
            <a:ext cx="1814299" cy="74545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B0D1A7EA-4051-4E21-95CE-D2AE3DD18035}"/>
              </a:ext>
            </a:extLst>
          </p:cNvPr>
          <p:cNvGrpSpPr/>
          <p:nvPr/>
        </p:nvGrpSpPr>
        <p:grpSpPr>
          <a:xfrm rot="16200000">
            <a:off x="10840054" y="2617981"/>
            <a:ext cx="1931401" cy="400110"/>
            <a:chOff x="503579" y="4017574"/>
            <a:chExt cx="1931401" cy="400110"/>
          </a:xfrm>
        </p:grpSpPr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E42E9248-911D-4F79-9070-DA0530302633}"/>
                </a:ext>
              </a:extLst>
            </p:cNvPr>
            <p:cNvCxnSpPr>
              <a:cxnSpLocks/>
            </p:cNvCxnSpPr>
            <p:nvPr/>
          </p:nvCxnSpPr>
          <p:spPr>
            <a:xfrm>
              <a:off x="503579" y="4217628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57F299B-9BB8-442A-B77E-A3F79E45CEFF}"/>
                </a:ext>
              </a:extLst>
            </p:cNvPr>
            <p:cNvSpPr txBox="1"/>
            <p:nvPr/>
          </p:nvSpPr>
          <p:spPr>
            <a:xfrm>
              <a:off x="1112489" y="4017574"/>
              <a:ext cx="1076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C000"/>
                  </a:solidFill>
                  <a:latin typeface="Sylfaen" panose="010A0502050306030303" pitchFamily="18" charset="0"/>
                </a:rPr>
                <a:t>RCB</a:t>
              </a:r>
              <a:endParaRPr lang="ru-RU" sz="2000" b="1" dirty="0">
                <a:solidFill>
                  <a:srgbClr val="FFC000"/>
                </a:solidFill>
                <a:latin typeface="Sylfaen" panose="010A0502050306030303" pitchFamily="18" charset="0"/>
              </a:endParaRPr>
            </a:p>
          </p:txBody>
        </p:sp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34874789-1AE7-4F93-A726-167C468875A4}"/>
                </a:ext>
              </a:extLst>
            </p:cNvPr>
            <p:cNvCxnSpPr>
              <a:cxnSpLocks/>
            </p:cNvCxnSpPr>
            <p:nvPr/>
          </p:nvCxnSpPr>
          <p:spPr>
            <a:xfrm>
              <a:off x="1826070" y="4227871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A327B9A7-6AFF-4707-BF10-156FD8707D93}"/>
              </a:ext>
            </a:extLst>
          </p:cNvPr>
          <p:cNvGrpSpPr/>
          <p:nvPr/>
        </p:nvGrpSpPr>
        <p:grpSpPr>
          <a:xfrm>
            <a:off x="257548" y="6438273"/>
            <a:ext cx="2348000" cy="206478"/>
            <a:chOff x="324465" y="6410632"/>
            <a:chExt cx="2348000" cy="206478"/>
          </a:xfrm>
        </p:grpSpPr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715FBA43-42FA-495C-BE7E-801C45139268}"/>
                </a:ext>
              </a:extLst>
            </p:cNvPr>
            <p:cNvSpPr/>
            <p:nvPr/>
          </p:nvSpPr>
          <p:spPr>
            <a:xfrm>
              <a:off x="324465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A11228FA-4B59-4233-93A2-3DBA85C4E64D}"/>
                </a:ext>
              </a:extLst>
            </p:cNvPr>
            <p:cNvSpPr/>
            <p:nvPr/>
          </p:nvSpPr>
          <p:spPr>
            <a:xfrm>
              <a:off x="594459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 rad="127000">
                <a:srgbClr val="EDC80D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52F78224-DC7F-44AB-BA31-E944E14BB237}"/>
                </a:ext>
              </a:extLst>
            </p:cNvPr>
            <p:cNvSpPr/>
            <p:nvPr/>
          </p:nvSpPr>
          <p:spPr>
            <a:xfrm>
              <a:off x="866078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76FCF2B0-521F-4E4E-912B-88EB5FF83003}"/>
                </a:ext>
              </a:extLst>
            </p:cNvPr>
            <p:cNvSpPr/>
            <p:nvPr/>
          </p:nvSpPr>
          <p:spPr>
            <a:xfrm>
              <a:off x="11300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975DAF54-E6E2-42BF-A7D4-24410A38D216}"/>
                </a:ext>
              </a:extLst>
            </p:cNvPr>
            <p:cNvSpPr/>
            <p:nvPr/>
          </p:nvSpPr>
          <p:spPr>
            <a:xfrm>
              <a:off x="1400014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id="{8AB71DF6-818D-4BC8-830D-28029EA36A34}"/>
                </a:ext>
              </a:extLst>
            </p:cNvPr>
            <p:cNvSpPr/>
            <p:nvPr/>
          </p:nvSpPr>
          <p:spPr>
            <a:xfrm>
              <a:off x="1671633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8A375435-F855-488E-BCC9-2F96EFE77D92}"/>
                </a:ext>
              </a:extLst>
            </p:cNvPr>
            <p:cNvSpPr/>
            <p:nvPr/>
          </p:nvSpPr>
          <p:spPr>
            <a:xfrm>
              <a:off x="1934207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AC8BC15E-66E9-4BF0-A1BE-057657FD3109}"/>
                </a:ext>
              </a:extLst>
            </p:cNvPr>
            <p:cNvSpPr/>
            <p:nvPr/>
          </p:nvSpPr>
          <p:spPr>
            <a:xfrm>
              <a:off x="2204201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>
              <a:extLst>
                <a:ext uri="{FF2B5EF4-FFF2-40B4-BE49-F238E27FC236}">
                  <a16:creationId xmlns:a16="http://schemas.microsoft.com/office/drawing/2014/main" id="{90354C68-ED00-4950-9A9B-94AC486DA453}"/>
                </a:ext>
              </a:extLst>
            </p:cNvPr>
            <p:cNvSpPr/>
            <p:nvPr/>
          </p:nvSpPr>
          <p:spPr>
            <a:xfrm>
              <a:off x="24758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2" name="Picture 2">
            <a:extLst>
              <a:ext uri="{FF2B5EF4-FFF2-40B4-BE49-F238E27FC236}">
                <a16:creationId xmlns:a16="http://schemas.microsoft.com/office/drawing/2014/main" id="{EE07CC70-8725-4BFF-A625-7DAF7E5062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4" t="23116" r="3543" b="18054"/>
          <a:stretch/>
        </p:blipFill>
        <p:spPr bwMode="auto">
          <a:xfrm flipH="1">
            <a:off x="2235606" y="2636707"/>
            <a:ext cx="7047951" cy="2814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8C8BF3D-6300-48E1-8132-5BCFD6F5D37F}"/>
              </a:ext>
            </a:extLst>
          </p:cNvPr>
          <p:cNvSpPr txBox="1"/>
          <p:nvPr/>
        </p:nvSpPr>
        <p:spPr>
          <a:xfrm>
            <a:off x="6069734" y="736857"/>
            <a:ext cx="468579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Avenir Next Cyr Medium" panose="020B0603020202020204" pitchFamily="34" charset="-52"/>
              </a:rPr>
              <a:t>Суровые погодные условия крайнего севера </a:t>
            </a:r>
          </a:p>
          <a:p>
            <a:pPr algn="ctr"/>
            <a:endParaRPr lang="ru-RU" sz="1800" b="1" dirty="0">
              <a:latin typeface="Avenir Next Cyr Medium" panose="020B0603020202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462376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4;p1" descr="Google Shape;94;p1">
            <a:extLst>
              <a:ext uri="{FF2B5EF4-FFF2-40B4-BE49-F238E27FC236}">
                <a16:creationId xmlns:a16="http://schemas.microsoft.com/office/drawing/2014/main" id="{12A648D4-4A8C-4926-B2E5-858FD93BEC4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4933" y="403997"/>
            <a:ext cx="1275580" cy="363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Google Shape;95;p1" descr="Google Shape;95;p1">
            <a:extLst>
              <a:ext uri="{FF2B5EF4-FFF2-40B4-BE49-F238E27FC236}">
                <a16:creationId xmlns:a16="http://schemas.microsoft.com/office/drawing/2014/main" id="{4DBA14C8-884C-4ECA-968D-A16C910FA8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5774" y="213249"/>
            <a:ext cx="1814299" cy="74545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B0D1A7EA-4051-4E21-95CE-D2AE3DD18035}"/>
              </a:ext>
            </a:extLst>
          </p:cNvPr>
          <p:cNvGrpSpPr/>
          <p:nvPr/>
        </p:nvGrpSpPr>
        <p:grpSpPr>
          <a:xfrm rot="16200000">
            <a:off x="10840054" y="2617981"/>
            <a:ext cx="1931401" cy="400110"/>
            <a:chOff x="503579" y="4017574"/>
            <a:chExt cx="1931401" cy="400110"/>
          </a:xfrm>
        </p:grpSpPr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E42E9248-911D-4F79-9070-DA0530302633}"/>
                </a:ext>
              </a:extLst>
            </p:cNvPr>
            <p:cNvCxnSpPr>
              <a:cxnSpLocks/>
            </p:cNvCxnSpPr>
            <p:nvPr/>
          </p:nvCxnSpPr>
          <p:spPr>
            <a:xfrm>
              <a:off x="503579" y="4217628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57F299B-9BB8-442A-B77E-A3F79E45CEFF}"/>
                </a:ext>
              </a:extLst>
            </p:cNvPr>
            <p:cNvSpPr txBox="1"/>
            <p:nvPr/>
          </p:nvSpPr>
          <p:spPr>
            <a:xfrm>
              <a:off x="1112489" y="4017574"/>
              <a:ext cx="1076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C000"/>
                  </a:solidFill>
                  <a:latin typeface="Sylfaen" panose="010A0502050306030303" pitchFamily="18" charset="0"/>
                </a:rPr>
                <a:t>RCB</a:t>
              </a:r>
              <a:endParaRPr lang="ru-RU" sz="2000" b="1" dirty="0">
                <a:solidFill>
                  <a:srgbClr val="FFC000"/>
                </a:solidFill>
                <a:latin typeface="Sylfaen" panose="010A0502050306030303" pitchFamily="18" charset="0"/>
              </a:endParaRPr>
            </a:p>
          </p:txBody>
        </p:sp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34874789-1AE7-4F93-A726-167C468875A4}"/>
                </a:ext>
              </a:extLst>
            </p:cNvPr>
            <p:cNvCxnSpPr>
              <a:cxnSpLocks/>
            </p:cNvCxnSpPr>
            <p:nvPr/>
          </p:nvCxnSpPr>
          <p:spPr>
            <a:xfrm>
              <a:off x="1826070" y="4227871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A327B9A7-6AFF-4707-BF10-156FD8707D93}"/>
              </a:ext>
            </a:extLst>
          </p:cNvPr>
          <p:cNvGrpSpPr/>
          <p:nvPr/>
        </p:nvGrpSpPr>
        <p:grpSpPr>
          <a:xfrm>
            <a:off x="257548" y="6438273"/>
            <a:ext cx="2348000" cy="206478"/>
            <a:chOff x="324465" y="6410632"/>
            <a:chExt cx="2348000" cy="206478"/>
          </a:xfrm>
        </p:grpSpPr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715FBA43-42FA-495C-BE7E-801C45139268}"/>
                </a:ext>
              </a:extLst>
            </p:cNvPr>
            <p:cNvSpPr/>
            <p:nvPr/>
          </p:nvSpPr>
          <p:spPr>
            <a:xfrm>
              <a:off x="324465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A11228FA-4B59-4233-93A2-3DBA85C4E64D}"/>
                </a:ext>
              </a:extLst>
            </p:cNvPr>
            <p:cNvSpPr/>
            <p:nvPr/>
          </p:nvSpPr>
          <p:spPr>
            <a:xfrm>
              <a:off x="594459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 rad="127000">
                <a:srgbClr val="EDC80D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52F78224-DC7F-44AB-BA31-E944E14BB237}"/>
                </a:ext>
              </a:extLst>
            </p:cNvPr>
            <p:cNvSpPr/>
            <p:nvPr/>
          </p:nvSpPr>
          <p:spPr>
            <a:xfrm>
              <a:off x="866078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76FCF2B0-521F-4E4E-912B-88EB5FF83003}"/>
                </a:ext>
              </a:extLst>
            </p:cNvPr>
            <p:cNvSpPr/>
            <p:nvPr/>
          </p:nvSpPr>
          <p:spPr>
            <a:xfrm>
              <a:off x="11300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975DAF54-E6E2-42BF-A7D4-24410A38D216}"/>
                </a:ext>
              </a:extLst>
            </p:cNvPr>
            <p:cNvSpPr/>
            <p:nvPr/>
          </p:nvSpPr>
          <p:spPr>
            <a:xfrm>
              <a:off x="1400014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id="{8AB71DF6-818D-4BC8-830D-28029EA36A34}"/>
                </a:ext>
              </a:extLst>
            </p:cNvPr>
            <p:cNvSpPr/>
            <p:nvPr/>
          </p:nvSpPr>
          <p:spPr>
            <a:xfrm>
              <a:off x="1671633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8A375435-F855-488E-BCC9-2F96EFE77D92}"/>
                </a:ext>
              </a:extLst>
            </p:cNvPr>
            <p:cNvSpPr/>
            <p:nvPr/>
          </p:nvSpPr>
          <p:spPr>
            <a:xfrm>
              <a:off x="1934207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AC8BC15E-66E9-4BF0-A1BE-057657FD3109}"/>
                </a:ext>
              </a:extLst>
            </p:cNvPr>
            <p:cNvSpPr/>
            <p:nvPr/>
          </p:nvSpPr>
          <p:spPr>
            <a:xfrm>
              <a:off x="2204201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>
              <a:extLst>
                <a:ext uri="{FF2B5EF4-FFF2-40B4-BE49-F238E27FC236}">
                  <a16:creationId xmlns:a16="http://schemas.microsoft.com/office/drawing/2014/main" id="{90354C68-ED00-4950-9A9B-94AC486DA453}"/>
                </a:ext>
              </a:extLst>
            </p:cNvPr>
            <p:cNvSpPr/>
            <p:nvPr/>
          </p:nvSpPr>
          <p:spPr>
            <a:xfrm>
              <a:off x="24758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25AFF5B-5796-430E-AFB4-A760417EDF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06349" y="857060"/>
            <a:ext cx="8406349" cy="5244444"/>
          </a:xfrm>
          <a:prstGeom prst="rect">
            <a:avLst/>
          </a:prstGeom>
        </p:spPr>
      </p:pic>
      <p:pic>
        <p:nvPicPr>
          <p:cNvPr id="32" name="Picture 2">
            <a:extLst>
              <a:ext uri="{FF2B5EF4-FFF2-40B4-BE49-F238E27FC236}">
                <a16:creationId xmlns:a16="http://schemas.microsoft.com/office/drawing/2014/main" id="{EE07CC70-8725-4BFF-A625-7DAF7E5062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4" t="23116" r="3543" b="18054"/>
          <a:stretch/>
        </p:blipFill>
        <p:spPr bwMode="auto">
          <a:xfrm flipH="1">
            <a:off x="2235606" y="2636707"/>
            <a:ext cx="7047951" cy="2814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5E15D60-39AE-422F-80B4-EA1E2F10C23B}"/>
              </a:ext>
            </a:extLst>
          </p:cNvPr>
          <p:cNvSpPr txBox="1"/>
          <p:nvPr/>
        </p:nvSpPr>
        <p:spPr>
          <a:xfrm>
            <a:off x="6019115" y="454649"/>
            <a:ext cx="468579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Avenir Next Cyr Medium" panose="020B0603020202020204" pitchFamily="34" charset="-52"/>
              </a:rPr>
              <a:t>Суровые погодные условия Крайнего Севера </a:t>
            </a:r>
          </a:p>
          <a:p>
            <a:pPr algn="ctr"/>
            <a:endParaRPr lang="ru-RU" sz="2400" dirty="0">
              <a:latin typeface="Avenir Next Cyr Medium" panose="020B0603020202020204" pitchFamily="34" charset="-52"/>
            </a:endParaRPr>
          </a:p>
          <a:p>
            <a:pPr algn="ctr"/>
            <a:r>
              <a:rPr lang="ru-RU" sz="2400" dirty="0">
                <a:latin typeface="Avenir Next Cyr Medium" panose="020B0603020202020204" pitchFamily="34" charset="-52"/>
              </a:rPr>
              <a:t>Разрушение конструкций и сооружений, свободно распространяемых на улицы</a:t>
            </a:r>
          </a:p>
          <a:p>
            <a:pPr algn="ctr"/>
            <a:endParaRPr lang="ru-RU" sz="1800" b="1" dirty="0">
              <a:latin typeface="Avenir Next Cyr Medium" panose="020B0603020202020204" pitchFamily="34" charset="-52"/>
            </a:endParaRP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86240297-53B7-40FA-A092-6BCBE301B262}"/>
              </a:ext>
            </a:extLst>
          </p:cNvPr>
          <p:cNvCxnSpPr>
            <a:cxnSpLocks/>
          </p:cNvCxnSpPr>
          <p:nvPr/>
        </p:nvCxnSpPr>
        <p:spPr>
          <a:xfrm>
            <a:off x="8362477" y="1283117"/>
            <a:ext cx="0" cy="3632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9897BC55-6717-451C-B596-33461AA55610}"/>
              </a:ext>
            </a:extLst>
          </p:cNvPr>
          <p:cNvCxnSpPr>
            <a:cxnSpLocks/>
          </p:cNvCxnSpPr>
          <p:nvPr/>
        </p:nvCxnSpPr>
        <p:spPr>
          <a:xfrm flipV="1">
            <a:off x="3416440" y="2685846"/>
            <a:ext cx="3959050" cy="234837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F86BBD47-C909-4711-B2CA-EDEE84686500}"/>
              </a:ext>
            </a:extLst>
          </p:cNvPr>
          <p:cNvCxnSpPr>
            <a:cxnSpLocks/>
          </p:cNvCxnSpPr>
          <p:nvPr/>
        </p:nvCxnSpPr>
        <p:spPr>
          <a:xfrm>
            <a:off x="3265714" y="2685846"/>
            <a:ext cx="4692581" cy="234837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1B388F2-34B9-4E45-AE1B-609F1CACCB77}"/>
              </a:ext>
            </a:extLst>
          </p:cNvPr>
          <p:cNvCxnSpPr>
            <a:cxnSpLocks/>
          </p:cNvCxnSpPr>
          <p:nvPr/>
        </p:nvCxnSpPr>
        <p:spPr>
          <a:xfrm flipH="1">
            <a:off x="7958295" y="2952366"/>
            <a:ext cx="486243" cy="323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961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4;p1" descr="Google Shape;94;p1">
            <a:extLst>
              <a:ext uri="{FF2B5EF4-FFF2-40B4-BE49-F238E27FC236}">
                <a16:creationId xmlns:a16="http://schemas.microsoft.com/office/drawing/2014/main" id="{12A648D4-4A8C-4926-B2E5-858FD93BEC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933" y="403997"/>
            <a:ext cx="1275580" cy="363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Google Shape;95;p1" descr="Google Shape;95;p1">
            <a:extLst>
              <a:ext uri="{FF2B5EF4-FFF2-40B4-BE49-F238E27FC236}">
                <a16:creationId xmlns:a16="http://schemas.microsoft.com/office/drawing/2014/main" id="{4DBA14C8-884C-4ECA-968D-A16C910FA8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75774" y="213249"/>
            <a:ext cx="1814299" cy="745455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A311A00D-92C2-44CE-903D-A7C13866AB16}"/>
              </a:ext>
            </a:extLst>
          </p:cNvPr>
          <p:cNvSpPr txBox="1"/>
          <p:nvPr/>
        </p:nvSpPr>
        <p:spPr>
          <a:xfrm>
            <a:off x="5465138" y="716666"/>
            <a:ext cx="463203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000" b="1" i="0" dirty="0">
                <a:solidFill>
                  <a:srgbClr val="EDC80D"/>
                </a:solidFill>
                <a:effectLst/>
                <a:latin typeface="Avenir Next Cyr Medium" panose="020B0603020202020204" pitchFamily="34" charset="-52"/>
              </a:rPr>
              <a:t>Проблема</a:t>
            </a:r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B0D1A7EA-4051-4E21-95CE-D2AE3DD18035}"/>
              </a:ext>
            </a:extLst>
          </p:cNvPr>
          <p:cNvGrpSpPr/>
          <p:nvPr/>
        </p:nvGrpSpPr>
        <p:grpSpPr>
          <a:xfrm rot="16200000">
            <a:off x="10840054" y="2617981"/>
            <a:ext cx="1931401" cy="400110"/>
            <a:chOff x="503579" y="4017574"/>
            <a:chExt cx="1931401" cy="400110"/>
          </a:xfrm>
        </p:grpSpPr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E42E9248-911D-4F79-9070-DA0530302633}"/>
                </a:ext>
              </a:extLst>
            </p:cNvPr>
            <p:cNvCxnSpPr>
              <a:cxnSpLocks/>
            </p:cNvCxnSpPr>
            <p:nvPr/>
          </p:nvCxnSpPr>
          <p:spPr>
            <a:xfrm>
              <a:off x="503579" y="4217628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57F299B-9BB8-442A-B77E-A3F79E45CEFF}"/>
                </a:ext>
              </a:extLst>
            </p:cNvPr>
            <p:cNvSpPr txBox="1"/>
            <p:nvPr/>
          </p:nvSpPr>
          <p:spPr>
            <a:xfrm>
              <a:off x="1112489" y="4017574"/>
              <a:ext cx="1076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C000"/>
                  </a:solidFill>
                  <a:latin typeface="Sylfaen" panose="010A0502050306030303" pitchFamily="18" charset="0"/>
                </a:rPr>
                <a:t>RCB</a:t>
              </a:r>
              <a:endParaRPr lang="ru-RU" sz="2000" b="1" dirty="0">
                <a:solidFill>
                  <a:srgbClr val="FFC000"/>
                </a:solidFill>
                <a:latin typeface="Sylfaen" panose="010A0502050306030303" pitchFamily="18" charset="0"/>
              </a:endParaRPr>
            </a:p>
          </p:txBody>
        </p:sp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34874789-1AE7-4F93-A726-167C468875A4}"/>
                </a:ext>
              </a:extLst>
            </p:cNvPr>
            <p:cNvCxnSpPr>
              <a:cxnSpLocks/>
            </p:cNvCxnSpPr>
            <p:nvPr/>
          </p:nvCxnSpPr>
          <p:spPr>
            <a:xfrm>
              <a:off x="1826070" y="4227871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A327B9A7-6AFF-4707-BF10-156FD8707D93}"/>
              </a:ext>
            </a:extLst>
          </p:cNvPr>
          <p:cNvGrpSpPr/>
          <p:nvPr/>
        </p:nvGrpSpPr>
        <p:grpSpPr>
          <a:xfrm>
            <a:off x="257548" y="6438273"/>
            <a:ext cx="2348000" cy="206478"/>
            <a:chOff x="324465" y="6410632"/>
            <a:chExt cx="2348000" cy="206478"/>
          </a:xfrm>
        </p:grpSpPr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715FBA43-42FA-495C-BE7E-801C45139268}"/>
                </a:ext>
              </a:extLst>
            </p:cNvPr>
            <p:cNvSpPr/>
            <p:nvPr/>
          </p:nvSpPr>
          <p:spPr>
            <a:xfrm>
              <a:off x="324465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A11228FA-4B59-4233-93A2-3DBA85C4E64D}"/>
                </a:ext>
              </a:extLst>
            </p:cNvPr>
            <p:cNvSpPr/>
            <p:nvPr/>
          </p:nvSpPr>
          <p:spPr>
            <a:xfrm>
              <a:off x="594459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 rad="127000">
                <a:srgbClr val="EDC80D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52F78224-DC7F-44AB-BA31-E944E14BB237}"/>
                </a:ext>
              </a:extLst>
            </p:cNvPr>
            <p:cNvSpPr/>
            <p:nvPr/>
          </p:nvSpPr>
          <p:spPr>
            <a:xfrm>
              <a:off x="866078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76FCF2B0-521F-4E4E-912B-88EB5FF83003}"/>
                </a:ext>
              </a:extLst>
            </p:cNvPr>
            <p:cNvSpPr/>
            <p:nvPr/>
          </p:nvSpPr>
          <p:spPr>
            <a:xfrm>
              <a:off x="11300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975DAF54-E6E2-42BF-A7D4-24410A38D216}"/>
                </a:ext>
              </a:extLst>
            </p:cNvPr>
            <p:cNvSpPr/>
            <p:nvPr/>
          </p:nvSpPr>
          <p:spPr>
            <a:xfrm>
              <a:off x="1400014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id="{8AB71DF6-818D-4BC8-830D-28029EA36A34}"/>
                </a:ext>
              </a:extLst>
            </p:cNvPr>
            <p:cNvSpPr/>
            <p:nvPr/>
          </p:nvSpPr>
          <p:spPr>
            <a:xfrm>
              <a:off x="1671633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8A375435-F855-488E-BCC9-2F96EFE77D92}"/>
                </a:ext>
              </a:extLst>
            </p:cNvPr>
            <p:cNvSpPr/>
            <p:nvPr/>
          </p:nvSpPr>
          <p:spPr>
            <a:xfrm>
              <a:off x="1934207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AC8BC15E-66E9-4BF0-A1BE-057657FD3109}"/>
                </a:ext>
              </a:extLst>
            </p:cNvPr>
            <p:cNvSpPr/>
            <p:nvPr/>
          </p:nvSpPr>
          <p:spPr>
            <a:xfrm>
              <a:off x="2204201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>
              <a:extLst>
                <a:ext uri="{FF2B5EF4-FFF2-40B4-BE49-F238E27FC236}">
                  <a16:creationId xmlns:a16="http://schemas.microsoft.com/office/drawing/2014/main" id="{90354C68-ED00-4950-9A9B-94AC486DA453}"/>
                </a:ext>
              </a:extLst>
            </p:cNvPr>
            <p:cNvSpPr/>
            <p:nvPr/>
          </p:nvSpPr>
          <p:spPr>
            <a:xfrm>
              <a:off x="24758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2" name="Picture 2">
            <a:extLst>
              <a:ext uri="{FF2B5EF4-FFF2-40B4-BE49-F238E27FC236}">
                <a16:creationId xmlns:a16="http://schemas.microsoft.com/office/drawing/2014/main" id="{EE07CC70-8725-4BFF-A625-7DAF7E5062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4" t="23116" r="3543" b="18054"/>
          <a:stretch/>
        </p:blipFill>
        <p:spPr bwMode="auto">
          <a:xfrm flipH="1">
            <a:off x="4768046" y="2461246"/>
            <a:ext cx="7047951" cy="2814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5E15D60-39AE-422F-80B4-EA1E2F10C23B}"/>
              </a:ext>
            </a:extLst>
          </p:cNvPr>
          <p:cNvSpPr txBox="1"/>
          <p:nvPr/>
        </p:nvSpPr>
        <p:spPr>
          <a:xfrm>
            <a:off x="123910" y="1446121"/>
            <a:ext cx="478337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br>
              <a:rPr lang="ru-RU" sz="2000" dirty="0"/>
            </a:br>
            <a:r>
              <a:rPr lang="ru-RU" sz="2000" dirty="0">
                <a:latin typeface="Avenir Next Cyr Medium" panose="020B0603020202020204" pitchFamily="34" charset="-52"/>
              </a:rPr>
              <a:t>Малое количество крытых парковок для легковых автомобилей в городе: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Avenir Next Cyr Medium" panose="020B0603020202020204" pitchFamily="34" charset="-52"/>
              </a:rPr>
              <a:t>На 50 тысяч легковых автомобилей приходится всего 3 крытые парковки в Норильске, 2 из которых находятся на выезде из города.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Avenir Next Cyr Medium" panose="020B0603020202020204" pitchFamily="34" charset="-52"/>
              </a:rPr>
              <a:t>Также по одному парковочному комплексу в Талнахе и </a:t>
            </a:r>
            <a:r>
              <a:rPr lang="ru-RU" sz="2000" dirty="0" err="1">
                <a:latin typeface="Avenir Next Cyr Medium" panose="020B0603020202020204" pitchFamily="34" charset="-52"/>
              </a:rPr>
              <a:t>Кайеркане</a:t>
            </a:r>
            <a:r>
              <a:rPr lang="ru-RU" sz="2000" dirty="0">
                <a:latin typeface="Avenir Next Cyr Medium" panose="020B0603020202020204" pitchFamily="34" charset="-52"/>
              </a:rPr>
              <a:t>. </a:t>
            </a:r>
          </a:p>
          <a:p>
            <a:pPr algn="ctr"/>
            <a:r>
              <a:rPr lang="ru-RU" sz="2000" dirty="0">
                <a:latin typeface="Avenir Next Cyr Medium" panose="020B0603020202020204" pitchFamily="34" charset="-52"/>
              </a:rPr>
              <a:t>Всего 210 мест. Средняя цена – 9000/месяц.</a:t>
            </a:r>
          </a:p>
          <a:p>
            <a:pPr algn="ctr"/>
            <a:endParaRPr lang="ru-RU" sz="1800" b="1" dirty="0">
              <a:latin typeface="Avenir Next Cyr Medium" panose="020B0603020202020204" pitchFamily="34" charset="-52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CE154CC-BC73-4DAE-ADAF-24CEFDF639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72925" y="2549843"/>
            <a:ext cx="4059135" cy="253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611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4;p1" descr="Google Shape;94;p1">
            <a:extLst>
              <a:ext uri="{FF2B5EF4-FFF2-40B4-BE49-F238E27FC236}">
                <a16:creationId xmlns:a16="http://schemas.microsoft.com/office/drawing/2014/main" id="{12A648D4-4A8C-4926-B2E5-858FD93BEC4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4933" y="403997"/>
            <a:ext cx="1275580" cy="363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Google Shape;95;p1" descr="Google Shape;95;p1">
            <a:extLst>
              <a:ext uri="{FF2B5EF4-FFF2-40B4-BE49-F238E27FC236}">
                <a16:creationId xmlns:a16="http://schemas.microsoft.com/office/drawing/2014/main" id="{4DBA14C8-884C-4ECA-968D-A16C910FA8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5774" y="213249"/>
            <a:ext cx="1814299" cy="745455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A311A00D-92C2-44CE-903D-A7C13866AB16}"/>
              </a:ext>
            </a:extLst>
          </p:cNvPr>
          <p:cNvSpPr txBox="1"/>
          <p:nvPr/>
        </p:nvSpPr>
        <p:spPr>
          <a:xfrm>
            <a:off x="694927" y="1453180"/>
            <a:ext cx="661596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i="0" dirty="0">
                <a:effectLst/>
                <a:latin typeface="Avenir Next Cyr Medium" panose="020B0603020202020204" pitchFamily="34" charset="-52"/>
              </a:rPr>
              <a:t>Существующие решения</a:t>
            </a:r>
            <a:endParaRPr lang="ru-RU" sz="4400" dirty="0">
              <a:latin typeface="Avenir Next Cyr Medium" panose="020B0603020202020204" pitchFamily="34" charset="-52"/>
            </a:endParaRPr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B0D1A7EA-4051-4E21-95CE-D2AE3DD18035}"/>
              </a:ext>
            </a:extLst>
          </p:cNvPr>
          <p:cNvGrpSpPr/>
          <p:nvPr/>
        </p:nvGrpSpPr>
        <p:grpSpPr>
          <a:xfrm rot="16200000">
            <a:off x="10850297" y="2637645"/>
            <a:ext cx="1931401" cy="400110"/>
            <a:chOff x="503579" y="4017574"/>
            <a:chExt cx="1931401" cy="400110"/>
          </a:xfrm>
        </p:grpSpPr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E42E9248-911D-4F79-9070-DA0530302633}"/>
                </a:ext>
              </a:extLst>
            </p:cNvPr>
            <p:cNvCxnSpPr>
              <a:cxnSpLocks/>
            </p:cNvCxnSpPr>
            <p:nvPr/>
          </p:nvCxnSpPr>
          <p:spPr>
            <a:xfrm>
              <a:off x="503579" y="4217628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57F299B-9BB8-442A-B77E-A3F79E45CEFF}"/>
                </a:ext>
              </a:extLst>
            </p:cNvPr>
            <p:cNvSpPr txBox="1"/>
            <p:nvPr/>
          </p:nvSpPr>
          <p:spPr>
            <a:xfrm>
              <a:off x="1112489" y="4017574"/>
              <a:ext cx="1076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C000"/>
                  </a:solidFill>
                  <a:latin typeface="Sylfaen" panose="010A0502050306030303" pitchFamily="18" charset="0"/>
                </a:rPr>
                <a:t>RCB</a:t>
              </a:r>
              <a:endParaRPr lang="ru-RU" sz="2000" b="1" dirty="0">
                <a:solidFill>
                  <a:srgbClr val="FFC000"/>
                </a:solidFill>
                <a:latin typeface="Sylfaen" panose="010A0502050306030303" pitchFamily="18" charset="0"/>
              </a:endParaRPr>
            </a:p>
          </p:txBody>
        </p:sp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34874789-1AE7-4F93-A726-167C468875A4}"/>
                </a:ext>
              </a:extLst>
            </p:cNvPr>
            <p:cNvCxnSpPr>
              <a:cxnSpLocks/>
            </p:cNvCxnSpPr>
            <p:nvPr/>
          </p:nvCxnSpPr>
          <p:spPr>
            <a:xfrm>
              <a:off x="1826070" y="4227871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58365527-E765-455F-9818-3D63BD1B8566}"/>
              </a:ext>
            </a:extLst>
          </p:cNvPr>
          <p:cNvGrpSpPr/>
          <p:nvPr/>
        </p:nvGrpSpPr>
        <p:grpSpPr>
          <a:xfrm>
            <a:off x="424933" y="6438273"/>
            <a:ext cx="2348000" cy="206478"/>
            <a:chOff x="324465" y="6410632"/>
            <a:chExt cx="2348000" cy="206478"/>
          </a:xfrm>
        </p:grpSpPr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777FD4E9-712F-429C-AE41-F3203EAF3103}"/>
                </a:ext>
              </a:extLst>
            </p:cNvPr>
            <p:cNvSpPr/>
            <p:nvPr/>
          </p:nvSpPr>
          <p:spPr>
            <a:xfrm>
              <a:off x="324465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37EE13AE-3D82-4F18-91D4-46EFEFB82852}"/>
                </a:ext>
              </a:extLst>
            </p:cNvPr>
            <p:cNvSpPr/>
            <p:nvPr/>
          </p:nvSpPr>
          <p:spPr>
            <a:xfrm>
              <a:off x="594459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97D9C172-38B8-4141-B0C7-80FF640BBBEA}"/>
                </a:ext>
              </a:extLst>
            </p:cNvPr>
            <p:cNvSpPr/>
            <p:nvPr/>
          </p:nvSpPr>
          <p:spPr>
            <a:xfrm>
              <a:off x="866078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 rad="127000">
                <a:srgbClr val="EDC80D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1322B644-E7DD-491F-A3BF-B33FC00D0AF3}"/>
                </a:ext>
              </a:extLst>
            </p:cNvPr>
            <p:cNvSpPr/>
            <p:nvPr/>
          </p:nvSpPr>
          <p:spPr>
            <a:xfrm>
              <a:off x="11300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65148F03-0A82-4258-814D-354FFA4436E3}"/>
                </a:ext>
              </a:extLst>
            </p:cNvPr>
            <p:cNvSpPr/>
            <p:nvPr/>
          </p:nvSpPr>
          <p:spPr>
            <a:xfrm>
              <a:off x="1400014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1D6433EB-0C86-4D7B-AC8C-5E563481E240}"/>
                </a:ext>
              </a:extLst>
            </p:cNvPr>
            <p:cNvSpPr/>
            <p:nvPr/>
          </p:nvSpPr>
          <p:spPr>
            <a:xfrm>
              <a:off x="1671633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F79A7B51-0257-485E-ACBD-9C3680C4E8E1}"/>
                </a:ext>
              </a:extLst>
            </p:cNvPr>
            <p:cNvSpPr/>
            <p:nvPr/>
          </p:nvSpPr>
          <p:spPr>
            <a:xfrm>
              <a:off x="1934207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DA791986-EB86-4B67-9793-31D8CC5DA9D5}"/>
                </a:ext>
              </a:extLst>
            </p:cNvPr>
            <p:cNvSpPr/>
            <p:nvPr/>
          </p:nvSpPr>
          <p:spPr>
            <a:xfrm>
              <a:off x="2204201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577271F0-3ED6-4E30-AE5A-231715AB549C}"/>
                </a:ext>
              </a:extLst>
            </p:cNvPr>
            <p:cNvSpPr/>
            <p:nvPr/>
          </p:nvSpPr>
          <p:spPr>
            <a:xfrm>
              <a:off x="24758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36B556F7-2B10-466C-88C3-EDCEEBDA2F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12" y="2549843"/>
            <a:ext cx="4059135" cy="25323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C09C6C-8370-4D32-B285-1CCE19E91157}"/>
              </a:ext>
            </a:extLst>
          </p:cNvPr>
          <p:cNvSpPr txBox="1"/>
          <p:nvPr/>
        </p:nvSpPr>
        <p:spPr>
          <a:xfrm>
            <a:off x="7998355" y="213249"/>
            <a:ext cx="36651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 Cyr Medium" panose="020B0603020202020204" pitchFamily="34" charset="-52"/>
              </a:rPr>
              <a:t>Тент-чехол</a:t>
            </a:r>
          </a:p>
          <a:p>
            <a:pPr algn="ctr"/>
            <a:r>
              <a:rPr lang="ru-RU" b="0" i="0" dirty="0">
                <a:solidFill>
                  <a:schemeClr val="tx2">
                    <a:lumMod val="50000"/>
                  </a:schemeClr>
                </a:solidFill>
                <a:effectLst/>
                <a:latin typeface="Montserrat" panose="00000500000000000000" pitchFamily="2" charset="-52"/>
              </a:rPr>
              <a:t>специально разработанный продукт, обеспечивающий защиту автомобиля от внешних факторов, таких как дождь, солнце, снег, град, ветер, пыль, мороз и иней. Подойдёт для хранения авто как на открытом воздухе, так и в закрытом пространстве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99842A-1C5E-4D10-8FAA-4F3A2D4673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022" y="2798344"/>
            <a:ext cx="5539546" cy="3272026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76615F4-4FE1-4A35-AFF4-26EE8B0DE92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8" t="11297" r="13603" b="10802"/>
          <a:stretch/>
        </p:blipFill>
        <p:spPr>
          <a:xfrm>
            <a:off x="-6258447" y="2221490"/>
            <a:ext cx="6045486" cy="432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080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4;p1" descr="Google Shape;94;p1">
            <a:extLst>
              <a:ext uri="{FF2B5EF4-FFF2-40B4-BE49-F238E27FC236}">
                <a16:creationId xmlns:a16="http://schemas.microsoft.com/office/drawing/2014/main" id="{12A648D4-4A8C-4926-B2E5-858FD93BEC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933" y="403997"/>
            <a:ext cx="1275580" cy="363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Google Shape;95;p1" descr="Google Shape;95;p1">
            <a:extLst>
              <a:ext uri="{FF2B5EF4-FFF2-40B4-BE49-F238E27FC236}">
                <a16:creationId xmlns:a16="http://schemas.microsoft.com/office/drawing/2014/main" id="{4DBA14C8-884C-4ECA-968D-A16C910FA8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75774" y="213249"/>
            <a:ext cx="1814299" cy="74545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B0D1A7EA-4051-4E21-95CE-D2AE3DD18035}"/>
              </a:ext>
            </a:extLst>
          </p:cNvPr>
          <p:cNvGrpSpPr/>
          <p:nvPr/>
        </p:nvGrpSpPr>
        <p:grpSpPr>
          <a:xfrm rot="16200000">
            <a:off x="10850297" y="2637645"/>
            <a:ext cx="1931401" cy="400110"/>
            <a:chOff x="503579" y="4017574"/>
            <a:chExt cx="1931401" cy="400110"/>
          </a:xfrm>
        </p:grpSpPr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E42E9248-911D-4F79-9070-DA0530302633}"/>
                </a:ext>
              </a:extLst>
            </p:cNvPr>
            <p:cNvCxnSpPr>
              <a:cxnSpLocks/>
            </p:cNvCxnSpPr>
            <p:nvPr/>
          </p:nvCxnSpPr>
          <p:spPr>
            <a:xfrm>
              <a:off x="503579" y="4217628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57F299B-9BB8-442A-B77E-A3F79E45CEFF}"/>
                </a:ext>
              </a:extLst>
            </p:cNvPr>
            <p:cNvSpPr txBox="1"/>
            <p:nvPr/>
          </p:nvSpPr>
          <p:spPr>
            <a:xfrm>
              <a:off x="1112489" y="4017574"/>
              <a:ext cx="1076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C000"/>
                  </a:solidFill>
                  <a:latin typeface="Sylfaen" panose="010A0502050306030303" pitchFamily="18" charset="0"/>
                </a:rPr>
                <a:t>RCB</a:t>
              </a:r>
              <a:endParaRPr lang="ru-RU" sz="2000" b="1" dirty="0">
                <a:solidFill>
                  <a:srgbClr val="FFC000"/>
                </a:solidFill>
                <a:latin typeface="Sylfaen" panose="010A0502050306030303" pitchFamily="18" charset="0"/>
              </a:endParaRPr>
            </a:p>
          </p:txBody>
        </p:sp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34874789-1AE7-4F93-A726-167C468875A4}"/>
                </a:ext>
              </a:extLst>
            </p:cNvPr>
            <p:cNvCxnSpPr>
              <a:cxnSpLocks/>
            </p:cNvCxnSpPr>
            <p:nvPr/>
          </p:nvCxnSpPr>
          <p:spPr>
            <a:xfrm>
              <a:off x="1826070" y="4227871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58365527-E765-455F-9818-3D63BD1B8566}"/>
              </a:ext>
            </a:extLst>
          </p:cNvPr>
          <p:cNvGrpSpPr/>
          <p:nvPr/>
        </p:nvGrpSpPr>
        <p:grpSpPr>
          <a:xfrm>
            <a:off x="424933" y="6438273"/>
            <a:ext cx="2348000" cy="206478"/>
            <a:chOff x="324465" y="6410632"/>
            <a:chExt cx="2348000" cy="206478"/>
          </a:xfrm>
        </p:grpSpPr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777FD4E9-712F-429C-AE41-F3203EAF3103}"/>
                </a:ext>
              </a:extLst>
            </p:cNvPr>
            <p:cNvSpPr/>
            <p:nvPr/>
          </p:nvSpPr>
          <p:spPr>
            <a:xfrm>
              <a:off x="324465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37EE13AE-3D82-4F18-91D4-46EFEFB82852}"/>
                </a:ext>
              </a:extLst>
            </p:cNvPr>
            <p:cNvSpPr/>
            <p:nvPr/>
          </p:nvSpPr>
          <p:spPr>
            <a:xfrm>
              <a:off x="594459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97D9C172-38B8-4141-B0C7-80FF640BBBEA}"/>
                </a:ext>
              </a:extLst>
            </p:cNvPr>
            <p:cNvSpPr/>
            <p:nvPr/>
          </p:nvSpPr>
          <p:spPr>
            <a:xfrm>
              <a:off x="866078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 rad="127000">
                <a:srgbClr val="EDC80D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1322B644-E7DD-491F-A3BF-B33FC00D0AF3}"/>
                </a:ext>
              </a:extLst>
            </p:cNvPr>
            <p:cNvSpPr/>
            <p:nvPr/>
          </p:nvSpPr>
          <p:spPr>
            <a:xfrm>
              <a:off x="11300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65148F03-0A82-4258-814D-354FFA4436E3}"/>
                </a:ext>
              </a:extLst>
            </p:cNvPr>
            <p:cNvSpPr/>
            <p:nvPr/>
          </p:nvSpPr>
          <p:spPr>
            <a:xfrm>
              <a:off x="1400014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1D6433EB-0C86-4D7B-AC8C-5E563481E240}"/>
                </a:ext>
              </a:extLst>
            </p:cNvPr>
            <p:cNvSpPr/>
            <p:nvPr/>
          </p:nvSpPr>
          <p:spPr>
            <a:xfrm>
              <a:off x="1671633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F79A7B51-0257-485E-ACBD-9C3680C4E8E1}"/>
                </a:ext>
              </a:extLst>
            </p:cNvPr>
            <p:cNvSpPr/>
            <p:nvPr/>
          </p:nvSpPr>
          <p:spPr>
            <a:xfrm>
              <a:off x="1934207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DA791986-EB86-4B67-9793-31D8CC5DA9D5}"/>
                </a:ext>
              </a:extLst>
            </p:cNvPr>
            <p:cNvSpPr/>
            <p:nvPr/>
          </p:nvSpPr>
          <p:spPr>
            <a:xfrm>
              <a:off x="2204201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577271F0-3ED6-4E30-AE5A-231715AB549C}"/>
                </a:ext>
              </a:extLst>
            </p:cNvPr>
            <p:cNvSpPr/>
            <p:nvPr/>
          </p:nvSpPr>
          <p:spPr>
            <a:xfrm>
              <a:off x="24758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ED024EE-5432-411A-961B-BAA66ED33E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12" y="2549843"/>
            <a:ext cx="4059135" cy="253236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558CB9E-5D75-4802-9561-7A53DDD1F7C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8" t="11297" r="13603" b="10802"/>
          <a:stretch/>
        </p:blipFill>
        <p:spPr>
          <a:xfrm>
            <a:off x="2651988" y="2230499"/>
            <a:ext cx="5767201" cy="4121164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44A9FB3D-D923-4130-B37A-67FA7D681B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2940" y="2702243"/>
            <a:ext cx="4059135" cy="253236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753D7CA6-F281-4C18-BE32-6B62CDD91307}"/>
              </a:ext>
            </a:extLst>
          </p:cNvPr>
          <p:cNvSpPr txBox="1"/>
          <p:nvPr/>
        </p:nvSpPr>
        <p:spPr>
          <a:xfrm>
            <a:off x="7998355" y="213249"/>
            <a:ext cx="36651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 Cyr Medium" panose="020B0603020202020204" pitchFamily="34" charset="-52"/>
              </a:rPr>
              <a:t>Частный гараж</a:t>
            </a:r>
          </a:p>
          <a:p>
            <a:pPr algn="ctr"/>
            <a:r>
              <a:rPr lang="ru-RU" b="0" i="0" dirty="0">
                <a:solidFill>
                  <a:schemeClr val="tx2">
                    <a:lumMod val="50000"/>
                  </a:schemeClr>
                </a:solidFill>
                <a:effectLst/>
                <a:latin typeface="Montserrat" panose="00000500000000000000" pitchFamily="2" charset="-52"/>
              </a:rPr>
              <a:t>помещение, специально предназначенное для хранения или ремонта автомобилей. предоставляет автовладельцу удобное и безопасное место хранения автомобиля, где он защищен от погодных условий, вандалов и возможных краж. 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23814F0-5023-411A-ACEB-B1F5680B765C}"/>
              </a:ext>
            </a:extLst>
          </p:cNvPr>
          <p:cNvSpPr txBox="1"/>
          <p:nvPr/>
        </p:nvSpPr>
        <p:spPr>
          <a:xfrm>
            <a:off x="694927" y="1453180"/>
            <a:ext cx="661596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i="0" dirty="0">
                <a:effectLst/>
                <a:latin typeface="Avenir Next Cyr Medium" panose="020B0603020202020204" pitchFamily="34" charset="-52"/>
              </a:rPr>
              <a:t>Существующие решения</a:t>
            </a:r>
            <a:endParaRPr lang="ru-RU" sz="4400" dirty="0">
              <a:latin typeface="Avenir Next Cyr Medium" panose="020B0603020202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5817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4;p1" descr="Google Shape;94;p1">
            <a:extLst>
              <a:ext uri="{FF2B5EF4-FFF2-40B4-BE49-F238E27FC236}">
                <a16:creationId xmlns:a16="http://schemas.microsoft.com/office/drawing/2014/main" id="{12A648D4-4A8C-4926-B2E5-858FD93BEC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933" y="403997"/>
            <a:ext cx="1275580" cy="363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Google Shape;95;p1" descr="Google Shape;95;p1">
            <a:extLst>
              <a:ext uri="{FF2B5EF4-FFF2-40B4-BE49-F238E27FC236}">
                <a16:creationId xmlns:a16="http://schemas.microsoft.com/office/drawing/2014/main" id="{4DBA14C8-884C-4ECA-968D-A16C910FA8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75774" y="213249"/>
            <a:ext cx="1814299" cy="74545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B0D1A7EA-4051-4E21-95CE-D2AE3DD18035}"/>
              </a:ext>
            </a:extLst>
          </p:cNvPr>
          <p:cNvGrpSpPr/>
          <p:nvPr/>
        </p:nvGrpSpPr>
        <p:grpSpPr>
          <a:xfrm rot="16200000">
            <a:off x="10850297" y="2637645"/>
            <a:ext cx="1931401" cy="400110"/>
            <a:chOff x="503579" y="4017574"/>
            <a:chExt cx="1931401" cy="400110"/>
          </a:xfrm>
        </p:grpSpPr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E42E9248-911D-4F79-9070-DA0530302633}"/>
                </a:ext>
              </a:extLst>
            </p:cNvPr>
            <p:cNvCxnSpPr>
              <a:cxnSpLocks/>
            </p:cNvCxnSpPr>
            <p:nvPr/>
          </p:nvCxnSpPr>
          <p:spPr>
            <a:xfrm>
              <a:off x="503579" y="4217628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57F299B-9BB8-442A-B77E-A3F79E45CEFF}"/>
                </a:ext>
              </a:extLst>
            </p:cNvPr>
            <p:cNvSpPr txBox="1"/>
            <p:nvPr/>
          </p:nvSpPr>
          <p:spPr>
            <a:xfrm>
              <a:off x="1112489" y="4017574"/>
              <a:ext cx="1076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C000"/>
                  </a:solidFill>
                  <a:latin typeface="Sylfaen" panose="010A0502050306030303" pitchFamily="18" charset="0"/>
                </a:rPr>
                <a:t>RCB</a:t>
              </a:r>
              <a:endParaRPr lang="ru-RU" sz="2000" b="1" dirty="0">
                <a:solidFill>
                  <a:srgbClr val="FFC000"/>
                </a:solidFill>
                <a:latin typeface="Sylfaen" panose="010A0502050306030303" pitchFamily="18" charset="0"/>
              </a:endParaRPr>
            </a:p>
          </p:txBody>
        </p:sp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34874789-1AE7-4F93-A726-167C468875A4}"/>
                </a:ext>
              </a:extLst>
            </p:cNvPr>
            <p:cNvCxnSpPr>
              <a:cxnSpLocks/>
            </p:cNvCxnSpPr>
            <p:nvPr/>
          </p:nvCxnSpPr>
          <p:spPr>
            <a:xfrm>
              <a:off x="1826070" y="4227871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58365527-E765-455F-9818-3D63BD1B8566}"/>
              </a:ext>
            </a:extLst>
          </p:cNvPr>
          <p:cNvGrpSpPr/>
          <p:nvPr/>
        </p:nvGrpSpPr>
        <p:grpSpPr>
          <a:xfrm>
            <a:off x="424933" y="6438273"/>
            <a:ext cx="2348000" cy="206478"/>
            <a:chOff x="324465" y="6410632"/>
            <a:chExt cx="2348000" cy="206478"/>
          </a:xfrm>
        </p:grpSpPr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777FD4E9-712F-429C-AE41-F3203EAF3103}"/>
                </a:ext>
              </a:extLst>
            </p:cNvPr>
            <p:cNvSpPr/>
            <p:nvPr/>
          </p:nvSpPr>
          <p:spPr>
            <a:xfrm>
              <a:off x="324465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37EE13AE-3D82-4F18-91D4-46EFEFB82852}"/>
                </a:ext>
              </a:extLst>
            </p:cNvPr>
            <p:cNvSpPr/>
            <p:nvPr/>
          </p:nvSpPr>
          <p:spPr>
            <a:xfrm>
              <a:off x="594459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97D9C172-38B8-4141-B0C7-80FF640BBBEA}"/>
                </a:ext>
              </a:extLst>
            </p:cNvPr>
            <p:cNvSpPr/>
            <p:nvPr/>
          </p:nvSpPr>
          <p:spPr>
            <a:xfrm>
              <a:off x="866078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 rad="127000">
                <a:srgbClr val="EDC80D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1322B644-E7DD-491F-A3BF-B33FC00D0AF3}"/>
                </a:ext>
              </a:extLst>
            </p:cNvPr>
            <p:cNvSpPr/>
            <p:nvPr/>
          </p:nvSpPr>
          <p:spPr>
            <a:xfrm>
              <a:off x="11300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65148F03-0A82-4258-814D-354FFA4436E3}"/>
                </a:ext>
              </a:extLst>
            </p:cNvPr>
            <p:cNvSpPr/>
            <p:nvPr/>
          </p:nvSpPr>
          <p:spPr>
            <a:xfrm>
              <a:off x="1400014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1D6433EB-0C86-4D7B-AC8C-5E563481E240}"/>
                </a:ext>
              </a:extLst>
            </p:cNvPr>
            <p:cNvSpPr/>
            <p:nvPr/>
          </p:nvSpPr>
          <p:spPr>
            <a:xfrm>
              <a:off x="1671633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F79A7B51-0257-485E-ACBD-9C3680C4E8E1}"/>
                </a:ext>
              </a:extLst>
            </p:cNvPr>
            <p:cNvSpPr/>
            <p:nvPr/>
          </p:nvSpPr>
          <p:spPr>
            <a:xfrm>
              <a:off x="1934207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DA791986-EB86-4B67-9793-31D8CC5DA9D5}"/>
                </a:ext>
              </a:extLst>
            </p:cNvPr>
            <p:cNvSpPr/>
            <p:nvPr/>
          </p:nvSpPr>
          <p:spPr>
            <a:xfrm>
              <a:off x="2204201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577271F0-3ED6-4E30-AE5A-231715AB549C}"/>
                </a:ext>
              </a:extLst>
            </p:cNvPr>
            <p:cNvSpPr/>
            <p:nvPr/>
          </p:nvSpPr>
          <p:spPr>
            <a:xfrm>
              <a:off x="24758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ED024EE-5432-411A-961B-BAA66ED33E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12" y="2549843"/>
            <a:ext cx="4059135" cy="253236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44A9FB3D-D923-4130-B37A-67FA7D681B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2940" y="2702243"/>
            <a:ext cx="4059135" cy="253236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753D7CA6-F281-4C18-BE32-6B62CDD91307}"/>
              </a:ext>
            </a:extLst>
          </p:cNvPr>
          <p:cNvSpPr txBox="1"/>
          <p:nvPr/>
        </p:nvSpPr>
        <p:spPr>
          <a:xfrm>
            <a:off x="7998355" y="213249"/>
            <a:ext cx="36651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 Cyr Medium" panose="020B0603020202020204" pitchFamily="34" charset="-52"/>
              </a:rPr>
              <a:t>Крытая парковка</a:t>
            </a:r>
          </a:p>
          <a:p>
            <a:pPr algn="ctr"/>
            <a:r>
              <a:rPr lang="ru-RU" i="0" dirty="0">
                <a:solidFill>
                  <a:schemeClr val="tx2">
                    <a:lumMod val="50000"/>
                  </a:schemeClr>
                </a:solidFill>
                <a:effectLst/>
                <a:latin typeface="Montserrat" panose="00000500000000000000" pitchFamily="2" charset="-52"/>
              </a:rPr>
              <a:t>автостоянка</a:t>
            </a:r>
            <a:r>
              <a:rPr lang="ru-RU" b="0" i="0" dirty="0">
                <a:solidFill>
                  <a:schemeClr val="tx2">
                    <a:lumMod val="50000"/>
                  </a:schemeClr>
                </a:solidFill>
                <a:effectLst/>
                <a:latin typeface="Montserrat" panose="00000500000000000000" pitchFamily="2" charset="-52"/>
              </a:rPr>
              <a:t>, которая имеет навес для защиты автомашин от дождя и снега.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2808FB7-BB4D-4B4E-9C36-8650628D8F5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1" t="20373" r="3553" b="18916"/>
          <a:stretch/>
        </p:blipFill>
        <p:spPr>
          <a:xfrm>
            <a:off x="2168800" y="2244574"/>
            <a:ext cx="8792711" cy="440017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65F23D3-28B4-40E8-AB4E-DC6E074E9826}"/>
              </a:ext>
            </a:extLst>
          </p:cNvPr>
          <p:cNvSpPr txBox="1"/>
          <p:nvPr/>
        </p:nvSpPr>
        <p:spPr>
          <a:xfrm>
            <a:off x="694927" y="1453180"/>
            <a:ext cx="661596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i="0" dirty="0">
                <a:effectLst/>
                <a:latin typeface="Avenir Next Cyr Medium" panose="020B0603020202020204" pitchFamily="34" charset="-52"/>
              </a:rPr>
              <a:t>Существующие решения</a:t>
            </a:r>
            <a:endParaRPr lang="ru-RU" sz="4400" dirty="0">
              <a:latin typeface="Avenir Next Cyr Medium" panose="020B0603020202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1490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4;p1" descr="Google Shape;94;p1">
            <a:extLst>
              <a:ext uri="{FF2B5EF4-FFF2-40B4-BE49-F238E27FC236}">
                <a16:creationId xmlns:a16="http://schemas.microsoft.com/office/drawing/2014/main" id="{12A648D4-4A8C-4926-B2E5-858FD93BEC4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4933" y="403997"/>
            <a:ext cx="1275580" cy="363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Google Shape;95;p1" descr="Google Shape;95;p1">
            <a:extLst>
              <a:ext uri="{FF2B5EF4-FFF2-40B4-BE49-F238E27FC236}">
                <a16:creationId xmlns:a16="http://schemas.microsoft.com/office/drawing/2014/main" id="{4DBA14C8-884C-4ECA-968D-A16C910FA8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5774" y="213249"/>
            <a:ext cx="1814299" cy="74545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B0D1A7EA-4051-4E21-95CE-D2AE3DD18035}"/>
              </a:ext>
            </a:extLst>
          </p:cNvPr>
          <p:cNvGrpSpPr/>
          <p:nvPr/>
        </p:nvGrpSpPr>
        <p:grpSpPr>
          <a:xfrm rot="16200000">
            <a:off x="10850297" y="2637645"/>
            <a:ext cx="1931401" cy="400110"/>
            <a:chOff x="503579" y="4017574"/>
            <a:chExt cx="1931401" cy="400110"/>
          </a:xfrm>
        </p:grpSpPr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E42E9248-911D-4F79-9070-DA0530302633}"/>
                </a:ext>
              </a:extLst>
            </p:cNvPr>
            <p:cNvCxnSpPr>
              <a:cxnSpLocks/>
            </p:cNvCxnSpPr>
            <p:nvPr/>
          </p:nvCxnSpPr>
          <p:spPr>
            <a:xfrm>
              <a:off x="503579" y="4217628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57F299B-9BB8-442A-B77E-A3F79E45CEFF}"/>
                </a:ext>
              </a:extLst>
            </p:cNvPr>
            <p:cNvSpPr txBox="1"/>
            <p:nvPr/>
          </p:nvSpPr>
          <p:spPr>
            <a:xfrm>
              <a:off x="1112489" y="4017574"/>
              <a:ext cx="1076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C000"/>
                  </a:solidFill>
                  <a:latin typeface="Sylfaen" panose="010A0502050306030303" pitchFamily="18" charset="0"/>
                </a:rPr>
                <a:t>RCB</a:t>
              </a:r>
              <a:endParaRPr lang="ru-RU" sz="2000" b="1" dirty="0">
                <a:solidFill>
                  <a:srgbClr val="FFC000"/>
                </a:solidFill>
                <a:latin typeface="Sylfaen" panose="010A0502050306030303" pitchFamily="18" charset="0"/>
              </a:endParaRPr>
            </a:p>
          </p:txBody>
        </p:sp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34874789-1AE7-4F93-A726-167C468875A4}"/>
                </a:ext>
              </a:extLst>
            </p:cNvPr>
            <p:cNvCxnSpPr>
              <a:cxnSpLocks/>
            </p:cNvCxnSpPr>
            <p:nvPr/>
          </p:nvCxnSpPr>
          <p:spPr>
            <a:xfrm>
              <a:off x="1826070" y="4227871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58365527-E765-455F-9818-3D63BD1B8566}"/>
              </a:ext>
            </a:extLst>
          </p:cNvPr>
          <p:cNvGrpSpPr/>
          <p:nvPr/>
        </p:nvGrpSpPr>
        <p:grpSpPr>
          <a:xfrm>
            <a:off x="424933" y="6438273"/>
            <a:ext cx="2348000" cy="206478"/>
            <a:chOff x="324465" y="6410632"/>
            <a:chExt cx="2348000" cy="206478"/>
          </a:xfrm>
        </p:grpSpPr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777FD4E9-712F-429C-AE41-F3203EAF3103}"/>
                </a:ext>
              </a:extLst>
            </p:cNvPr>
            <p:cNvSpPr/>
            <p:nvPr/>
          </p:nvSpPr>
          <p:spPr>
            <a:xfrm>
              <a:off x="324465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37EE13AE-3D82-4F18-91D4-46EFEFB82852}"/>
                </a:ext>
              </a:extLst>
            </p:cNvPr>
            <p:cNvSpPr/>
            <p:nvPr/>
          </p:nvSpPr>
          <p:spPr>
            <a:xfrm>
              <a:off x="594459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97D9C172-38B8-4141-B0C7-80FF640BBBEA}"/>
                </a:ext>
              </a:extLst>
            </p:cNvPr>
            <p:cNvSpPr/>
            <p:nvPr/>
          </p:nvSpPr>
          <p:spPr>
            <a:xfrm>
              <a:off x="866078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 rad="127000">
                <a:srgbClr val="EDC80D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1322B644-E7DD-491F-A3BF-B33FC00D0AF3}"/>
                </a:ext>
              </a:extLst>
            </p:cNvPr>
            <p:cNvSpPr/>
            <p:nvPr/>
          </p:nvSpPr>
          <p:spPr>
            <a:xfrm>
              <a:off x="11300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65148F03-0A82-4258-814D-354FFA4436E3}"/>
                </a:ext>
              </a:extLst>
            </p:cNvPr>
            <p:cNvSpPr/>
            <p:nvPr/>
          </p:nvSpPr>
          <p:spPr>
            <a:xfrm>
              <a:off x="1400014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1D6433EB-0C86-4D7B-AC8C-5E563481E240}"/>
                </a:ext>
              </a:extLst>
            </p:cNvPr>
            <p:cNvSpPr/>
            <p:nvPr/>
          </p:nvSpPr>
          <p:spPr>
            <a:xfrm>
              <a:off x="1671633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F79A7B51-0257-485E-ACBD-9C3680C4E8E1}"/>
                </a:ext>
              </a:extLst>
            </p:cNvPr>
            <p:cNvSpPr/>
            <p:nvPr/>
          </p:nvSpPr>
          <p:spPr>
            <a:xfrm>
              <a:off x="1934207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DA791986-EB86-4B67-9793-31D8CC5DA9D5}"/>
                </a:ext>
              </a:extLst>
            </p:cNvPr>
            <p:cNvSpPr/>
            <p:nvPr/>
          </p:nvSpPr>
          <p:spPr>
            <a:xfrm>
              <a:off x="2204201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577271F0-3ED6-4E30-AE5A-231715AB549C}"/>
                </a:ext>
              </a:extLst>
            </p:cNvPr>
            <p:cNvSpPr/>
            <p:nvPr/>
          </p:nvSpPr>
          <p:spPr>
            <a:xfrm>
              <a:off x="24758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ED024EE-5432-411A-961B-BAA66ED33E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12" y="2549843"/>
            <a:ext cx="4059135" cy="2532360"/>
          </a:xfrm>
          <a:prstGeom prst="rect">
            <a:avLst/>
          </a:prstGeom>
        </p:spPr>
      </p:pic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25E3D8D3-C9B4-427E-B04C-05F72016A22F}"/>
              </a:ext>
            </a:extLst>
          </p:cNvPr>
          <p:cNvSpPr/>
          <p:nvPr/>
        </p:nvSpPr>
        <p:spPr>
          <a:xfrm>
            <a:off x="6832709" y="716093"/>
            <a:ext cx="4574759" cy="5454574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1000">
                <a:schemeClr val="accent4">
                  <a:lumMod val="97000"/>
                  <a:lumOff val="3000"/>
                </a:schemeClr>
              </a:gs>
              <a:gs pos="87000">
                <a:schemeClr val="accent4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solidFill>
              <a:srgbClr val="20A1D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E7AAB6-9D02-44F6-98AA-A5D8FA613570}"/>
              </a:ext>
            </a:extLst>
          </p:cNvPr>
          <p:cNvSpPr txBox="1"/>
          <p:nvPr/>
        </p:nvSpPr>
        <p:spPr>
          <a:xfrm>
            <a:off x="7109109" y="826021"/>
            <a:ext cx="409466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Avenir Next Cyr Medium" panose="020B0603020202020204" pitchFamily="34" charset="-52"/>
              </a:rPr>
              <a:t>Неэффективно, поскольку: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  <a:latin typeface="Avenir Next Cyr Medium" panose="020B0603020202020204" pitchFamily="34" charset="-52"/>
              </a:rPr>
              <a:t>Нет защиты от суровых внешних воздействий</a:t>
            </a:r>
            <a:r>
              <a:rPr lang="en-US" sz="2800" dirty="0">
                <a:solidFill>
                  <a:schemeClr val="bg1"/>
                </a:solidFill>
                <a:latin typeface="Avenir Next Cyr Medium" panose="020B0603020202020204" pitchFamily="34" charset="-52"/>
              </a:rPr>
              <a:t>;</a:t>
            </a:r>
            <a:endParaRPr lang="ru-RU" sz="2800" dirty="0">
              <a:solidFill>
                <a:schemeClr val="bg1"/>
              </a:solidFill>
              <a:latin typeface="Avenir Next Cyr Medium" panose="020B0603020202020204" pitchFamily="34" charset="-5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  <a:latin typeface="Avenir Next Cyr Medium" panose="020B0603020202020204" pitchFamily="34" charset="-52"/>
              </a:rPr>
              <a:t>В силу высокой цены сможет позволить не каждый потребитель</a:t>
            </a:r>
            <a:r>
              <a:rPr lang="en-US" sz="2800" dirty="0">
                <a:solidFill>
                  <a:schemeClr val="bg1"/>
                </a:solidFill>
                <a:latin typeface="Avenir Next Cyr Medium" panose="020B0603020202020204" pitchFamily="34" charset="-52"/>
              </a:rPr>
              <a:t>;</a:t>
            </a:r>
            <a:endParaRPr lang="ru-RU" sz="2800" dirty="0">
              <a:solidFill>
                <a:schemeClr val="bg1"/>
              </a:solidFill>
              <a:latin typeface="Avenir Next Cyr Medium" panose="020B0603020202020204" pitchFamily="34" charset="-5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  <a:latin typeface="Avenir Next Cyr Medium" panose="020B0603020202020204" pitchFamily="34" charset="-52"/>
              </a:rPr>
              <a:t>Находятся далеко от дома.</a:t>
            </a:r>
          </a:p>
        </p:txBody>
      </p:sp>
      <p:pic>
        <p:nvPicPr>
          <p:cNvPr id="50" name="Picture 2">
            <a:extLst>
              <a:ext uri="{FF2B5EF4-FFF2-40B4-BE49-F238E27FC236}">
                <a16:creationId xmlns:a16="http://schemas.microsoft.com/office/drawing/2014/main" id="{A5986410-CF8F-4D7E-BE64-8D9744E546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4" t="23116" r="3543" b="18054"/>
          <a:stretch/>
        </p:blipFill>
        <p:spPr bwMode="auto">
          <a:xfrm flipH="1">
            <a:off x="-7303015" y="2550607"/>
            <a:ext cx="7265933" cy="2901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C6E97581-858A-4E71-BE5E-6243FAD77C9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8" t="11297" r="13603" b="10802"/>
          <a:stretch/>
        </p:blipFill>
        <p:spPr>
          <a:xfrm>
            <a:off x="4403945" y="1631252"/>
            <a:ext cx="2286392" cy="1633825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36276F09-7DD7-4C20-A588-CA9180AD30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679" y="1883011"/>
            <a:ext cx="2339840" cy="138206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72FEBD75-3009-4C03-9C56-2B37E2D76DF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1" t="20373" r="3553" b="18916"/>
          <a:stretch/>
        </p:blipFill>
        <p:spPr>
          <a:xfrm>
            <a:off x="3685555" y="2413428"/>
            <a:ext cx="2777531" cy="1389973"/>
          </a:xfrm>
          <a:prstGeom prst="rect">
            <a:avLst/>
          </a:prstGeom>
        </p:spPr>
      </p:pic>
      <p:pic>
        <p:nvPicPr>
          <p:cNvPr id="49" name="Рисунок 48" descr="Вопросительный знак со сплошной заливкой">
            <a:extLst>
              <a:ext uri="{FF2B5EF4-FFF2-40B4-BE49-F238E27FC236}">
                <a16:creationId xmlns:a16="http://schemas.microsoft.com/office/drawing/2014/main" id="{EB2900B1-6B6C-47CA-A1C4-201AE09362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435395">
            <a:off x="3797465" y="1404417"/>
            <a:ext cx="2532359" cy="2532359"/>
          </a:xfrm>
          <a:prstGeom prst="rect">
            <a:avLst/>
          </a:prstGeom>
          <a:effectLst>
            <a:glow>
              <a:srgbClr val="EDC80D">
                <a:alpha val="40000"/>
              </a:srgbClr>
            </a:glow>
          </a:effectLst>
        </p:spPr>
      </p:pic>
      <p:pic>
        <p:nvPicPr>
          <p:cNvPr id="36" name="Объект 7">
            <a:extLst>
              <a:ext uri="{FF2B5EF4-FFF2-40B4-BE49-F238E27FC236}">
                <a16:creationId xmlns:a16="http://schemas.microsoft.com/office/drawing/2014/main" id="{CD47293C-0839-4824-9CE1-70BD92F3C9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566" y="1854232"/>
            <a:ext cx="4182915" cy="418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068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76F2338C-D098-4222-A9E9-850FE5E47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5985" y="295922"/>
            <a:ext cx="6080760" cy="1325563"/>
          </a:xfrm>
        </p:spPr>
        <p:txBody>
          <a:bodyPr/>
          <a:lstStyle/>
          <a:p>
            <a:r>
              <a:rPr lang="ru-RU" dirty="0">
                <a:solidFill>
                  <a:srgbClr val="EDC80D"/>
                </a:solidFill>
                <a:latin typeface="Montserrat" panose="00000500000000000000" pitchFamily="2" charset="-52"/>
              </a:rPr>
              <a:t>Целевая аудитория</a:t>
            </a:r>
          </a:p>
        </p:txBody>
      </p:sp>
      <p:pic>
        <p:nvPicPr>
          <p:cNvPr id="11" name="Google Shape;94;p1" descr="Google Shape;94;p1">
            <a:extLst>
              <a:ext uri="{FF2B5EF4-FFF2-40B4-BE49-F238E27FC236}">
                <a16:creationId xmlns:a16="http://schemas.microsoft.com/office/drawing/2014/main" id="{AC78B29D-D20E-47DB-828F-E0FFB32E35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4933" y="403997"/>
            <a:ext cx="1275580" cy="363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Google Shape;95;p1" descr="Google Shape;95;p1">
            <a:extLst>
              <a:ext uri="{FF2B5EF4-FFF2-40B4-BE49-F238E27FC236}">
                <a16:creationId xmlns:a16="http://schemas.microsoft.com/office/drawing/2014/main" id="{86F4076F-5CF0-4061-B505-4F59214D6D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5774" y="213249"/>
            <a:ext cx="1814299" cy="74545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44475792-81EB-4794-92B5-B0F6B8B1394D}"/>
              </a:ext>
            </a:extLst>
          </p:cNvPr>
          <p:cNvGrpSpPr/>
          <p:nvPr/>
        </p:nvGrpSpPr>
        <p:grpSpPr>
          <a:xfrm rot="16200000">
            <a:off x="10850297" y="2637645"/>
            <a:ext cx="1931401" cy="400110"/>
            <a:chOff x="503579" y="4017574"/>
            <a:chExt cx="1931401" cy="400110"/>
          </a:xfrm>
        </p:grpSpPr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01CB1C54-AE7D-40E8-B047-76F641E464F1}"/>
                </a:ext>
              </a:extLst>
            </p:cNvPr>
            <p:cNvCxnSpPr>
              <a:cxnSpLocks/>
            </p:cNvCxnSpPr>
            <p:nvPr/>
          </p:nvCxnSpPr>
          <p:spPr>
            <a:xfrm>
              <a:off x="503579" y="4217628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FE14058-4968-47BF-B16E-05BA463D57B6}"/>
                </a:ext>
              </a:extLst>
            </p:cNvPr>
            <p:cNvSpPr txBox="1"/>
            <p:nvPr/>
          </p:nvSpPr>
          <p:spPr>
            <a:xfrm>
              <a:off x="1112489" y="4017574"/>
              <a:ext cx="1076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C000"/>
                  </a:solidFill>
                  <a:latin typeface="Sylfaen" panose="010A0502050306030303" pitchFamily="18" charset="0"/>
                </a:rPr>
                <a:t>RCB</a:t>
              </a:r>
              <a:endParaRPr lang="ru-RU" sz="2000" b="1" dirty="0">
                <a:solidFill>
                  <a:srgbClr val="FFC000"/>
                </a:solidFill>
                <a:latin typeface="Sylfaen" panose="010A0502050306030303" pitchFamily="18" charset="0"/>
              </a:endParaRPr>
            </a:p>
          </p:txBody>
        </p: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5F1FE03B-CB4E-40F5-9A85-A9A05F72FBAE}"/>
                </a:ext>
              </a:extLst>
            </p:cNvPr>
            <p:cNvCxnSpPr>
              <a:cxnSpLocks/>
            </p:cNvCxnSpPr>
            <p:nvPr/>
          </p:nvCxnSpPr>
          <p:spPr>
            <a:xfrm>
              <a:off x="1826070" y="4227871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7" name="Овал 16">
            <a:extLst>
              <a:ext uri="{FF2B5EF4-FFF2-40B4-BE49-F238E27FC236}">
                <a16:creationId xmlns:a16="http://schemas.microsoft.com/office/drawing/2014/main" id="{35DBE20B-2DB1-4B13-B4AC-3397718C6CB8}"/>
              </a:ext>
            </a:extLst>
          </p:cNvPr>
          <p:cNvSpPr/>
          <p:nvPr/>
        </p:nvSpPr>
        <p:spPr>
          <a:xfrm>
            <a:off x="708701" y="1866226"/>
            <a:ext cx="3903222" cy="3721080"/>
          </a:xfrm>
          <a:prstGeom prst="ellipse">
            <a:avLst/>
          </a:prstGeom>
          <a:noFill/>
          <a:ln w="57150">
            <a:solidFill>
              <a:srgbClr val="EDC80D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39C24A47-4899-4502-93ED-FEC626CBB64F}"/>
              </a:ext>
            </a:extLst>
          </p:cNvPr>
          <p:cNvCxnSpPr>
            <a:cxnSpLocks/>
            <a:stCxn id="17" idx="7"/>
          </p:cNvCxnSpPr>
          <p:nvPr/>
        </p:nvCxnSpPr>
        <p:spPr>
          <a:xfrm flipV="1">
            <a:off x="4040309" y="2056975"/>
            <a:ext cx="393807" cy="354191"/>
          </a:xfrm>
          <a:prstGeom prst="line">
            <a:avLst/>
          </a:prstGeom>
          <a:ln>
            <a:solidFill>
              <a:srgbClr val="EDC80D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76A5E0A-E94F-477A-93C5-899C25A09BDC}"/>
              </a:ext>
            </a:extLst>
          </p:cNvPr>
          <p:cNvSpPr txBox="1"/>
          <p:nvPr/>
        </p:nvSpPr>
        <p:spPr>
          <a:xfrm>
            <a:off x="4430196" y="1681560"/>
            <a:ext cx="3331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Montserrat" panose="00000500000000000000" pitchFamily="2" charset="-52"/>
              </a:rPr>
              <a:t>Мужчина/женщина</a:t>
            </a:r>
          </a:p>
        </p:txBody>
      </p:sp>
      <p:pic>
        <p:nvPicPr>
          <p:cNvPr id="23" name="Picture 26">
            <a:extLst>
              <a:ext uri="{FF2B5EF4-FFF2-40B4-BE49-F238E27FC236}">
                <a16:creationId xmlns:a16="http://schemas.microsoft.com/office/drawing/2014/main" id="{387B6A3A-0F90-4BD2-AF48-C0633D3BE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037" y="2593847"/>
            <a:ext cx="1982609" cy="226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BBA0AA70-7D27-4ABE-9DA8-6A16BC02AE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4" t="23116" r="3543" b="18054"/>
          <a:stretch/>
        </p:blipFill>
        <p:spPr bwMode="auto">
          <a:xfrm flipH="1">
            <a:off x="6577231" y="2897726"/>
            <a:ext cx="5438822" cy="217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Объект 7">
            <a:extLst>
              <a:ext uri="{FF2B5EF4-FFF2-40B4-BE49-F238E27FC236}">
                <a16:creationId xmlns:a16="http://schemas.microsoft.com/office/drawing/2014/main" id="{F09DDF8E-01E2-4479-A799-6C752C5F0B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980" y="1854232"/>
            <a:ext cx="4182915" cy="4182915"/>
          </a:xfr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65F68359-B173-404F-ACAC-C4F82FAD0368}"/>
              </a:ext>
            </a:extLst>
          </p:cNvPr>
          <p:cNvGrpSpPr/>
          <p:nvPr/>
        </p:nvGrpSpPr>
        <p:grpSpPr>
          <a:xfrm>
            <a:off x="424933" y="6438273"/>
            <a:ext cx="2348000" cy="206478"/>
            <a:chOff x="324465" y="6410632"/>
            <a:chExt cx="2348000" cy="206478"/>
          </a:xfrm>
        </p:grpSpPr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D14278D8-7DA9-4B7B-9454-15C760C5BE21}"/>
                </a:ext>
              </a:extLst>
            </p:cNvPr>
            <p:cNvSpPr/>
            <p:nvPr/>
          </p:nvSpPr>
          <p:spPr>
            <a:xfrm>
              <a:off x="324465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356A99CD-138C-44A4-BE13-BE5F849A47B6}"/>
                </a:ext>
              </a:extLst>
            </p:cNvPr>
            <p:cNvSpPr/>
            <p:nvPr/>
          </p:nvSpPr>
          <p:spPr>
            <a:xfrm>
              <a:off x="594459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861E660B-5662-4B1C-BFEB-6BCF51A4AF83}"/>
                </a:ext>
              </a:extLst>
            </p:cNvPr>
            <p:cNvSpPr/>
            <p:nvPr/>
          </p:nvSpPr>
          <p:spPr>
            <a:xfrm>
              <a:off x="866078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>
                <a:srgbClr val="EDC80D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828DF46C-92DE-4D25-A19E-249B53243C5F}"/>
                </a:ext>
              </a:extLst>
            </p:cNvPr>
            <p:cNvSpPr/>
            <p:nvPr/>
          </p:nvSpPr>
          <p:spPr>
            <a:xfrm>
              <a:off x="1130020" y="6410632"/>
              <a:ext cx="196645" cy="206478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>
              <a:glow rad="127000">
                <a:srgbClr val="FFC000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EB36BC82-EABB-45CB-AB9D-EFC8661C1114}"/>
                </a:ext>
              </a:extLst>
            </p:cNvPr>
            <p:cNvSpPr/>
            <p:nvPr/>
          </p:nvSpPr>
          <p:spPr>
            <a:xfrm>
              <a:off x="1400014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8154D5E7-A2DB-43E2-8873-E1B1AEB97D5D}"/>
                </a:ext>
              </a:extLst>
            </p:cNvPr>
            <p:cNvSpPr/>
            <p:nvPr/>
          </p:nvSpPr>
          <p:spPr>
            <a:xfrm>
              <a:off x="1671633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3B3BC75F-B121-4693-A7CD-1680FB5AA36E}"/>
                </a:ext>
              </a:extLst>
            </p:cNvPr>
            <p:cNvSpPr/>
            <p:nvPr/>
          </p:nvSpPr>
          <p:spPr>
            <a:xfrm>
              <a:off x="1934207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B39C7DC3-FABD-4263-B0B1-BDDA2EBDA13C}"/>
                </a:ext>
              </a:extLst>
            </p:cNvPr>
            <p:cNvSpPr/>
            <p:nvPr/>
          </p:nvSpPr>
          <p:spPr>
            <a:xfrm>
              <a:off x="2204201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ACD55B49-91DA-43AD-A759-7EDC67D0BBC3}"/>
                </a:ext>
              </a:extLst>
            </p:cNvPr>
            <p:cNvSpPr/>
            <p:nvPr/>
          </p:nvSpPr>
          <p:spPr>
            <a:xfrm>
              <a:off x="24758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192562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76F2338C-D098-4222-A9E9-850FE5E47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5985" y="295922"/>
            <a:ext cx="6080760" cy="1325563"/>
          </a:xfrm>
        </p:spPr>
        <p:txBody>
          <a:bodyPr/>
          <a:lstStyle/>
          <a:p>
            <a:r>
              <a:rPr lang="ru-RU" dirty="0">
                <a:solidFill>
                  <a:srgbClr val="EDC80D"/>
                </a:solidFill>
                <a:latin typeface="Montserrat" panose="00000500000000000000" pitchFamily="2" charset="-52"/>
              </a:rPr>
              <a:t>Целевая аудитория</a:t>
            </a:r>
          </a:p>
        </p:txBody>
      </p:sp>
      <p:pic>
        <p:nvPicPr>
          <p:cNvPr id="11" name="Google Shape;94;p1" descr="Google Shape;94;p1">
            <a:extLst>
              <a:ext uri="{FF2B5EF4-FFF2-40B4-BE49-F238E27FC236}">
                <a16:creationId xmlns:a16="http://schemas.microsoft.com/office/drawing/2014/main" id="{AC78B29D-D20E-47DB-828F-E0FFB32E35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4933" y="403997"/>
            <a:ext cx="1275580" cy="363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Google Shape;95;p1" descr="Google Shape;95;p1">
            <a:extLst>
              <a:ext uri="{FF2B5EF4-FFF2-40B4-BE49-F238E27FC236}">
                <a16:creationId xmlns:a16="http://schemas.microsoft.com/office/drawing/2014/main" id="{86F4076F-5CF0-4061-B505-4F59214D6D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5774" y="213249"/>
            <a:ext cx="1814299" cy="74545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44475792-81EB-4794-92B5-B0F6B8B1394D}"/>
              </a:ext>
            </a:extLst>
          </p:cNvPr>
          <p:cNvGrpSpPr/>
          <p:nvPr/>
        </p:nvGrpSpPr>
        <p:grpSpPr>
          <a:xfrm rot="16200000">
            <a:off x="10850297" y="2637645"/>
            <a:ext cx="1931401" cy="400110"/>
            <a:chOff x="503579" y="4017574"/>
            <a:chExt cx="1931401" cy="400110"/>
          </a:xfrm>
        </p:grpSpPr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01CB1C54-AE7D-40E8-B047-76F641E464F1}"/>
                </a:ext>
              </a:extLst>
            </p:cNvPr>
            <p:cNvCxnSpPr>
              <a:cxnSpLocks/>
            </p:cNvCxnSpPr>
            <p:nvPr/>
          </p:nvCxnSpPr>
          <p:spPr>
            <a:xfrm>
              <a:off x="503579" y="4217628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FE14058-4968-47BF-B16E-05BA463D57B6}"/>
                </a:ext>
              </a:extLst>
            </p:cNvPr>
            <p:cNvSpPr txBox="1"/>
            <p:nvPr/>
          </p:nvSpPr>
          <p:spPr>
            <a:xfrm>
              <a:off x="1112489" y="4017574"/>
              <a:ext cx="1076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C000"/>
                  </a:solidFill>
                  <a:latin typeface="Sylfaen" panose="010A0502050306030303" pitchFamily="18" charset="0"/>
                </a:rPr>
                <a:t>RCB</a:t>
              </a:r>
              <a:endParaRPr lang="ru-RU" sz="2000" b="1" dirty="0">
                <a:solidFill>
                  <a:srgbClr val="FFC000"/>
                </a:solidFill>
                <a:latin typeface="Sylfaen" panose="010A0502050306030303" pitchFamily="18" charset="0"/>
              </a:endParaRPr>
            </a:p>
          </p:txBody>
        </p: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5F1FE03B-CB4E-40F5-9A85-A9A05F72FBAE}"/>
                </a:ext>
              </a:extLst>
            </p:cNvPr>
            <p:cNvCxnSpPr>
              <a:cxnSpLocks/>
            </p:cNvCxnSpPr>
            <p:nvPr/>
          </p:nvCxnSpPr>
          <p:spPr>
            <a:xfrm>
              <a:off x="1826070" y="4227871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39C24A47-4899-4502-93ED-FEC626CBB64F}"/>
              </a:ext>
            </a:extLst>
          </p:cNvPr>
          <p:cNvCxnSpPr>
            <a:cxnSpLocks/>
            <a:stCxn id="17" idx="7"/>
          </p:cNvCxnSpPr>
          <p:nvPr/>
        </p:nvCxnSpPr>
        <p:spPr>
          <a:xfrm flipV="1">
            <a:off x="4040309" y="2056975"/>
            <a:ext cx="393807" cy="354191"/>
          </a:xfrm>
          <a:prstGeom prst="line">
            <a:avLst/>
          </a:prstGeom>
          <a:ln w="28575">
            <a:solidFill>
              <a:srgbClr val="EDC80D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0350DE9-D7F3-4355-A385-CBB36708FEC4}"/>
              </a:ext>
            </a:extLst>
          </p:cNvPr>
          <p:cNvCxnSpPr>
            <a:cxnSpLocks/>
          </p:cNvCxnSpPr>
          <p:nvPr/>
        </p:nvCxnSpPr>
        <p:spPr>
          <a:xfrm flipV="1">
            <a:off x="4559927" y="3178840"/>
            <a:ext cx="507557" cy="149223"/>
          </a:xfrm>
          <a:prstGeom prst="line">
            <a:avLst/>
          </a:prstGeom>
          <a:ln w="28575">
            <a:solidFill>
              <a:srgbClr val="EDC80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>
            <a:extLst>
              <a:ext uri="{FF2B5EF4-FFF2-40B4-BE49-F238E27FC236}">
                <a16:creationId xmlns:a16="http://schemas.microsoft.com/office/drawing/2014/main" id="{35DBE20B-2DB1-4B13-B4AC-3397718C6CB8}"/>
              </a:ext>
            </a:extLst>
          </p:cNvPr>
          <p:cNvSpPr/>
          <p:nvPr/>
        </p:nvSpPr>
        <p:spPr>
          <a:xfrm>
            <a:off x="708701" y="1866226"/>
            <a:ext cx="3903222" cy="3721080"/>
          </a:xfrm>
          <a:prstGeom prst="ellipse">
            <a:avLst/>
          </a:prstGeom>
          <a:noFill/>
          <a:ln w="57150">
            <a:solidFill>
              <a:srgbClr val="EDC80D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4">
            <a:extLst>
              <a:ext uri="{FF2B5EF4-FFF2-40B4-BE49-F238E27FC236}">
                <a16:creationId xmlns:a16="http://schemas.microsoft.com/office/drawing/2014/main" id="{6D43DCBF-3BB1-4B6F-B0DD-ED6A177D7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338" y="2540984"/>
            <a:ext cx="2142487" cy="2142487"/>
          </a:xfrm>
          <a:prstGeom prst="rect">
            <a:avLst/>
          </a:prstGeom>
          <a:noFill/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1A5D8C53-63DC-494E-9E80-04EE6E6B5615}"/>
              </a:ext>
            </a:extLst>
          </p:cNvPr>
          <p:cNvSpPr txBox="1"/>
          <p:nvPr/>
        </p:nvSpPr>
        <p:spPr>
          <a:xfrm>
            <a:off x="4430196" y="1681560"/>
            <a:ext cx="3331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</a:rPr>
              <a:t>Мужчина/женщина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A6FF464-E51C-4236-8773-0F9E1CB43A91}"/>
              </a:ext>
            </a:extLst>
          </p:cNvPr>
          <p:cNvSpPr txBox="1"/>
          <p:nvPr/>
        </p:nvSpPr>
        <p:spPr>
          <a:xfrm>
            <a:off x="5150798" y="2897726"/>
            <a:ext cx="1826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</a:rPr>
              <a:t>20-70 лет</a:t>
            </a:r>
          </a:p>
        </p:txBody>
      </p:sp>
      <p:pic>
        <p:nvPicPr>
          <p:cNvPr id="37" name="Picture 2">
            <a:extLst>
              <a:ext uri="{FF2B5EF4-FFF2-40B4-BE49-F238E27FC236}">
                <a16:creationId xmlns:a16="http://schemas.microsoft.com/office/drawing/2014/main" id="{A35C4B00-0B82-498F-A9C8-A894684CEE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4" t="23116" r="3543" b="18054"/>
          <a:stretch/>
        </p:blipFill>
        <p:spPr bwMode="auto">
          <a:xfrm flipH="1">
            <a:off x="6577231" y="2897726"/>
            <a:ext cx="5438822" cy="217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Объект 7">
            <a:extLst>
              <a:ext uri="{FF2B5EF4-FFF2-40B4-BE49-F238E27FC236}">
                <a16:creationId xmlns:a16="http://schemas.microsoft.com/office/drawing/2014/main" id="{476B42A8-9519-4360-A6EB-CD2B0FCF08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980" y="1854232"/>
            <a:ext cx="4182915" cy="4182915"/>
          </a:xfr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3DCC6A8F-2BD1-4AD8-B799-783644ECB357}"/>
              </a:ext>
            </a:extLst>
          </p:cNvPr>
          <p:cNvGrpSpPr/>
          <p:nvPr/>
        </p:nvGrpSpPr>
        <p:grpSpPr>
          <a:xfrm>
            <a:off x="424933" y="6438273"/>
            <a:ext cx="2348000" cy="206478"/>
            <a:chOff x="324465" y="6410632"/>
            <a:chExt cx="2348000" cy="206478"/>
          </a:xfrm>
        </p:grpSpPr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8B0F5337-D080-43C4-BB08-7FB972413215}"/>
                </a:ext>
              </a:extLst>
            </p:cNvPr>
            <p:cNvSpPr/>
            <p:nvPr/>
          </p:nvSpPr>
          <p:spPr>
            <a:xfrm>
              <a:off x="324465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E8A676E9-FC3E-4792-AE1C-AABC252222F4}"/>
                </a:ext>
              </a:extLst>
            </p:cNvPr>
            <p:cNvSpPr/>
            <p:nvPr/>
          </p:nvSpPr>
          <p:spPr>
            <a:xfrm>
              <a:off x="594459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FC6B3847-5061-44BF-B922-3A466A1C9285}"/>
                </a:ext>
              </a:extLst>
            </p:cNvPr>
            <p:cNvSpPr/>
            <p:nvPr/>
          </p:nvSpPr>
          <p:spPr>
            <a:xfrm>
              <a:off x="866078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>
                <a:srgbClr val="EDC80D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2034057B-AEE6-4A42-958B-7B86C470EDED}"/>
                </a:ext>
              </a:extLst>
            </p:cNvPr>
            <p:cNvSpPr/>
            <p:nvPr/>
          </p:nvSpPr>
          <p:spPr>
            <a:xfrm>
              <a:off x="1130020" y="6410632"/>
              <a:ext cx="196645" cy="206478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>
              <a:glow rad="127000">
                <a:srgbClr val="FFC000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C9540412-729E-4D2E-BE58-8369DE826446}"/>
                </a:ext>
              </a:extLst>
            </p:cNvPr>
            <p:cNvSpPr/>
            <p:nvPr/>
          </p:nvSpPr>
          <p:spPr>
            <a:xfrm>
              <a:off x="1400014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60B010E8-00F8-47AC-9A5D-D3E227BA9E1F}"/>
                </a:ext>
              </a:extLst>
            </p:cNvPr>
            <p:cNvSpPr/>
            <p:nvPr/>
          </p:nvSpPr>
          <p:spPr>
            <a:xfrm>
              <a:off x="1671633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49A98B8E-895D-46AA-BA37-7472B1E1E440}"/>
                </a:ext>
              </a:extLst>
            </p:cNvPr>
            <p:cNvSpPr/>
            <p:nvPr/>
          </p:nvSpPr>
          <p:spPr>
            <a:xfrm>
              <a:off x="1934207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F23F47D9-3487-49C9-B847-263236A9A258}"/>
                </a:ext>
              </a:extLst>
            </p:cNvPr>
            <p:cNvSpPr/>
            <p:nvPr/>
          </p:nvSpPr>
          <p:spPr>
            <a:xfrm>
              <a:off x="2204201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54EBFC32-62AC-43A4-BDA4-7C3206457074}"/>
                </a:ext>
              </a:extLst>
            </p:cNvPr>
            <p:cNvSpPr/>
            <p:nvPr/>
          </p:nvSpPr>
          <p:spPr>
            <a:xfrm>
              <a:off x="24758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8676419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C80F54A4-FABB-43C6-86A4-FE29E7A7D7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4" t="23116" r="3543" b="18054"/>
          <a:stretch/>
        </p:blipFill>
        <p:spPr bwMode="auto">
          <a:xfrm flipH="1">
            <a:off x="6577231" y="2897726"/>
            <a:ext cx="5438822" cy="217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10C74CE5-065B-4FA6-9DEA-C186A05BF1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980" y="1854232"/>
            <a:ext cx="4182915" cy="4182915"/>
          </a:xfr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76F2338C-D098-4222-A9E9-850FE5E47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5985" y="295922"/>
            <a:ext cx="6080760" cy="1325563"/>
          </a:xfrm>
        </p:spPr>
        <p:txBody>
          <a:bodyPr/>
          <a:lstStyle/>
          <a:p>
            <a:r>
              <a:rPr lang="ru-RU" dirty="0">
                <a:solidFill>
                  <a:srgbClr val="EDC80D"/>
                </a:solidFill>
                <a:latin typeface="Montserrat" panose="00000500000000000000" pitchFamily="2" charset="-52"/>
              </a:rPr>
              <a:t>Целевая аудитория</a:t>
            </a:r>
          </a:p>
        </p:txBody>
      </p:sp>
      <p:pic>
        <p:nvPicPr>
          <p:cNvPr id="11" name="Google Shape;94;p1" descr="Google Shape;94;p1">
            <a:extLst>
              <a:ext uri="{FF2B5EF4-FFF2-40B4-BE49-F238E27FC236}">
                <a16:creationId xmlns:a16="http://schemas.microsoft.com/office/drawing/2014/main" id="{AC78B29D-D20E-47DB-828F-E0FFB32E35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4933" y="403997"/>
            <a:ext cx="1275580" cy="363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Google Shape;95;p1" descr="Google Shape;95;p1">
            <a:extLst>
              <a:ext uri="{FF2B5EF4-FFF2-40B4-BE49-F238E27FC236}">
                <a16:creationId xmlns:a16="http://schemas.microsoft.com/office/drawing/2014/main" id="{86F4076F-5CF0-4061-B505-4F59214D6D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75774" y="213249"/>
            <a:ext cx="1814299" cy="74545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44475792-81EB-4794-92B5-B0F6B8B1394D}"/>
              </a:ext>
            </a:extLst>
          </p:cNvPr>
          <p:cNvGrpSpPr/>
          <p:nvPr/>
        </p:nvGrpSpPr>
        <p:grpSpPr>
          <a:xfrm rot="16200000">
            <a:off x="10850297" y="2637645"/>
            <a:ext cx="1931401" cy="400110"/>
            <a:chOff x="503579" y="4017574"/>
            <a:chExt cx="1931401" cy="400110"/>
          </a:xfrm>
        </p:grpSpPr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01CB1C54-AE7D-40E8-B047-76F641E464F1}"/>
                </a:ext>
              </a:extLst>
            </p:cNvPr>
            <p:cNvCxnSpPr>
              <a:cxnSpLocks/>
            </p:cNvCxnSpPr>
            <p:nvPr/>
          </p:nvCxnSpPr>
          <p:spPr>
            <a:xfrm>
              <a:off x="503579" y="4217628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FE14058-4968-47BF-B16E-05BA463D57B6}"/>
                </a:ext>
              </a:extLst>
            </p:cNvPr>
            <p:cNvSpPr txBox="1"/>
            <p:nvPr/>
          </p:nvSpPr>
          <p:spPr>
            <a:xfrm>
              <a:off x="1112489" y="4017574"/>
              <a:ext cx="1076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C000"/>
                  </a:solidFill>
                  <a:latin typeface="Sylfaen" panose="010A0502050306030303" pitchFamily="18" charset="0"/>
                </a:rPr>
                <a:t>RCB</a:t>
              </a:r>
              <a:endParaRPr lang="ru-RU" sz="2000" b="1" dirty="0">
                <a:solidFill>
                  <a:srgbClr val="FFC000"/>
                </a:solidFill>
                <a:latin typeface="Sylfaen" panose="010A0502050306030303" pitchFamily="18" charset="0"/>
              </a:endParaRPr>
            </a:p>
          </p:txBody>
        </p: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5F1FE03B-CB4E-40F5-9A85-A9A05F72FBAE}"/>
                </a:ext>
              </a:extLst>
            </p:cNvPr>
            <p:cNvCxnSpPr>
              <a:cxnSpLocks/>
            </p:cNvCxnSpPr>
            <p:nvPr/>
          </p:nvCxnSpPr>
          <p:spPr>
            <a:xfrm>
              <a:off x="1826070" y="4227871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39C24A47-4899-4502-93ED-FEC626CBB64F}"/>
              </a:ext>
            </a:extLst>
          </p:cNvPr>
          <p:cNvCxnSpPr>
            <a:cxnSpLocks/>
            <a:stCxn id="17" idx="7"/>
          </p:cNvCxnSpPr>
          <p:nvPr/>
        </p:nvCxnSpPr>
        <p:spPr>
          <a:xfrm flipV="1">
            <a:off x="4040309" y="2056975"/>
            <a:ext cx="393807" cy="354191"/>
          </a:xfrm>
          <a:prstGeom prst="line">
            <a:avLst/>
          </a:prstGeom>
          <a:ln w="28575">
            <a:solidFill>
              <a:srgbClr val="EDC80D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76A5E0A-E94F-477A-93C5-899C25A09BDC}"/>
              </a:ext>
            </a:extLst>
          </p:cNvPr>
          <p:cNvSpPr txBox="1"/>
          <p:nvPr/>
        </p:nvSpPr>
        <p:spPr>
          <a:xfrm>
            <a:off x="4430196" y="1681560"/>
            <a:ext cx="3331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</a:rPr>
              <a:t>Мужчина/женщина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0350DE9-D7F3-4355-A385-CBB36708FEC4}"/>
              </a:ext>
            </a:extLst>
          </p:cNvPr>
          <p:cNvCxnSpPr>
            <a:cxnSpLocks/>
          </p:cNvCxnSpPr>
          <p:nvPr/>
        </p:nvCxnSpPr>
        <p:spPr>
          <a:xfrm flipV="1">
            <a:off x="4559927" y="3178840"/>
            <a:ext cx="507557" cy="149223"/>
          </a:xfrm>
          <a:prstGeom prst="line">
            <a:avLst/>
          </a:prstGeom>
          <a:ln w="28575">
            <a:solidFill>
              <a:srgbClr val="EDC80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>
            <a:extLst>
              <a:ext uri="{FF2B5EF4-FFF2-40B4-BE49-F238E27FC236}">
                <a16:creationId xmlns:a16="http://schemas.microsoft.com/office/drawing/2014/main" id="{35DBE20B-2DB1-4B13-B4AC-3397718C6CB8}"/>
              </a:ext>
            </a:extLst>
          </p:cNvPr>
          <p:cNvSpPr/>
          <p:nvPr/>
        </p:nvSpPr>
        <p:spPr>
          <a:xfrm>
            <a:off x="708701" y="1866226"/>
            <a:ext cx="3903222" cy="3721080"/>
          </a:xfrm>
          <a:prstGeom prst="ellipse">
            <a:avLst/>
          </a:prstGeom>
          <a:noFill/>
          <a:ln w="57150">
            <a:solidFill>
              <a:srgbClr val="EDC80D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FA1E20D-35EE-4B9F-8907-157A4496A774}"/>
              </a:ext>
            </a:extLst>
          </p:cNvPr>
          <p:cNvSpPr txBox="1"/>
          <p:nvPr/>
        </p:nvSpPr>
        <p:spPr>
          <a:xfrm>
            <a:off x="5150798" y="2897726"/>
            <a:ext cx="1826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</a:rPr>
              <a:t>20-70 лет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AF3118A-FA16-410F-B7EC-38F3CCECC55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0683" b="24740"/>
          <a:stretch/>
        </p:blipFill>
        <p:spPr>
          <a:xfrm>
            <a:off x="948126" y="2656371"/>
            <a:ext cx="3559039" cy="1911645"/>
          </a:xfrm>
          <a:prstGeom prst="rect">
            <a:avLst/>
          </a:prstGeom>
        </p:spPr>
      </p:pic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2778A5ED-E9BC-4BC4-BD57-318434A1A671}"/>
              </a:ext>
            </a:extLst>
          </p:cNvPr>
          <p:cNvCxnSpPr>
            <a:cxnSpLocks/>
          </p:cNvCxnSpPr>
          <p:nvPr/>
        </p:nvCxnSpPr>
        <p:spPr>
          <a:xfrm>
            <a:off x="4502540" y="4259254"/>
            <a:ext cx="479854" cy="132287"/>
          </a:xfrm>
          <a:prstGeom prst="line">
            <a:avLst/>
          </a:prstGeom>
          <a:ln w="28575">
            <a:solidFill>
              <a:srgbClr val="EDC80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F697453-D659-4F38-B6A4-9EA3B80C542D}"/>
              </a:ext>
            </a:extLst>
          </p:cNvPr>
          <p:cNvSpPr txBox="1"/>
          <p:nvPr/>
        </p:nvSpPr>
        <p:spPr>
          <a:xfrm>
            <a:off x="4972614" y="3993530"/>
            <a:ext cx="3331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</a:rPr>
              <a:t>Владелец автомобиля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C87D1EF9-9454-4124-B575-6364A1A1F74D}"/>
              </a:ext>
            </a:extLst>
          </p:cNvPr>
          <p:cNvGrpSpPr/>
          <p:nvPr/>
        </p:nvGrpSpPr>
        <p:grpSpPr>
          <a:xfrm>
            <a:off x="424933" y="6438273"/>
            <a:ext cx="2348000" cy="206478"/>
            <a:chOff x="324465" y="6410632"/>
            <a:chExt cx="2348000" cy="206478"/>
          </a:xfrm>
        </p:grpSpPr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C836698E-D583-4B53-90A5-C51288E33DC0}"/>
                </a:ext>
              </a:extLst>
            </p:cNvPr>
            <p:cNvSpPr/>
            <p:nvPr/>
          </p:nvSpPr>
          <p:spPr>
            <a:xfrm>
              <a:off x="324465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3FF3F218-968E-4FBD-854F-6C20B4209341}"/>
                </a:ext>
              </a:extLst>
            </p:cNvPr>
            <p:cNvSpPr/>
            <p:nvPr/>
          </p:nvSpPr>
          <p:spPr>
            <a:xfrm>
              <a:off x="594459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5DDC3332-6EB5-4E7D-987D-EC4F99BF8D81}"/>
                </a:ext>
              </a:extLst>
            </p:cNvPr>
            <p:cNvSpPr/>
            <p:nvPr/>
          </p:nvSpPr>
          <p:spPr>
            <a:xfrm>
              <a:off x="866078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>
                <a:srgbClr val="EDC80D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D2360AC8-FD76-46A5-8D9E-8B3D03252257}"/>
                </a:ext>
              </a:extLst>
            </p:cNvPr>
            <p:cNvSpPr/>
            <p:nvPr/>
          </p:nvSpPr>
          <p:spPr>
            <a:xfrm>
              <a:off x="1130020" y="6410632"/>
              <a:ext cx="196645" cy="206478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>
              <a:glow rad="127000">
                <a:srgbClr val="FFC000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8EC53648-F229-46B6-9C26-1438F6403659}"/>
                </a:ext>
              </a:extLst>
            </p:cNvPr>
            <p:cNvSpPr/>
            <p:nvPr/>
          </p:nvSpPr>
          <p:spPr>
            <a:xfrm>
              <a:off x="1400014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F3DC95DF-269A-45C6-BAF1-39F66CE38391}"/>
                </a:ext>
              </a:extLst>
            </p:cNvPr>
            <p:cNvSpPr/>
            <p:nvPr/>
          </p:nvSpPr>
          <p:spPr>
            <a:xfrm>
              <a:off x="1671633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9F39A162-3DB0-4F1B-8FF9-0B0AEB7765CD}"/>
                </a:ext>
              </a:extLst>
            </p:cNvPr>
            <p:cNvSpPr/>
            <p:nvPr/>
          </p:nvSpPr>
          <p:spPr>
            <a:xfrm>
              <a:off x="1934207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43EF311A-D427-4375-A790-D4ED42BFE2C5}"/>
                </a:ext>
              </a:extLst>
            </p:cNvPr>
            <p:cNvSpPr/>
            <p:nvPr/>
          </p:nvSpPr>
          <p:spPr>
            <a:xfrm>
              <a:off x="2204201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DD216882-3AFC-46AA-BCB6-0DD697CA55F3}"/>
                </a:ext>
              </a:extLst>
            </p:cNvPr>
            <p:cNvSpPr/>
            <p:nvPr/>
          </p:nvSpPr>
          <p:spPr>
            <a:xfrm>
              <a:off x="24758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9772184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C80F54A4-FABB-43C6-86A4-FE29E7A7D7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4" t="23116" r="3543" b="18054"/>
          <a:stretch/>
        </p:blipFill>
        <p:spPr bwMode="auto">
          <a:xfrm flipH="1">
            <a:off x="6577231" y="2897726"/>
            <a:ext cx="5438822" cy="217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10C74CE5-065B-4FA6-9DEA-C186A05BF1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980" y="1854232"/>
            <a:ext cx="4182915" cy="4182915"/>
          </a:xfr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76F2338C-D098-4222-A9E9-850FE5E47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5985" y="295922"/>
            <a:ext cx="6080760" cy="1325563"/>
          </a:xfrm>
        </p:spPr>
        <p:txBody>
          <a:bodyPr/>
          <a:lstStyle/>
          <a:p>
            <a:r>
              <a:rPr lang="ru-RU" dirty="0">
                <a:solidFill>
                  <a:srgbClr val="EDC80D"/>
                </a:solidFill>
                <a:latin typeface="Montserrat" panose="00000500000000000000" pitchFamily="2" charset="-52"/>
              </a:rPr>
              <a:t>Целевая аудитория</a:t>
            </a:r>
          </a:p>
        </p:txBody>
      </p:sp>
      <p:pic>
        <p:nvPicPr>
          <p:cNvPr id="11" name="Google Shape;94;p1" descr="Google Shape;94;p1">
            <a:extLst>
              <a:ext uri="{FF2B5EF4-FFF2-40B4-BE49-F238E27FC236}">
                <a16:creationId xmlns:a16="http://schemas.microsoft.com/office/drawing/2014/main" id="{AC78B29D-D20E-47DB-828F-E0FFB32E35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4933" y="403997"/>
            <a:ext cx="1275580" cy="363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Google Shape;95;p1" descr="Google Shape;95;p1">
            <a:extLst>
              <a:ext uri="{FF2B5EF4-FFF2-40B4-BE49-F238E27FC236}">
                <a16:creationId xmlns:a16="http://schemas.microsoft.com/office/drawing/2014/main" id="{86F4076F-5CF0-4061-B505-4F59214D6D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75774" y="213249"/>
            <a:ext cx="1814299" cy="74545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44475792-81EB-4794-92B5-B0F6B8B1394D}"/>
              </a:ext>
            </a:extLst>
          </p:cNvPr>
          <p:cNvGrpSpPr/>
          <p:nvPr/>
        </p:nvGrpSpPr>
        <p:grpSpPr>
          <a:xfrm rot="16200000">
            <a:off x="10850297" y="2637645"/>
            <a:ext cx="1931401" cy="400110"/>
            <a:chOff x="503579" y="4017574"/>
            <a:chExt cx="1931401" cy="400110"/>
          </a:xfrm>
        </p:grpSpPr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01CB1C54-AE7D-40E8-B047-76F641E464F1}"/>
                </a:ext>
              </a:extLst>
            </p:cNvPr>
            <p:cNvCxnSpPr>
              <a:cxnSpLocks/>
            </p:cNvCxnSpPr>
            <p:nvPr/>
          </p:nvCxnSpPr>
          <p:spPr>
            <a:xfrm>
              <a:off x="503579" y="4217628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FE14058-4968-47BF-B16E-05BA463D57B6}"/>
                </a:ext>
              </a:extLst>
            </p:cNvPr>
            <p:cNvSpPr txBox="1"/>
            <p:nvPr/>
          </p:nvSpPr>
          <p:spPr>
            <a:xfrm>
              <a:off x="1112489" y="4017574"/>
              <a:ext cx="1076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C000"/>
                  </a:solidFill>
                  <a:latin typeface="Sylfaen" panose="010A0502050306030303" pitchFamily="18" charset="0"/>
                </a:rPr>
                <a:t>RCB</a:t>
              </a:r>
              <a:endParaRPr lang="ru-RU" sz="2000" b="1" dirty="0">
                <a:solidFill>
                  <a:srgbClr val="FFC000"/>
                </a:solidFill>
                <a:latin typeface="Sylfaen" panose="010A0502050306030303" pitchFamily="18" charset="0"/>
              </a:endParaRPr>
            </a:p>
          </p:txBody>
        </p: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5F1FE03B-CB4E-40F5-9A85-A9A05F72FBAE}"/>
                </a:ext>
              </a:extLst>
            </p:cNvPr>
            <p:cNvCxnSpPr>
              <a:cxnSpLocks/>
            </p:cNvCxnSpPr>
            <p:nvPr/>
          </p:nvCxnSpPr>
          <p:spPr>
            <a:xfrm>
              <a:off x="1826070" y="4227871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39C24A47-4899-4502-93ED-FEC626CBB64F}"/>
              </a:ext>
            </a:extLst>
          </p:cNvPr>
          <p:cNvCxnSpPr>
            <a:cxnSpLocks/>
            <a:stCxn id="17" idx="7"/>
          </p:cNvCxnSpPr>
          <p:nvPr/>
        </p:nvCxnSpPr>
        <p:spPr>
          <a:xfrm flipV="1">
            <a:off x="4040309" y="2056975"/>
            <a:ext cx="393807" cy="354191"/>
          </a:xfrm>
          <a:prstGeom prst="line">
            <a:avLst/>
          </a:prstGeom>
          <a:ln w="28575">
            <a:solidFill>
              <a:srgbClr val="EDC80D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76A5E0A-E94F-477A-93C5-899C25A09BDC}"/>
              </a:ext>
            </a:extLst>
          </p:cNvPr>
          <p:cNvSpPr txBox="1"/>
          <p:nvPr/>
        </p:nvSpPr>
        <p:spPr>
          <a:xfrm>
            <a:off x="4430196" y="1681560"/>
            <a:ext cx="3331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</a:rPr>
              <a:t>Мужчина/женщина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0350DE9-D7F3-4355-A385-CBB36708FEC4}"/>
              </a:ext>
            </a:extLst>
          </p:cNvPr>
          <p:cNvCxnSpPr>
            <a:cxnSpLocks/>
          </p:cNvCxnSpPr>
          <p:nvPr/>
        </p:nvCxnSpPr>
        <p:spPr>
          <a:xfrm flipV="1">
            <a:off x="4559927" y="3178840"/>
            <a:ext cx="507557" cy="149223"/>
          </a:xfrm>
          <a:prstGeom prst="line">
            <a:avLst/>
          </a:prstGeom>
          <a:ln w="28575">
            <a:solidFill>
              <a:srgbClr val="EDC80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>
            <a:extLst>
              <a:ext uri="{FF2B5EF4-FFF2-40B4-BE49-F238E27FC236}">
                <a16:creationId xmlns:a16="http://schemas.microsoft.com/office/drawing/2014/main" id="{35DBE20B-2DB1-4B13-B4AC-3397718C6CB8}"/>
              </a:ext>
            </a:extLst>
          </p:cNvPr>
          <p:cNvSpPr/>
          <p:nvPr/>
        </p:nvSpPr>
        <p:spPr>
          <a:xfrm>
            <a:off x="708701" y="1866226"/>
            <a:ext cx="3903222" cy="3721080"/>
          </a:xfrm>
          <a:prstGeom prst="ellipse">
            <a:avLst/>
          </a:prstGeom>
          <a:noFill/>
          <a:ln w="57150">
            <a:solidFill>
              <a:srgbClr val="EDC80D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FA1E20D-35EE-4B9F-8907-157A4496A774}"/>
              </a:ext>
            </a:extLst>
          </p:cNvPr>
          <p:cNvSpPr txBox="1"/>
          <p:nvPr/>
        </p:nvSpPr>
        <p:spPr>
          <a:xfrm>
            <a:off x="5150798" y="2897726"/>
            <a:ext cx="1826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</a:rPr>
              <a:t>20-70 лет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2778A5ED-E9BC-4BC4-BD57-318434A1A671}"/>
              </a:ext>
            </a:extLst>
          </p:cNvPr>
          <p:cNvCxnSpPr>
            <a:cxnSpLocks/>
          </p:cNvCxnSpPr>
          <p:nvPr/>
        </p:nvCxnSpPr>
        <p:spPr>
          <a:xfrm>
            <a:off x="4559927" y="4276741"/>
            <a:ext cx="479854" cy="132287"/>
          </a:xfrm>
          <a:prstGeom prst="line">
            <a:avLst/>
          </a:prstGeom>
          <a:ln w="28575">
            <a:solidFill>
              <a:srgbClr val="EDC80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F697453-D659-4F38-B6A4-9EA3B80C542D}"/>
              </a:ext>
            </a:extLst>
          </p:cNvPr>
          <p:cNvSpPr txBox="1"/>
          <p:nvPr/>
        </p:nvSpPr>
        <p:spPr>
          <a:xfrm>
            <a:off x="4972614" y="3993530"/>
            <a:ext cx="3331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</a:rPr>
              <a:t>Владелец автомобиля</a:t>
            </a:r>
          </a:p>
        </p:txBody>
      </p:sp>
      <p:pic>
        <p:nvPicPr>
          <p:cNvPr id="23" name="Picture 32">
            <a:extLst>
              <a:ext uri="{FF2B5EF4-FFF2-40B4-BE49-F238E27FC236}">
                <a16:creationId xmlns:a16="http://schemas.microsoft.com/office/drawing/2014/main" id="{5147385E-449F-40A0-B8CF-6E76419CD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693" y="2742341"/>
            <a:ext cx="2122119" cy="212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6940494C-82F9-4AC0-8A81-B3E5FDE182E8}"/>
              </a:ext>
            </a:extLst>
          </p:cNvPr>
          <p:cNvCxnSpPr>
            <a:cxnSpLocks/>
          </p:cNvCxnSpPr>
          <p:nvPr/>
        </p:nvCxnSpPr>
        <p:spPr>
          <a:xfrm>
            <a:off x="4034866" y="5069513"/>
            <a:ext cx="545555" cy="294967"/>
          </a:xfrm>
          <a:prstGeom prst="line">
            <a:avLst/>
          </a:prstGeom>
          <a:ln w="28575">
            <a:solidFill>
              <a:srgbClr val="EDC80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24C1FBA-D941-4F1D-BC19-25FAA3E98DB4}"/>
              </a:ext>
            </a:extLst>
          </p:cNvPr>
          <p:cNvSpPr txBox="1"/>
          <p:nvPr/>
        </p:nvSpPr>
        <p:spPr>
          <a:xfrm>
            <a:off x="4844646" y="5250866"/>
            <a:ext cx="3674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</a:rPr>
              <a:t>Житель Крайнего Севера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61132AC0-191B-41B0-8D63-C9FF3707EC38}"/>
              </a:ext>
            </a:extLst>
          </p:cNvPr>
          <p:cNvGrpSpPr/>
          <p:nvPr/>
        </p:nvGrpSpPr>
        <p:grpSpPr>
          <a:xfrm>
            <a:off x="424933" y="6438273"/>
            <a:ext cx="2348000" cy="206478"/>
            <a:chOff x="324465" y="6410632"/>
            <a:chExt cx="2348000" cy="206478"/>
          </a:xfrm>
        </p:grpSpPr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CAA1E68C-52FF-4704-A1DD-64E277F9E3D8}"/>
                </a:ext>
              </a:extLst>
            </p:cNvPr>
            <p:cNvSpPr/>
            <p:nvPr/>
          </p:nvSpPr>
          <p:spPr>
            <a:xfrm>
              <a:off x="324465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1B8D87A6-9D6E-4B45-A793-FFA247E4D535}"/>
                </a:ext>
              </a:extLst>
            </p:cNvPr>
            <p:cNvSpPr/>
            <p:nvPr/>
          </p:nvSpPr>
          <p:spPr>
            <a:xfrm>
              <a:off x="594459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2D2DB414-3EDF-47EA-8648-7C860E6D4EB2}"/>
                </a:ext>
              </a:extLst>
            </p:cNvPr>
            <p:cNvSpPr/>
            <p:nvPr/>
          </p:nvSpPr>
          <p:spPr>
            <a:xfrm>
              <a:off x="866078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>
                <a:srgbClr val="EDC80D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16B766CB-184E-4AFB-8FAD-CF2A06D2D823}"/>
                </a:ext>
              </a:extLst>
            </p:cNvPr>
            <p:cNvSpPr/>
            <p:nvPr/>
          </p:nvSpPr>
          <p:spPr>
            <a:xfrm>
              <a:off x="1130020" y="6410632"/>
              <a:ext cx="196645" cy="206478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>
              <a:glow rad="127000">
                <a:srgbClr val="FFC000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DE0E264C-2B3B-4CE2-B077-B1117CC2ED3D}"/>
                </a:ext>
              </a:extLst>
            </p:cNvPr>
            <p:cNvSpPr/>
            <p:nvPr/>
          </p:nvSpPr>
          <p:spPr>
            <a:xfrm>
              <a:off x="1400014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DF8C46C1-6E24-4252-A325-4EF08701B06B}"/>
                </a:ext>
              </a:extLst>
            </p:cNvPr>
            <p:cNvSpPr/>
            <p:nvPr/>
          </p:nvSpPr>
          <p:spPr>
            <a:xfrm>
              <a:off x="1671633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EE789B8F-6A6B-4DC3-8735-7A0F627D4066}"/>
                </a:ext>
              </a:extLst>
            </p:cNvPr>
            <p:cNvSpPr/>
            <p:nvPr/>
          </p:nvSpPr>
          <p:spPr>
            <a:xfrm>
              <a:off x="1934207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795DD35B-8E8E-495A-BC8D-975486A9712C}"/>
                </a:ext>
              </a:extLst>
            </p:cNvPr>
            <p:cNvSpPr/>
            <p:nvPr/>
          </p:nvSpPr>
          <p:spPr>
            <a:xfrm>
              <a:off x="2204201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70621EE3-70DB-4A3A-A93F-5D8DC13B95AC}"/>
                </a:ext>
              </a:extLst>
            </p:cNvPr>
            <p:cNvSpPr/>
            <p:nvPr/>
          </p:nvSpPr>
          <p:spPr>
            <a:xfrm>
              <a:off x="24758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860989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56">
            <a:extLst>
              <a:ext uri="{FF2B5EF4-FFF2-40B4-BE49-F238E27FC236}">
                <a16:creationId xmlns:a16="http://schemas.microsoft.com/office/drawing/2014/main" id="{E30C530F-5973-483F-836B-61A14A41E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510816" y="4530771"/>
            <a:ext cx="848651" cy="84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80F54A4-FABB-43C6-86A4-FE29E7A7D7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4" t="23116" r="3543" b="18054"/>
          <a:stretch/>
        </p:blipFill>
        <p:spPr bwMode="auto">
          <a:xfrm flipH="1">
            <a:off x="6577231" y="2897726"/>
            <a:ext cx="5438822" cy="217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10C74CE5-065B-4FA6-9DEA-C186A05BF1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980" y="1854232"/>
            <a:ext cx="4182915" cy="4182915"/>
          </a:xfr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76F2338C-D098-4222-A9E9-850FE5E47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5985" y="295922"/>
            <a:ext cx="6080760" cy="1325563"/>
          </a:xfrm>
        </p:spPr>
        <p:txBody>
          <a:bodyPr/>
          <a:lstStyle/>
          <a:p>
            <a:r>
              <a:rPr lang="ru-RU" dirty="0">
                <a:solidFill>
                  <a:srgbClr val="EDC80D"/>
                </a:solidFill>
                <a:latin typeface="Montserrat" panose="00000500000000000000" pitchFamily="2" charset="-52"/>
              </a:rPr>
              <a:t>Целевая аудитория</a:t>
            </a:r>
          </a:p>
        </p:txBody>
      </p:sp>
      <p:pic>
        <p:nvPicPr>
          <p:cNvPr id="11" name="Google Shape;94;p1" descr="Google Shape;94;p1">
            <a:extLst>
              <a:ext uri="{FF2B5EF4-FFF2-40B4-BE49-F238E27FC236}">
                <a16:creationId xmlns:a16="http://schemas.microsoft.com/office/drawing/2014/main" id="{AC78B29D-D20E-47DB-828F-E0FFB32E35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4933" y="403997"/>
            <a:ext cx="1275580" cy="363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Google Shape;95;p1" descr="Google Shape;95;p1">
            <a:extLst>
              <a:ext uri="{FF2B5EF4-FFF2-40B4-BE49-F238E27FC236}">
                <a16:creationId xmlns:a16="http://schemas.microsoft.com/office/drawing/2014/main" id="{86F4076F-5CF0-4061-B505-4F59214D6D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75774" y="213249"/>
            <a:ext cx="1814299" cy="74545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44475792-81EB-4794-92B5-B0F6B8B1394D}"/>
              </a:ext>
            </a:extLst>
          </p:cNvPr>
          <p:cNvGrpSpPr/>
          <p:nvPr/>
        </p:nvGrpSpPr>
        <p:grpSpPr>
          <a:xfrm rot="16200000">
            <a:off x="10850297" y="2637645"/>
            <a:ext cx="1931401" cy="400110"/>
            <a:chOff x="503579" y="4017574"/>
            <a:chExt cx="1931401" cy="400110"/>
          </a:xfrm>
        </p:grpSpPr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01CB1C54-AE7D-40E8-B047-76F641E464F1}"/>
                </a:ext>
              </a:extLst>
            </p:cNvPr>
            <p:cNvCxnSpPr>
              <a:cxnSpLocks/>
            </p:cNvCxnSpPr>
            <p:nvPr/>
          </p:nvCxnSpPr>
          <p:spPr>
            <a:xfrm>
              <a:off x="503579" y="4217628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FE14058-4968-47BF-B16E-05BA463D57B6}"/>
                </a:ext>
              </a:extLst>
            </p:cNvPr>
            <p:cNvSpPr txBox="1"/>
            <p:nvPr/>
          </p:nvSpPr>
          <p:spPr>
            <a:xfrm>
              <a:off x="1112489" y="4017574"/>
              <a:ext cx="1076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C000"/>
                  </a:solidFill>
                  <a:latin typeface="Sylfaen" panose="010A0502050306030303" pitchFamily="18" charset="0"/>
                </a:rPr>
                <a:t>RCB</a:t>
              </a:r>
              <a:endParaRPr lang="ru-RU" sz="2000" b="1" dirty="0">
                <a:solidFill>
                  <a:srgbClr val="FFC000"/>
                </a:solidFill>
                <a:latin typeface="Sylfaen" panose="010A0502050306030303" pitchFamily="18" charset="0"/>
              </a:endParaRPr>
            </a:p>
          </p:txBody>
        </p: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5F1FE03B-CB4E-40F5-9A85-A9A05F72FBAE}"/>
                </a:ext>
              </a:extLst>
            </p:cNvPr>
            <p:cNvCxnSpPr>
              <a:cxnSpLocks/>
            </p:cNvCxnSpPr>
            <p:nvPr/>
          </p:nvCxnSpPr>
          <p:spPr>
            <a:xfrm>
              <a:off x="1826070" y="4227871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pic>
        <p:nvPicPr>
          <p:cNvPr id="24" name="Picture 34">
            <a:extLst>
              <a:ext uri="{FF2B5EF4-FFF2-40B4-BE49-F238E27FC236}">
                <a16:creationId xmlns:a16="http://schemas.microsoft.com/office/drawing/2014/main" id="{057BD4B5-7490-42F0-8CD1-E96947A6DC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01" r="30262"/>
          <a:stretch/>
        </p:blipFill>
        <p:spPr bwMode="auto">
          <a:xfrm>
            <a:off x="279061" y="1117638"/>
            <a:ext cx="1295314" cy="1780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2B22B3D-FAAE-4C11-A5F0-3C79F00A61A8}"/>
              </a:ext>
            </a:extLst>
          </p:cNvPr>
          <p:cNvSpPr txBox="1"/>
          <p:nvPr/>
        </p:nvSpPr>
        <p:spPr>
          <a:xfrm>
            <a:off x="1345766" y="1648002"/>
            <a:ext cx="62975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Montserrat" panose="00000500000000000000" pitchFamily="2" charset="-52"/>
                <a:cs typeface="Arial" panose="020B0604020202020204" pitchFamily="34" charset="0"/>
              </a:rPr>
              <a:t>Опасение за состояние автомобиля в условиях постоянных ветров и низких температур</a:t>
            </a:r>
          </a:p>
        </p:txBody>
      </p:sp>
      <p:pic>
        <p:nvPicPr>
          <p:cNvPr id="28" name="Рисунок 27" descr="Стрелка: поворот вправо со сплошной заливкой">
            <a:extLst>
              <a:ext uri="{FF2B5EF4-FFF2-40B4-BE49-F238E27FC236}">
                <a16:creationId xmlns:a16="http://schemas.microsoft.com/office/drawing/2014/main" id="{0049F74F-CCA4-4FA2-987F-A37B74FE74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5686756">
            <a:off x="5624597" y="2448173"/>
            <a:ext cx="1182720" cy="118272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971C6964-DBF3-4DB3-AB11-C6E48E288454}"/>
              </a:ext>
            </a:extLst>
          </p:cNvPr>
          <p:cNvSpPr txBox="1"/>
          <p:nvPr/>
        </p:nvSpPr>
        <p:spPr>
          <a:xfrm>
            <a:off x="279671" y="3394494"/>
            <a:ext cx="629756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Montserrat" panose="00000500000000000000" pitchFamily="2" charset="-52"/>
                <a:cs typeface="Arial" panose="020B0604020202020204" pitchFamily="34" charset="0"/>
              </a:rPr>
              <a:t>Желание потребителя- безопасное место для автомобиля, которое: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Montserrat" panose="00000500000000000000" pitchFamily="2" charset="-52"/>
                <a:cs typeface="Arial" panose="020B0604020202020204" pitchFamily="34" charset="0"/>
              </a:rPr>
              <a:t>Защищает от повреждений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Montserrat" panose="00000500000000000000" pitchFamily="2" charset="-52"/>
                <a:cs typeface="Arial" panose="020B0604020202020204" pitchFamily="34" charset="0"/>
              </a:rPr>
              <a:t>Обеспечивает комфортные температурные условия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Montserrat" panose="00000500000000000000" pitchFamily="2" charset="-52"/>
                <a:cs typeface="Arial" panose="020B0604020202020204" pitchFamily="34" charset="0"/>
              </a:rPr>
              <a:t>Находится рядом с домом</a:t>
            </a:r>
          </a:p>
        </p:txBody>
      </p:sp>
      <p:pic>
        <p:nvPicPr>
          <p:cNvPr id="31" name="Picture 36">
            <a:extLst>
              <a:ext uri="{FF2B5EF4-FFF2-40B4-BE49-F238E27FC236}">
                <a16:creationId xmlns:a16="http://schemas.microsoft.com/office/drawing/2014/main" id="{A47818C6-12E0-443A-913D-036D98304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15883" y="5213824"/>
            <a:ext cx="3528574" cy="211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8">
            <a:extLst>
              <a:ext uri="{FF2B5EF4-FFF2-40B4-BE49-F238E27FC236}">
                <a16:creationId xmlns:a16="http://schemas.microsoft.com/office/drawing/2014/main" id="{47DF8F2D-B99C-4DF3-B5C1-D94928ED5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03355" y="4437965"/>
            <a:ext cx="1759975" cy="1421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46">
            <a:extLst>
              <a:ext uri="{FF2B5EF4-FFF2-40B4-BE49-F238E27FC236}">
                <a16:creationId xmlns:a16="http://schemas.microsoft.com/office/drawing/2014/main" id="{33A65ADE-A467-4D29-95DD-3A1768ED3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810" y="4870696"/>
            <a:ext cx="577724" cy="497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52">
            <a:extLst>
              <a:ext uri="{FF2B5EF4-FFF2-40B4-BE49-F238E27FC236}">
                <a16:creationId xmlns:a16="http://schemas.microsoft.com/office/drawing/2014/main" id="{81238506-119C-4159-8030-15E8500C4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547" y="4998942"/>
            <a:ext cx="485368" cy="48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50">
            <a:extLst>
              <a:ext uri="{FF2B5EF4-FFF2-40B4-BE49-F238E27FC236}">
                <a16:creationId xmlns:a16="http://schemas.microsoft.com/office/drawing/2014/main" id="{E51AE902-E081-4590-AE57-A75474418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01950">
            <a:off x="5959822" y="4673568"/>
            <a:ext cx="637501" cy="520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15ED4873-102B-4B36-82B0-452D622E6BFE}"/>
              </a:ext>
            </a:extLst>
          </p:cNvPr>
          <p:cNvGrpSpPr/>
          <p:nvPr/>
        </p:nvGrpSpPr>
        <p:grpSpPr>
          <a:xfrm>
            <a:off x="424933" y="6438273"/>
            <a:ext cx="2348000" cy="206478"/>
            <a:chOff x="324465" y="6410632"/>
            <a:chExt cx="2348000" cy="206478"/>
          </a:xfrm>
        </p:grpSpPr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BB64AC58-E031-407A-9878-2DC6FFD09F4F}"/>
                </a:ext>
              </a:extLst>
            </p:cNvPr>
            <p:cNvSpPr/>
            <p:nvPr/>
          </p:nvSpPr>
          <p:spPr>
            <a:xfrm>
              <a:off x="324465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CD3D3AF1-E3F9-40D7-A759-88590573E0E6}"/>
                </a:ext>
              </a:extLst>
            </p:cNvPr>
            <p:cNvSpPr/>
            <p:nvPr/>
          </p:nvSpPr>
          <p:spPr>
            <a:xfrm>
              <a:off x="594459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605FECD3-B5FB-4FD1-87FD-B4F935031AE8}"/>
                </a:ext>
              </a:extLst>
            </p:cNvPr>
            <p:cNvSpPr/>
            <p:nvPr/>
          </p:nvSpPr>
          <p:spPr>
            <a:xfrm>
              <a:off x="866078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>
                <a:srgbClr val="EDC80D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B59DF979-6FD6-49CC-98E0-59833C0A9578}"/>
                </a:ext>
              </a:extLst>
            </p:cNvPr>
            <p:cNvSpPr/>
            <p:nvPr/>
          </p:nvSpPr>
          <p:spPr>
            <a:xfrm>
              <a:off x="1130020" y="6410632"/>
              <a:ext cx="196645" cy="206478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>
              <a:glow rad="127000">
                <a:srgbClr val="FFC000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05B8D92D-670D-45EA-84BC-86C9F94A8F5A}"/>
                </a:ext>
              </a:extLst>
            </p:cNvPr>
            <p:cNvSpPr/>
            <p:nvPr/>
          </p:nvSpPr>
          <p:spPr>
            <a:xfrm>
              <a:off x="1400014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37336749-6F14-4381-A8B3-9A8FDD703918}"/>
                </a:ext>
              </a:extLst>
            </p:cNvPr>
            <p:cNvSpPr/>
            <p:nvPr/>
          </p:nvSpPr>
          <p:spPr>
            <a:xfrm>
              <a:off x="1671633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>
              <a:extLst>
                <a:ext uri="{FF2B5EF4-FFF2-40B4-BE49-F238E27FC236}">
                  <a16:creationId xmlns:a16="http://schemas.microsoft.com/office/drawing/2014/main" id="{5B60C7AB-B8EB-477E-8D56-0B4E833C9163}"/>
                </a:ext>
              </a:extLst>
            </p:cNvPr>
            <p:cNvSpPr/>
            <p:nvPr/>
          </p:nvSpPr>
          <p:spPr>
            <a:xfrm>
              <a:off x="1934207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85143D4A-DAC1-40F3-B92E-88465B12D50D}"/>
                </a:ext>
              </a:extLst>
            </p:cNvPr>
            <p:cNvSpPr/>
            <p:nvPr/>
          </p:nvSpPr>
          <p:spPr>
            <a:xfrm>
              <a:off x="2204201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DA39B5C0-614B-4B8D-84CE-41CB0A0521AC}"/>
                </a:ext>
              </a:extLst>
            </p:cNvPr>
            <p:cNvSpPr/>
            <p:nvPr/>
          </p:nvSpPr>
          <p:spPr>
            <a:xfrm>
              <a:off x="24758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8626501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4;p1" descr="Google Shape;94;p1">
            <a:extLst>
              <a:ext uri="{FF2B5EF4-FFF2-40B4-BE49-F238E27FC236}">
                <a16:creationId xmlns:a16="http://schemas.microsoft.com/office/drawing/2014/main" id="{AD43DB8E-7CF1-4D97-9820-192915E41A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933" y="403997"/>
            <a:ext cx="1275580" cy="363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Google Shape;95;p1" descr="Google Shape;95;p1">
            <a:extLst>
              <a:ext uri="{FF2B5EF4-FFF2-40B4-BE49-F238E27FC236}">
                <a16:creationId xmlns:a16="http://schemas.microsoft.com/office/drawing/2014/main" id="{A5D926ED-25CB-4830-8BCA-412218BD06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75774" y="213249"/>
            <a:ext cx="1814299" cy="745455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50383A3-4C83-4F05-9DAE-813A17696A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4" t="23116" r="3543" b="18054"/>
          <a:stretch/>
        </p:blipFill>
        <p:spPr bwMode="auto">
          <a:xfrm flipH="1">
            <a:off x="-3790748" y="1982105"/>
            <a:ext cx="9706941" cy="3876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081FF4-9755-4B18-A7FA-D6783867C0AD}"/>
              </a:ext>
            </a:extLst>
          </p:cNvPr>
          <p:cNvSpPr txBox="1"/>
          <p:nvPr/>
        </p:nvSpPr>
        <p:spPr>
          <a:xfrm>
            <a:off x="7124700" y="1352550"/>
            <a:ext cx="4514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venir Next Cyr Medium" panose="020B0603020202020204" pitchFamily="34" charset="-52"/>
              </a:rPr>
              <a:t>Продукты, используемые на рынке</a:t>
            </a:r>
            <a:endParaRPr lang="en-US" b="1" dirty="0">
              <a:latin typeface="Avenir Next Cyr Medium" panose="020B0603020202020204" pitchFamily="34" charset="-52"/>
            </a:endParaRPr>
          </a:p>
          <a:p>
            <a:r>
              <a:rPr lang="ru-RU" dirty="0">
                <a:solidFill>
                  <a:srgbClr val="000000"/>
                </a:solidFill>
                <a:latin typeface="Avenir Next Cyr Medium" panose="020B0603020202020204" pitchFamily="34" charset="-52"/>
                <a:cs typeface="Arial" panose="020B0604020202020204" pitchFamily="34" charset="0"/>
              </a:rPr>
              <a:t>тент-чехлы, обогреватели, уличная стоянка, частные гаражи</a:t>
            </a:r>
            <a:endParaRPr lang="ru-RU" b="1" dirty="0">
              <a:latin typeface="Avenir Next Cyr Medium" panose="020B0603020202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130364-599C-41BF-8726-D82938196053}"/>
              </a:ext>
            </a:extLst>
          </p:cNvPr>
          <p:cNvSpPr txBox="1"/>
          <p:nvPr/>
        </p:nvSpPr>
        <p:spPr>
          <a:xfrm>
            <a:off x="7124700" y="2550796"/>
            <a:ext cx="45148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venir Next Cyr Medium" panose="020B0603020202020204" pitchFamily="34" charset="-52"/>
              </a:rPr>
              <a:t>Причины, по которым текущие продукты не работают</a:t>
            </a:r>
            <a:endParaRPr lang="en-US" b="1" dirty="0">
              <a:latin typeface="Avenir Next Cyr Medium" panose="020B0603020202020204" pitchFamily="34" charset="-52"/>
            </a:endParaRPr>
          </a:p>
          <a:p>
            <a:r>
              <a:rPr lang="ru-RU" dirty="0">
                <a:solidFill>
                  <a:srgbClr val="000000"/>
                </a:solidFill>
                <a:latin typeface="Avenir Next Cyr Medium" panose="020B0603020202020204" pitchFamily="34" charset="-52"/>
                <a:cs typeface="Arial" panose="020B0604020202020204" pitchFamily="34" charset="0"/>
              </a:rPr>
              <a:t>дорого и не всегда удобно, не защищает от воздействия внешних факторов, располагается далеко от места проживания</a:t>
            </a:r>
            <a:endParaRPr lang="en-US" b="1" dirty="0">
              <a:latin typeface="Avenir Next Cyr Medium" panose="020B0603020202020204" pitchFamily="34" charset="-52"/>
            </a:endParaRPr>
          </a:p>
          <a:p>
            <a:endParaRPr lang="ru-RU" b="1" dirty="0">
              <a:latin typeface="Avenir Next Cyr Medium" panose="020B0603020202020204" pitchFamily="34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64AE81-9714-4A71-8F17-66517444D041}"/>
              </a:ext>
            </a:extLst>
          </p:cNvPr>
          <p:cNvSpPr txBox="1"/>
          <p:nvPr/>
        </p:nvSpPr>
        <p:spPr>
          <a:xfrm>
            <a:off x="7113553" y="4582121"/>
            <a:ext cx="4514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venir Next Cyr Medium" panose="020B0603020202020204" pitchFamily="34" charset="-52"/>
              </a:rPr>
              <a:t>Что потребитель ценит</a:t>
            </a:r>
            <a:br>
              <a:rPr lang="en-US" b="1" dirty="0">
                <a:latin typeface="Avenir Next Cyr Medium" panose="020B0603020202020204" pitchFamily="34" charset="-52"/>
              </a:rPr>
            </a:br>
            <a:r>
              <a:rPr lang="ru-RU" dirty="0">
                <a:latin typeface="Avenir Next Cyr Medium" panose="020B0603020202020204" pitchFamily="34" charset="-52"/>
              </a:rPr>
              <a:t>простота сборки, удобство в перенесении, удобство в хранении из-за небольших размеров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93094136-CEE9-4A6A-8826-31F943040080}"/>
              </a:ext>
            </a:extLst>
          </p:cNvPr>
          <p:cNvGrpSpPr/>
          <p:nvPr/>
        </p:nvGrpSpPr>
        <p:grpSpPr>
          <a:xfrm rot="16200000">
            <a:off x="10850297" y="2637645"/>
            <a:ext cx="1931401" cy="400110"/>
            <a:chOff x="503579" y="4017574"/>
            <a:chExt cx="1931401" cy="400110"/>
          </a:xfrm>
        </p:grpSpPr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7C89D750-35BF-47F9-830F-2341384CC829}"/>
                </a:ext>
              </a:extLst>
            </p:cNvPr>
            <p:cNvCxnSpPr>
              <a:cxnSpLocks/>
            </p:cNvCxnSpPr>
            <p:nvPr/>
          </p:nvCxnSpPr>
          <p:spPr>
            <a:xfrm>
              <a:off x="503579" y="4217628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5599D39-2BEC-4D4D-8D6E-5E8130E3BED2}"/>
                </a:ext>
              </a:extLst>
            </p:cNvPr>
            <p:cNvSpPr txBox="1"/>
            <p:nvPr/>
          </p:nvSpPr>
          <p:spPr>
            <a:xfrm>
              <a:off x="1112489" y="4017574"/>
              <a:ext cx="1076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C000"/>
                  </a:solidFill>
                  <a:latin typeface="Sylfaen" panose="010A0502050306030303" pitchFamily="18" charset="0"/>
                </a:rPr>
                <a:t>RCB</a:t>
              </a:r>
              <a:endParaRPr lang="ru-RU" sz="2000" b="1" dirty="0">
                <a:solidFill>
                  <a:srgbClr val="FFC000"/>
                </a:solidFill>
                <a:latin typeface="Sylfaen" panose="010A0502050306030303" pitchFamily="18" charset="0"/>
              </a:endParaRPr>
            </a:p>
          </p:txBody>
        </p: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355687D5-E154-4C70-8A4E-705EC89B2D0F}"/>
                </a:ext>
              </a:extLst>
            </p:cNvPr>
            <p:cNvCxnSpPr>
              <a:cxnSpLocks/>
            </p:cNvCxnSpPr>
            <p:nvPr/>
          </p:nvCxnSpPr>
          <p:spPr>
            <a:xfrm>
              <a:off x="1826070" y="4227871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pic>
        <p:nvPicPr>
          <p:cNvPr id="18" name="Picture 2">
            <a:extLst>
              <a:ext uri="{FF2B5EF4-FFF2-40B4-BE49-F238E27FC236}">
                <a16:creationId xmlns:a16="http://schemas.microsoft.com/office/drawing/2014/main" id="{5485B181-695F-4D6D-82E2-0C69FCE17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26705" y="1270192"/>
            <a:ext cx="7861617" cy="5220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61BBCBD-B1B4-4E18-B282-FD79580D549A}"/>
              </a:ext>
            </a:extLst>
          </p:cNvPr>
          <p:cNvSpPr txBox="1"/>
          <p:nvPr/>
        </p:nvSpPr>
        <p:spPr>
          <a:xfrm>
            <a:off x="12474686" y="1032027"/>
            <a:ext cx="759931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EDC80D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Наш продукт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Переносной купол </a:t>
            </a:r>
            <a:r>
              <a:rPr lang="ru-RU" sz="2400" dirty="0" err="1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гармошечного</a:t>
            </a: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 вида, состоящий из разборных частей и полотна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E9F88C7A-E3E9-4429-B8F0-C0F9688F11F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7" r="17608"/>
          <a:stretch/>
        </p:blipFill>
        <p:spPr>
          <a:xfrm>
            <a:off x="12825763" y="2572935"/>
            <a:ext cx="6272322" cy="3859200"/>
          </a:xfrm>
          <a:prstGeom prst="rect">
            <a:avLst/>
          </a:prstGeom>
        </p:spPr>
      </p:pic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24F58FE3-6807-4249-AFC7-2EBB3431DB06}"/>
              </a:ext>
            </a:extLst>
          </p:cNvPr>
          <p:cNvGrpSpPr/>
          <p:nvPr/>
        </p:nvGrpSpPr>
        <p:grpSpPr>
          <a:xfrm>
            <a:off x="424933" y="6438273"/>
            <a:ext cx="2348000" cy="206478"/>
            <a:chOff x="324465" y="6410632"/>
            <a:chExt cx="2348000" cy="206478"/>
          </a:xfrm>
        </p:grpSpPr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F7B5F609-598F-4339-83FE-F6E283915793}"/>
                </a:ext>
              </a:extLst>
            </p:cNvPr>
            <p:cNvSpPr/>
            <p:nvPr/>
          </p:nvSpPr>
          <p:spPr>
            <a:xfrm>
              <a:off x="324465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EBFCDEA5-8C23-4F59-A9D3-E884D85DE776}"/>
                </a:ext>
              </a:extLst>
            </p:cNvPr>
            <p:cNvSpPr/>
            <p:nvPr/>
          </p:nvSpPr>
          <p:spPr>
            <a:xfrm>
              <a:off x="594459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9E3901DA-CE3F-483B-A73B-A21D634623CC}"/>
                </a:ext>
              </a:extLst>
            </p:cNvPr>
            <p:cNvSpPr/>
            <p:nvPr/>
          </p:nvSpPr>
          <p:spPr>
            <a:xfrm>
              <a:off x="866078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>
                <a:srgbClr val="EDC80D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D85B368D-29BF-4831-BE0F-D05EB1B4F8E7}"/>
                </a:ext>
              </a:extLst>
            </p:cNvPr>
            <p:cNvSpPr/>
            <p:nvPr/>
          </p:nvSpPr>
          <p:spPr>
            <a:xfrm>
              <a:off x="1130020" y="6410632"/>
              <a:ext cx="196645" cy="206478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>
              <a:glow rad="127000">
                <a:srgbClr val="FFC000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453EE951-05A4-4544-A3D5-3928827546D6}"/>
                </a:ext>
              </a:extLst>
            </p:cNvPr>
            <p:cNvSpPr/>
            <p:nvPr/>
          </p:nvSpPr>
          <p:spPr>
            <a:xfrm>
              <a:off x="1400014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9E977C43-1DEC-4C0F-857F-796FA3F7B033}"/>
                </a:ext>
              </a:extLst>
            </p:cNvPr>
            <p:cNvSpPr/>
            <p:nvPr/>
          </p:nvSpPr>
          <p:spPr>
            <a:xfrm>
              <a:off x="1671633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CBD31CF9-154C-4337-8539-DF1ED28CB806}"/>
                </a:ext>
              </a:extLst>
            </p:cNvPr>
            <p:cNvSpPr/>
            <p:nvPr/>
          </p:nvSpPr>
          <p:spPr>
            <a:xfrm>
              <a:off x="1934207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01DBB77D-E633-4DA0-87A7-9D3EF3275FEA}"/>
                </a:ext>
              </a:extLst>
            </p:cNvPr>
            <p:cNvSpPr/>
            <p:nvPr/>
          </p:nvSpPr>
          <p:spPr>
            <a:xfrm>
              <a:off x="2204201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FC05E5EB-D406-4BFE-9901-7B9E445FC29A}"/>
                </a:ext>
              </a:extLst>
            </p:cNvPr>
            <p:cNvSpPr/>
            <p:nvPr/>
          </p:nvSpPr>
          <p:spPr>
            <a:xfrm>
              <a:off x="24758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EC25184B-4FD2-4AF5-86E4-F58A8B70A802}"/>
              </a:ext>
            </a:extLst>
          </p:cNvPr>
          <p:cNvSpPr txBox="1"/>
          <p:nvPr/>
        </p:nvSpPr>
        <p:spPr>
          <a:xfrm>
            <a:off x="1303041" y="1337161"/>
            <a:ext cx="31821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</a:rPr>
              <a:t>Ожидания потребителей</a:t>
            </a:r>
          </a:p>
        </p:txBody>
      </p:sp>
    </p:spTree>
    <p:extLst>
      <p:ext uri="{BB962C8B-B14F-4D97-AF65-F5344CB8AC3E}">
        <p14:creationId xmlns:p14="http://schemas.microsoft.com/office/powerpoint/2010/main" val="2870771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D092394-91A7-43D8-B6EF-68F9BE20F4BE}"/>
              </a:ext>
            </a:extLst>
          </p:cNvPr>
          <p:cNvSpPr/>
          <p:nvPr/>
        </p:nvSpPr>
        <p:spPr>
          <a:xfrm>
            <a:off x="0" y="0"/>
            <a:ext cx="1223816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E81F34-4552-B322-2F44-9E1A2B366185}"/>
              </a:ext>
            </a:extLst>
          </p:cNvPr>
          <p:cNvSpPr txBox="1"/>
          <p:nvPr/>
        </p:nvSpPr>
        <p:spPr>
          <a:xfrm>
            <a:off x="4269922" y="802949"/>
            <a:ext cx="7599316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EDC80D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Продукт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Переносной купол </a:t>
            </a:r>
            <a:r>
              <a:rPr lang="ru-RU" sz="2400" dirty="0" err="1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гармошечного</a:t>
            </a: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 вида, состоящий из разборных частей, крепежа и полотна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FD3B151-D20B-4CC2-A79F-E852EADC1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05538" y="1270192"/>
            <a:ext cx="7861617" cy="5220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>
            <a:extLst>
              <a:ext uri="{FF2B5EF4-FFF2-40B4-BE49-F238E27FC236}">
                <a16:creationId xmlns:a16="http://schemas.microsoft.com/office/drawing/2014/main" id="{32513C6C-2B3B-45E0-8EE1-19830BA6D5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1813560" cy="181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F1D0FD5-943B-4E2A-B6B0-72BE49DE36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7" r="17608"/>
          <a:stretch/>
        </p:blipFill>
        <p:spPr>
          <a:xfrm>
            <a:off x="4620999" y="2572935"/>
            <a:ext cx="6272322" cy="38592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107F97F-CA36-406B-B382-9F7A109498BB}"/>
              </a:ext>
            </a:extLst>
          </p:cNvPr>
          <p:cNvSpPr txBox="1"/>
          <p:nvPr/>
        </p:nvSpPr>
        <p:spPr>
          <a:xfrm>
            <a:off x="-845820" y="7540401"/>
            <a:ext cx="89154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Основные функции / возможности: жёсткий каркас,  термоустойчивый материал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Сценарий использования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(можно изобразить в виде схемы):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4079EBCD-060A-4671-B7E7-0C5FB89EA556}"/>
              </a:ext>
            </a:extLst>
          </p:cNvPr>
          <p:cNvGrpSpPr/>
          <p:nvPr/>
        </p:nvGrpSpPr>
        <p:grpSpPr>
          <a:xfrm rot="16200000">
            <a:off x="10850297" y="2637645"/>
            <a:ext cx="1931401" cy="400110"/>
            <a:chOff x="503579" y="4017574"/>
            <a:chExt cx="1931401" cy="400110"/>
          </a:xfrm>
        </p:grpSpPr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2AF7B78C-4475-4AB5-A4C5-A0B56F7980EE}"/>
                </a:ext>
              </a:extLst>
            </p:cNvPr>
            <p:cNvCxnSpPr>
              <a:cxnSpLocks/>
            </p:cNvCxnSpPr>
            <p:nvPr/>
          </p:nvCxnSpPr>
          <p:spPr>
            <a:xfrm>
              <a:off x="503579" y="4217628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E575FDB-C682-4C2D-BDBF-E1E1F55C0267}"/>
                </a:ext>
              </a:extLst>
            </p:cNvPr>
            <p:cNvSpPr txBox="1"/>
            <p:nvPr/>
          </p:nvSpPr>
          <p:spPr>
            <a:xfrm>
              <a:off x="1112489" y="4017574"/>
              <a:ext cx="1076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C000"/>
                  </a:solidFill>
                  <a:latin typeface="Sylfaen" panose="010A0502050306030303" pitchFamily="18" charset="0"/>
                </a:rPr>
                <a:t>RCB</a:t>
              </a:r>
              <a:endParaRPr lang="ru-RU" sz="2000" b="1" dirty="0">
                <a:solidFill>
                  <a:srgbClr val="FFC000"/>
                </a:solidFill>
                <a:latin typeface="Sylfaen" panose="010A0502050306030303" pitchFamily="18" charset="0"/>
              </a:endParaRPr>
            </a:p>
          </p:txBody>
        </p: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54E1E364-9562-447E-968E-68EF2EFCB45F}"/>
                </a:ext>
              </a:extLst>
            </p:cNvPr>
            <p:cNvCxnSpPr>
              <a:cxnSpLocks/>
            </p:cNvCxnSpPr>
            <p:nvPr/>
          </p:nvCxnSpPr>
          <p:spPr>
            <a:xfrm>
              <a:off x="1826070" y="4227871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C925AF99-E999-4715-8B87-0F7AB77D16F3}"/>
              </a:ext>
            </a:extLst>
          </p:cNvPr>
          <p:cNvGrpSpPr/>
          <p:nvPr/>
        </p:nvGrpSpPr>
        <p:grpSpPr>
          <a:xfrm>
            <a:off x="424933" y="6438273"/>
            <a:ext cx="2348000" cy="206478"/>
            <a:chOff x="324465" y="6410632"/>
            <a:chExt cx="2348000" cy="206478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821AC131-02F1-4674-84D2-AC71DBE4927C}"/>
                </a:ext>
              </a:extLst>
            </p:cNvPr>
            <p:cNvSpPr/>
            <p:nvPr/>
          </p:nvSpPr>
          <p:spPr>
            <a:xfrm>
              <a:off x="324465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9284663B-8AE0-47AE-8507-AC4E6BF1B15B}"/>
                </a:ext>
              </a:extLst>
            </p:cNvPr>
            <p:cNvSpPr/>
            <p:nvPr/>
          </p:nvSpPr>
          <p:spPr>
            <a:xfrm>
              <a:off x="594459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24E77708-4F9B-42DB-A95E-D93AEA8A71B5}"/>
                </a:ext>
              </a:extLst>
            </p:cNvPr>
            <p:cNvSpPr/>
            <p:nvPr/>
          </p:nvSpPr>
          <p:spPr>
            <a:xfrm>
              <a:off x="866078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>
                <a:srgbClr val="EDC80D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34865824-D6C5-4311-94B2-8E7F0936A91B}"/>
                </a:ext>
              </a:extLst>
            </p:cNvPr>
            <p:cNvSpPr/>
            <p:nvPr/>
          </p:nvSpPr>
          <p:spPr>
            <a:xfrm>
              <a:off x="1130020" y="6410632"/>
              <a:ext cx="196645" cy="206478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2B901653-482A-4809-A279-9E0A7CB5272A}"/>
                </a:ext>
              </a:extLst>
            </p:cNvPr>
            <p:cNvSpPr/>
            <p:nvPr/>
          </p:nvSpPr>
          <p:spPr>
            <a:xfrm>
              <a:off x="1400014" y="6410632"/>
              <a:ext cx="196645" cy="206478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>
              <a:glow rad="127000">
                <a:srgbClr val="FFCC29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B2A0C7A3-D1DE-4E64-B7FA-00888FB8B973}"/>
                </a:ext>
              </a:extLst>
            </p:cNvPr>
            <p:cNvSpPr/>
            <p:nvPr/>
          </p:nvSpPr>
          <p:spPr>
            <a:xfrm>
              <a:off x="1671633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7BA275F6-DBFA-4F2E-B4DF-818D11D4301A}"/>
                </a:ext>
              </a:extLst>
            </p:cNvPr>
            <p:cNvSpPr/>
            <p:nvPr/>
          </p:nvSpPr>
          <p:spPr>
            <a:xfrm>
              <a:off x="1934207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821B8B49-3D12-4BD5-A78F-01BA18A118FF}"/>
                </a:ext>
              </a:extLst>
            </p:cNvPr>
            <p:cNvSpPr/>
            <p:nvPr/>
          </p:nvSpPr>
          <p:spPr>
            <a:xfrm>
              <a:off x="2204201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F7EBBBD4-36F5-40D8-A1A2-0D482CF7AF8A}"/>
                </a:ext>
              </a:extLst>
            </p:cNvPr>
            <p:cNvSpPr/>
            <p:nvPr/>
          </p:nvSpPr>
          <p:spPr>
            <a:xfrm>
              <a:off x="24758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3106440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7B75C07-E00C-40EB-9CFB-7993CC5DB002}"/>
              </a:ext>
            </a:extLst>
          </p:cNvPr>
          <p:cNvSpPr/>
          <p:nvPr/>
        </p:nvSpPr>
        <p:spPr>
          <a:xfrm>
            <a:off x="0" y="0"/>
            <a:ext cx="1223816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32513C6C-2B3B-45E0-8EE1-19830BA6D5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1813560" cy="181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07F97F-CA36-406B-B382-9F7A109498BB}"/>
              </a:ext>
            </a:extLst>
          </p:cNvPr>
          <p:cNvSpPr txBox="1"/>
          <p:nvPr/>
        </p:nvSpPr>
        <p:spPr>
          <a:xfrm>
            <a:off x="-845820" y="7540401"/>
            <a:ext cx="89154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Основные функции / возможности: жёсткий каркас,  термоустойчивый материал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Сценарий использования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(можно изобразить в виде схемы):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268713-4EDE-439B-BC19-823C5E4C41D2}"/>
              </a:ext>
            </a:extLst>
          </p:cNvPr>
          <p:cNvSpPr txBox="1"/>
          <p:nvPr/>
        </p:nvSpPr>
        <p:spPr>
          <a:xfrm>
            <a:off x="6837862" y="1382071"/>
            <a:ext cx="50188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Функции/возможности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Термоустойчивый материал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3F7094-A8B8-45E3-9EAE-B397A8FC4C93}"/>
              </a:ext>
            </a:extLst>
          </p:cNvPr>
          <p:cNvSpPr txBox="1"/>
          <p:nvPr/>
        </p:nvSpPr>
        <p:spPr>
          <a:xfrm>
            <a:off x="6837862" y="2642856"/>
            <a:ext cx="50188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Жёсткий каркас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ED62D7-B62A-4FA7-826C-182DB3F507D8}"/>
              </a:ext>
            </a:extLst>
          </p:cNvPr>
          <p:cNvSpPr txBox="1"/>
          <p:nvPr/>
        </p:nvSpPr>
        <p:spPr>
          <a:xfrm>
            <a:off x="6825344" y="3164979"/>
            <a:ext cx="50188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Удобное крепление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45CABD2-35D4-4E44-A7EA-0C116FEF3E92}"/>
              </a:ext>
            </a:extLst>
          </p:cNvPr>
          <p:cNvGrpSpPr/>
          <p:nvPr/>
        </p:nvGrpSpPr>
        <p:grpSpPr>
          <a:xfrm rot="16200000">
            <a:off x="10850297" y="2637645"/>
            <a:ext cx="1931401" cy="400110"/>
            <a:chOff x="503579" y="4017574"/>
            <a:chExt cx="1931401" cy="400110"/>
          </a:xfrm>
        </p:grpSpPr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8A99BA6B-A7E4-42DE-95EA-0576805D8189}"/>
                </a:ext>
              </a:extLst>
            </p:cNvPr>
            <p:cNvCxnSpPr>
              <a:cxnSpLocks/>
            </p:cNvCxnSpPr>
            <p:nvPr/>
          </p:nvCxnSpPr>
          <p:spPr>
            <a:xfrm>
              <a:off x="503579" y="4217628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963427-2EC0-4B3F-88D0-021762434465}"/>
                </a:ext>
              </a:extLst>
            </p:cNvPr>
            <p:cNvSpPr txBox="1"/>
            <p:nvPr/>
          </p:nvSpPr>
          <p:spPr>
            <a:xfrm>
              <a:off x="1112489" y="4017574"/>
              <a:ext cx="1076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C000"/>
                  </a:solidFill>
                  <a:latin typeface="Sylfaen" panose="010A0502050306030303" pitchFamily="18" charset="0"/>
                </a:rPr>
                <a:t>RCB</a:t>
              </a:r>
              <a:endParaRPr lang="ru-RU" sz="2000" b="1" dirty="0">
                <a:solidFill>
                  <a:srgbClr val="FFC000"/>
                </a:solidFill>
                <a:latin typeface="Sylfaen" panose="010A0502050306030303" pitchFamily="18" charset="0"/>
              </a:endParaRPr>
            </a:p>
          </p:txBody>
        </p: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60CEB771-CBCA-4ED5-AA9D-9F849F6B3E01}"/>
                </a:ext>
              </a:extLst>
            </p:cNvPr>
            <p:cNvCxnSpPr>
              <a:cxnSpLocks/>
            </p:cNvCxnSpPr>
            <p:nvPr/>
          </p:nvCxnSpPr>
          <p:spPr>
            <a:xfrm>
              <a:off x="1826070" y="4227871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6F5741F8-25B2-4D41-9599-DB3AA127E55B}"/>
              </a:ext>
            </a:extLst>
          </p:cNvPr>
          <p:cNvGrpSpPr/>
          <p:nvPr/>
        </p:nvGrpSpPr>
        <p:grpSpPr>
          <a:xfrm>
            <a:off x="424933" y="6438273"/>
            <a:ext cx="2348000" cy="206478"/>
            <a:chOff x="324465" y="6410632"/>
            <a:chExt cx="2348000" cy="206478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A3D7E197-BA42-43EB-A213-E92DC611A8C1}"/>
                </a:ext>
              </a:extLst>
            </p:cNvPr>
            <p:cNvSpPr/>
            <p:nvPr/>
          </p:nvSpPr>
          <p:spPr>
            <a:xfrm>
              <a:off x="324465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3C6DA271-81D6-49E3-9BC8-97F9A7B580AE}"/>
                </a:ext>
              </a:extLst>
            </p:cNvPr>
            <p:cNvSpPr/>
            <p:nvPr/>
          </p:nvSpPr>
          <p:spPr>
            <a:xfrm>
              <a:off x="594459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EBE378C1-7F1E-4F7C-98EB-A108227C3C29}"/>
                </a:ext>
              </a:extLst>
            </p:cNvPr>
            <p:cNvSpPr/>
            <p:nvPr/>
          </p:nvSpPr>
          <p:spPr>
            <a:xfrm>
              <a:off x="866078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>
                <a:srgbClr val="EDC80D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8CB0F4F3-AC5B-4807-A218-A01490D23623}"/>
                </a:ext>
              </a:extLst>
            </p:cNvPr>
            <p:cNvSpPr/>
            <p:nvPr/>
          </p:nvSpPr>
          <p:spPr>
            <a:xfrm>
              <a:off x="1130020" y="6410632"/>
              <a:ext cx="196645" cy="206478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3BCC6C90-39AF-4450-AD03-9AEF496151B6}"/>
                </a:ext>
              </a:extLst>
            </p:cNvPr>
            <p:cNvSpPr/>
            <p:nvPr/>
          </p:nvSpPr>
          <p:spPr>
            <a:xfrm>
              <a:off x="1400014" y="6410632"/>
              <a:ext cx="196645" cy="206478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>
              <a:glow rad="127000">
                <a:srgbClr val="FFCC29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48352DF1-CF2B-4E2C-8891-000C25E1D33D}"/>
                </a:ext>
              </a:extLst>
            </p:cNvPr>
            <p:cNvSpPr/>
            <p:nvPr/>
          </p:nvSpPr>
          <p:spPr>
            <a:xfrm>
              <a:off x="1671633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EA38E23E-9860-4223-9D33-48742CE61941}"/>
                </a:ext>
              </a:extLst>
            </p:cNvPr>
            <p:cNvSpPr/>
            <p:nvPr/>
          </p:nvSpPr>
          <p:spPr>
            <a:xfrm>
              <a:off x="1934207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A0E4FB00-F573-4091-8110-9661822627DE}"/>
                </a:ext>
              </a:extLst>
            </p:cNvPr>
            <p:cNvSpPr/>
            <p:nvPr/>
          </p:nvSpPr>
          <p:spPr>
            <a:xfrm>
              <a:off x="2204201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10874417-0B84-41AC-95B3-8E949725254C}"/>
                </a:ext>
              </a:extLst>
            </p:cNvPr>
            <p:cNvSpPr/>
            <p:nvPr/>
          </p:nvSpPr>
          <p:spPr>
            <a:xfrm>
              <a:off x="24758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498D9C20-BE15-4D80-A510-5E995C7F19D0}"/>
              </a:ext>
            </a:extLst>
          </p:cNvPr>
          <p:cNvSpPr txBox="1"/>
          <p:nvPr/>
        </p:nvSpPr>
        <p:spPr>
          <a:xfrm>
            <a:off x="3611880" y="506006"/>
            <a:ext cx="75993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EDC80D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Характеристики продукта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2D63EB75-FCFD-41CA-A9D2-FB4FE01C33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7" r="17608"/>
          <a:stretch/>
        </p:blipFill>
        <p:spPr>
          <a:xfrm>
            <a:off x="282770" y="1466211"/>
            <a:ext cx="6272322" cy="38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640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7184AB0-9EFF-42AC-9DA6-2396C16CC68E}"/>
              </a:ext>
            </a:extLst>
          </p:cNvPr>
          <p:cNvSpPr/>
          <p:nvPr/>
        </p:nvSpPr>
        <p:spPr>
          <a:xfrm>
            <a:off x="0" y="0"/>
            <a:ext cx="1223816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32513C6C-2B3B-45E0-8EE1-19830BA6D5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1813560" cy="181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07F97F-CA36-406B-B382-9F7A109498BB}"/>
              </a:ext>
            </a:extLst>
          </p:cNvPr>
          <p:cNvSpPr txBox="1"/>
          <p:nvPr/>
        </p:nvSpPr>
        <p:spPr>
          <a:xfrm>
            <a:off x="-845820" y="7540401"/>
            <a:ext cx="89154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Основные функции / возможности: жёсткий каркас,  термоустойчивый материал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Сценарий использования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(можно изобразить в виде схемы):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E40441-2CE4-4065-9AA3-29ED9142FFBF}"/>
              </a:ext>
            </a:extLst>
          </p:cNvPr>
          <p:cNvSpPr txBox="1"/>
          <p:nvPr/>
        </p:nvSpPr>
        <p:spPr>
          <a:xfrm>
            <a:off x="6837862" y="3720031"/>
            <a:ext cx="501885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Сценарий использования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Прикрепить платформу к колесам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2.  Собрать каркас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3.  Раскрыть купол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4.  Натянуть полотно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BCDB0DE-EABD-4D64-8FE0-CEA27AE52E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75"/>
          <a:stretch/>
        </p:blipFill>
        <p:spPr>
          <a:xfrm>
            <a:off x="370269" y="1846645"/>
            <a:ext cx="5734245" cy="338510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D2B22E0-8E01-4663-AB63-A48FB35B92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5" t="22924" r="17098" b="26234"/>
          <a:stretch/>
        </p:blipFill>
        <p:spPr>
          <a:xfrm>
            <a:off x="-5272536" y="1912562"/>
            <a:ext cx="5018859" cy="3385104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147939F5-CE3A-455A-AFF6-55FEF02FF19A}"/>
              </a:ext>
            </a:extLst>
          </p:cNvPr>
          <p:cNvGrpSpPr/>
          <p:nvPr/>
        </p:nvGrpSpPr>
        <p:grpSpPr>
          <a:xfrm rot="16200000">
            <a:off x="10850297" y="2637645"/>
            <a:ext cx="1931401" cy="400110"/>
            <a:chOff x="503579" y="4017574"/>
            <a:chExt cx="1931401" cy="400110"/>
          </a:xfrm>
        </p:grpSpPr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91F8ABCA-F7E2-4FF6-8E29-6FBC20F51C19}"/>
                </a:ext>
              </a:extLst>
            </p:cNvPr>
            <p:cNvCxnSpPr>
              <a:cxnSpLocks/>
            </p:cNvCxnSpPr>
            <p:nvPr/>
          </p:nvCxnSpPr>
          <p:spPr>
            <a:xfrm>
              <a:off x="503579" y="4217628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F3A8B76-0924-4A20-B5E2-4853BF2AB397}"/>
                </a:ext>
              </a:extLst>
            </p:cNvPr>
            <p:cNvSpPr txBox="1"/>
            <p:nvPr/>
          </p:nvSpPr>
          <p:spPr>
            <a:xfrm>
              <a:off x="1112489" y="4017574"/>
              <a:ext cx="1076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C000"/>
                  </a:solidFill>
                  <a:latin typeface="Sylfaen" panose="010A0502050306030303" pitchFamily="18" charset="0"/>
                </a:rPr>
                <a:t>RCB</a:t>
              </a:r>
              <a:endParaRPr lang="ru-RU" sz="2000" b="1" dirty="0">
                <a:solidFill>
                  <a:srgbClr val="FFC000"/>
                </a:solidFill>
                <a:latin typeface="Sylfaen" panose="010A0502050306030303" pitchFamily="18" charset="0"/>
              </a:endParaRPr>
            </a:p>
          </p:txBody>
        </p: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89A5C966-C28B-4F89-806B-FDA40997037E}"/>
                </a:ext>
              </a:extLst>
            </p:cNvPr>
            <p:cNvCxnSpPr>
              <a:cxnSpLocks/>
            </p:cNvCxnSpPr>
            <p:nvPr/>
          </p:nvCxnSpPr>
          <p:spPr>
            <a:xfrm>
              <a:off x="1826070" y="4227871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pic>
        <p:nvPicPr>
          <p:cNvPr id="17" name="Picture 2">
            <a:extLst>
              <a:ext uri="{FF2B5EF4-FFF2-40B4-BE49-F238E27FC236}">
                <a16:creationId xmlns:a16="http://schemas.microsoft.com/office/drawing/2014/main" id="{E643FB1E-E336-4FB6-9F60-5B45701EA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03321" y="1270192"/>
            <a:ext cx="7861617" cy="5220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56D6672-E29A-44E4-897C-4F0A3330BD77}"/>
              </a:ext>
            </a:extLst>
          </p:cNvPr>
          <p:cNvSpPr txBox="1"/>
          <p:nvPr/>
        </p:nvSpPr>
        <p:spPr>
          <a:xfrm>
            <a:off x="6837862" y="1382071"/>
            <a:ext cx="50188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Функции/возможности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Термоустойчивый материал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96B66E-4547-4FCA-9494-1F4A8895A572}"/>
              </a:ext>
            </a:extLst>
          </p:cNvPr>
          <p:cNvSpPr txBox="1"/>
          <p:nvPr/>
        </p:nvSpPr>
        <p:spPr>
          <a:xfrm>
            <a:off x="6837862" y="2642856"/>
            <a:ext cx="50188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Жёсткий каркас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D007060-8813-4B76-8A4A-E65AA952D193}"/>
              </a:ext>
            </a:extLst>
          </p:cNvPr>
          <p:cNvSpPr txBox="1"/>
          <p:nvPr/>
        </p:nvSpPr>
        <p:spPr>
          <a:xfrm>
            <a:off x="6825344" y="3164979"/>
            <a:ext cx="50188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Удобное крепление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04A388D2-6E27-4A39-B795-608C4C53AF3B}"/>
              </a:ext>
            </a:extLst>
          </p:cNvPr>
          <p:cNvGrpSpPr/>
          <p:nvPr/>
        </p:nvGrpSpPr>
        <p:grpSpPr>
          <a:xfrm>
            <a:off x="424933" y="6438273"/>
            <a:ext cx="2348000" cy="206478"/>
            <a:chOff x="324465" y="6410632"/>
            <a:chExt cx="2348000" cy="206478"/>
          </a:xfrm>
        </p:grpSpPr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EA30FE6B-A9E5-4086-AD3D-5F4A152D3208}"/>
                </a:ext>
              </a:extLst>
            </p:cNvPr>
            <p:cNvSpPr/>
            <p:nvPr/>
          </p:nvSpPr>
          <p:spPr>
            <a:xfrm>
              <a:off x="324465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0D4C81FF-CFFC-48F0-8B23-EB021D2C6B5A}"/>
                </a:ext>
              </a:extLst>
            </p:cNvPr>
            <p:cNvSpPr/>
            <p:nvPr/>
          </p:nvSpPr>
          <p:spPr>
            <a:xfrm>
              <a:off x="594459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D95E2CA5-A2C3-4607-92A0-0F42AF295B86}"/>
                </a:ext>
              </a:extLst>
            </p:cNvPr>
            <p:cNvSpPr/>
            <p:nvPr/>
          </p:nvSpPr>
          <p:spPr>
            <a:xfrm>
              <a:off x="866078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>
                <a:srgbClr val="EDC80D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F218D633-652B-43D5-97FE-6019BD265E2B}"/>
                </a:ext>
              </a:extLst>
            </p:cNvPr>
            <p:cNvSpPr/>
            <p:nvPr/>
          </p:nvSpPr>
          <p:spPr>
            <a:xfrm>
              <a:off x="1130020" y="6410632"/>
              <a:ext cx="196645" cy="206478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ECF0839F-06D5-4446-8536-22177161C978}"/>
                </a:ext>
              </a:extLst>
            </p:cNvPr>
            <p:cNvSpPr/>
            <p:nvPr/>
          </p:nvSpPr>
          <p:spPr>
            <a:xfrm>
              <a:off x="1400014" y="6410632"/>
              <a:ext cx="196645" cy="206478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>
              <a:glow rad="127000">
                <a:srgbClr val="FFCC29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CC227BAF-37B8-45E6-8662-3447D5C827AF}"/>
                </a:ext>
              </a:extLst>
            </p:cNvPr>
            <p:cNvSpPr/>
            <p:nvPr/>
          </p:nvSpPr>
          <p:spPr>
            <a:xfrm>
              <a:off x="1671633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73F5C1EF-07EE-46C7-BBC7-828D112D73BD}"/>
                </a:ext>
              </a:extLst>
            </p:cNvPr>
            <p:cNvSpPr/>
            <p:nvPr/>
          </p:nvSpPr>
          <p:spPr>
            <a:xfrm>
              <a:off x="1934207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3B4B9B2A-4A9F-400D-89C6-23FE1D631E08}"/>
                </a:ext>
              </a:extLst>
            </p:cNvPr>
            <p:cNvSpPr/>
            <p:nvPr/>
          </p:nvSpPr>
          <p:spPr>
            <a:xfrm>
              <a:off x="2204201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188F07F9-9BDB-4CBB-8DFE-5C7EEC8941F1}"/>
                </a:ext>
              </a:extLst>
            </p:cNvPr>
            <p:cNvSpPr/>
            <p:nvPr/>
          </p:nvSpPr>
          <p:spPr>
            <a:xfrm>
              <a:off x="24758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3B3B52E0-3610-4447-8679-B92159C0F1A7}"/>
              </a:ext>
            </a:extLst>
          </p:cNvPr>
          <p:cNvSpPr txBox="1"/>
          <p:nvPr/>
        </p:nvSpPr>
        <p:spPr>
          <a:xfrm>
            <a:off x="3611880" y="506006"/>
            <a:ext cx="75993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EDC80D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Характеристики продукта</a:t>
            </a:r>
          </a:p>
        </p:txBody>
      </p:sp>
    </p:spTree>
    <p:extLst>
      <p:ext uri="{BB962C8B-B14F-4D97-AF65-F5344CB8AC3E}">
        <p14:creationId xmlns:p14="http://schemas.microsoft.com/office/powerpoint/2010/main" val="339039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4A35910-BF22-437A-AE65-6F88C3DE47C9}"/>
              </a:ext>
            </a:extLst>
          </p:cNvPr>
          <p:cNvSpPr/>
          <p:nvPr/>
        </p:nvSpPr>
        <p:spPr>
          <a:xfrm>
            <a:off x="0" y="0"/>
            <a:ext cx="1223816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" name="Google Shape;370;p15">
            <a:extLst>
              <a:ext uri="{FF2B5EF4-FFF2-40B4-BE49-F238E27FC236}">
                <a16:creationId xmlns:a16="http://schemas.microsoft.com/office/drawing/2014/main" id="{A23C93CF-9BF4-25A1-E6E0-46F926AAA7A9}"/>
              </a:ext>
            </a:extLst>
          </p:cNvPr>
          <p:cNvSpPr txBox="1"/>
          <p:nvPr/>
        </p:nvSpPr>
        <p:spPr>
          <a:xfrm>
            <a:off x="594376" y="274324"/>
            <a:ext cx="3140751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ТЕХНОЛОГИИ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31E90985-27AA-4A70-9825-570238D903E4}"/>
              </a:ext>
            </a:extLst>
          </p:cNvPr>
          <p:cNvGrpSpPr/>
          <p:nvPr/>
        </p:nvGrpSpPr>
        <p:grpSpPr>
          <a:xfrm rot="16200000">
            <a:off x="10850297" y="2637645"/>
            <a:ext cx="1931401" cy="400110"/>
            <a:chOff x="503579" y="4017574"/>
            <a:chExt cx="1931401" cy="400110"/>
          </a:xfrm>
        </p:grpSpPr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2724CA5E-CAA5-4553-B81A-6CA55389E287}"/>
                </a:ext>
              </a:extLst>
            </p:cNvPr>
            <p:cNvCxnSpPr>
              <a:cxnSpLocks/>
            </p:cNvCxnSpPr>
            <p:nvPr/>
          </p:nvCxnSpPr>
          <p:spPr>
            <a:xfrm>
              <a:off x="503579" y="4217628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3025765-0BA1-4B22-B457-784913246953}"/>
                </a:ext>
              </a:extLst>
            </p:cNvPr>
            <p:cNvSpPr txBox="1"/>
            <p:nvPr/>
          </p:nvSpPr>
          <p:spPr>
            <a:xfrm>
              <a:off x="1112489" y="4017574"/>
              <a:ext cx="1076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C000"/>
                  </a:solidFill>
                  <a:latin typeface="Sylfaen" panose="010A0502050306030303" pitchFamily="18" charset="0"/>
                </a:rPr>
                <a:t>RCB</a:t>
              </a:r>
              <a:endParaRPr lang="ru-RU" sz="2000" b="1" dirty="0">
                <a:solidFill>
                  <a:srgbClr val="FFC000"/>
                </a:solidFill>
                <a:latin typeface="Sylfaen" panose="010A0502050306030303" pitchFamily="18" charset="0"/>
              </a:endParaRPr>
            </a:p>
          </p:txBody>
        </p: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18348C31-2383-426B-988B-3914F3E0D04D}"/>
                </a:ext>
              </a:extLst>
            </p:cNvPr>
            <p:cNvCxnSpPr>
              <a:cxnSpLocks/>
            </p:cNvCxnSpPr>
            <p:nvPr/>
          </p:nvCxnSpPr>
          <p:spPr>
            <a:xfrm>
              <a:off x="1826070" y="4227871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pic>
        <p:nvPicPr>
          <p:cNvPr id="11" name="Picture 2">
            <a:extLst>
              <a:ext uri="{FF2B5EF4-FFF2-40B4-BE49-F238E27FC236}">
                <a16:creationId xmlns:a16="http://schemas.microsoft.com/office/drawing/2014/main" id="{1F153739-494A-4CB3-8F37-561E75C03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05538" y="1270192"/>
            <a:ext cx="7861617" cy="5220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8184503-9E2C-4260-8652-B6F2169EC6D6}"/>
              </a:ext>
            </a:extLst>
          </p:cNvPr>
          <p:cNvSpPr txBox="1"/>
          <p:nvPr/>
        </p:nvSpPr>
        <p:spPr>
          <a:xfrm>
            <a:off x="12267878" y="4585671"/>
            <a:ext cx="722830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Наше решение основано на технологии: раскладываемого 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купола (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гармошечного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типа), состоящего из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разборного каркаса, в виде металлических деталей, соединяющихся между собой с помощью пазов;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теплоустойчивого и упругого материала.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Продукт обладает следующими техническими параметрами: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Размеры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L=6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S=1,7-2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h=2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,5м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Покрытие из 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утепленного материала</a:t>
            </a:r>
            <a:b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Жесткая конструкция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Уровень готовности технологии: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TRL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№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__</a:t>
            </a:r>
            <a:r>
              <a:rPr lang="ru-RU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883F3E-A450-4AE5-855E-5911BA7CBDD0}"/>
              </a:ext>
            </a:extLst>
          </p:cNvPr>
          <p:cNvSpPr txBox="1"/>
          <p:nvPr/>
        </p:nvSpPr>
        <p:spPr>
          <a:xfrm>
            <a:off x="5463257" y="994377"/>
            <a:ext cx="664076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Наше решение основано на технологии: раскладываемого </a:t>
            </a:r>
            <a:r>
              <a:rPr lang="ru-RU" sz="2200" dirty="0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купола (</a:t>
            </a:r>
            <a:r>
              <a:rPr lang="ru-RU" sz="2200" dirty="0" err="1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гармошечного</a:t>
            </a:r>
            <a:r>
              <a:rPr lang="ru-RU" sz="2200" dirty="0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 типа), состоящего из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B298F6F-D4BF-4586-9095-CBC5C5A52E83}"/>
              </a:ext>
            </a:extLst>
          </p:cNvPr>
          <p:cNvGrpSpPr/>
          <p:nvPr/>
        </p:nvGrpSpPr>
        <p:grpSpPr>
          <a:xfrm>
            <a:off x="424933" y="6438273"/>
            <a:ext cx="2348000" cy="206478"/>
            <a:chOff x="324465" y="6410632"/>
            <a:chExt cx="2348000" cy="206478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97015475-7D45-47E6-8D78-49D6F202F005}"/>
                </a:ext>
              </a:extLst>
            </p:cNvPr>
            <p:cNvSpPr/>
            <p:nvPr/>
          </p:nvSpPr>
          <p:spPr>
            <a:xfrm>
              <a:off x="324465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AC69855A-5A3E-4C96-BD94-29DCB1008DC0}"/>
                </a:ext>
              </a:extLst>
            </p:cNvPr>
            <p:cNvSpPr/>
            <p:nvPr/>
          </p:nvSpPr>
          <p:spPr>
            <a:xfrm>
              <a:off x="594459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F560A088-B94E-4D1C-A92C-CC45364C6DF3}"/>
                </a:ext>
              </a:extLst>
            </p:cNvPr>
            <p:cNvSpPr/>
            <p:nvPr/>
          </p:nvSpPr>
          <p:spPr>
            <a:xfrm>
              <a:off x="866078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>
                <a:srgbClr val="EDC80D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E9EE9149-672A-48B6-8C5A-1FB7063C8A3F}"/>
                </a:ext>
              </a:extLst>
            </p:cNvPr>
            <p:cNvSpPr/>
            <p:nvPr/>
          </p:nvSpPr>
          <p:spPr>
            <a:xfrm>
              <a:off x="1130020" y="6410632"/>
              <a:ext cx="196645" cy="206478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A1E9F079-FCF1-4FD4-9D2A-0FB9A9BF7DAB}"/>
                </a:ext>
              </a:extLst>
            </p:cNvPr>
            <p:cNvSpPr/>
            <p:nvPr/>
          </p:nvSpPr>
          <p:spPr>
            <a:xfrm>
              <a:off x="1400014" y="6410632"/>
              <a:ext cx="196645" cy="206478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>
              <a:glow rad="127000">
                <a:srgbClr val="FFCC29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C9323EB3-6D28-4B97-B763-9CE1555B096A}"/>
                </a:ext>
              </a:extLst>
            </p:cNvPr>
            <p:cNvSpPr/>
            <p:nvPr/>
          </p:nvSpPr>
          <p:spPr>
            <a:xfrm>
              <a:off x="1671633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9D4C42EF-A6D1-4A62-A494-35580985EBA4}"/>
                </a:ext>
              </a:extLst>
            </p:cNvPr>
            <p:cNvSpPr/>
            <p:nvPr/>
          </p:nvSpPr>
          <p:spPr>
            <a:xfrm>
              <a:off x="1934207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5CFC6AFC-1A2D-423A-B56C-3FFE6ACDF428}"/>
                </a:ext>
              </a:extLst>
            </p:cNvPr>
            <p:cNvSpPr/>
            <p:nvPr/>
          </p:nvSpPr>
          <p:spPr>
            <a:xfrm>
              <a:off x="2204201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997C6CF4-B80B-49B4-BBB2-29E365C846FE}"/>
                </a:ext>
              </a:extLst>
            </p:cNvPr>
            <p:cNvSpPr/>
            <p:nvPr/>
          </p:nvSpPr>
          <p:spPr>
            <a:xfrm>
              <a:off x="24758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0028CF3-807E-4815-972B-31D3910C761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5" t="22924" r="17098" b="26234"/>
          <a:stretch/>
        </p:blipFill>
        <p:spPr>
          <a:xfrm>
            <a:off x="-5696176" y="1661784"/>
            <a:ext cx="5274005" cy="355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817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78A0F9E-CBD1-48BC-B4A9-64DD1FA816AA}"/>
              </a:ext>
            </a:extLst>
          </p:cNvPr>
          <p:cNvSpPr/>
          <p:nvPr/>
        </p:nvSpPr>
        <p:spPr>
          <a:xfrm>
            <a:off x="0" y="0"/>
            <a:ext cx="1223816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" name="Google Shape;370;p15">
            <a:extLst>
              <a:ext uri="{FF2B5EF4-FFF2-40B4-BE49-F238E27FC236}">
                <a16:creationId xmlns:a16="http://schemas.microsoft.com/office/drawing/2014/main" id="{A23C93CF-9BF4-25A1-E6E0-46F926AAA7A9}"/>
              </a:ext>
            </a:extLst>
          </p:cNvPr>
          <p:cNvSpPr txBox="1"/>
          <p:nvPr/>
        </p:nvSpPr>
        <p:spPr>
          <a:xfrm>
            <a:off x="594376" y="274324"/>
            <a:ext cx="3140751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ТЕХНОЛОГИИ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31E90985-27AA-4A70-9825-570238D903E4}"/>
              </a:ext>
            </a:extLst>
          </p:cNvPr>
          <p:cNvGrpSpPr/>
          <p:nvPr/>
        </p:nvGrpSpPr>
        <p:grpSpPr>
          <a:xfrm rot="16200000">
            <a:off x="10850297" y="2637645"/>
            <a:ext cx="1931401" cy="400110"/>
            <a:chOff x="503579" y="4017574"/>
            <a:chExt cx="1931401" cy="400110"/>
          </a:xfrm>
        </p:grpSpPr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2724CA5E-CAA5-4553-B81A-6CA55389E287}"/>
                </a:ext>
              </a:extLst>
            </p:cNvPr>
            <p:cNvCxnSpPr>
              <a:cxnSpLocks/>
            </p:cNvCxnSpPr>
            <p:nvPr/>
          </p:nvCxnSpPr>
          <p:spPr>
            <a:xfrm>
              <a:off x="503579" y="4217628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3025765-0BA1-4B22-B457-784913246953}"/>
                </a:ext>
              </a:extLst>
            </p:cNvPr>
            <p:cNvSpPr txBox="1"/>
            <p:nvPr/>
          </p:nvSpPr>
          <p:spPr>
            <a:xfrm>
              <a:off x="1112489" y="4017574"/>
              <a:ext cx="1076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C000"/>
                  </a:solidFill>
                  <a:latin typeface="Sylfaen" panose="010A0502050306030303" pitchFamily="18" charset="0"/>
                </a:rPr>
                <a:t>RCB</a:t>
              </a:r>
              <a:endParaRPr lang="ru-RU" sz="2000" b="1" dirty="0">
                <a:solidFill>
                  <a:srgbClr val="FFC000"/>
                </a:solidFill>
                <a:latin typeface="Sylfaen" panose="010A0502050306030303" pitchFamily="18" charset="0"/>
              </a:endParaRPr>
            </a:p>
          </p:txBody>
        </p: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18348C31-2383-426B-988B-3914F3E0D04D}"/>
                </a:ext>
              </a:extLst>
            </p:cNvPr>
            <p:cNvCxnSpPr>
              <a:cxnSpLocks/>
            </p:cNvCxnSpPr>
            <p:nvPr/>
          </p:nvCxnSpPr>
          <p:spPr>
            <a:xfrm>
              <a:off x="1826070" y="4227871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8184503-9E2C-4260-8652-B6F2169EC6D6}"/>
              </a:ext>
            </a:extLst>
          </p:cNvPr>
          <p:cNvSpPr txBox="1"/>
          <p:nvPr/>
        </p:nvSpPr>
        <p:spPr>
          <a:xfrm>
            <a:off x="5498526" y="2071056"/>
            <a:ext cx="616986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разборного каркаса, в виде металлических деталей, соединяющихся между собой с помощью пазов;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теплоустойчивого и упругого материала.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83A2378-4071-4FA2-802B-D1BE3F9E86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5" t="22924" r="17098" b="26234"/>
          <a:stretch/>
        </p:blipFill>
        <p:spPr>
          <a:xfrm>
            <a:off x="145594" y="1661784"/>
            <a:ext cx="5274005" cy="355719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A91A216-8B86-4B61-832D-9C38F91932DD}"/>
              </a:ext>
            </a:extLst>
          </p:cNvPr>
          <p:cNvSpPr txBox="1"/>
          <p:nvPr/>
        </p:nvSpPr>
        <p:spPr>
          <a:xfrm>
            <a:off x="12192000" y="-677308"/>
            <a:ext cx="722830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Наше решение основано на технологии: раскладываемого 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купола (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гармошечного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типа), состоящего из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разборного каркаса, в виде металлических деталей, соединяющихся между собой с помощью пазов;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теплоустойчивого и упругого материала.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Продукт обладает следующими техническими параметрами: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Размеры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L=6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S=1,7-2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h=2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,5м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Покрытие из 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утепленного материала</a:t>
            </a:r>
            <a:b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Жесткая конструкция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Уровень готовности технологии: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TRL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№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__</a:t>
            </a:r>
            <a:r>
              <a:rPr lang="ru-RU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9921A43D-C1BA-473C-B4B5-546631933B34}"/>
              </a:ext>
            </a:extLst>
          </p:cNvPr>
          <p:cNvGrpSpPr/>
          <p:nvPr/>
        </p:nvGrpSpPr>
        <p:grpSpPr>
          <a:xfrm>
            <a:off x="424933" y="6438273"/>
            <a:ext cx="2348000" cy="206478"/>
            <a:chOff x="324465" y="6410632"/>
            <a:chExt cx="2348000" cy="206478"/>
          </a:xfrm>
        </p:grpSpPr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CE33EFD9-FDD3-477B-9C4D-D22378F79796}"/>
                </a:ext>
              </a:extLst>
            </p:cNvPr>
            <p:cNvSpPr/>
            <p:nvPr/>
          </p:nvSpPr>
          <p:spPr>
            <a:xfrm>
              <a:off x="324465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8526C0A6-8FF7-4718-A78F-CA33C9A0CEF5}"/>
                </a:ext>
              </a:extLst>
            </p:cNvPr>
            <p:cNvSpPr/>
            <p:nvPr/>
          </p:nvSpPr>
          <p:spPr>
            <a:xfrm>
              <a:off x="594459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37ED08CF-3F39-4049-9E13-15B2E50C2C53}"/>
                </a:ext>
              </a:extLst>
            </p:cNvPr>
            <p:cNvSpPr/>
            <p:nvPr/>
          </p:nvSpPr>
          <p:spPr>
            <a:xfrm>
              <a:off x="866078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>
                <a:srgbClr val="EDC80D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D6BFDD6C-3EBD-429C-B3EE-11C48F49EA59}"/>
                </a:ext>
              </a:extLst>
            </p:cNvPr>
            <p:cNvSpPr/>
            <p:nvPr/>
          </p:nvSpPr>
          <p:spPr>
            <a:xfrm>
              <a:off x="1130020" y="6410632"/>
              <a:ext cx="196645" cy="206478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819A4716-91CB-42B2-9176-FB8E90485960}"/>
                </a:ext>
              </a:extLst>
            </p:cNvPr>
            <p:cNvSpPr/>
            <p:nvPr/>
          </p:nvSpPr>
          <p:spPr>
            <a:xfrm>
              <a:off x="1400014" y="6410632"/>
              <a:ext cx="196645" cy="206478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>
              <a:glow rad="127000">
                <a:srgbClr val="FFCC29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1324932F-BC07-4227-A021-4727BF4D091F}"/>
                </a:ext>
              </a:extLst>
            </p:cNvPr>
            <p:cNvSpPr/>
            <p:nvPr/>
          </p:nvSpPr>
          <p:spPr>
            <a:xfrm>
              <a:off x="1671633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10991E6E-B7C1-46C4-82B9-4FB604C86B49}"/>
                </a:ext>
              </a:extLst>
            </p:cNvPr>
            <p:cNvSpPr/>
            <p:nvPr/>
          </p:nvSpPr>
          <p:spPr>
            <a:xfrm>
              <a:off x="1934207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C23671FD-B5CB-40B3-AD4E-EFB28961A930}"/>
                </a:ext>
              </a:extLst>
            </p:cNvPr>
            <p:cNvSpPr/>
            <p:nvPr/>
          </p:nvSpPr>
          <p:spPr>
            <a:xfrm>
              <a:off x="2204201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23083200-719E-4214-8AB9-0ACEA0C154C1}"/>
                </a:ext>
              </a:extLst>
            </p:cNvPr>
            <p:cNvSpPr/>
            <p:nvPr/>
          </p:nvSpPr>
          <p:spPr>
            <a:xfrm>
              <a:off x="24758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3D673C19-5795-44A2-9EEF-5793C9EA5951}"/>
              </a:ext>
            </a:extLst>
          </p:cNvPr>
          <p:cNvSpPr txBox="1"/>
          <p:nvPr/>
        </p:nvSpPr>
        <p:spPr>
          <a:xfrm>
            <a:off x="5446082" y="4314438"/>
            <a:ext cx="651467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Технические параметры продукта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: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 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</a:b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Размеры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L=6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м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 S=1,7-2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м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h=2</a:t>
            </a:r>
            <a:r>
              <a:rPr lang="ru-RU" sz="2200" dirty="0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,5м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Покрытие из </a:t>
            </a:r>
            <a:r>
              <a:rPr lang="ru-RU" sz="2200" dirty="0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утепленного материала</a:t>
            </a:r>
            <a:br>
              <a:rPr lang="ru-RU" sz="2200" dirty="0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</a:br>
            <a:r>
              <a:rPr lang="ru-RU" sz="2200" dirty="0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Жесткая конструкция</a:t>
            </a:r>
            <a:br>
              <a:rPr lang="ru-RU" sz="2200" dirty="0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</a:br>
            <a:endParaRPr lang="ru-RU" sz="2200" dirty="0">
              <a:solidFill>
                <a:prstClr val="black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  <a:p>
            <a:pPr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Уровень готовности технологии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: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TRL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№</a:t>
            </a:r>
            <a:r>
              <a:rPr lang="ru-RU" sz="2200" b="1" dirty="0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 1</a:t>
            </a:r>
            <a:endParaRPr kumimoji="0" lang="ru-RU" sz="2200" b="1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-5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0121D95-50F3-47B7-A4F6-D0EF914ACFE2}"/>
              </a:ext>
            </a:extLst>
          </p:cNvPr>
          <p:cNvSpPr txBox="1"/>
          <p:nvPr/>
        </p:nvSpPr>
        <p:spPr>
          <a:xfrm>
            <a:off x="5463257" y="994377"/>
            <a:ext cx="664076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Наше решение основано на технологии: раскладываемого </a:t>
            </a:r>
            <a:r>
              <a:rPr lang="ru-RU" sz="2200" dirty="0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купола (</a:t>
            </a:r>
            <a:r>
              <a:rPr lang="ru-RU" sz="2200" dirty="0" err="1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гармошечного</a:t>
            </a:r>
            <a:r>
              <a:rPr lang="ru-RU" sz="2200" dirty="0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 типа), состоящего из</a:t>
            </a:r>
          </a:p>
        </p:txBody>
      </p:sp>
      <p:graphicFrame>
        <p:nvGraphicFramePr>
          <p:cNvPr id="30" name="Google Shape;391;p16">
            <a:extLst>
              <a:ext uri="{FF2B5EF4-FFF2-40B4-BE49-F238E27FC236}">
                <a16:creationId xmlns:a16="http://schemas.microsoft.com/office/drawing/2014/main" id="{90574B1E-45D0-4827-9376-1271E82F5A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4465996"/>
              </p:ext>
            </p:extLst>
          </p:nvPr>
        </p:nvGraphicFramePr>
        <p:xfrm>
          <a:off x="-8060753" y="1095361"/>
          <a:ext cx="7537139" cy="5000641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446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26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26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2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26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24061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dirty="0" err="1">
                          <a:solidFill>
                            <a:srgbClr val="FFFFFF"/>
                          </a:solidFill>
                          <a:sym typeface="Arial"/>
                        </a:rPr>
                        <a:t>Критерии</a:t>
                      </a:r>
                      <a:endParaRPr sz="16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sym typeface="Arial"/>
                        </a:rPr>
                        <a:t>Мобильный купол</a:t>
                      </a:r>
                      <a:endParaRPr sz="16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sym typeface="Arial"/>
                        </a:rPr>
                        <a:t>Гаражи</a:t>
                      </a:r>
                      <a:endParaRPr sz="16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sym typeface="Arial"/>
                        </a:rPr>
                        <a:t>Тент-чехлы</a:t>
                      </a:r>
                      <a:endParaRPr sz="16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sym typeface="Arial"/>
                        </a:rPr>
                        <a:t>Крытая парковка</a:t>
                      </a:r>
                      <a:endParaRPr sz="16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966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b="1" dirty="0">
                          <a:latin typeface="Montserrat" panose="00000500000000000000" pitchFamily="2" charset="-52"/>
                          <a:sym typeface="Arial"/>
                        </a:rPr>
                        <a:t>Мобильность</a:t>
                      </a:r>
                      <a:endParaRPr sz="1400" b="1" dirty="0">
                        <a:latin typeface="Montserrat" panose="00000500000000000000" pitchFamily="2" charset="-52"/>
                        <a:sym typeface="Arial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b="0" dirty="0">
                          <a:latin typeface="Montserrat" panose="00000500000000000000" pitchFamily="2" charset="-52"/>
                        </a:rPr>
                        <a:t>+</a:t>
                      </a:r>
                      <a:endParaRPr sz="1800" b="0" dirty="0">
                        <a:latin typeface="Montserrat" panose="00000500000000000000" pitchFamily="2" charset="-52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b="0" dirty="0">
                          <a:latin typeface="Montserrat" panose="00000500000000000000" pitchFamily="2" charset="-52"/>
                        </a:rPr>
                        <a:t>-</a:t>
                      </a:r>
                      <a:endParaRPr sz="1800" b="0" dirty="0">
                        <a:latin typeface="Montserrat" panose="00000500000000000000" pitchFamily="2" charset="-52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b="0" dirty="0">
                          <a:latin typeface="Montserrat" panose="00000500000000000000" pitchFamily="2" charset="-52"/>
                        </a:rPr>
                        <a:t>+</a:t>
                      </a:r>
                      <a:endParaRPr sz="1800" b="0" dirty="0">
                        <a:latin typeface="Montserrat" panose="00000500000000000000" pitchFamily="2" charset="-52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b="0" dirty="0">
                          <a:latin typeface="Montserrat" panose="00000500000000000000" pitchFamily="2" charset="-52"/>
                        </a:rPr>
                        <a:t>+</a:t>
                      </a:r>
                      <a:endParaRPr sz="1800" b="0" dirty="0">
                        <a:latin typeface="Montserrat" panose="00000500000000000000" pitchFamily="2" charset="-52"/>
                      </a:endParaRPr>
                    </a:p>
                  </a:txBody>
                  <a:tcPr marL="45725" marR="45725" marT="45725" marB="45725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724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b="1" dirty="0">
                          <a:latin typeface="Montserrat" panose="00000500000000000000" pitchFamily="2" charset="-52"/>
                          <a:sym typeface="Arial"/>
                        </a:rPr>
                        <a:t>Защита от внешних факторов</a:t>
                      </a:r>
                      <a:endParaRPr sz="1400" b="1" dirty="0">
                        <a:latin typeface="Montserrat" panose="00000500000000000000" pitchFamily="2" charset="-52"/>
                        <a:sym typeface="Arial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b="0" dirty="0">
                          <a:latin typeface="Montserrat" panose="00000500000000000000" pitchFamily="2" charset="-52"/>
                        </a:rPr>
                        <a:t>+</a:t>
                      </a:r>
                      <a:endParaRPr sz="1800" b="0" dirty="0">
                        <a:latin typeface="Montserrat" panose="00000500000000000000" pitchFamily="2" charset="-52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b="0" dirty="0">
                          <a:latin typeface="Montserrat" panose="00000500000000000000" pitchFamily="2" charset="-52"/>
                        </a:rPr>
                        <a:t>+</a:t>
                      </a:r>
                      <a:endParaRPr sz="1800" b="0" dirty="0">
                        <a:latin typeface="Montserrat" panose="00000500000000000000" pitchFamily="2" charset="-52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b="0" dirty="0">
                          <a:latin typeface="Montserrat" panose="00000500000000000000" pitchFamily="2" charset="-52"/>
                        </a:rPr>
                        <a:t>-</a:t>
                      </a:r>
                      <a:endParaRPr sz="1800" b="0" dirty="0">
                        <a:latin typeface="Montserrat" panose="00000500000000000000" pitchFamily="2" charset="-52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b="0" dirty="0">
                          <a:latin typeface="Montserrat" panose="00000500000000000000" pitchFamily="2" charset="-52"/>
                        </a:rPr>
                        <a:t>-</a:t>
                      </a:r>
                      <a:endParaRPr sz="1800" b="0" dirty="0">
                        <a:latin typeface="Montserrat" panose="00000500000000000000" pitchFamily="2" charset="-52"/>
                      </a:endParaRPr>
                    </a:p>
                  </a:txBody>
                  <a:tcPr marL="45725" marR="45725" marT="45725" marB="45725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966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b="1" dirty="0">
                          <a:latin typeface="Montserrat" panose="00000500000000000000" pitchFamily="2" charset="-52"/>
                          <a:sym typeface="Arial"/>
                        </a:rPr>
                        <a:t>Доступность</a:t>
                      </a:r>
                      <a:endParaRPr sz="1400" b="1" dirty="0">
                        <a:latin typeface="Montserrat" panose="00000500000000000000" pitchFamily="2" charset="-52"/>
                        <a:sym typeface="Arial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b="0" dirty="0">
                          <a:latin typeface="Montserrat" panose="00000500000000000000" pitchFamily="2" charset="-52"/>
                        </a:rPr>
                        <a:t>+</a:t>
                      </a:r>
                      <a:endParaRPr sz="1800" b="0" dirty="0">
                        <a:latin typeface="Montserrat" panose="00000500000000000000" pitchFamily="2" charset="-52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b="0" dirty="0">
                          <a:latin typeface="Montserrat" panose="00000500000000000000" pitchFamily="2" charset="-52"/>
                        </a:rPr>
                        <a:t>-</a:t>
                      </a:r>
                      <a:endParaRPr sz="1800" b="0" dirty="0">
                        <a:latin typeface="Montserrat" panose="00000500000000000000" pitchFamily="2" charset="-52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b="0" dirty="0">
                          <a:latin typeface="Montserrat" panose="00000500000000000000" pitchFamily="2" charset="-52"/>
                        </a:rPr>
                        <a:t>+</a:t>
                      </a:r>
                      <a:endParaRPr sz="1800" b="0" dirty="0">
                        <a:latin typeface="Montserrat" panose="00000500000000000000" pitchFamily="2" charset="-52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b="0" dirty="0">
                          <a:latin typeface="Montserrat" panose="00000500000000000000" pitchFamily="2" charset="-52"/>
                        </a:rPr>
                        <a:t>+</a:t>
                      </a:r>
                      <a:endParaRPr sz="1800" b="0" dirty="0">
                        <a:latin typeface="Montserrat" panose="00000500000000000000" pitchFamily="2" charset="-52"/>
                      </a:endParaRPr>
                    </a:p>
                  </a:txBody>
                  <a:tcPr marL="45725" marR="45725" marT="45725" marB="45725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8522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58FDE99-0B55-4B01-A588-9D005E948D6E}"/>
              </a:ext>
            </a:extLst>
          </p:cNvPr>
          <p:cNvSpPr/>
          <p:nvPr/>
        </p:nvSpPr>
        <p:spPr>
          <a:xfrm>
            <a:off x="0" y="0"/>
            <a:ext cx="1223816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5" name="Google Shape;377;p16"/>
          <p:cNvGrpSpPr/>
          <p:nvPr/>
        </p:nvGrpSpPr>
        <p:grpSpPr>
          <a:xfrm>
            <a:off x="8986606" y="81349"/>
            <a:ext cx="2870115" cy="485358"/>
            <a:chOff x="8986606" y="81349"/>
            <a:chExt cx="2870115" cy="485358"/>
          </a:xfrm>
        </p:grpSpPr>
        <p:pic>
          <p:nvPicPr>
            <p:cNvPr id="333" name="Google Shape;381;p16" descr="Google Shape;381;p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86606" y="189770"/>
              <a:ext cx="1295314" cy="376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34" name="Google Shape;382;p16" descr="Google Shape;382;p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98480" y="81349"/>
              <a:ext cx="1158241" cy="485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39" name="Google Shape;386;p16"/>
          <p:cNvSpPr txBox="1"/>
          <p:nvPr/>
        </p:nvSpPr>
        <p:spPr>
          <a:xfrm>
            <a:off x="594364" y="274319"/>
            <a:ext cx="297118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КОНКУРЕНТЫ</a:t>
            </a:r>
          </a:p>
        </p:txBody>
      </p:sp>
      <p:graphicFrame>
        <p:nvGraphicFramePr>
          <p:cNvPr id="344" name="Google Shape;391;p16"/>
          <p:cNvGraphicFramePr/>
          <p:nvPr>
            <p:extLst>
              <p:ext uri="{D42A27DB-BD31-4B8C-83A1-F6EECF244321}">
                <p14:modId xmlns:p14="http://schemas.microsoft.com/office/powerpoint/2010/main" val="3830550049"/>
              </p:ext>
            </p:extLst>
          </p:nvPr>
        </p:nvGraphicFramePr>
        <p:xfrm>
          <a:off x="269653" y="1095361"/>
          <a:ext cx="7537139" cy="5000641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446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26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26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2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26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24061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dirty="0" err="1">
                          <a:solidFill>
                            <a:srgbClr val="FFFFFF"/>
                          </a:solidFill>
                          <a:sym typeface="Arial"/>
                        </a:rPr>
                        <a:t>Критерии</a:t>
                      </a:r>
                      <a:endParaRPr sz="16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sym typeface="Arial"/>
                        </a:rPr>
                        <a:t>Мобильный купол</a:t>
                      </a:r>
                      <a:endParaRPr sz="16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sym typeface="Arial"/>
                        </a:rPr>
                        <a:t>Гаражи</a:t>
                      </a:r>
                      <a:endParaRPr sz="16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sym typeface="Arial"/>
                        </a:rPr>
                        <a:t>Тент-чехлы</a:t>
                      </a:r>
                      <a:endParaRPr sz="16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sym typeface="Arial"/>
                        </a:rPr>
                        <a:t>Крытая парковка</a:t>
                      </a:r>
                      <a:endParaRPr sz="1600" b="1" dirty="0">
                        <a:solidFill>
                          <a:srgbClr val="FFFFFF"/>
                        </a:solidFill>
                        <a:sym typeface="Arial"/>
                      </a:endParaRPr>
                    </a:p>
                  </a:txBody>
                  <a:tcPr marL="45725" marR="45725" marT="45725" marB="45725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966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b="1" dirty="0">
                          <a:latin typeface="Montserrat" panose="00000500000000000000" pitchFamily="2" charset="-52"/>
                          <a:sym typeface="Arial"/>
                        </a:rPr>
                        <a:t>Мобильность</a:t>
                      </a:r>
                      <a:endParaRPr sz="1400" b="1" dirty="0">
                        <a:latin typeface="Montserrat" panose="00000500000000000000" pitchFamily="2" charset="-52"/>
                        <a:sym typeface="Arial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b="0" dirty="0">
                          <a:latin typeface="Montserrat" panose="00000500000000000000" pitchFamily="2" charset="-52"/>
                        </a:rPr>
                        <a:t>+</a:t>
                      </a:r>
                      <a:endParaRPr sz="1800" b="0" dirty="0">
                        <a:latin typeface="Montserrat" panose="00000500000000000000" pitchFamily="2" charset="-52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b="0" dirty="0">
                          <a:latin typeface="Montserrat" panose="00000500000000000000" pitchFamily="2" charset="-52"/>
                        </a:rPr>
                        <a:t>-</a:t>
                      </a:r>
                      <a:endParaRPr sz="1800" b="0" dirty="0">
                        <a:latin typeface="Montserrat" panose="00000500000000000000" pitchFamily="2" charset="-52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b="0" dirty="0">
                          <a:latin typeface="Montserrat" panose="00000500000000000000" pitchFamily="2" charset="-52"/>
                        </a:rPr>
                        <a:t>+</a:t>
                      </a:r>
                      <a:endParaRPr sz="1800" b="0" dirty="0">
                        <a:latin typeface="Montserrat" panose="00000500000000000000" pitchFamily="2" charset="-52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b="0" dirty="0">
                          <a:latin typeface="Montserrat" panose="00000500000000000000" pitchFamily="2" charset="-52"/>
                        </a:rPr>
                        <a:t>+</a:t>
                      </a:r>
                      <a:endParaRPr sz="1800" b="0" dirty="0">
                        <a:latin typeface="Montserrat" panose="00000500000000000000" pitchFamily="2" charset="-52"/>
                      </a:endParaRPr>
                    </a:p>
                  </a:txBody>
                  <a:tcPr marL="45725" marR="45725" marT="45725" marB="45725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724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b="1" dirty="0">
                          <a:latin typeface="Montserrat" panose="00000500000000000000" pitchFamily="2" charset="-52"/>
                          <a:sym typeface="Arial"/>
                        </a:rPr>
                        <a:t>Защита от внешних факторов</a:t>
                      </a:r>
                      <a:endParaRPr sz="1400" b="1" dirty="0">
                        <a:latin typeface="Montserrat" panose="00000500000000000000" pitchFamily="2" charset="-52"/>
                        <a:sym typeface="Arial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b="0" dirty="0">
                          <a:latin typeface="Montserrat" panose="00000500000000000000" pitchFamily="2" charset="-52"/>
                        </a:rPr>
                        <a:t>+</a:t>
                      </a:r>
                      <a:endParaRPr sz="1800" b="0" dirty="0">
                        <a:latin typeface="Montserrat" panose="00000500000000000000" pitchFamily="2" charset="-52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b="0" dirty="0">
                          <a:latin typeface="Montserrat" panose="00000500000000000000" pitchFamily="2" charset="-52"/>
                        </a:rPr>
                        <a:t>+</a:t>
                      </a:r>
                      <a:endParaRPr sz="1800" b="0" dirty="0">
                        <a:latin typeface="Montserrat" panose="00000500000000000000" pitchFamily="2" charset="-52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b="0" dirty="0">
                          <a:latin typeface="Montserrat" panose="00000500000000000000" pitchFamily="2" charset="-52"/>
                        </a:rPr>
                        <a:t>-</a:t>
                      </a:r>
                      <a:endParaRPr sz="1800" b="0" dirty="0">
                        <a:latin typeface="Montserrat" panose="00000500000000000000" pitchFamily="2" charset="-52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b="0" dirty="0">
                          <a:latin typeface="Montserrat" panose="00000500000000000000" pitchFamily="2" charset="-52"/>
                        </a:rPr>
                        <a:t>-</a:t>
                      </a:r>
                      <a:endParaRPr sz="1800" b="0" dirty="0">
                        <a:latin typeface="Montserrat" panose="00000500000000000000" pitchFamily="2" charset="-52"/>
                      </a:endParaRPr>
                    </a:p>
                  </a:txBody>
                  <a:tcPr marL="45725" marR="45725" marT="45725" marB="45725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966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b="1" dirty="0">
                          <a:latin typeface="Montserrat" panose="00000500000000000000" pitchFamily="2" charset="-52"/>
                          <a:sym typeface="Arial"/>
                        </a:rPr>
                        <a:t>Доступность</a:t>
                      </a:r>
                      <a:endParaRPr sz="1400" b="1" dirty="0">
                        <a:latin typeface="Montserrat" panose="00000500000000000000" pitchFamily="2" charset="-52"/>
                        <a:sym typeface="Arial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b="0" dirty="0">
                          <a:latin typeface="Montserrat" panose="00000500000000000000" pitchFamily="2" charset="-52"/>
                        </a:rPr>
                        <a:t>+</a:t>
                      </a:r>
                      <a:endParaRPr sz="1800" b="0" dirty="0">
                        <a:latin typeface="Montserrat" panose="00000500000000000000" pitchFamily="2" charset="-52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b="0" dirty="0">
                          <a:latin typeface="Montserrat" panose="00000500000000000000" pitchFamily="2" charset="-52"/>
                        </a:rPr>
                        <a:t>-</a:t>
                      </a:r>
                      <a:endParaRPr sz="1800" b="0" dirty="0">
                        <a:latin typeface="Montserrat" panose="00000500000000000000" pitchFamily="2" charset="-52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b="0" dirty="0">
                          <a:latin typeface="Montserrat" panose="00000500000000000000" pitchFamily="2" charset="-52"/>
                        </a:rPr>
                        <a:t>+</a:t>
                      </a:r>
                      <a:endParaRPr sz="1800" b="0" dirty="0">
                        <a:latin typeface="Montserrat" panose="00000500000000000000" pitchFamily="2" charset="-52"/>
                      </a:endParaRPr>
                    </a:p>
                  </a:txBody>
                  <a:tcPr marL="45725" marR="45725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800" b="0" dirty="0">
                          <a:latin typeface="Montserrat" panose="00000500000000000000" pitchFamily="2" charset="-52"/>
                        </a:rPr>
                        <a:t>+</a:t>
                      </a:r>
                      <a:endParaRPr sz="1800" b="0" dirty="0">
                        <a:latin typeface="Montserrat" panose="00000500000000000000" pitchFamily="2" charset="-52"/>
                      </a:endParaRPr>
                    </a:p>
                  </a:txBody>
                  <a:tcPr marL="45725" marR="45725" marT="45725" marB="45725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9F34E90-52FD-5137-5069-439C9423FAAE}"/>
              </a:ext>
            </a:extLst>
          </p:cNvPr>
          <p:cNvSpPr txBox="1"/>
          <p:nvPr/>
        </p:nvSpPr>
        <p:spPr>
          <a:xfrm>
            <a:off x="8076445" y="1325829"/>
            <a:ext cx="3780276" cy="4539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CC29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Уникальность нашего проекта</a:t>
            </a:r>
            <a:r>
              <a:rPr lang="ru-RU" sz="3200" b="1" dirty="0">
                <a:solidFill>
                  <a:srgbClr val="FFCC29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М</a:t>
            </a: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ы совмещаем наличие жесткого каркаса, позволяющего нивелировать воздействия внешней среды и чехла, сохраняющего тепло и препятствующего повреждениям автомобиля, при сохранении компактности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rgbClr val="20A1D4"/>
              </a:solidFill>
              <a:effectLst/>
              <a:uLnTx/>
              <a:uFillTx/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486D2F89-1FB7-4EE3-A363-2DBD2EF11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61617" y="1192933"/>
            <a:ext cx="7861617" cy="5220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7C516C7F-8E94-4942-92B3-089974ECFF87}"/>
              </a:ext>
            </a:extLst>
          </p:cNvPr>
          <p:cNvGrpSpPr/>
          <p:nvPr/>
        </p:nvGrpSpPr>
        <p:grpSpPr>
          <a:xfrm>
            <a:off x="424933" y="6438273"/>
            <a:ext cx="2348000" cy="206478"/>
            <a:chOff x="324465" y="6410632"/>
            <a:chExt cx="2348000" cy="206478"/>
          </a:xfrm>
        </p:grpSpPr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3C958E76-FE15-481E-A302-88DF2D1CBF1A}"/>
                </a:ext>
              </a:extLst>
            </p:cNvPr>
            <p:cNvSpPr/>
            <p:nvPr/>
          </p:nvSpPr>
          <p:spPr>
            <a:xfrm>
              <a:off x="324465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41BDD6CE-778E-4C79-A495-20A036BCCAC2}"/>
                </a:ext>
              </a:extLst>
            </p:cNvPr>
            <p:cNvSpPr/>
            <p:nvPr/>
          </p:nvSpPr>
          <p:spPr>
            <a:xfrm>
              <a:off x="594459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A42E90A3-8A6C-4FAB-9581-E2E32C047675}"/>
                </a:ext>
              </a:extLst>
            </p:cNvPr>
            <p:cNvSpPr/>
            <p:nvPr/>
          </p:nvSpPr>
          <p:spPr>
            <a:xfrm>
              <a:off x="866078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>
                <a:srgbClr val="EDC80D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67C3B73D-C6C8-4DE3-B644-7F45007BD9AE}"/>
                </a:ext>
              </a:extLst>
            </p:cNvPr>
            <p:cNvSpPr/>
            <p:nvPr/>
          </p:nvSpPr>
          <p:spPr>
            <a:xfrm>
              <a:off x="1130020" y="6410632"/>
              <a:ext cx="196645" cy="206478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8C780DE7-E3EF-4695-B3C5-8D90F9C058D3}"/>
                </a:ext>
              </a:extLst>
            </p:cNvPr>
            <p:cNvSpPr/>
            <p:nvPr/>
          </p:nvSpPr>
          <p:spPr>
            <a:xfrm>
              <a:off x="1400014" y="6410632"/>
              <a:ext cx="196645" cy="206478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13C0A7EF-34D8-4D3C-92BB-D78BFF829CDD}"/>
                </a:ext>
              </a:extLst>
            </p:cNvPr>
            <p:cNvSpPr/>
            <p:nvPr/>
          </p:nvSpPr>
          <p:spPr>
            <a:xfrm>
              <a:off x="1671633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 rad="127000">
                <a:srgbClr val="EDC80D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4B0D8129-C942-4A33-9791-8D793298AF98}"/>
                </a:ext>
              </a:extLst>
            </p:cNvPr>
            <p:cNvSpPr/>
            <p:nvPr/>
          </p:nvSpPr>
          <p:spPr>
            <a:xfrm>
              <a:off x="1934207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024FC096-B05B-4893-8D79-48DB4495D88B}"/>
                </a:ext>
              </a:extLst>
            </p:cNvPr>
            <p:cNvSpPr/>
            <p:nvPr/>
          </p:nvSpPr>
          <p:spPr>
            <a:xfrm>
              <a:off x="2204201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78B6293A-8945-4E16-856B-F7C2B3F4380F}"/>
                </a:ext>
              </a:extLst>
            </p:cNvPr>
            <p:cNvSpPr/>
            <p:nvPr/>
          </p:nvSpPr>
          <p:spPr>
            <a:xfrm>
              <a:off x="24758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CA4C07B3-F27E-45BE-A504-505B6C5BD18C}"/>
              </a:ext>
            </a:extLst>
          </p:cNvPr>
          <p:cNvGrpSpPr/>
          <p:nvPr/>
        </p:nvGrpSpPr>
        <p:grpSpPr>
          <a:xfrm rot="16200000">
            <a:off x="10850297" y="2637645"/>
            <a:ext cx="1931401" cy="400110"/>
            <a:chOff x="503579" y="4017574"/>
            <a:chExt cx="1931401" cy="400110"/>
          </a:xfrm>
        </p:grpSpPr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9DAEB55E-4727-4B5A-AD58-0DFB0135055B}"/>
                </a:ext>
              </a:extLst>
            </p:cNvPr>
            <p:cNvCxnSpPr>
              <a:cxnSpLocks/>
            </p:cNvCxnSpPr>
            <p:nvPr/>
          </p:nvCxnSpPr>
          <p:spPr>
            <a:xfrm>
              <a:off x="503579" y="4217628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C30B20C-48D3-47EC-BCF1-34337DF326A7}"/>
                </a:ext>
              </a:extLst>
            </p:cNvPr>
            <p:cNvSpPr txBox="1"/>
            <p:nvPr/>
          </p:nvSpPr>
          <p:spPr>
            <a:xfrm>
              <a:off x="1112489" y="4017574"/>
              <a:ext cx="1076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C000"/>
                  </a:solidFill>
                  <a:latin typeface="Sylfaen" panose="010A0502050306030303" pitchFamily="18" charset="0"/>
                </a:rPr>
                <a:t>RCB</a:t>
              </a:r>
              <a:endParaRPr lang="ru-RU" sz="2000" b="1" dirty="0">
                <a:solidFill>
                  <a:srgbClr val="FFC000"/>
                </a:solidFill>
                <a:latin typeface="Sylfaen" panose="010A0502050306030303" pitchFamily="18" charset="0"/>
              </a:endParaRPr>
            </a:p>
          </p:txBody>
        </p: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C5A62A8E-777B-4172-B9B6-B609A4F1401D}"/>
                </a:ext>
              </a:extLst>
            </p:cNvPr>
            <p:cNvCxnSpPr>
              <a:cxnSpLocks/>
            </p:cNvCxnSpPr>
            <p:nvPr/>
          </p:nvCxnSpPr>
          <p:spPr>
            <a:xfrm>
              <a:off x="1826070" y="4227871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24264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6FD6DF7-B517-4849-ACD1-66D7C94B54FB}"/>
              </a:ext>
            </a:extLst>
          </p:cNvPr>
          <p:cNvSpPr/>
          <p:nvPr/>
        </p:nvSpPr>
        <p:spPr>
          <a:xfrm>
            <a:off x="0" y="-15240"/>
            <a:ext cx="1223816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oogle Shape;104;p2" descr="Google Shape;104;p2">
            <a:extLst>
              <a:ext uri="{FF2B5EF4-FFF2-40B4-BE49-F238E27FC236}">
                <a16:creationId xmlns:a16="http://schemas.microsoft.com/office/drawing/2014/main" id="{14D07EA9-5E14-026D-8898-40C6E39B7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Google Shape;105;p2" descr="Google Shape;105;p2">
            <a:extLst>
              <a:ext uri="{FF2B5EF4-FFF2-40B4-BE49-F238E27FC236}">
                <a16:creationId xmlns:a16="http://schemas.microsoft.com/office/drawing/2014/main" id="{B6864C6C-8BC1-6ADD-714C-80CB4591E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31E90985-27AA-4A70-9825-570238D903E4}"/>
              </a:ext>
            </a:extLst>
          </p:cNvPr>
          <p:cNvGrpSpPr/>
          <p:nvPr/>
        </p:nvGrpSpPr>
        <p:grpSpPr>
          <a:xfrm rot="16200000">
            <a:off x="10850297" y="2637645"/>
            <a:ext cx="1931401" cy="400110"/>
            <a:chOff x="503579" y="4017574"/>
            <a:chExt cx="1931401" cy="400110"/>
          </a:xfrm>
        </p:grpSpPr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2724CA5E-CAA5-4553-B81A-6CA55389E287}"/>
                </a:ext>
              </a:extLst>
            </p:cNvPr>
            <p:cNvCxnSpPr>
              <a:cxnSpLocks/>
            </p:cNvCxnSpPr>
            <p:nvPr/>
          </p:nvCxnSpPr>
          <p:spPr>
            <a:xfrm>
              <a:off x="503579" y="4217628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3025765-0BA1-4B22-B457-784913246953}"/>
                </a:ext>
              </a:extLst>
            </p:cNvPr>
            <p:cNvSpPr txBox="1"/>
            <p:nvPr/>
          </p:nvSpPr>
          <p:spPr>
            <a:xfrm>
              <a:off x="1112489" y="4017574"/>
              <a:ext cx="1076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C000"/>
                  </a:solidFill>
                  <a:latin typeface="Sylfaen" panose="010A0502050306030303" pitchFamily="18" charset="0"/>
                </a:rPr>
                <a:t>RCB</a:t>
              </a:r>
              <a:endParaRPr lang="ru-RU" sz="2000" b="1" dirty="0">
                <a:solidFill>
                  <a:srgbClr val="FFC000"/>
                </a:solidFill>
                <a:latin typeface="Sylfaen" panose="010A0502050306030303" pitchFamily="18" charset="0"/>
              </a:endParaRPr>
            </a:p>
          </p:txBody>
        </p: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18348C31-2383-426B-988B-3914F3E0D04D}"/>
                </a:ext>
              </a:extLst>
            </p:cNvPr>
            <p:cNvCxnSpPr>
              <a:cxnSpLocks/>
            </p:cNvCxnSpPr>
            <p:nvPr/>
          </p:nvCxnSpPr>
          <p:spPr>
            <a:xfrm>
              <a:off x="1826070" y="4227871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pic>
        <p:nvPicPr>
          <p:cNvPr id="11" name="Picture 2">
            <a:extLst>
              <a:ext uri="{FF2B5EF4-FFF2-40B4-BE49-F238E27FC236}">
                <a16:creationId xmlns:a16="http://schemas.microsoft.com/office/drawing/2014/main" id="{1F153739-494A-4CB3-8F37-561E75C03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79495" y="1192933"/>
            <a:ext cx="7861617" cy="5220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Google Shape;389;g208d8d4173f_0_186">
            <a:extLst>
              <a:ext uri="{FF2B5EF4-FFF2-40B4-BE49-F238E27FC236}">
                <a16:creationId xmlns:a16="http://schemas.microsoft.com/office/drawing/2014/main" id="{4FB359E8-D82C-4C49-B095-833F6B57F2DF}"/>
              </a:ext>
            </a:extLst>
          </p:cNvPr>
          <p:cNvSpPr/>
          <p:nvPr/>
        </p:nvSpPr>
        <p:spPr>
          <a:xfrm>
            <a:off x="6735792" y="1057337"/>
            <a:ext cx="4687089" cy="4801072"/>
          </a:xfrm>
          <a:prstGeom prst="ellipse">
            <a:avLst/>
          </a:prstGeom>
          <a:noFill/>
          <a:ln w="28575" cap="flat" cmpd="sng">
            <a:solidFill>
              <a:srgbClr val="20A1D4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Google Shape;390;g208d8d4173f_0_186">
            <a:extLst>
              <a:ext uri="{FF2B5EF4-FFF2-40B4-BE49-F238E27FC236}">
                <a16:creationId xmlns:a16="http://schemas.microsoft.com/office/drawing/2014/main" id="{01CCC1E9-BD84-48DE-862E-E2189C45FBA7}"/>
              </a:ext>
            </a:extLst>
          </p:cNvPr>
          <p:cNvSpPr/>
          <p:nvPr/>
        </p:nvSpPr>
        <p:spPr>
          <a:xfrm>
            <a:off x="7281988" y="2176455"/>
            <a:ext cx="3594363" cy="3682062"/>
          </a:xfrm>
          <a:prstGeom prst="ellipse">
            <a:avLst/>
          </a:prstGeom>
          <a:noFill/>
          <a:ln w="28575" cap="flat" cmpd="sng">
            <a:solidFill>
              <a:schemeClr val="accent4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Google Shape;391;g208d8d4173f_0_186">
            <a:extLst>
              <a:ext uri="{FF2B5EF4-FFF2-40B4-BE49-F238E27FC236}">
                <a16:creationId xmlns:a16="http://schemas.microsoft.com/office/drawing/2014/main" id="{4AC5D6BA-84BB-44C8-AD18-ABB560AF5B00}"/>
              </a:ext>
            </a:extLst>
          </p:cNvPr>
          <p:cNvSpPr/>
          <p:nvPr/>
        </p:nvSpPr>
        <p:spPr>
          <a:xfrm>
            <a:off x="7953894" y="3553075"/>
            <a:ext cx="2250510" cy="2305420"/>
          </a:xfrm>
          <a:prstGeom prst="ellipse">
            <a:avLst/>
          </a:prstGeom>
          <a:noFill/>
          <a:ln w="28575" cap="flat" cmpd="sng">
            <a:solidFill>
              <a:srgbClr val="F2220F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Google Shape;392;g208d8d4173f_0_186">
            <a:extLst>
              <a:ext uri="{FF2B5EF4-FFF2-40B4-BE49-F238E27FC236}">
                <a16:creationId xmlns:a16="http://schemas.microsoft.com/office/drawing/2014/main" id="{22FF6834-667D-4FA4-A8C2-02B94CBE32F6}"/>
              </a:ext>
            </a:extLst>
          </p:cNvPr>
          <p:cNvSpPr/>
          <p:nvPr/>
        </p:nvSpPr>
        <p:spPr>
          <a:xfrm>
            <a:off x="1896425" y="1278408"/>
            <a:ext cx="5664353" cy="1110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000000"/>
                </a:solidFill>
                <a:latin typeface="Montserrat" panose="00000500000000000000" pitchFamily="2" charset="-52"/>
                <a:ea typeface="Montserrat"/>
                <a:cs typeface="Arial" panose="020B0604020202020204" pitchFamily="34" charset="0"/>
                <a:sym typeface="Montserrat"/>
              </a:rPr>
              <a:t>TAM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: </a:t>
            </a:r>
            <a:r>
              <a:rPr lang="ru-RU" sz="2400" i="0" u="none" strike="noStrike" cap="none" dirty="0">
                <a:solidFill>
                  <a:srgbClr val="000000"/>
                </a:solidFill>
                <a:latin typeface="Montserrat" panose="00000500000000000000" pitchFamily="2" charset="-52"/>
                <a:ea typeface="Montserrat"/>
                <a:cs typeface="Arial" panose="020B0604020202020204" pitchFamily="34" charset="0"/>
                <a:sym typeface="Montserrat"/>
              </a:rPr>
              <a:t>Количество авто на Крайнем </a:t>
            </a:r>
            <a:r>
              <a:rPr lang="ru-RU" sz="2400" dirty="0">
                <a:solidFill>
                  <a:srgbClr val="000000"/>
                </a:solidFill>
                <a:latin typeface="Montserrat" panose="00000500000000000000" pitchFamily="2" charset="-52"/>
                <a:ea typeface="Montserrat"/>
                <a:cs typeface="Arial" panose="020B0604020202020204" pitchFamily="34" charset="0"/>
                <a:sym typeface="Montserrat"/>
              </a:rPr>
              <a:t>С</a:t>
            </a:r>
            <a:r>
              <a:rPr lang="ru-RU" sz="2400" i="0" u="none" strike="noStrike" cap="none" dirty="0">
                <a:solidFill>
                  <a:srgbClr val="000000"/>
                </a:solidFill>
                <a:latin typeface="Montserrat" panose="00000500000000000000" pitchFamily="2" charset="-52"/>
                <a:ea typeface="Montserrat"/>
                <a:cs typeface="Arial" panose="020B0604020202020204" pitchFamily="34" charset="0"/>
                <a:sym typeface="Montserrat"/>
              </a:rPr>
              <a:t>евере</a:t>
            </a:r>
          </a:p>
        </p:txBody>
      </p:sp>
      <p:sp>
        <p:nvSpPr>
          <p:cNvPr id="21" name="Google Shape;393;g208d8d4173f_0_186">
            <a:extLst>
              <a:ext uri="{FF2B5EF4-FFF2-40B4-BE49-F238E27FC236}">
                <a16:creationId xmlns:a16="http://schemas.microsoft.com/office/drawing/2014/main" id="{6A91A472-4E67-4C07-BCD6-643C01F4057A}"/>
              </a:ext>
            </a:extLst>
          </p:cNvPr>
          <p:cNvSpPr/>
          <p:nvPr/>
        </p:nvSpPr>
        <p:spPr>
          <a:xfrm>
            <a:off x="1896425" y="2615311"/>
            <a:ext cx="5118447" cy="1001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400" b="1" dirty="0">
                <a:latin typeface="Montserrat" panose="00000500000000000000" pitchFamily="2" charset="-52"/>
                <a:ea typeface="Montserrat"/>
                <a:cs typeface="Arial" panose="020B0604020202020204" pitchFamily="34" charset="0"/>
                <a:sym typeface="Montserrat"/>
              </a:rPr>
              <a:t>SAM: </a:t>
            </a:r>
            <a:r>
              <a:rPr lang="en-US" sz="2400" dirty="0">
                <a:latin typeface="Montserrat" panose="00000500000000000000" pitchFamily="2" charset="-52"/>
                <a:ea typeface="Montserrat"/>
                <a:cs typeface="Arial" panose="020B0604020202020204" pitchFamily="34" charset="0"/>
                <a:sym typeface="Montserrat"/>
              </a:rPr>
              <a:t>&gt;200 </a:t>
            </a:r>
            <a:r>
              <a:rPr lang="ru-RU" sz="2400" dirty="0">
                <a:latin typeface="Montserrat" panose="00000500000000000000" pitchFamily="2" charset="-52"/>
                <a:ea typeface="Montserrat"/>
                <a:cs typeface="Arial" panose="020B0604020202020204" pitchFamily="34" charset="0"/>
                <a:sym typeface="Montserrat"/>
              </a:rPr>
              <a:t>тысяч (Количество автомобилей в Норильском промышленном районе)</a:t>
            </a:r>
            <a:endParaRPr lang="ru-RU" sz="1600" i="0" u="none" strike="noStrike" cap="none" dirty="0">
              <a:solidFill>
                <a:srgbClr val="000000"/>
              </a:solidFill>
              <a:latin typeface="Montserrat" panose="00000500000000000000" pitchFamily="2" charset="-52"/>
              <a:ea typeface="Montserrat Medium"/>
              <a:cs typeface="Arial" panose="020B0604020202020204" pitchFamily="34" charset="0"/>
              <a:sym typeface="Montserrat Medium"/>
            </a:endParaRPr>
          </a:p>
        </p:txBody>
      </p:sp>
      <p:sp>
        <p:nvSpPr>
          <p:cNvPr id="22" name="Google Shape;394;g208d8d4173f_0_186">
            <a:extLst>
              <a:ext uri="{FF2B5EF4-FFF2-40B4-BE49-F238E27FC236}">
                <a16:creationId xmlns:a16="http://schemas.microsoft.com/office/drawing/2014/main" id="{D3B3C79F-49CB-4532-8274-C368406D927E}"/>
              </a:ext>
            </a:extLst>
          </p:cNvPr>
          <p:cNvSpPr/>
          <p:nvPr/>
        </p:nvSpPr>
        <p:spPr>
          <a:xfrm>
            <a:off x="1896425" y="4296942"/>
            <a:ext cx="5085144" cy="1001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400" b="1" dirty="0"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SOM: </a:t>
            </a:r>
            <a:r>
              <a:rPr lang="en-US" sz="2400" dirty="0">
                <a:latin typeface="Montserrat" panose="00000500000000000000" pitchFamily="2" charset="-52"/>
                <a:ea typeface="Montserrat"/>
                <a:cs typeface="Arial" panose="020B0604020202020204" pitchFamily="34" charset="0"/>
                <a:sym typeface="Montserrat"/>
              </a:rPr>
              <a:t>25</a:t>
            </a:r>
            <a:r>
              <a:rPr lang="ru-RU" sz="2400" dirty="0">
                <a:latin typeface="Montserrat" panose="00000500000000000000" pitchFamily="2" charset="-52"/>
                <a:ea typeface="Montserrat"/>
                <a:cs typeface="Arial" panose="020B0604020202020204" pitchFamily="34" charset="0"/>
                <a:sym typeface="Montserrat"/>
              </a:rPr>
              <a:t>-</a:t>
            </a:r>
            <a:r>
              <a:rPr lang="en-US" sz="2400" dirty="0">
                <a:latin typeface="Montserrat" panose="00000500000000000000" pitchFamily="2" charset="-52"/>
                <a:ea typeface="Montserrat"/>
                <a:cs typeface="Arial" panose="020B0604020202020204" pitchFamily="34" charset="0"/>
                <a:sym typeface="Montserrat"/>
              </a:rPr>
              <a:t>30( </a:t>
            </a:r>
            <a:r>
              <a:rPr lang="ru-RU" sz="2400" dirty="0">
                <a:latin typeface="Montserrat" panose="00000500000000000000" pitchFamily="2" charset="-52"/>
                <a:ea typeface="Montserrat"/>
                <a:cs typeface="Arial" panose="020B0604020202020204" pitchFamily="34" charset="0"/>
                <a:sym typeface="Montserrat"/>
              </a:rPr>
              <a:t>количество единиц продукта при выходе на рынок)</a:t>
            </a:r>
            <a:endParaRPr sz="1600" i="0" u="none" strike="noStrike" cap="none" dirty="0">
              <a:solidFill>
                <a:srgbClr val="000000"/>
              </a:solidFill>
              <a:latin typeface="Montserrat" panose="00000500000000000000" pitchFamily="2" charset="-52"/>
              <a:ea typeface="Montserrat Medium"/>
              <a:cs typeface="Arial" panose="020B0604020202020204" pitchFamily="34" charset="0"/>
              <a:sym typeface="Montserrat Medium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CD8F2A55-0E0B-4743-BCC5-5133AF80793B}"/>
              </a:ext>
            </a:extLst>
          </p:cNvPr>
          <p:cNvGrpSpPr/>
          <p:nvPr/>
        </p:nvGrpSpPr>
        <p:grpSpPr>
          <a:xfrm>
            <a:off x="424933" y="6438273"/>
            <a:ext cx="2348000" cy="206478"/>
            <a:chOff x="324465" y="6410632"/>
            <a:chExt cx="2348000" cy="206478"/>
          </a:xfrm>
        </p:grpSpPr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0A053B8E-96CF-4618-BA76-4A40562E4633}"/>
                </a:ext>
              </a:extLst>
            </p:cNvPr>
            <p:cNvSpPr/>
            <p:nvPr/>
          </p:nvSpPr>
          <p:spPr>
            <a:xfrm>
              <a:off x="324465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A5B0B394-A4FD-4168-ACE6-DA82F53AA219}"/>
                </a:ext>
              </a:extLst>
            </p:cNvPr>
            <p:cNvSpPr/>
            <p:nvPr/>
          </p:nvSpPr>
          <p:spPr>
            <a:xfrm>
              <a:off x="594459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5AE952FA-76ED-447E-ABB6-C4510561D380}"/>
                </a:ext>
              </a:extLst>
            </p:cNvPr>
            <p:cNvSpPr/>
            <p:nvPr/>
          </p:nvSpPr>
          <p:spPr>
            <a:xfrm>
              <a:off x="866078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>
                <a:srgbClr val="EDC80D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F5BA4094-1D58-4466-893F-87FFE8777F19}"/>
                </a:ext>
              </a:extLst>
            </p:cNvPr>
            <p:cNvSpPr/>
            <p:nvPr/>
          </p:nvSpPr>
          <p:spPr>
            <a:xfrm>
              <a:off x="1130020" y="6410632"/>
              <a:ext cx="196645" cy="206478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A3A662A9-4E01-45F2-AF3C-BB6B9457C6CA}"/>
                </a:ext>
              </a:extLst>
            </p:cNvPr>
            <p:cNvSpPr/>
            <p:nvPr/>
          </p:nvSpPr>
          <p:spPr>
            <a:xfrm>
              <a:off x="1400014" y="6410632"/>
              <a:ext cx="196645" cy="206478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559C2DF7-9541-4F41-A6A4-C6B4A66EA9D9}"/>
                </a:ext>
              </a:extLst>
            </p:cNvPr>
            <p:cNvSpPr/>
            <p:nvPr/>
          </p:nvSpPr>
          <p:spPr>
            <a:xfrm>
              <a:off x="1671633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C7D77958-F63E-4104-AD78-BB199D9C9F61}"/>
                </a:ext>
              </a:extLst>
            </p:cNvPr>
            <p:cNvSpPr/>
            <p:nvPr/>
          </p:nvSpPr>
          <p:spPr>
            <a:xfrm>
              <a:off x="1934207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 rad="127000">
                <a:srgbClr val="FFCC00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80B6DA1A-2063-44F2-819B-9FAF5BF361E2}"/>
                </a:ext>
              </a:extLst>
            </p:cNvPr>
            <p:cNvSpPr/>
            <p:nvPr/>
          </p:nvSpPr>
          <p:spPr>
            <a:xfrm>
              <a:off x="2204201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4EDA182B-17FE-4EB4-83C7-B066914A9E88}"/>
                </a:ext>
              </a:extLst>
            </p:cNvPr>
            <p:cNvSpPr/>
            <p:nvPr/>
          </p:nvSpPr>
          <p:spPr>
            <a:xfrm>
              <a:off x="24758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483B6F9-CB77-4ED8-AD76-303FF79B3B34}"/>
              </a:ext>
            </a:extLst>
          </p:cNvPr>
          <p:cNvSpPr txBox="1"/>
          <p:nvPr/>
        </p:nvSpPr>
        <p:spPr>
          <a:xfrm>
            <a:off x="255020" y="415917"/>
            <a:ext cx="7861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CC29"/>
                </a:solidFill>
                <a:latin typeface="Montserrat" panose="00000500000000000000" pitchFamily="2" charset="-52"/>
              </a:rPr>
              <a:t>Оценка рынка</a:t>
            </a:r>
          </a:p>
        </p:txBody>
      </p:sp>
    </p:spTree>
    <p:extLst>
      <p:ext uri="{BB962C8B-B14F-4D97-AF65-F5344CB8AC3E}">
        <p14:creationId xmlns:p14="http://schemas.microsoft.com/office/powerpoint/2010/main" val="7888828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2C5DD577-0A3D-47AB-838C-CB95B279AC11}"/>
              </a:ext>
            </a:extLst>
          </p:cNvPr>
          <p:cNvSpPr/>
          <p:nvPr/>
        </p:nvSpPr>
        <p:spPr>
          <a:xfrm>
            <a:off x="0" y="-15240"/>
            <a:ext cx="1223816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0" name="Google Shape;351;p14"/>
          <p:cNvSpPr txBox="1"/>
          <p:nvPr/>
        </p:nvSpPr>
        <p:spPr>
          <a:xfrm>
            <a:off x="594364" y="156302"/>
            <a:ext cx="4591093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 b="1"/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БИЗНЕС-МОДЕЛЬ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2909D4F-F22A-69AB-BD93-16BB74F3A980}"/>
              </a:ext>
            </a:extLst>
          </p:cNvPr>
          <p:cNvGrpSpPr/>
          <p:nvPr/>
        </p:nvGrpSpPr>
        <p:grpSpPr>
          <a:xfrm>
            <a:off x="259081" y="794061"/>
            <a:ext cx="11390549" cy="6175005"/>
            <a:chOff x="1248687" y="1035540"/>
            <a:chExt cx="10020919" cy="6291074"/>
          </a:xfrm>
        </p:grpSpPr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0C5FDC8D-6F90-CBB4-E01B-77D44461F1F3}"/>
                </a:ext>
              </a:extLst>
            </p:cNvPr>
            <p:cNvGrpSpPr/>
            <p:nvPr/>
          </p:nvGrpSpPr>
          <p:grpSpPr>
            <a:xfrm>
              <a:off x="1248687" y="1035540"/>
              <a:ext cx="10007069" cy="5630294"/>
              <a:chOff x="2361756" y="1035540"/>
              <a:chExt cx="8455541" cy="5630294"/>
            </a:xfrm>
          </p:grpSpPr>
          <p:sp>
            <p:nvSpPr>
              <p:cNvPr id="14" name="Прямоугольник 13">
                <a:extLst>
                  <a:ext uri="{FF2B5EF4-FFF2-40B4-BE49-F238E27FC236}">
                    <a16:creationId xmlns:a16="http://schemas.microsoft.com/office/drawing/2014/main" id="{6CEF1D31-ED5B-CFC4-A348-C7AF8305AB79}"/>
                  </a:ext>
                </a:extLst>
              </p:cNvPr>
              <p:cNvSpPr/>
              <p:nvPr/>
            </p:nvSpPr>
            <p:spPr>
              <a:xfrm>
                <a:off x="2361757" y="1035542"/>
                <a:ext cx="1690931" cy="3939363"/>
              </a:xfrm>
              <a:prstGeom prst="rect">
                <a:avLst/>
              </a:prstGeom>
              <a:noFill/>
              <a:ln>
                <a:solidFill>
                  <a:srgbClr val="EDC80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Прямоугольник 14">
                <a:extLst>
                  <a:ext uri="{FF2B5EF4-FFF2-40B4-BE49-F238E27FC236}">
                    <a16:creationId xmlns:a16="http://schemas.microsoft.com/office/drawing/2014/main" id="{AFACB4B2-2F2D-5F4C-1FAD-F7708569A4FF}"/>
                  </a:ext>
                </a:extLst>
              </p:cNvPr>
              <p:cNvSpPr/>
              <p:nvPr/>
            </p:nvSpPr>
            <p:spPr>
              <a:xfrm>
                <a:off x="4052688" y="1035541"/>
                <a:ext cx="1690931" cy="1961708"/>
              </a:xfrm>
              <a:prstGeom prst="rect">
                <a:avLst/>
              </a:prstGeom>
              <a:noFill/>
              <a:ln>
                <a:solidFill>
                  <a:srgbClr val="EDC80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Прямоугольник 15">
                <a:extLst>
                  <a:ext uri="{FF2B5EF4-FFF2-40B4-BE49-F238E27FC236}">
                    <a16:creationId xmlns:a16="http://schemas.microsoft.com/office/drawing/2014/main" id="{73FDED9F-6B85-64C5-FCD0-619844A4455A}"/>
                  </a:ext>
                </a:extLst>
              </p:cNvPr>
              <p:cNvSpPr/>
              <p:nvPr/>
            </p:nvSpPr>
            <p:spPr>
              <a:xfrm>
                <a:off x="5743619" y="1035541"/>
                <a:ext cx="1690931" cy="3939363"/>
              </a:xfrm>
              <a:prstGeom prst="rect">
                <a:avLst/>
              </a:prstGeom>
              <a:noFill/>
              <a:ln>
                <a:solidFill>
                  <a:srgbClr val="EDC80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Прямоугольник 16">
                <a:extLst>
                  <a:ext uri="{FF2B5EF4-FFF2-40B4-BE49-F238E27FC236}">
                    <a16:creationId xmlns:a16="http://schemas.microsoft.com/office/drawing/2014/main" id="{E71D5E55-4DD6-4316-44E3-6FB02BAF16B7}"/>
                  </a:ext>
                </a:extLst>
              </p:cNvPr>
              <p:cNvSpPr/>
              <p:nvPr/>
            </p:nvSpPr>
            <p:spPr>
              <a:xfrm>
                <a:off x="9125481" y="1035540"/>
                <a:ext cx="1690931" cy="3939363"/>
              </a:xfrm>
              <a:prstGeom prst="rect">
                <a:avLst/>
              </a:prstGeom>
              <a:noFill/>
              <a:ln>
                <a:solidFill>
                  <a:srgbClr val="EDC80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Прямоугольник 17">
                <a:extLst>
                  <a:ext uri="{FF2B5EF4-FFF2-40B4-BE49-F238E27FC236}">
                    <a16:creationId xmlns:a16="http://schemas.microsoft.com/office/drawing/2014/main" id="{06AB2759-FE8D-8878-5F89-8D245D6C21EC}"/>
                  </a:ext>
                </a:extLst>
              </p:cNvPr>
              <p:cNvSpPr/>
              <p:nvPr/>
            </p:nvSpPr>
            <p:spPr>
              <a:xfrm>
                <a:off x="4052688" y="2997250"/>
                <a:ext cx="1690931" cy="1977654"/>
              </a:xfrm>
              <a:prstGeom prst="rect">
                <a:avLst/>
              </a:prstGeom>
              <a:noFill/>
              <a:ln>
                <a:solidFill>
                  <a:srgbClr val="EDC80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id="{4D8BD6F0-680D-4D1F-02FE-4243D5E7026B}"/>
                  </a:ext>
                </a:extLst>
              </p:cNvPr>
              <p:cNvSpPr/>
              <p:nvPr/>
            </p:nvSpPr>
            <p:spPr>
              <a:xfrm>
                <a:off x="7434550" y="1035540"/>
                <a:ext cx="1690931" cy="1961708"/>
              </a:xfrm>
              <a:prstGeom prst="rect">
                <a:avLst/>
              </a:prstGeom>
              <a:noFill/>
              <a:ln>
                <a:solidFill>
                  <a:srgbClr val="EDC80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68C4F2BE-5244-D77A-D1D6-3B00923846BD}"/>
                  </a:ext>
                </a:extLst>
              </p:cNvPr>
              <p:cNvSpPr/>
              <p:nvPr/>
            </p:nvSpPr>
            <p:spPr>
              <a:xfrm>
                <a:off x="7434550" y="2997249"/>
                <a:ext cx="1690931" cy="1977654"/>
              </a:xfrm>
              <a:prstGeom prst="rect">
                <a:avLst/>
              </a:prstGeom>
              <a:noFill/>
              <a:ln>
                <a:solidFill>
                  <a:srgbClr val="EDC80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Прямоугольник 20">
                <a:extLst>
                  <a:ext uri="{FF2B5EF4-FFF2-40B4-BE49-F238E27FC236}">
                    <a16:creationId xmlns:a16="http://schemas.microsoft.com/office/drawing/2014/main" id="{CF081A16-0E49-3C51-E3A0-D914E6C5F74B}"/>
                  </a:ext>
                </a:extLst>
              </p:cNvPr>
              <p:cNvSpPr/>
              <p:nvPr/>
            </p:nvSpPr>
            <p:spPr>
              <a:xfrm rot="5400000">
                <a:off x="3632347" y="3704312"/>
                <a:ext cx="1690931" cy="4232113"/>
              </a:xfrm>
              <a:prstGeom prst="rect">
                <a:avLst/>
              </a:prstGeom>
              <a:noFill/>
              <a:ln>
                <a:solidFill>
                  <a:srgbClr val="EDC80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Прямоугольник 21">
                <a:extLst>
                  <a:ext uri="{FF2B5EF4-FFF2-40B4-BE49-F238E27FC236}">
                    <a16:creationId xmlns:a16="http://schemas.microsoft.com/office/drawing/2014/main" id="{86619C00-6973-EA8D-B70D-8DED49E5D4BB}"/>
                  </a:ext>
                </a:extLst>
              </p:cNvPr>
              <p:cNvSpPr/>
              <p:nvPr/>
            </p:nvSpPr>
            <p:spPr>
              <a:xfrm rot="5400000">
                <a:off x="7860117" y="3708654"/>
                <a:ext cx="1690931" cy="4223429"/>
              </a:xfrm>
              <a:prstGeom prst="rect">
                <a:avLst/>
              </a:prstGeom>
              <a:noFill/>
              <a:ln>
                <a:solidFill>
                  <a:srgbClr val="EDC80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3274C59-F7B8-428F-2409-B1B7D871890E}"/>
                </a:ext>
              </a:extLst>
            </p:cNvPr>
            <p:cNvSpPr txBox="1"/>
            <p:nvPr/>
          </p:nvSpPr>
          <p:spPr>
            <a:xfrm>
              <a:off x="1385691" y="1097541"/>
              <a:ext cx="1612780" cy="175432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Montserrat" panose="00000500000000000000" pitchFamily="2" charset="-52"/>
                  <a:cs typeface="Arial" panose="020B0604020202020204" pitchFamily="34" charset="0"/>
                </a:rPr>
                <a:t>Ключевые партнёры</a:t>
              </a:r>
            </a:p>
            <a:p>
              <a:endParaRPr lang="ru-RU" b="1" dirty="0">
                <a:latin typeface="Montserrat" panose="00000500000000000000" pitchFamily="2" charset="-52"/>
                <a:cs typeface="Arial" panose="020B0604020202020204" pitchFamily="34" charset="0"/>
              </a:endParaRPr>
            </a:p>
            <a:p>
              <a:endParaRPr lang="ru-RU" dirty="0">
                <a:latin typeface="Montserrat" panose="00000500000000000000" pitchFamily="2" charset="-52"/>
                <a:cs typeface="Arial" panose="020B0604020202020204" pitchFamily="34" charset="0"/>
              </a:endParaRPr>
            </a:p>
            <a:p>
              <a:r>
                <a:rPr lang="ru-RU" dirty="0">
                  <a:latin typeface="Montserrat" panose="00000500000000000000" pitchFamily="2" charset="-52"/>
                  <a:cs typeface="Arial" panose="020B0604020202020204" pitchFamily="34" charset="0"/>
                </a:rPr>
                <a:t>Поставщики материалов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A9AC7CD-EFDA-B440-5095-B403C232326A}"/>
                </a:ext>
              </a:extLst>
            </p:cNvPr>
            <p:cNvSpPr txBox="1"/>
            <p:nvPr/>
          </p:nvSpPr>
          <p:spPr>
            <a:xfrm>
              <a:off x="5367523" y="1097542"/>
              <a:ext cx="1883730" cy="34163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Montserrat" panose="00000500000000000000" pitchFamily="2" charset="-52"/>
                  <a:cs typeface="Arial" panose="020B0604020202020204" pitchFamily="34" charset="0"/>
                </a:rPr>
                <a:t>Ценностные предложения</a:t>
              </a:r>
            </a:p>
            <a:p>
              <a:endParaRPr lang="ru-RU" b="1" dirty="0">
                <a:latin typeface="Montserrat" panose="00000500000000000000" pitchFamily="2" charset="-52"/>
                <a:cs typeface="Arial" panose="020B0604020202020204" pitchFamily="34" charset="0"/>
              </a:endParaRPr>
            </a:p>
            <a:p>
              <a:r>
                <a:rPr lang="ru-RU" sz="1800" dirty="0">
                  <a:latin typeface="Montserrat" panose="00000500000000000000" pitchFamily="2" charset="-52"/>
                  <a:cs typeface="Arial" panose="020B0604020202020204" pitchFamily="34" charset="0"/>
                </a:rPr>
                <a:t>Защищает от суровой внешней среды,</a:t>
              </a:r>
            </a:p>
            <a:p>
              <a:r>
                <a:rPr lang="ru-RU" sz="1800" dirty="0">
                  <a:latin typeface="Montserrat" panose="00000500000000000000" pitchFamily="2" charset="-52"/>
                  <a:cs typeface="Arial" panose="020B0604020202020204" pitchFamily="34" charset="0"/>
                </a:rPr>
                <a:t>Сохраняет тепло,</a:t>
              </a:r>
            </a:p>
            <a:p>
              <a:r>
                <a:rPr lang="ru-RU" sz="1800" dirty="0">
                  <a:latin typeface="Montserrat" panose="00000500000000000000" pitchFamily="2" charset="-52"/>
                  <a:cs typeface="Arial" panose="020B0604020202020204" pitchFamily="34" charset="0"/>
                </a:rPr>
                <a:t>Не занимает много места</a:t>
              </a:r>
            </a:p>
            <a:p>
              <a:endParaRPr lang="ru-RU" b="1" dirty="0">
                <a:latin typeface="Montserrat" panose="00000500000000000000" pitchFamily="2" charset="-52"/>
                <a:cs typeface="Arial" panose="020B060402020202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D7906F6-D5E6-F4CB-3E5F-FF89C28247BD}"/>
                </a:ext>
              </a:extLst>
            </p:cNvPr>
            <p:cNvSpPr txBox="1"/>
            <p:nvPr/>
          </p:nvSpPr>
          <p:spPr>
            <a:xfrm>
              <a:off x="3300572" y="1085610"/>
              <a:ext cx="1918769" cy="175432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Montserrat" panose="00000500000000000000" pitchFamily="2" charset="-52"/>
                  <a:cs typeface="Arial" panose="020B0604020202020204" pitchFamily="34" charset="0"/>
                </a:rPr>
                <a:t>Ключевые виды деятельности</a:t>
              </a:r>
            </a:p>
            <a:p>
              <a:endParaRPr lang="ru-RU" b="1" dirty="0">
                <a:latin typeface="Montserrat" panose="00000500000000000000" pitchFamily="2" charset="-52"/>
                <a:cs typeface="Arial" panose="020B0604020202020204" pitchFamily="34" charset="0"/>
              </a:endParaRPr>
            </a:p>
            <a:p>
              <a:r>
                <a:rPr lang="ru-RU" dirty="0">
                  <a:latin typeface="Montserrat" panose="00000500000000000000" pitchFamily="2" charset="-52"/>
                  <a:cs typeface="Arial" panose="020B0604020202020204" pitchFamily="34" charset="0"/>
                </a:rPr>
                <a:t>Привлечение потребителя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C7003A4-13F5-D1E8-EDDF-8DAC8B4ABCCE}"/>
                </a:ext>
              </a:extLst>
            </p:cNvPr>
            <p:cNvSpPr txBox="1"/>
            <p:nvPr/>
          </p:nvSpPr>
          <p:spPr>
            <a:xfrm>
              <a:off x="9267354" y="1058011"/>
              <a:ext cx="2002252" cy="40449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Montserrat" panose="00000500000000000000" pitchFamily="2" charset="-52"/>
                  <a:cs typeface="Arial" panose="020B0604020202020204" pitchFamily="34" charset="0"/>
                </a:rPr>
                <a:t>Сегменты потребителей</a:t>
              </a:r>
              <a:br>
                <a:rPr lang="ru-RU" b="1" dirty="0">
                  <a:latin typeface="Montserrat" panose="00000500000000000000" pitchFamily="2" charset="-52"/>
                  <a:cs typeface="Arial" panose="020B0604020202020204" pitchFamily="34" charset="0"/>
                </a:rPr>
              </a:br>
              <a:r>
                <a:rPr lang="en-US" sz="1800" u="sng" dirty="0">
                  <a:latin typeface="Montserrat" panose="00000500000000000000" pitchFamily="2" charset="-52"/>
                  <a:cs typeface="Arial" panose="020B0604020202020204" pitchFamily="34" charset="0"/>
                </a:rPr>
                <a:t>B2C</a:t>
              </a:r>
              <a:r>
                <a:rPr lang="ru-RU" sz="1800" dirty="0">
                  <a:latin typeface="Montserrat" panose="00000500000000000000" pitchFamily="2" charset="-52"/>
                  <a:cs typeface="Arial" panose="020B0604020202020204" pitchFamily="34" charset="0"/>
                </a:rPr>
                <a:t>-Жители Крайнего </a:t>
              </a:r>
              <a:r>
                <a:rPr lang="ru-RU" dirty="0">
                  <a:latin typeface="Montserrat" panose="00000500000000000000" pitchFamily="2" charset="-52"/>
                  <a:cs typeface="Arial" panose="020B0604020202020204" pitchFamily="34" charset="0"/>
                </a:rPr>
                <a:t>С</a:t>
              </a:r>
              <a:r>
                <a:rPr lang="ru-RU" sz="1800" dirty="0">
                  <a:latin typeface="Montserrat" panose="00000500000000000000" pitchFamily="2" charset="-52"/>
                  <a:cs typeface="Arial" panose="020B0604020202020204" pitchFamily="34" charset="0"/>
                </a:rPr>
                <a:t>евера, владельцы авто(в среднем 500-700тыс.рублей)</a:t>
              </a:r>
              <a:r>
                <a:rPr lang="en-US" sz="1800" dirty="0">
                  <a:latin typeface="Montserrat" panose="00000500000000000000" pitchFamily="2" charset="-52"/>
                  <a:cs typeface="Arial" panose="020B0604020202020204" pitchFamily="34" charset="0"/>
                </a:rPr>
                <a:t>.</a:t>
              </a:r>
              <a:endParaRPr lang="ru-RU" sz="1800" dirty="0">
                <a:latin typeface="Montserrat" panose="00000500000000000000" pitchFamily="2" charset="-52"/>
                <a:cs typeface="Arial" panose="020B0604020202020204" pitchFamily="34" charset="0"/>
              </a:endParaRPr>
            </a:p>
            <a:p>
              <a:r>
                <a:rPr lang="ru-RU" dirty="0">
                  <a:latin typeface="Montserrat" panose="00000500000000000000" pitchFamily="2" charset="-52"/>
                  <a:cs typeface="Arial" panose="020B0604020202020204" pitchFamily="34" charset="0"/>
                </a:rPr>
                <a:t>Б</a:t>
              </a:r>
              <a:r>
                <a:rPr lang="ru-RU" sz="1800" dirty="0">
                  <a:latin typeface="Montserrat" panose="00000500000000000000" pitchFamily="2" charset="-52"/>
                  <a:cs typeface="Arial" panose="020B0604020202020204" pitchFamily="34" charset="0"/>
                </a:rPr>
                <a:t>ез гаража нет желания вставать заранее для чистки авто</a:t>
              </a:r>
            </a:p>
            <a:p>
              <a:endParaRPr lang="ru-RU" b="1" dirty="0">
                <a:latin typeface="Montserrat" panose="00000500000000000000" pitchFamily="2" charset="-52"/>
                <a:cs typeface="Arial" panose="020B0604020202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5716369-E96A-1134-0A22-D4FDBF7B7EB5}"/>
                </a:ext>
              </a:extLst>
            </p:cNvPr>
            <p:cNvSpPr txBox="1"/>
            <p:nvPr/>
          </p:nvSpPr>
          <p:spPr>
            <a:xfrm>
              <a:off x="7202704" y="1067981"/>
              <a:ext cx="2166522" cy="22159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Montserrat" panose="00000500000000000000" pitchFamily="2" charset="-52"/>
                  <a:cs typeface="Arial" panose="020B0604020202020204" pitchFamily="34" charset="0"/>
                </a:rPr>
                <a:t>Отношения с потребителями</a:t>
              </a:r>
            </a:p>
            <a:p>
              <a:r>
                <a:rPr lang="ru-RU" sz="1400" dirty="0">
                  <a:latin typeface="Montserrat" panose="00000500000000000000" pitchFamily="2" charset="-52"/>
                  <a:cs typeface="Arial" panose="020B0604020202020204" pitchFamily="34" charset="0"/>
                </a:rPr>
                <a:t>Поддержка и ремонт небольших поломок в компании, поставка запчастей, индивидуальные предложения </a:t>
              </a:r>
            </a:p>
            <a:p>
              <a:endParaRPr lang="ru-RU" b="1" dirty="0">
                <a:latin typeface="Montserrat" panose="00000500000000000000" pitchFamily="2" charset="-52"/>
                <a:cs typeface="Arial" panose="020B0604020202020204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09A49F7-C79D-B0B8-0EEF-5451ECE60353}"/>
                </a:ext>
              </a:extLst>
            </p:cNvPr>
            <p:cNvSpPr txBox="1"/>
            <p:nvPr/>
          </p:nvSpPr>
          <p:spPr>
            <a:xfrm>
              <a:off x="3300572" y="3049843"/>
              <a:ext cx="1612780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Montserrat" panose="00000500000000000000" pitchFamily="2" charset="-52"/>
                  <a:cs typeface="Arial" panose="020B0604020202020204" pitchFamily="34" charset="0"/>
                </a:rPr>
                <a:t>Ключевые ресурсы</a:t>
              </a:r>
            </a:p>
            <a:p>
              <a:endParaRPr lang="ru-RU" b="1" dirty="0">
                <a:latin typeface="Montserrat" panose="00000500000000000000" pitchFamily="2" charset="-52"/>
                <a:cs typeface="Arial" panose="020B0604020202020204" pitchFamily="34" charset="0"/>
              </a:endParaRPr>
            </a:p>
            <a:p>
              <a:r>
                <a:rPr lang="ru-RU" dirty="0">
                  <a:latin typeface="Montserrat" panose="00000500000000000000" pitchFamily="2" charset="-52"/>
                  <a:cs typeface="Arial" panose="020B0604020202020204" pitchFamily="34" charset="0"/>
                </a:rPr>
                <a:t>Технология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C3E323D-195E-82D5-BD1C-0162A7CAAE5E}"/>
                </a:ext>
              </a:extLst>
            </p:cNvPr>
            <p:cNvSpPr txBox="1"/>
            <p:nvPr/>
          </p:nvSpPr>
          <p:spPr>
            <a:xfrm>
              <a:off x="7307496" y="2993072"/>
              <a:ext cx="2054946" cy="20313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Montserrat" panose="00000500000000000000" pitchFamily="2" charset="-52"/>
                  <a:cs typeface="Arial" panose="020B0604020202020204" pitchFamily="34" charset="0"/>
                </a:rPr>
                <a:t>Каналы сбыта</a:t>
              </a:r>
              <a:endParaRPr lang="ru-RU" dirty="0">
                <a:latin typeface="Montserrat" panose="00000500000000000000" pitchFamily="2" charset="-52"/>
                <a:cs typeface="Arial" panose="020B0604020202020204" pitchFamily="34" charset="0"/>
              </a:endParaRPr>
            </a:p>
            <a:p>
              <a:r>
                <a:rPr lang="ru-RU" dirty="0">
                  <a:latin typeface="Montserrat" panose="00000500000000000000" pitchFamily="2" charset="-52"/>
                  <a:cs typeface="Arial" panose="020B0604020202020204" pitchFamily="34" charset="0"/>
                </a:rPr>
                <a:t>Реклама в </a:t>
              </a:r>
              <a:r>
                <a:rPr lang="ru-RU" dirty="0" err="1">
                  <a:latin typeface="Montserrat" panose="00000500000000000000" pitchFamily="2" charset="-52"/>
                  <a:cs typeface="Arial" panose="020B0604020202020204" pitchFamily="34" charset="0"/>
                </a:rPr>
                <a:t>пабликах</a:t>
              </a:r>
              <a:r>
                <a:rPr lang="ru-RU" dirty="0">
                  <a:latin typeface="Montserrat" panose="00000500000000000000" pitchFamily="2" charset="-52"/>
                  <a:cs typeface="Arial" panose="020B0604020202020204" pitchFamily="34" charset="0"/>
                </a:rPr>
                <a:t> НПР, заправки, «Сарафанное радио», Реклама на куполе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46364B3-3E84-B66D-6E66-E886A72B4668}"/>
                </a:ext>
              </a:extLst>
            </p:cNvPr>
            <p:cNvSpPr txBox="1"/>
            <p:nvPr/>
          </p:nvSpPr>
          <p:spPr>
            <a:xfrm>
              <a:off x="1350341" y="5022896"/>
              <a:ext cx="4558691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Montserrat" panose="00000500000000000000" pitchFamily="2" charset="-52"/>
                  <a:cs typeface="Arial" panose="020B0604020202020204" pitchFamily="34" charset="0"/>
                </a:rPr>
                <a:t>Структура издержек</a:t>
              </a:r>
            </a:p>
            <a:p>
              <a:endParaRPr lang="ru-RU" b="1" dirty="0">
                <a:latin typeface="Montserrat" panose="00000500000000000000" pitchFamily="2" charset="-52"/>
                <a:cs typeface="Arial" panose="020B0604020202020204" pitchFamily="34" charset="0"/>
              </a:endParaRPr>
            </a:p>
            <a:p>
              <a:r>
                <a:rPr lang="ru-RU" dirty="0">
                  <a:latin typeface="Montserrat" panose="00000500000000000000" pitchFamily="2" charset="-52"/>
                  <a:cs typeface="Arial" panose="020B0604020202020204" pitchFamily="34" charset="0"/>
                </a:rPr>
                <a:t>Зарплата на материалы</a:t>
              </a:r>
              <a:br>
                <a:rPr lang="ru-RU" dirty="0">
                  <a:latin typeface="Montserrat" panose="00000500000000000000" pitchFamily="2" charset="-52"/>
                  <a:cs typeface="Arial" panose="020B0604020202020204" pitchFamily="34" charset="0"/>
                </a:rPr>
              </a:br>
              <a:r>
                <a:rPr lang="ru-RU" dirty="0">
                  <a:latin typeface="Montserrat" panose="00000500000000000000" pitchFamily="2" charset="-52"/>
                  <a:cs typeface="Arial" panose="020B0604020202020204" pitchFamily="34" charset="0"/>
                </a:rPr>
                <a:t>Оплата труда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A9933A2-7819-D264-A28A-FC7BB8CC5209}"/>
                </a:ext>
              </a:extLst>
            </p:cNvPr>
            <p:cNvSpPr txBox="1"/>
            <p:nvPr/>
          </p:nvSpPr>
          <p:spPr>
            <a:xfrm>
              <a:off x="6408242" y="4974902"/>
              <a:ext cx="4831727" cy="2351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Montserrat" panose="00000500000000000000" pitchFamily="2" charset="-52"/>
                  <a:cs typeface="Arial" panose="020B0604020202020204" pitchFamily="34" charset="0"/>
                </a:rPr>
                <a:t>Потоки доходов</a:t>
              </a:r>
              <a:br>
                <a:rPr lang="ru-RU" b="1" dirty="0">
                  <a:latin typeface="Montserrat" panose="00000500000000000000" pitchFamily="2" charset="-52"/>
                  <a:cs typeface="Arial" panose="020B0604020202020204" pitchFamily="34" charset="0"/>
                </a:rPr>
              </a:br>
              <a:r>
                <a:rPr lang="ru-RU" sz="1800" dirty="0">
                  <a:latin typeface="Montserrat" panose="00000500000000000000" pitchFamily="2" charset="-52"/>
                  <a:cs typeface="Arial" panose="020B0604020202020204" pitchFamily="34" charset="0"/>
                </a:rPr>
                <a:t>Продажа купола комплект</a:t>
              </a:r>
            </a:p>
            <a:p>
              <a:r>
                <a:rPr lang="ru-RU" sz="1800" dirty="0">
                  <a:latin typeface="Montserrat" panose="00000500000000000000" pitchFamily="2" charset="-52"/>
                  <a:cs typeface="Arial" panose="020B0604020202020204" pitchFamily="34" charset="0"/>
                </a:rPr>
                <a:t>Продажа запчастей </a:t>
              </a:r>
            </a:p>
            <a:p>
              <a:r>
                <a:rPr lang="ru-RU" sz="1800" dirty="0">
                  <a:latin typeface="Montserrat" panose="00000500000000000000" pitchFamily="2" charset="-52"/>
                  <a:cs typeface="Arial" panose="020B0604020202020204" pitchFamily="34" charset="0"/>
                </a:rPr>
                <a:t>Доплата за дизайн ( использование как рекламный стенд, площадку для художников)</a:t>
              </a:r>
            </a:p>
            <a:p>
              <a:r>
                <a:rPr lang="ru-RU" sz="1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endParaRPr lang="ru-RU" b="1" dirty="0">
                <a:latin typeface="Montserrat" panose="00000500000000000000" pitchFamily="2" charset="-52"/>
                <a:cs typeface="Arial" panose="020B0604020202020204" pitchFamily="34" charset="0"/>
              </a:endParaRP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CD0DF4E5-48A8-41A9-8B6C-82A3B95F3201}"/>
              </a:ext>
            </a:extLst>
          </p:cNvPr>
          <p:cNvGrpSpPr/>
          <p:nvPr/>
        </p:nvGrpSpPr>
        <p:grpSpPr>
          <a:xfrm rot="16200000">
            <a:off x="10850297" y="2637645"/>
            <a:ext cx="1931401" cy="400110"/>
            <a:chOff x="503579" y="4017574"/>
            <a:chExt cx="1931401" cy="400110"/>
          </a:xfrm>
        </p:grpSpPr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2071AF47-7404-477B-9A20-A1683EB304C6}"/>
                </a:ext>
              </a:extLst>
            </p:cNvPr>
            <p:cNvCxnSpPr>
              <a:cxnSpLocks/>
            </p:cNvCxnSpPr>
            <p:nvPr/>
          </p:nvCxnSpPr>
          <p:spPr>
            <a:xfrm>
              <a:off x="503579" y="4217628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001BCB4-7457-4020-B973-C9B4334AC484}"/>
                </a:ext>
              </a:extLst>
            </p:cNvPr>
            <p:cNvSpPr txBox="1"/>
            <p:nvPr/>
          </p:nvSpPr>
          <p:spPr>
            <a:xfrm>
              <a:off x="1112489" y="4017574"/>
              <a:ext cx="1076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C000"/>
                  </a:solidFill>
                  <a:latin typeface="Sylfaen" panose="010A0502050306030303" pitchFamily="18" charset="0"/>
                </a:rPr>
                <a:t>RCB</a:t>
              </a:r>
              <a:endParaRPr lang="ru-RU" sz="2000" b="1" dirty="0">
                <a:solidFill>
                  <a:srgbClr val="FFC000"/>
                </a:solidFill>
                <a:latin typeface="Sylfaen" panose="010A0502050306030303" pitchFamily="18" charset="0"/>
              </a:endParaRPr>
            </a:p>
          </p:txBody>
        </p:sp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1B627973-91C1-4A13-9A57-3B00E61F47BE}"/>
                </a:ext>
              </a:extLst>
            </p:cNvPr>
            <p:cNvCxnSpPr>
              <a:cxnSpLocks/>
            </p:cNvCxnSpPr>
            <p:nvPr/>
          </p:nvCxnSpPr>
          <p:spPr>
            <a:xfrm>
              <a:off x="1826070" y="4227871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4C463BE4-E8E4-428D-B380-D43E76178123}"/>
              </a:ext>
            </a:extLst>
          </p:cNvPr>
          <p:cNvGrpSpPr/>
          <p:nvPr/>
        </p:nvGrpSpPr>
        <p:grpSpPr>
          <a:xfrm>
            <a:off x="424933" y="6438273"/>
            <a:ext cx="2348000" cy="206478"/>
            <a:chOff x="324465" y="6410632"/>
            <a:chExt cx="2348000" cy="206478"/>
          </a:xfrm>
        </p:grpSpPr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DF4F99A1-4BCA-427A-AB7F-E872508BC9B4}"/>
                </a:ext>
              </a:extLst>
            </p:cNvPr>
            <p:cNvSpPr/>
            <p:nvPr/>
          </p:nvSpPr>
          <p:spPr>
            <a:xfrm>
              <a:off x="324465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862F5E80-6055-4CEA-A2D1-CE06BFD1DA59}"/>
                </a:ext>
              </a:extLst>
            </p:cNvPr>
            <p:cNvSpPr/>
            <p:nvPr/>
          </p:nvSpPr>
          <p:spPr>
            <a:xfrm>
              <a:off x="594459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697941B8-6D04-4C1D-A23A-0056498D637C}"/>
                </a:ext>
              </a:extLst>
            </p:cNvPr>
            <p:cNvSpPr/>
            <p:nvPr/>
          </p:nvSpPr>
          <p:spPr>
            <a:xfrm>
              <a:off x="866078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>
                <a:srgbClr val="EDC80D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371A66CF-4F9F-4470-8C85-A2507A225DA1}"/>
                </a:ext>
              </a:extLst>
            </p:cNvPr>
            <p:cNvSpPr/>
            <p:nvPr/>
          </p:nvSpPr>
          <p:spPr>
            <a:xfrm>
              <a:off x="1130020" y="6410632"/>
              <a:ext cx="196645" cy="206478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95A31E42-F191-4437-A61C-E75E1BD6D90E}"/>
                </a:ext>
              </a:extLst>
            </p:cNvPr>
            <p:cNvSpPr/>
            <p:nvPr/>
          </p:nvSpPr>
          <p:spPr>
            <a:xfrm>
              <a:off x="1400014" y="6410632"/>
              <a:ext cx="196645" cy="206478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>
              <a:extLst>
                <a:ext uri="{FF2B5EF4-FFF2-40B4-BE49-F238E27FC236}">
                  <a16:creationId xmlns:a16="http://schemas.microsoft.com/office/drawing/2014/main" id="{7ADC2A5B-9CDF-4459-80D2-37ECA6A69878}"/>
                </a:ext>
              </a:extLst>
            </p:cNvPr>
            <p:cNvSpPr/>
            <p:nvPr/>
          </p:nvSpPr>
          <p:spPr>
            <a:xfrm>
              <a:off x="1671633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C55FA29C-98E7-4743-893A-4DD34EC446B5}"/>
                </a:ext>
              </a:extLst>
            </p:cNvPr>
            <p:cNvSpPr/>
            <p:nvPr/>
          </p:nvSpPr>
          <p:spPr>
            <a:xfrm>
              <a:off x="1934207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A6E22CB7-CA11-411A-9056-84BCF3832138}"/>
                </a:ext>
              </a:extLst>
            </p:cNvPr>
            <p:cNvSpPr/>
            <p:nvPr/>
          </p:nvSpPr>
          <p:spPr>
            <a:xfrm>
              <a:off x="2204201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 rad="127000">
                <a:srgbClr val="FFCC29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FC7DAF04-7F8E-49A4-BFFF-45EC6583DC02}"/>
                </a:ext>
              </a:extLst>
            </p:cNvPr>
            <p:cNvSpPr/>
            <p:nvPr/>
          </p:nvSpPr>
          <p:spPr>
            <a:xfrm>
              <a:off x="2475820" y="6410632"/>
              <a:ext cx="196645" cy="206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9" name="Google Shape;104;p2" descr="Google Shape;104;p2">
            <a:extLst>
              <a:ext uri="{FF2B5EF4-FFF2-40B4-BE49-F238E27FC236}">
                <a16:creationId xmlns:a16="http://schemas.microsoft.com/office/drawing/2014/main" id="{E7FE4584-328D-485D-9EF2-BDB74B679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0" name="Google Shape;105;p2" descr="Google Shape;105;p2">
            <a:extLst>
              <a:ext uri="{FF2B5EF4-FFF2-40B4-BE49-F238E27FC236}">
                <a16:creationId xmlns:a16="http://schemas.microsoft.com/office/drawing/2014/main" id="{A5829B69-A915-4D88-BDC6-58E0C0382A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4240770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90E0F00-B6DA-4E9B-B1D7-4209A70B6316}"/>
              </a:ext>
            </a:extLst>
          </p:cNvPr>
          <p:cNvSpPr/>
          <p:nvPr/>
        </p:nvSpPr>
        <p:spPr>
          <a:xfrm>
            <a:off x="0" y="0"/>
            <a:ext cx="12238169" cy="6858000"/>
          </a:xfrm>
          <a:prstGeom prst="rect">
            <a:avLst/>
          </a:prstGeom>
          <a:solidFill>
            <a:schemeClr val="bg1"/>
          </a:solidFill>
          <a:ln>
            <a:solidFill>
              <a:srgbClr val="20A1D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CDDFDC0-C81D-4D7F-985A-4C19FDF4FBDA}"/>
              </a:ext>
            </a:extLst>
          </p:cNvPr>
          <p:cNvSpPr/>
          <p:nvPr/>
        </p:nvSpPr>
        <p:spPr>
          <a:xfrm>
            <a:off x="5341376" y="627926"/>
            <a:ext cx="213360" cy="588264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AF2E4B1-4E42-425F-8A02-A8BCE0C711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" t="2377" r="52002" b="7821"/>
          <a:stretch/>
        </p:blipFill>
        <p:spPr bwMode="auto">
          <a:xfrm>
            <a:off x="1385437" y="627926"/>
            <a:ext cx="3830320" cy="588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6998F65-C528-42BE-8424-FAAC301608CB}"/>
              </a:ext>
            </a:extLst>
          </p:cNvPr>
          <p:cNvSpPr txBox="1"/>
          <p:nvPr/>
        </p:nvSpPr>
        <p:spPr>
          <a:xfrm>
            <a:off x="5680355" y="627926"/>
            <a:ext cx="573532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В количественным показателям реализации проекта мы относим: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1.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Количество потребителей, заинтересованных в тесте продукта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2.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Количество предварительных заказов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3.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Объём продаж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-5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Качественные показатели реализации: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1. </a:t>
            </a:r>
            <a:r>
              <a:rPr lang="ru-RU" sz="2000" dirty="0">
                <a:solidFill>
                  <a:prstClr val="black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Популярность продукта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-5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2.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Положительные отзывы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3.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Удовлетворённость потребителей в использовании</a:t>
            </a:r>
          </a:p>
          <a:p>
            <a:pPr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В среднесрочной перспективе (3-5 лет) мы планируем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Доработать конструкцию, попробовать выйти на рынок, собрать среднюю статистику по продажам для дальнейшего изучения рынка.»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tserrat" panose="00000500000000000000" pitchFamily="2" charset="-52"/>
                <a:cs typeface="Arial" panose="020B0604020202020204" pitchFamily="34" charset="0"/>
              </a:rPr>
              <a:t> </a:t>
            </a:r>
          </a:p>
          <a:p>
            <a:pPr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AE6CE63-4770-4855-BB3F-080953045404}"/>
              </a:ext>
            </a:extLst>
          </p:cNvPr>
          <p:cNvSpPr/>
          <p:nvPr/>
        </p:nvSpPr>
        <p:spPr>
          <a:xfrm>
            <a:off x="13037576" y="780326"/>
            <a:ext cx="213360" cy="588264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307C0389-9ABC-4ABC-8590-7EA89E4944EF}"/>
              </a:ext>
            </a:extLst>
          </p:cNvPr>
          <p:cNvGrpSpPr/>
          <p:nvPr/>
        </p:nvGrpSpPr>
        <p:grpSpPr>
          <a:xfrm rot="16200000">
            <a:off x="10850297" y="2637645"/>
            <a:ext cx="1931401" cy="400110"/>
            <a:chOff x="503579" y="4017574"/>
            <a:chExt cx="1931401" cy="400110"/>
          </a:xfrm>
        </p:grpSpPr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2040382A-C2DD-4DB5-926A-2CBE2A4925AA}"/>
                </a:ext>
              </a:extLst>
            </p:cNvPr>
            <p:cNvCxnSpPr>
              <a:cxnSpLocks/>
            </p:cNvCxnSpPr>
            <p:nvPr/>
          </p:nvCxnSpPr>
          <p:spPr>
            <a:xfrm>
              <a:off x="503579" y="4217628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0A54B98-1855-476A-A03E-F7374DC04CF0}"/>
                </a:ext>
              </a:extLst>
            </p:cNvPr>
            <p:cNvSpPr txBox="1"/>
            <p:nvPr/>
          </p:nvSpPr>
          <p:spPr>
            <a:xfrm>
              <a:off x="1112489" y="4017574"/>
              <a:ext cx="1076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C000"/>
                  </a:solidFill>
                  <a:latin typeface="Sylfaen" panose="010A0502050306030303" pitchFamily="18" charset="0"/>
                </a:rPr>
                <a:t>RCB</a:t>
              </a:r>
              <a:endParaRPr lang="ru-RU" sz="2000" b="1" dirty="0">
                <a:solidFill>
                  <a:srgbClr val="FFC000"/>
                </a:solidFill>
                <a:latin typeface="Sylfaen" panose="010A0502050306030303" pitchFamily="18" charset="0"/>
              </a:endParaRPr>
            </a:p>
          </p:txBody>
        </p: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F25C2BBE-C09E-4B97-9AF7-D341CCB874B6}"/>
                </a:ext>
              </a:extLst>
            </p:cNvPr>
            <p:cNvCxnSpPr>
              <a:cxnSpLocks/>
            </p:cNvCxnSpPr>
            <p:nvPr/>
          </p:nvCxnSpPr>
          <p:spPr>
            <a:xfrm>
              <a:off x="1826070" y="4227871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8CBF494A-B716-4D6D-8026-F493930C7534}"/>
              </a:ext>
            </a:extLst>
          </p:cNvPr>
          <p:cNvGrpSpPr/>
          <p:nvPr/>
        </p:nvGrpSpPr>
        <p:grpSpPr>
          <a:xfrm>
            <a:off x="424933" y="6438273"/>
            <a:ext cx="2348000" cy="206478"/>
            <a:chOff x="324465" y="6410632"/>
            <a:chExt cx="2348000" cy="206478"/>
          </a:xfrm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09E758E7-B9EC-4894-9A1B-2818F75F50FF}"/>
                </a:ext>
              </a:extLst>
            </p:cNvPr>
            <p:cNvSpPr/>
            <p:nvPr/>
          </p:nvSpPr>
          <p:spPr>
            <a:xfrm>
              <a:off x="324465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A708E757-2679-4F85-BE92-DB78DE22F490}"/>
                </a:ext>
              </a:extLst>
            </p:cNvPr>
            <p:cNvSpPr/>
            <p:nvPr/>
          </p:nvSpPr>
          <p:spPr>
            <a:xfrm>
              <a:off x="594459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079A6164-264B-4823-B6CF-7C3F24F9FFBE}"/>
                </a:ext>
              </a:extLst>
            </p:cNvPr>
            <p:cNvSpPr/>
            <p:nvPr/>
          </p:nvSpPr>
          <p:spPr>
            <a:xfrm>
              <a:off x="866078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>
                <a:srgbClr val="EDC80D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E76D4085-D972-4812-890E-FD1C5FF3742B}"/>
                </a:ext>
              </a:extLst>
            </p:cNvPr>
            <p:cNvSpPr/>
            <p:nvPr/>
          </p:nvSpPr>
          <p:spPr>
            <a:xfrm>
              <a:off x="1130020" y="6410632"/>
              <a:ext cx="196645" cy="206478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F8FB4597-A240-4F64-AB70-9746B941945F}"/>
                </a:ext>
              </a:extLst>
            </p:cNvPr>
            <p:cNvSpPr/>
            <p:nvPr/>
          </p:nvSpPr>
          <p:spPr>
            <a:xfrm>
              <a:off x="1400014" y="6410632"/>
              <a:ext cx="196645" cy="206478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EABC99AB-B67C-490A-BEBA-D97848F88EAB}"/>
                </a:ext>
              </a:extLst>
            </p:cNvPr>
            <p:cNvSpPr/>
            <p:nvPr/>
          </p:nvSpPr>
          <p:spPr>
            <a:xfrm>
              <a:off x="1671633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A23834E4-A501-4EAA-AE8E-63D8B23EB2D4}"/>
                </a:ext>
              </a:extLst>
            </p:cNvPr>
            <p:cNvSpPr/>
            <p:nvPr/>
          </p:nvSpPr>
          <p:spPr>
            <a:xfrm>
              <a:off x="1934207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91D89441-CD78-4DB3-972A-0C0093FEC1F1}"/>
                </a:ext>
              </a:extLst>
            </p:cNvPr>
            <p:cNvSpPr/>
            <p:nvPr/>
          </p:nvSpPr>
          <p:spPr>
            <a:xfrm>
              <a:off x="2204201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B40CBA90-D486-4E4A-BE8E-2DDEE05A481A}"/>
                </a:ext>
              </a:extLst>
            </p:cNvPr>
            <p:cNvSpPr/>
            <p:nvPr/>
          </p:nvSpPr>
          <p:spPr>
            <a:xfrm>
              <a:off x="2475820" y="6410632"/>
              <a:ext cx="196645" cy="206478"/>
            </a:xfrm>
            <a:prstGeom prst="ellipse">
              <a:avLst/>
            </a:prstGeom>
            <a:solidFill>
              <a:srgbClr val="FFCC29"/>
            </a:solidFill>
            <a:ln>
              <a:noFill/>
            </a:ln>
            <a:effectLst>
              <a:glow rad="127000">
                <a:srgbClr val="FFCC29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1" name="Google Shape;104;p2" descr="Google Shape;104;p2">
            <a:extLst>
              <a:ext uri="{FF2B5EF4-FFF2-40B4-BE49-F238E27FC236}">
                <a16:creationId xmlns:a16="http://schemas.microsoft.com/office/drawing/2014/main" id="{A6240BAF-5784-469B-A46E-D1A84F63B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2" name="Google Shape;105;p2" descr="Google Shape;105;p2">
            <a:extLst>
              <a:ext uri="{FF2B5EF4-FFF2-40B4-BE49-F238E27FC236}">
                <a16:creationId xmlns:a16="http://schemas.microsoft.com/office/drawing/2014/main" id="{352043C7-74C9-4DE4-BD3D-EA4155AFDC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4442974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90E0F00-B6DA-4E9B-B1D7-4209A70B6316}"/>
              </a:ext>
            </a:extLst>
          </p:cNvPr>
          <p:cNvSpPr/>
          <p:nvPr/>
        </p:nvSpPr>
        <p:spPr>
          <a:xfrm>
            <a:off x="0" y="0"/>
            <a:ext cx="12238169" cy="6858000"/>
          </a:xfrm>
          <a:prstGeom prst="rect">
            <a:avLst/>
          </a:prstGeom>
          <a:solidFill>
            <a:schemeClr val="bg1"/>
          </a:solidFill>
          <a:ln>
            <a:solidFill>
              <a:srgbClr val="20A1D4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AF2E4B1-4E42-425F-8A02-A8BCE0C711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" t="2377" r="1701" b="7821"/>
          <a:stretch/>
        </p:blipFill>
        <p:spPr bwMode="auto">
          <a:xfrm>
            <a:off x="2126204" y="627926"/>
            <a:ext cx="7985759" cy="588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17DE140-4D49-4FC7-87C3-E96B00B004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44" t="1" r="30838" b="60793"/>
          <a:stretch/>
        </p:blipFill>
        <p:spPr>
          <a:xfrm rot="15674614">
            <a:off x="2418244" y="3161799"/>
            <a:ext cx="1097280" cy="1356360"/>
          </a:xfrm>
          <a:prstGeom prst="rect">
            <a:avLst/>
          </a:prstGeom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8F396C-0ABB-4C15-B1EF-E4E5387FD645}"/>
              </a:ext>
            </a:extLst>
          </p:cNvPr>
          <p:cNvSpPr txBox="1"/>
          <p:nvPr/>
        </p:nvSpPr>
        <p:spPr>
          <a:xfrm>
            <a:off x="207112" y="566707"/>
            <a:ext cx="34216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Montserrat" panose="00000500000000000000" pitchFamily="2" charset="-52"/>
              </a:rPr>
              <a:t>Ждём Ваши вопросы 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7A335009-127D-4298-9A86-127FA9BD177E}"/>
              </a:ext>
            </a:extLst>
          </p:cNvPr>
          <p:cNvGrpSpPr/>
          <p:nvPr/>
        </p:nvGrpSpPr>
        <p:grpSpPr>
          <a:xfrm rot="16200000">
            <a:off x="10850297" y="2637645"/>
            <a:ext cx="1931401" cy="400110"/>
            <a:chOff x="503579" y="4017574"/>
            <a:chExt cx="1931401" cy="400110"/>
          </a:xfrm>
        </p:grpSpPr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7E645C6B-388C-44F9-8A89-9F850C82B9B0}"/>
                </a:ext>
              </a:extLst>
            </p:cNvPr>
            <p:cNvCxnSpPr>
              <a:cxnSpLocks/>
            </p:cNvCxnSpPr>
            <p:nvPr/>
          </p:nvCxnSpPr>
          <p:spPr>
            <a:xfrm>
              <a:off x="503579" y="4217628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4AAF75C-2315-42AD-A40C-51408DC957C5}"/>
                </a:ext>
              </a:extLst>
            </p:cNvPr>
            <p:cNvSpPr txBox="1"/>
            <p:nvPr/>
          </p:nvSpPr>
          <p:spPr>
            <a:xfrm>
              <a:off x="1112489" y="4017574"/>
              <a:ext cx="1076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C000"/>
                  </a:solidFill>
                  <a:latin typeface="Sylfaen" panose="010A0502050306030303" pitchFamily="18" charset="0"/>
                </a:rPr>
                <a:t>RCB</a:t>
              </a:r>
              <a:endParaRPr lang="ru-RU" sz="2000" b="1" dirty="0">
                <a:solidFill>
                  <a:srgbClr val="FFC000"/>
                </a:solidFill>
                <a:latin typeface="Sylfaen" panose="010A0502050306030303" pitchFamily="18" charset="0"/>
              </a:endParaRPr>
            </a:p>
          </p:txBody>
        </p: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0EE4144E-8F75-46DE-9530-25DF1ABBA4B6}"/>
                </a:ext>
              </a:extLst>
            </p:cNvPr>
            <p:cNvCxnSpPr>
              <a:cxnSpLocks/>
            </p:cNvCxnSpPr>
            <p:nvPr/>
          </p:nvCxnSpPr>
          <p:spPr>
            <a:xfrm>
              <a:off x="1826070" y="4227871"/>
              <a:ext cx="608910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pic>
        <p:nvPicPr>
          <p:cNvPr id="12" name="Google Shape;104;p2" descr="Google Shape;104;p2">
            <a:extLst>
              <a:ext uri="{FF2B5EF4-FFF2-40B4-BE49-F238E27FC236}">
                <a16:creationId xmlns:a16="http://schemas.microsoft.com/office/drawing/2014/main" id="{7C6DED1B-59A3-4C07-A682-7C85225628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6606" y="189770"/>
            <a:ext cx="1295314" cy="3769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3" name="Google Shape;105;p2" descr="Google Shape;105;p2">
            <a:extLst>
              <a:ext uri="{FF2B5EF4-FFF2-40B4-BE49-F238E27FC236}">
                <a16:creationId xmlns:a16="http://schemas.microsoft.com/office/drawing/2014/main" id="{A5338ED7-91ED-4DEF-AAC4-E10C0D6C3A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98480" y="81349"/>
            <a:ext cx="1158241" cy="48535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28165126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20A1D4"/>
          </a:solidFill>
        </a:ln>
        <a:effectLst>
          <a:outerShdw blurRad="203200" dist="152400" dir="2580000" sx="79000" sy="79000" algn="ctr" rotWithShape="0">
            <a:srgbClr val="000000">
              <a:alpha val="19000"/>
            </a:srgbClr>
          </a:outerShdw>
        </a:effectLst>
      </a:spPr>
      <a:bodyPr rtlCol="0" anchor="ctr"/>
      <a:lstStyle>
        <a:defPPr algn="ctr">
          <a:defRPr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995</TotalTime>
  <Words>1152</Words>
  <Application>Microsoft Office PowerPoint</Application>
  <PresentationFormat>Широкоэкранный</PresentationFormat>
  <Paragraphs>263</Paragraphs>
  <Slides>26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4" baseType="lpstr">
      <vt:lpstr>_General_Sans</vt:lpstr>
      <vt:lpstr>Arial</vt:lpstr>
      <vt:lpstr>Avenir Next Cyr Medium</vt:lpstr>
      <vt:lpstr>Calibri</vt:lpstr>
      <vt:lpstr>Calibri Light</vt:lpstr>
      <vt:lpstr>Montserrat</vt:lpstr>
      <vt:lpstr>Sylfaen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Целевая аудитория</vt:lpstr>
      <vt:lpstr>Целевая аудитория</vt:lpstr>
      <vt:lpstr>Целевая аудитория</vt:lpstr>
      <vt:lpstr>Целевая аудитория</vt:lpstr>
      <vt:lpstr>Целевая аудитория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Ермакова Ирина Игоревна</dc:creator>
  <cp:lastModifiedBy>Шишка Оксана</cp:lastModifiedBy>
  <cp:revision>102</cp:revision>
  <dcterms:created xsi:type="dcterms:W3CDTF">2023-11-04T17:04:24Z</dcterms:created>
  <dcterms:modified xsi:type="dcterms:W3CDTF">2023-12-11T17:47:15Z</dcterms:modified>
</cp:coreProperties>
</file>