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8229600" cx="14630400"/>
  <p:notesSz cx="8229600" cy="14630400"/>
  <p:embeddedFontLst>
    <p:embeddedFont>
      <p:font typeface="Lato"/>
      <p:regular r:id="rId12"/>
      <p:bold r:id="rId13"/>
      <p:italic r:id="rId14"/>
      <p:boldItalic r:id="rId15"/>
    </p:embeddedFont>
    <p:embeddedFont>
      <p:font typeface="Gelasi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+tvQmGCp6eArorBec/RTLYRJo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Gelasio-bold.fntdata"/><Relationship Id="rId16" Type="http://schemas.openxmlformats.org/officeDocument/2006/relationships/font" Target="fonts/Gelasio-regular.fntdata"/><Relationship Id="rId5" Type="http://schemas.openxmlformats.org/officeDocument/2006/relationships/slide" Target="slides/slide1.xml"/><Relationship Id="rId19" Type="http://schemas.openxmlformats.org/officeDocument/2006/relationships/font" Target="fonts/Gelasio-boldItalic.fntdata"/><Relationship Id="rId6" Type="http://schemas.openxmlformats.org/officeDocument/2006/relationships/slide" Target="slides/slide2.xml"/><Relationship Id="rId18" Type="http://schemas.openxmlformats.org/officeDocument/2006/relationships/font" Target="fonts/Gelasi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" name="Google Shape;10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" name="Google Shape;14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" name="Google Shape;18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" name="Google Shape;22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" name="Google Shape;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6" name="Google Shape;26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" name="Google Shape;30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" name="Google Shape;3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" name="Google Shape;34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/>
          <p:nvPr/>
        </p:nvSpPr>
        <p:spPr>
          <a:xfrm>
            <a:off x="6070665" y="1846911"/>
            <a:ext cx="7556400" cy="2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ЭкоМонитор AI: Революция в Городском Экологическом Мониторинге</a:t>
            </a:r>
            <a:endParaRPr b="0" i="0" sz="4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6070665" y="5022188"/>
            <a:ext cx="7556400" cy="1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Lato"/>
              <a:buNone/>
            </a:pPr>
            <a:r>
              <a:rPr b="0" i="0" lang="en-US" sz="2200" u="none" cap="none" strike="noStrike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Профессиональный обзор инновационной системы мониторинга и прогнозирования экологического состояния городской среды.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8" name="Google Shape;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44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/>
          <p:nvPr/>
        </p:nvSpPr>
        <p:spPr>
          <a:xfrm>
            <a:off x="685562" y="2987278"/>
            <a:ext cx="9212104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75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3850"/>
              <a:buFont typeface="Gelasio"/>
              <a:buNone/>
            </a:pPr>
            <a:r>
              <a:rPr lang="en-US" sz="3850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Проблема и Инновационное Решение</a:t>
            </a:r>
            <a:endParaRPr sz="3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685562" y="3893106"/>
            <a:ext cx="6531650" cy="3801189"/>
          </a:xfrm>
          <a:prstGeom prst="roundRect">
            <a:avLst>
              <a:gd fmla="val 2887" name="adj"/>
            </a:avLst>
          </a:prstGeom>
          <a:solidFill>
            <a:srgbClr val="FFFFFF">
              <a:alpha val="94901"/>
            </a:srgbClr>
          </a:solidFill>
          <a:ln cap="flat" cmpd="sng" w="22850">
            <a:solidFill>
              <a:srgbClr val="CEC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62702" y="3893106"/>
            <a:ext cx="91440" cy="3801189"/>
          </a:xfrm>
          <a:prstGeom prst="roundRect">
            <a:avLst>
              <a:gd fmla="val 89978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972860" y="4111823"/>
            <a:ext cx="3715941" cy="367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91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Gelasio"/>
              <a:buNone/>
            </a:pPr>
            <a:r>
              <a:rPr lang="en-US" sz="23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Существующая Проблема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972860" y="4596646"/>
            <a:ext cx="6025634" cy="3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None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Города сталкиваются с невидимой угрозой: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972860" y="5027533"/>
            <a:ext cx="6025634" cy="3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Char char="•"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Низкая точность и задержка данных об экологии.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72860" y="5409367"/>
            <a:ext cx="6025634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Char char="•"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Дороговизна и громоздкость традиционных станций мониторинга.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972860" y="6104573"/>
            <a:ext cx="6025634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Char char="•"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Отсутствие локализованных, детализированных прогнозов.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972860" y="6848832"/>
            <a:ext cx="6025634" cy="3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7413069" y="3893106"/>
            <a:ext cx="6531769" cy="3801189"/>
          </a:xfrm>
          <a:prstGeom prst="roundRect">
            <a:avLst>
              <a:gd fmla="val 2887" name="adj"/>
            </a:avLst>
          </a:prstGeom>
          <a:solidFill>
            <a:srgbClr val="FFFFFF">
              <a:alpha val="94901"/>
            </a:srgbClr>
          </a:solidFill>
          <a:ln cap="flat" cmpd="sng" w="22850">
            <a:solidFill>
              <a:srgbClr val="CEC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7390209" y="3893106"/>
            <a:ext cx="91440" cy="3801189"/>
          </a:xfrm>
          <a:prstGeom prst="roundRect">
            <a:avLst>
              <a:gd fmla="val 89978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700367" y="4111823"/>
            <a:ext cx="4549140" cy="367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91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Gelasio"/>
              <a:buNone/>
            </a:pPr>
            <a:r>
              <a:rPr lang="en-US" sz="23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Наше Решение: ЭкоМонитор AI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700367" y="4596646"/>
            <a:ext cx="6025753" cy="3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None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Интеллектуальная, масштабируемая система: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7700367" y="5027533"/>
            <a:ext cx="6025753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IoT-датчики:</a:t>
            </a: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 Плотная сеть сбора данных в реальном времени.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7700367" y="5722739"/>
            <a:ext cx="6025753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AI-Аналитика:</a:t>
            </a: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 Точное прогнозирование и выявление аномалий.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7700367" y="6417945"/>
            <a:ext cx="6025753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Оперативность:</a:t>
            </a: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 Мгновенный доступ к гиперлокальной информации.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7700367" y="7162205"/>
            <a:ext cx="6025753" cy="3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675203" y="530543"/>
            <a:ext cx="13279993" cy="12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3750"/>
              <a:buFont typeface="Gelasio"/>
              <a:buNone/>
            </a:pPr>
            <a:r>
              <a:rPr lang="en-US" sz="3750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Продукт: Интеллектуальный Экологический Двойник Города</a:t>
            </a:r>
            <a:endParaRPr sz="3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2290167" y="2617113"/>
            <a:ext cx="2411730" cy="301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50"/>
              <a:buFont typeface="Gelasio"/>
              <a:buNone/>
            </a:pPr>
            <a:r>
              <a:rPr lang="en-US" sz="1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Сбор Данных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75203" y="3034308"/>
            <a:ext cx="4026694" cy="926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None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Компактные IoT-датчики на городской инфраструктуре (фонари, здания, транспорт).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9928503" y="2771537"/>
            <a:ext cx="2411730" cy="301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50"/>
              <a:buFont typeface="Gelasio"/>
              <a:buNone/>
            </a:pPr>
            <a:r>
              <a:rPr lang="en-US" sz="1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Облачный Анализ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9928503" y="3188732"/>
            <a:ext cx="4026694" cy="617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None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Передача и обработка данных в облаке с использованием Big Data технологий.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9928503" y="5240179"/>
            <a:ext cx="2491621" cy="301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50"/>
              <a:buFont typeface="Gelasio"/>
              <a:buNone/>
            </a:pPr>
            <a:r>
              <a:rPr lang="en-US" sz="1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AI-Прогнозирование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9928503" y="5657374"/>
            <a:ext cx="4026694" cy="617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None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Модели машинного обучения для точного прогноза изменений экосреды.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2290167" y="5240179"/>
            <a:ext cx="2411730" cy="301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50"/>
              <a:buFont typeface="Gelasio"/>
              <a:buNone/>
            </a:pPr>
            <a:r>
              <a:rPr lang="en-US" sz="1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Визуализация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675203" y="5657374"/>
            <a:ext cx="4026694" cy="617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Lato"/>
              <a:buNone/>
            </a:pPr>
            <a:r>
              <a:rPr lang="en-US" sz="15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Интерактивный дашборд для принятия решений (карты, отчеты, оповещения).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675203" y="6987064"/>
            <a:ext cx="13279993" cy="1128593"/>
          </a:xfrm>
          <a:prstGeom prst="roundRect">
            <a:avLst>
              <a:gd fmla="val 718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085" y="7287935"/>
            <a:ext cx="241102" cy="19288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>
            <a:off x="1302068" y="7228165"/>
            <a:ext cx="12460248" cy="617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None/>
            </a:pPr>
            <a:r>
              <a:rPr b="1"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Ключевое Преимущество:</a:t>
            </a: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Гиперлокальный мониторинг загрязнения воздуха, шума и пыли с беспрецедентной плотностью покрытия.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/>
          <p:nvPr/>
        </p:nvSpPr>
        <p:spPr>
          <a:xfrm>
            <a:off x="630317" y="495538"/>
            <a:ext cx="7883366" cy="1125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3500"/>
              <a:buFont typeface="Gelasio"/>
              <a:buNone/>
            </a:pPr>
            <a:r>
              <a:rPr lang="en-US" sz="3500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Видение на Год Вперед: Этапы Развития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630317" y="1891308"/>
            <a:ext cx="720328" cy="1325642"/>
          </a:xfrm>
          <a:prstGeom prst="roundRect">
            <a:avLst>
              <a:gd fmla="val 360047" name="adj"/>
            </a:avLst>
          </a:prstGeom>
          <a:solidFill>
            <a:srgbClr val="FF9900"/>
          </a:solidFill>
          <a:ln cap="flat" cmpd="sng" w="9525">
            <a:solidFill>
              <a:srgbClr val="CEC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855345" y="2385298"/>
            <a:ext cx="270153" cy="337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chemeClr val="lt1"/>
                </a:solidFill>
                <a:latin typeface="Gelasio"/>
                <a:ea typeface="Gelasio"/>
                <a:cs typeface="Gelasio"/>
                <a:sym typeface="Gelasio"/>
              </a:rPr>
              <a:t>1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530668" y="2071330"/>
            <a:ext cx="2986088" cy="281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I. Пилотный Запуск (3 мес.)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30668" y="2460665"/>
            <a:ext cx="6983016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Развертывание 500+ датчиков в одном крупном районе. Валидация AI-моделей и точности прогнозов.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630317" y="3396972"/>
            <a:ext cx="720328" cy="1325642"/>
          </a:xfrm>
          <a:prstGeom prst="roundRect">
            <a:avLst>
              <a:gd fmla="val 360047" name="adj"/>
            </a:avLst>
          </a:prstGeom>
          <a:solidFill>
            <a:srgbClr val="FF9900"/>
          </a:solidFill>
          <a:ln cap="flat" cmpd="sng" w="9525">
            <a:solidFill>
              <a:srgbClr val="CEC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855345" y="3890963"/>
            <a:ext cx="270153" cy="337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chemeClr val="lt1"/>
                </a:solidFill>
                <a:latin typeface="Gelasio"/>
                <a:ea typeface="Gelasio"/>
                <a:cs typeface="Gelasio"/>
                <a:sym typeface="Gelasio"/>
              </a:rPr>
              <a:t>2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530668" y="3576995"/>
            <a:ext cx="2898934" cy="281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II. Интеграция API (6 мес.)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530668" y="3966329"/>
            <a:ext cx="6983016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Создание открытого API для корпоративных и государственных клиентов. Расширение на 3 новых города/региона.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630317" y="4902637"/>
            <a:ext cx="720328" cy="1325642"/>
          </a:xfrm>
          <a:prstGeom prst="roundRect">
            <a:avLst>
              <a:gd fmla="val 360047" name="adj"/>
            </a:avLst>
          </a:prstGeom>
          <a:solidFill>
            <a:srgbClr val="FF9900"/>
          </a:solidFill>
          <a:ln cap="flat" cmpd="sng" w="9525">
            <a:solidFill>
              <a:srgbClr val="CEC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855345" y="5396627"/>
            <a:ext cx="270153" cy="337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rgbClr val="FFFFFF"/>
                </a:solidFill>
                <a:latin typeface="Gelasio"/>
                <a:ea typeface="Gelasio"/>
                <a:cs typeface="Gelasio"/>
                <a:sym typeface="Gelasio"/>
              </a:rPr>
              <a:t>3</a:t>
            </a:r>
            <a:endParaRPr b="1"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530668" y="5082659"/>
            <a:ext cx="3147417" cy="281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III. Прогноз Климата (9 мес.)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530668" y="5471993"/>
            <a:ext cx="6983016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Добавление модуля прогнозирования микроклиматических изменений и влияния на здоровье горожан.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630317" y="6408301"/>
            <a:ext cx="720328" cy="1325642"/>
          </a:xfrm>
          <a:prstGeom prst="roundRect">
            <a:avLst>
              <a:gd fmla="val 360047" name="adj"/>
            </a:avLst>
          </a:prstGeom>
          <a:solidFill>
            <a:srgbClr val="FF9900"/>
          </a:solidFill>
          <a:ln cap="flat" cmpd="sng" w="9525">
            <a:solidFill>
              <a:srgbClr val="CEC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855345" y="6902291"/>
            <a:ext cx="270153" cy="337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rgbClr val="FFFFFF"/>
                </a:solidFill>
                <a:latin typeface="Gelasio"/>
                <a:ea typeface="Gelasio"/>
                <a:cs typeface="Gelasio"/>
                <a:sym typeface="Gelasio"/>
              </a:rPr>
              <a:t>4</a:t>
            </a:r>
            <a:endParaRPr b="1"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530668" y="6588323"/>
            <a:ext cx="3394591" cy="281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IV. Масштабирование (12 мес.)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530668" y="6977658"/>
            <a:ext cx="6983016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Готовность к серийному производству датчиков и заключение 5+ крупных B2B контрактов.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93790" y="1121093"/>
            <a:ext cx="891051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4450"/>
              <a:buFont typeface="Gelasio"/>
              <a:buNone/>
            </a:pPr>
            <a:r>
              <a:rPr lang="en-US" sz="4450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Анализ Рынка: Потенциал Роста</a:t>
            </a:r>
            <a:endParaRPr sz="4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793790" y="2283500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Мы работаем на стыке Smart City, IoT и Экологической аналитики.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793790" y="3014901"/>
            <a:ext cx="4158615" cy="7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5850"/>
              <a:buFont typeface="Gelasio"/>
              <a:buNone/>
            </a:pPr>
            <a:r>
              <a:rPr lang="en-US" sz="5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120B</a:t>
            </a:r>
            <a:endParaRPr sz="5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992505" y="4046696"/>
            <a:ext cx="376106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Gelasio"/>
              <a:buNone/>
            </a:pPr>
            <a:r>
              <a:rPr lang="en-US" sz="22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TAM (Total Available Market)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793790" y="4537115"/>
            <a:ext cx="4158615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Глобальный рынок Smart City решений и IoT в сфере экологии (USD).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5235893" y="3014901"/>
            <a:ext cx="4158615" cy="7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5850"/>
              <a:buFont typeface="Gelasio"/>
              <a:buNone/>
            </a:pPr>
            <a:r>
              <a:rPr lang="en-US" sz="5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3.5B</a:t>
            </a:r>
            <a:endParaRPr sz="5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235893" y="4046696"/>
            <a:ext cx="4158615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Gelasio"/>
              <a:buNone/>
            </a:pPr>
            <a:r>
              <a:rPr lang="en-US" sz="22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SAM (Serviceable Available Market)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5235893" y="4891445"/>
            <a:ext cx="4158615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Рынок экологического мониторинга в городах с населением 500К+ в целевых регионах.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9677995" y="3014901"/>
            <a:ext cx="4158615" cy="7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5850"/>
              <a:buFont typeface="Gelasio"/>
              <a:buNone/>
            </a:pPr>
            <a:r>
              <a:rPr lang="en-US" sz="585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125M</a:t>
            </a:r>
            <a:endParaRPr sz="5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9677995" y="4046696"/>
            <a:ext cx="4158615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Gelasio"/>
              <a:buNone/>
            </a:pPr>
            <a:r>
              <a:rPr lang="en-US" sz="22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SOM (Serviceable Obtainable Market)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9677995" y="4891445"/>
            <a:ext cx="415861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Цель на первые 3 года: доля рынка в России и СНГ.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1133951" y="6490454"/>
            <a:ext cx="1270265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«Переход городов к 'зеленым' технологиям создает окно возможностей в $8 триллионов.»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793790" y="6235303"/>
            <a:ext cx="30480" cy="87320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/>
          <p:nvPr/>
        </p:nvSpPr>
        <p:spPr>
          <a:xfrm>
            <a:off x="6120289" y="499824"/>
            <a:ext cx="7876223" cy="1131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3550"/>
              <a:buFont typeface="Gelasio"/>
              <a:buNone/>
            </a:pPr>
            <a:r>
              <a:rPr lang="en-US" sz="3550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Фокусный Сегмент: B2B и Государственные Заказчики</a:t>
            </a:r>
            <a:endParaRPr sz="3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6120289" y="2673072"/>
            <a:ext cx="3585805" cy="339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lang="en-US" sz="21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Городские Администрации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6120289" y="3121223"/>
            <a:ext cx="7876223" cy="57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Контроль исполнения экологических нормативов, оптимизация городского планирования и транспортных потоков.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6120289" y="4832509"/>
            <a:ext cx="3893820" cy="339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lang="en-US" sz="21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Девелоперы / Строительство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6120289" y="5280660"/>
            <a:ext cx="7876223" cy="57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Экологическая паспортизация новых объектов, снижение рисков загрязнения на стройплощадках.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6120289" y="6991945"/>
            <a:ext cx="3125986" cy="339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00"/>
              <a:buFont typeface="Gelasio"/>
              <a:buNone/>
            </a:pPr>
            <a:r>
              <a:rPr lang="en-US" sz="21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Операторы Транспорта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6120289" y="7440097"/>
            <a:ext cx="7876223" cy="289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Мониторинг выбросов и шума от автопарка, планирование "зеленых" маршрутов.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793790" y="1545193"/>
            <a:ext cx="12086511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12F2B"/>
              </a:buClr>
              <a:buSzPts val="4450"/>
              <a:buFont typeface="Gelasio"/>
              <a:buNone/>
            </a:pPr>
            <a:r>
              <a:rPr lang="en-US" sz="4450">
                <a:solidFill>
                  <a:srgbClr val="312F2B"/>
                </a:solidFill>
                <a:latin typeface="Gelasio"/>
                <a:ea typeface="Gelasio"/>
                <a:cs typeface="Gelasio"/>
                <a:sym typeface="Gelasio"/>
              </a:rPr>
              <a:t>Каналы Монетизации: Подписка и Сервисы</a:t>
            </a:r>
            <a:endParaRPr sz="4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793790" y="3047762"/>
            <a:ext cx="4196358" cy="2757726"/>
          </a:xfrm>
          <a:prstGeom prst="roundRect">
            <a:avLst>
              <a:gd fmla="val 5305" name="adj"/>
            </a:avLst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793790" y="3017282"/>
            <a:ext cx="4196358" cy="121920"/>
          </a:xfrm>
          <a:prstGeom prst="roundRect">
            <a:avLst>
              <a:gd fmla="val 78139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2551688" y="2707600"/>
            <a:ext cx="680442" cy="680442"/>
          </a:xfrm>
          <a:prstGeom prst="roundRect">
            <a:avLst>
              <a:gd fmla="val 134383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2755761" y="2877741"/>
            <a:ext cx="272177" cy="3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chemeClr val="lt1"/>
                </a:solidFill>
                <a:latin typeface="Gelasio"/>
                <a:ea typeface="Gelasio"/>
                <a:cs typeface="Gelasio"/>
                <a:sym typeface="Gelasio"/>
              </a:rPr>
              <a:t>1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1051084" y="3614738"/>
            <a:ext cx="3535442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Gelasio"/>
              <a:buNone/>
            </a:pPr>
            <a:r>
              <a:rPr lang="en-US" sz="22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Абонентская Плата (SaaS)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051084" y="4105156"/>
            <a:ext cx="3681770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Ежемесячная/годовая подписка за доступ к платформе, дашборду и AI-прогнозам.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5216962" y="3047762"/>
            <a:ext cx="4196358" cy="2757726"/>
          </a:xfrm>
          <a:prstGeom prst="roundRect">
            <a:avLst>
              <a:gd fmla="val 5305" name="adj"/>
            </a:avLst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5216962" y="3017282"/>
            <a:ext cx="4196358" cy="121920"/>
          </a:xfrm>
          <a:prstGeom prst="roundRect">
            <a:avLst>
              <a:gd fmla="val 78139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6974860" y="2707600"/>
            <a:ext cx="680442" cy="680442"/>
          </a:xfrm>
          <a:prstGeom prst="roundRect">
            <a:avLst>
              <a:gd fmla="val 134383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7178933" y="2877741"/>
            <a:ext cx="272177" cy="340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chemeClr val="lt1"/>
                </a:solidFill>
                <a:latin typeface="Gelasio"/>
                <a:ea typeface="Gelasio"/>
                <a:cs typeface="Gelasio"/>
                <a:sym typeface="Gelasio"/>
              </a:rPr>
              <a:t>2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5474256" y="3614738"/>
            <a:ext cx="3681770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Gelasio"/>
              <a:buNone/>
            </a:pPr>
            <a:r>
              <a:rPr lang="en-US" sz="22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Обслуживание Инфраструктуры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5474256" y="4459486"/>
            <a:ext cx="3681770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Продажа, установка и техническое обслуживание сети IoT-датчиков.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9640133" y="3047762"/>
            <a:ext cx="4196358" cy="2757726"/>
          </a:xfrm>
          <a:prstGeom prst="roundRect">
            <a:avLst>
              <a:gd fmla="val 5305" name="adj"/>
            </a:avLst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9640133" y="3017282"/>
            <a:ext cx="4196358" cy="121920"/>
          </a:xfrm>
          <a:prstGeom prst="roundRect">
            <a:avLst>
              <a:gd fmla="val 78139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11398032" y="2707600"/>
            <a:ext cx="680442" cy="680442"/>
          </a:xfrm>
          <a:prstGeom prst="roundRect">
            <a:avLst>
              <a:gd fmla="val 134383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11602105" y="2877741"/>
            <a:ext cx="272177" cy="3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lasio"/>
              <a:buNone/>
            </a:pPr>
            <a:r>
              <a:rPr b="1" lang="en-US" sz="2100">
                <a:solidFill>
                  <a:schemeClr val="lt1"/>
                </a:solidFill>
                <a:latin typeface="Gelasio"/>
                <a:ea typeface="Gelasio"/>
                <a:cs typeface="Gelasio"/>
                <a:sym typeface="Gelasio"/>
              </a:rPr>
              <a:t>3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9897427" y="3614738"/>
            <a:ext cx="333827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00"/>
              <a:buFont typeface="Gelasio"/>
              <a:buNone/>
            </a:pPr>
            <a:r>
              <a:rPr lang="en-US" sz="2200">
                <a:solidFill>
                  <a:srgbClr val="272525"/>
                </a:solidFill>
                <a:latin typeface="Gelasio"/>
                <a:ea typeface="Gelasio"/>
                <a:cs typeface="Gelasio"/>
                <a:sym typeface="Gelasio"/>
              </a:rPr>
              <a:t>Консалтинг / Аналитика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9897427" y="4105156"/>
            <a:ext cx="3681770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Lato"/>
              <a:buNone/>
            </a:pPr>
            <a:r>
              <a:rPr lang="en-US" sz="1750">
                <a:solidFill>
                  <a:srgbClr val="272525"/>
                </a:solidFill>
                <a:latin typeface="Lato"/>
                <a:ea typeface="Lato"/>
                <a:cs typeface="Lato"/>
                <a:sym typeface="Lato"/>
              </a:rPr>
              <a:t>Специализированные отчеты, интеграция данных в системы клиента (API).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2025-11-06T02:49:38Z</dcterms:created>
</cp:coreProperties>
</file>