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70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CDE1F3"/>
    <a:srgbClr val="D7E7F5"/>
    <a:srgbClr val="FFFFFF"/>
    <a:srgbClr val="ACC4EA"/>
    <a:srgbClr val="88B6E0"/>
    <a:srgbClr val="3D6DC3"/>
    <a:srgbClr val="A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368" autoAdjust="0"/>
  </p:normalViewPr>
  <p:slideViewPr>
    <p:cSldViewPr snapToGrid="0">
      <p:cViewPr varScale="1">
        <p:scale>
          <a:sx n="78" d="100"/>
          <a:sy n="78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Внедрение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5-4C9B-B584-A890B1ADD6E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DD-4F63-8AF3-F1C24DDAEDC0}"/>
              </c:ext>
            </c:extLst>
          </c:dPt>
          <c:cat>
            <c:strRef>
              <c:f>Лист1!$A$2:$A$3</c:f>
              <c:strCache>
                <c:ptCount val="1"/>
                <c:pt idx="0">
                  <c:v>Уровень внедрения AI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D-4F63-8AF3-F1C24DDAE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Решения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7-44CE-BF3F-DA62356E72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Остальное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7-44CE-BF3F-DA62356E72CE}"/>
              </c:ext>
            </c:extLst>
          </c:dPt>
          <c:cat>
            <c:strRef>
              <c:f>Лист1!$A$2</c:f>
              <c:strCache>
                <c:ptCount val="1"/>
                <c:pt idx="0">
                  <c:v>Решения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7-44CE-BF3F-DA62356E7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1961536"/>
        <c:axId val="531959736"/>
      </c:barChart>
      <c:catAx>
        <c:axId val="53196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59736"/>
        <c:crosses val="autoZero"/>
        <c:auto val="1"/>
        <c:lblAlgn val="ctr"/>
        <c:lblOffset val="100"/>
        <c:noMultiLvlLbl val="0"/>
      </c:catAx>
      <c:valAx>
        <c:axId val="53195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Общая статистика,</a:t>
            </a:r>
            <a:r>
              <a:rPr lang="ru-RU" baseline="0" dirty="0"/>
              <a:t>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внедрение AI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B-414F-A1DC-65A69CBA0A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Решений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B-414F-A1DC-65A69CBA0A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Интерпретация анализов вручную вет. клиниками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B-414F-A1DC-65A69CBA0A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Рост ошибок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6B-414F-A1DC-65A69CBA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636912"/>
        <c:axId val="1016644472"/>
      </c:barChart>
      <c:catAx>
        <c:axId val="101663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6644472"/>
        <c:crosses val="autoZero"/>
        <c:auto val="1"/>
        <c:lblAlgn val="ctr"/>
        <c:lblOffset val="100"/>
        <c:noMultiLvlLbl val="0"/>
      </c:catAx>
      <c:valAx>
        <c:axId val="101664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63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svg"/><Relationship Id="rId1" Type="http://schemas.openxmlformats.org/officeDocument/2006/relationships/image" Target="../media/image6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svg"/><Relationship Id="rId1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2610C-9EE0-458C-A2EF-2FE49D52850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B299170-06FE-45C2-B16E-C0A75E43FEF4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VetPro</a:t>
          </a:r>
        </a:p>
      </dgm:t>
    </dgm:pt>
    <dgm:pt modelId="{6049AA0C-4F01-42C5-B59C-E026E98BA00B}" type="parTrans" cxnId="{3DE88FFE-5068-4F73-90E6-A78266701149}">
      <dgm:prSet/>
      <dgm:spPr/>
      <dgm:t>
        <a:bodyPr/>
        <a:lstStyle/>
        <a:p>
          <a:endParaRPr lang="ru-RU"/>
        </a:p>
      </dgm:t>
    </dgm:pt>
    <dgm:pt modelId="{90C32159-5F0E-46F1-B09C-2FB3AAC03A3B}" type="sibTrans" cxnId="{3DE88FFE-5068-4F73-90E6-A78266701149}">
      <dgm:prSet/>
      <dgm:spPr/>
      <dgm:t>
        <a:bodyPr/>
        <a:lstStyle/>
        <a:p>
          <a:endParaRPr lang="ru-RU"/>
        </a:p>
      </dgm:t>
    </dgm:pt>
    <dgm:pt modelId="{D417758E-E658-4593-85A3-EE583127616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VETERINAR.AI</a:t>
          </a:r>
        </a:p>
      </dgm:t>
    </dgm:pt>
    <dgm:pt modelId="{557158CA-8D7C-4E3A-8F67-FED622FF3F0A}" type="parTrans" cxnId="{72A39794-C191-40B9-80A0-05FBDF39C7DA}">
      <dgm:prSet/>
      <dgm:spPr/>
      <dgm:t>
        <a:bodyPr/>
        <a:lstStyle/>
        <a:p>
          <a:endParaRPr lang="ru-RU"/>
        </a:p>
      </dgm:t>
    </dgm:pt>
    <dgm:pt modelId="{AB7279FD-2788-4035-800F-5DE133B79976}" type="sibTrans" cxnId="{72A39794-C191-40B9-80A0-05FBDF39C7DA}">
      <dgm:prSet/>
      <dgm:spPr/>
      <dgm:t>
        <a:bodyPr/>
        <a:lstStyle/>
        <a:p>
          <a:endParaRPr lang="ru-RU"/>
        </a:p>
      </dgm:t>
    </dgm:pt>
    <dgm:pt modelId="{0EA0A5BF-C8C7-4CD4-9E51-1ACBBAA11E5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Limpopo AI</a:t>
          </a:r>
        </a:p>
      </dgm:t>
    </dgm:pt>
    <dgm:pt modelId="{4323774B-C223-4A56-BC92-A3436999746E}" type="parTrans" cxnId="{2BE54379-F059-4942-9D57-03A9A8BF93D8}">
      <dgm:prSet/>
      <dgm:spPr/>
      <dgm:t>
        <a:bodyPr/>
        <a:lstStyle/>
        <a:p>
          <a:endParaRPr lang="ru-RU"/>
        </a:p>
      </dgm:t>
    </dgm:pt>
    <dgm:pt modelId="{4ABF5878-DA27-473D-9684-8F33704F1A38}" type="sibTrans" cxnId="{2BE54379-F059-4942-9D57-03A9A8BF93D8}">
      <dgm:prSet/>
      <dgm:spPr/>
      <dgm:t>
        <a:bodyPr/>
        <a:lstStyle/>
        <a:p>
          <a:endParaRPr lang="ru-RU"/>
        </a:p>
      </dgm:t>
    </dgm:pt>
    <dgm:pt modelId="{0FDD451E-43EF-4FE6-9BD4-AC6352D9CCE5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рынка: менее 1% клиник РФ</a:t>
          </a:r>
        </a:p>
      </dgm:t>
    </dgm:pt>
    <dgm:pt modelId="{830E8428-F85F-494B-96A5-66FECA2814D3}" type="parTrans" cxnId="{744BD360-1A54-4839-84C4-1A90531C5EF5}">
      <dgm:prSet/>
      <dgm:spPr/>
      <dgm:t>
        <a:bodyPr/>
        <a:lstStyle/>
        <a:p>
          <a:endParaRPr lang="ru-RU"/>
        </a:p>
      </dgm:t>
    </dgm:pt>
    <dgm:pt modelId="{555F7B90-765D-4F6B-9AA9-436C810A133A}" type="sibTrans" cxnId="{744BD360-1A54-4839-84C4-1A90531C5EF5}">
      <dgm:prSet/>
      <dgm:spPr/>
      <dgm:t>
        <a:bodyPr/>
        <a:lstStyle/>
        <a:p>
          <a:endParaRPr lang="ru-RU"/>
        </a:p>
      </dgm:t>
    </dgm:pt>
    <dgm:pt modelId="{12864D68-2056-4284-9996-2D3DDC5A547E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Клиническая точность: не подтверждена исследованиями (ориентировочно &lt;70% против эталонной)</a:t>
          </a:r>
        </a:p>
      </dgm:t>
    </dgm:pt>
    <dgm:pt modelId="{22F3E605-C548-4B6B-AC1F-4036B364F35D}" type="parTrans" cxnId="{71A4ABD3-ECD2-43B4-9801-46881129DB6F}">
      <dgm:prSet/>
      <dgm:spPr/>
      <dgm:t>
        <a:bodyPr/>
        <a:lstStyle/>
        <a:p>
          <a:endParaRPr lang="ru-RU"/>
        </a:p>
      </dgm:t>
    </dgm:pt>
    <dgm:pt modelId="{B5C20060-3FCA-4E8D-BCDB-0D208871AC3C}" type="sibTrans" cxnId="{71A4ABD3-ECD2-43B4-9801-46881129DB6F}">
      <dgm:prSet/>
      <dgm:spPr/>
      <dgm:t>
        <a:bodyPr/>
        <a:lstStyle/>
        <a:p>
          <a:endParaRPr lang="ru-RU"/>
        </a:p>
      </dgm:t>
    </dgm:pt>
    <dgm:pt modelId="{D07E1BA1-CCEA-4784-A5E1-CCC3ECC03356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Интеграция с лабораториями: 0%</a:t>
          </a:r>
        </a:p>
      </dgm:t>
    </dgm:pt>
    <dgm:pt modelId="{A4C3CB80-C1C5-4ECE-B69C-48FE8E5F83C8}" type="parTrans" cxnId="{AB224FCF-7C7C-4CC3-B56E-D447881561B2}">
      <dgm:prSet/>
      <dgm:spPr/>
      <dgm:t>
        <a:bodyPr/>
        <a:lstStyle/>
        <a:p>
          <a:endParaRPr lang="ru-RU"/>
        </a:p>
      </dgm:t>
    </dgm:pt>
    <dgm:pt modelId="{880E1CF8-10C5-4C85-8861-63F3AAD2E87A}" type="sibTrans" cxnId="{AB224FCF-7C7C-4CC3-B56E-D447881561B2}">
      <dgm:prSet/>
      <dgm:spPr/>
      <dgm:t>
        <a:bodyPr/>
        <a:lstStyle/>
        <a:p>
          <a:endParaRPr lang="ru-RU"/>
        </a:p>
      </dgm:t>
    </dgm:pt>
    <dgm:pt modelId="{37FEFAD7-4A9B-4B19-B062-E569A31BA55F}">
      <dgm:prSet/>
      <dgm:spPr/>
      <dgm:t>
        <a:bodyPr/>
        <a:lstStyle/>
        <a:p>
          <a:endParaRPr lang="ru-RU" sz="1500"/>
        </a:p>
      </dgm:t>
    </dgm:pt>
    <dgm:pt modelId="{BBF807CC-D396-4006-8B9C-1CD1625D8E96}" type="parTrans" cxnId="{D109D39E-B20C-4E4D-B0E7-75D6CB9B204D}">
      <dgm:prSet/>
      <dgm:spPr/>
      <dgm:t>
        <a:bodyPr/>
        <a:lstStyle/>
        <a:p>
          <a:endParaRPr lang="ru-RU"/>
        </a:p>
      </dgm:t>
    </dgm:pt>
    <dgm:pt modelId="{35C05C25-E143-4B21-9EFD-05293EF2481B}" type="sibTrans" cxnId="{D109D39E-B20C-4E4D-B0E7-75D6CB9B204D}">
      <dgm:prSet/>
      <dgm:spPr/>
      <dgm:t>
        <a:bodyPr/>
        <a:lstStyle/>
        <a:p>
          <a:endParaRPr lang="ru-RU"/>
        </a:p>
      </dgm:t>
    </dgm:pt>
    <dgm:pt modelId="{A1E20B26-F446-4C3A-BF24-966CC47F1D4E}">
      <dgm:prSet custT="1"/>
      <dgm:spPr/>
      <dgm:t>
        <a:bodyPr/>
        <a:lstStyle/>
        <a:p>
          <a:pPr algn="l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Доля решений по гематологии: не специализируется (0% в сегменте анализа крови)</a:t>
          </a:r>
        </a:p>
      </dgm:t>
    </dgm:pt>
    <dgm:pt modelId="{2001F020-6380-4884-A7DF-765B097E633C}" type="parTrans" cxnId="{8725A6E2-C1E8-47B8-9AC2-388171A8BDB0}">
      <dgm:prSet/>
      <dgm:spPr/>
      <dgm:t>
        <a:bodyPr/>
        <a:lstStyle/>
        <a:p>
          <a:endParaRPr lang="ru-RU"/>
        </a:p>
      </dgm:t>
    </dgm:pt>
    <dgm:pt modelId="{7A958CA3-0AED-4C37-A232-DC6091562184}" type="sibTrans" cxnId="{8725A6E2-C1E8-47B8-9AC2-388171A8BDB0}">
      <dgm:prSet/>
      <dgm:spPr/>
      <dgm:t>
        <a:bodyPr/>
        <a:lstStyle/>
        <a:p>
          <a:endParaRPr lang="ru-RU"/>
        </a:p>
      </dgm:t>
    </dgm:pt>
    <dgm:pt modelId="{C257A96D-794B-4E08-B3CC-17239CC173D1}">
      <dgm:prSet custT="1"/>
      <dgm:spPr/>
      <dgm:t>
        <a:bodyPr/>
        <a:lstStyle/>
        <a:p>
          <a:pPr algn="l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Формат: текстовая поддержка — не влияет на интерпретацию анализов</a:t>
          </a:r>
        </a:p>
      </dgm:t>
    </dgm:pt>
    <dgm:pt modelId="{88AB3417-F21C-4829-9B2C-3395DFC1D161}" type="parTrans" cxnId="{B07943F0-B169-4F89-9AD6-0064FB1A4CEB}">
      <dgm:prSet/>
      <dgm:spPr/>
      <dgm:t>
        <a:bodyPr/>
        <a:lstStyle/>
        <a:p>
          <a:endParaRPr lang="ru-RU"/>
        </a:p>
      </dgm:t>
    </dgm:pt>
    <dgm:pt modelId="{0769BD3F-1E63-476F-978B-B43D3FDE2E8D}" type="sibTrans" cxnId="{B07943F0-B169-4F89-9AD6-0064FB1A4CEB}">
      <dgm:prSet/>
      <dgm:spPr/>
      <dgm:t>
        <a:bodyPr/>
        <a:lstStyle/>
        <a:p>
          <a:endParaRPr lang="ru-RU"/>
        </a:p>
      </dgm:t>
    </dgm:pt>
    <dgm:pt modelId="{8B8F4085-B959-4AE2-B5D0-5EB63A6A90D0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Доля автоматизации диагностики: 0% (только коммуникация)</a:t>
          </a:r>
        </a:p>
      </dgm:t>
    </dgm:pt>
    <dgm:pt modelId="{588F8846-1810-49B0-AD06-130B4C6F8DB5}" type="parTrans" cxnId="{C2C53C49-8F51-406D-9486-C121E1A47FA2}">
      <dgm:prSet/>
      <dgm:spPr/>
      <dgm:t>
        <a:bodyPr/>
        <a:lstStyle/>
        <a:p>
          <a:endParaRPr lang="ru-RU"/>
        </a:p>
      </dgm:t>
    </dgm:pt>
    <dgm:pt modelId="{F11A0E5C-BA7A-4174-939F-70C11CFF72D0}" type="sibTrans" cxnId="{C2C53C49-8F51-406D-9486-C121E1A47FA2}">
      <dgm:prSet/>
      <dgm:spPr/>
      <dgm:t>
        <a:bodyPr/>
        <a:lstStyle/>
        <a:p>
          <a:endParaRPr lang="ru-RU"/>
        </a:p>
      </dgm:t>
    </dgm:pt>
    <dgm:pt modelId="{892F5013-DCA3-4308-A30D-9AC2B657FFB5}">
      <dgm:prSet/>
      <dgm:spPr/>
      <dgm:t>
        <a:bodyPr/>
        <a:lstStyle/>
        <a:p>
          <a:endParaRPr lang="ru-RU" sz="2800" dirty="0"/>
        </a:p>
      </dgm:t>
    </dgm:pt>
    <dgm:pt modelId="{20D4A170-DC53-42A0-BEC8-F16552F70387}" type="parTrans" cxnId="{5BFA75ED-60E1-4E54-B72D-E4526F669BA0}">
      <dgm:prSet/>
      <dgm:spPr/>
      <dgm:t>
        <a:bodyPr/>
        <a:lstStyle/>
        <a:p>
          <a:endParaRPr lang="ru-RU"/>
        </a:p>
      </dgm:t>
    </dgm:pt>
    <dgm:pt modelId="{075413F3-EFD3-434F-A70B-1DC16A321B0C}" type="sibTrans" cxnId="{5BFA75ED-60E1-4E54-B72D-E4526F669BA0}">
      <dgm:prSet/>
      <dgm:spPr/>
      <dgm:t>
        <a:bodyPr/>
        <a:lstStyle/>
        <a:p>
          <a:endParaRPr lang="ru-RU"/>
        </a:p>
      </dgm:t>
    </dgm:pt>
    <dgm:pt modelId="{53939754-66D1-4BB1-9AB1-15EE8627045C}">
      <dgm:prSet/>
      <dgm:spPr/>
      <dgm:t>
        <a:bodyPr/>
        <a:lstStyle/>
        <a:p>
          <a:pPr algn="l"/>
          <a:endParaRPr lang="ru-RU" sz="1900" dirty="0"/>
        </a:p>
      </dgm:t>
    </dgm:pt>
    <dgm:pt modelId="{AEA790ED-CE74-45AE-9240-6B1E1DC24602}" type="parTrans" cxnId="{17A5C49D-8539-4361-AEE0-6C73F51418B4}">
      <dgm:prSet/>
      <dgm:spPr/>
      <dgm:t>
        <a:bodyPr/>
        <a:lstStyle/>
        <a:p>
          <a:endParaRPr lang="ru-RU"/>
        </a:p>
      </dgm:t>
    </dgm:pt>
    <dgm:pt modelId="{88372253-35EA-4D49-9C3A-E6FA2FFA6C6D}" type="sibTrans" cxnId="{17A5C49D-8539-4361-AEE0-6C73F51418B4}">
      <dgm:prSet/>
      <dgm:spPr/>
      <dgm:t>
        <a:bodyPr/>
        <a:lstStyle/>
        <a:p>
          <a:endParaRPr lang="ru-RU"/>
        </a:p>
      </dgm:t>
    </dgm:pt>
    <dgm:pt modelId="{3B68CE61-F542-4867-B5F3-7129B4481307}" type="pres">
      <dgm:prSet presAssocID="{2192610C-9EE0-458C-A2EF-2FE49D528502}" presName="diagram" presStyleCnt="0">
        <dgm:presLayoutVars>
          <dgm:dir/>
          <dgm:animLvl val="lvl"/>
          <dgm:resizeHandles val="exact"/>
        </dgm:presLayoutVars>
      </dgm:prSet>
      <dgm:spPr/>
    </dgm:pt>
    <dgm:pt modelId="{F03FFDAB-6A7F-407A-A1F6-CC1C2E5A9052}" type="pres">
      <dgm:prSet presAssocID="{EB299170-06FE-45C2-B16E-C0A75E43FEF4}" presName="compNode" presStyleCnt="0"/>
      <dgm:spPr/>
    </dgm:pt>
    <dgm:pt modelId="{7110B524-5E4B-4B9D-A802-498205E5D8DF}" type="pres">
      <dgm:prSet presAssocID="{EB299170-06FE-45C2-B16E-C0A75E43FEF4}" presName="childRect" presStyleLbl="bgAcc1" presStyleIdx="0" presStyleCnt="3" custScaleY="115226">
        <dgm:presLayoutVars>
          <dgm:bulletEnabled val="1"/>
        </dgm:presLayoutVars>
      </dgm:prSet>
      <dgm:spPr/>
    </dgm:pt>
    <dgm:pt modelId="{1E0F2711-C38B-42BD-9D99-3FF4118A36BC}" type="pres">
      <dgm:prSet presAssocID="{EB299170-06FE-45C2-B16E-C0A75E43FEF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993BDCA-E654-419F-9751-F1379477B087}" type="pres">
      <dgm:prSet presAssocID="{EB299170-06FE-45C2-B16E-C0A75E43FEF4}" presName="parentRect" presStyleLbl="alignNode1" presStyleIdx="0" presStyleCnt="3" custScaleY="40849" custLinFactNeighborX="-786" custLinFactNeighborY="-18841"/>
      <dgm:spPr/>
    </dgm:pt>
    <dgm:pt modelId="{CCA39549-5CE5-4160-A6D7-103F5E548689}" type="pres">
      <dgm:prSet presAssocID="{EB299170-06FE-45C2-B16E-C0A75E43FEF4}" presName="adorn" presStyleLbl="fgAccFollowNode1" presStyleIdx="0" presStyleCnt="3" custScaleX="56893" custScaleY="56893" custLinFactNeighborX="6873" custLinFactNeighborY="-2758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Отпечатки лап со сплошной заливкой"/>
        </a:ext>
      </dgm:extLst>
    </dgm:pt>
    <dgm:pt modelId="{15228D0F-D50E-4429-8F5D-329BC6B66A1A}" type="pres">
      <dgm:prSet presAssocID="{90C32159-5F0E-46F1-B09C-2FB3AAC03A3B}" presName="sibTrans" presStyleLbl="sibTrans2D1" presStyleIdx="0" presStyleCnt="0"/>
      <dgm:spPr/>
    </dgm:pt>
    <dgm:pt modelId="{1A5CE020-9968-4654-B8F8-9E79461F59C7}" type="pres">
      <dgm:prSet presAssocID="{D417758E-E658-4593-85A3-EE583127616C}" presName="compNode" presStyleCnt="0"/>
      <dgm:spPr/>
    </dgm:pt>
    <dgm:pt modelId="{8355FAF8-1535-4147-931F-50BC3099B967}" type="pres">
      <dgm:prSet presAssocID="{D417758E-E658-4593-85A3-EE583127616C}" presName="childRect" presStyleLbl="bgAcc1" presStyleIdx="1" presStyleCnt="3" custScaleY="117750" custLinFactNeighborY="1234">
        <dgm:presLayoutVars>
          <dgm:bulletEnabled val="1"/>
        </dgm:presLayoutVars>
      </dgm:prSet>
      <dgm:spPr/>
    </dgm:pt>
    <dgm:pt modelId="{E69CA054-B5A7-439B-8025-FBEE1B8A4E32}" type="pres">
      <dgm:prSet presAssocID="{D417758E-E658-4593-85A3-EE58312761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53D4E0E-A2EE-47CA-A58E-D7318D8A0689}" type="pres">
      <dgm:prSet presAssocID="{D417758E-E658-4593-85A3-EE583127616C}" presName="parentRect" presStyleLbl="alignNode1" presStyleIdx="1" presStyleCnt="3" custScaleY="42102" custLinFactNeighborX="0" custLinFactNeighborY="-20975"/>
      <dgm:spPr/>
    </dgm:pt>
    <dgm:pt modelId="{5153F787-E35C-462B-87A7-51FEEF4D8440}" type="pres">
      <dgm:prSet presAssocID="{D417758E-E658-4593-85A3-EE583127616C}" presName="adorn" presStyleLbl="fgAccFollowNode1" presStyleIdx="1" presStyleCnt="3" custScaleX="56697" custScaleY="56697" custLinFactNeighborX="8033" custLinFactNeighborY="-2904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Отпечатки лап со сплошной заливкой"/>
        </a:ext>
      </dgm:extLst>
    </dgm:pt>
    <dgm:pt modelId="{5C3003C4-3D43-45CE-82C1-7A7CCC03CE1D}" type="pres">
      <dgm:prSet presAssocID="{AB7279FD-2788-4035-800F-5DE133B79976}" presName="sibTrans" presStyleLbl="sibTrans2D1" presStyleIdx="0" presStyleCnt="0"/>
      <dgm:spPr/>
    </dgm:pt>
    <dgm:pt modelId="{C1B09089-4B92-4E53-A82D-E33C8BEEA20E}" type="pres">
      <dgm:prSet presAssocID="{0EA0A5BF-C8C7-4CD4-9E51-1ACBBAA11E5A}" presName="compNode" presStyleCnt="0"/>
      <dgm:spPr/>
    </dgm:pt>
    <dgm:pt modelId="{04523228-D528-4401-964D-92DB2FF1B7A2}" type="pres">
      <dgm:prSet presAssocID="{0EA0A5BF-C8C7-4CD4-9E51-1ACBBAA11E5A}" presName="childRect" presStyleLbl="bgAcc1" presStyleIdx="2" presStyleCnt="3" custScaleY="113719" custLinFactNeighborX="1310" custLinFactNeighborY="-1182">
        <dgm:presLayoutVars>
          <dgm:bulletEnabled val="1"/>
        </dgm:presLayoutVars>
      </dgm:prSet>
      <dgm:spPr/>
    </dgm:pt>
    <dgm:pt modelId="{52C9D7FC-1DEB-4AC6-AA24-09D995BDB07E}" type="pres">
      <dgm:prSet presAssocID="{0EA0A5BF-C8C7-4CD4-9E51-1ACBBAA11E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000E2DA-AC50-4FCB-B367-D8A4158697E1}" type="pres">
      <dgm:prSet presAssocID="{0EA0A5BF-C8C7-4CD4-9E51-1ACBBAA11E5A}" presName="parentRect" presStyleLbl="alignNode1" presStyleIdx="2" presStyleCnt="3" custScaleY="42512" custLinFactNeighborX="1310" custLinFactNeighborY="-21883"/>
      <dgm:spPr/>
    </dgm:pt>
    <dgm:pt modelId="{76751AA4-D755-4CDB-A03E-58B722343ADE}" type="pres">
      <dgm:prSet presAssocID="{0EA0A5BF-C8C7-4CD4-9E51-1ACBBAA11E5A}" presName="adorn" presStyleLbl="fgAccFollowNode1" presStyleIdx="2" presStyleCnt="3" custScaleX="55843" custScaleY="55843" custLinFactNeighborX="11979" custLinFactNeighborY="-2704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Отпечатки лап со сплошной заливкой"/>
        </a:ext>
      </dgm:extLst>
    </dgm:pt>
  </dgm:ptLst>
  <dgm:cxnLst>
    <dgm:cxn modelId="{96824809-BED0-40B9-A22B-2E3D90AD3910}" type="presOf" srcId="{0FDD451E-43EF-4FE6-9BD4-AC6352D9CCE5}" destId="{7110B524-5E4B-4B9D-A802-498205E5D8DF}" srcOrd="0" destOrd="0" presId="urn:microsoft.com/office/officeart/2005/8/layout/bList2"/>
    <dgm:cxn modelId="{595F260D-8DA2-4752-ACA9-6B2E6329D74C}" type="presOf" srcId="{EB299170-06FE-45C2-B16E-C0A75E43FEF4}" destId="{C993BDCA-E654-419F-9751-F1379477B087}" srcOrd="1" destOrd="0" presId="urn:microsoft.com/office/officeart/2005/8/layout/bList2"/>
    <dgm:cxn modelId="{AFDF5C1C-68BE-4D0B-9992-112F8432133F}" type="presOf" srcId="{90C32159-5F0E-46F1-B09C-2FB3AAC03A3B}" destId="{15228D0F-D50E-4429-8F5D-329BC6B66A1A}" srcOrd="0" destOrd="0" presId="urn:microsoft.com/office/officeart/2005/8/layout/bList2"/>
    <dgm:cxn modelId="{F4DEE922-EDAC-4D56-925E-A6D38F3F8E23}" type="presOf" srcId="{C257A96D-794B-4E08-B3CC-17239CC173D1}" destId="{8355FAF8-1535-4147-931F-50BC3099B967}" srcOrd="0" destOrd="1" presId="urn:microsoft.com/office/officeart/2005/8/layout/bList2"/>
    <dgm:cxn modelId="{FC95A13A-4614-4626-BE1C-093278F7754B}" type="presOf" srcId="{37FEFAD7-4A9B-4B19-B062-E569A31BA55F}" destId="{7110B524-5E4B-4B9D-A802-498205E5D8DF}" srcOrd="0" destOrd="3" presId="urn:microsoft.com/office/officeart/2005/8/layout/bList2"/>
    <dgm:cxn modelId="{9CBFBE5C-5634-4C63-B8B9-BAD66238CECC}" type="presOf" srcId="{12864D68-2056-4284-9996-2D3DDC5A547E}" destId="{7110B524-5E4B-4B9D-A802-498205E5D8DF}" srcOrd="0" destOrd="1" presId="urn:microsoft.com/office/officeart/2005/8/layout/bList2"/>
    <dgm:cxn modelId="{744BD360-1A54-4839-84C4-1A90531C5EF5}" srcId="{EB299170-06FE-45C2-B16E-C0A75E43FEF4}" destId="{0FDD451E-43EF-4FE6-9BD4-AC6352D9CCE5}" srcOrd="0" destOrd="0" parTransId="{830E8428-F85F-494B-96A5-66FECA2814D3}" sibTransId="{555F7B90-765D-4F6B-9AA9-436C810A133A}"/>
    <dgm:cxn modelId="{C2C53C49-8F51-406D-9486-C121E1A47FA2}" srcId="{0EA0A5BF-C8C7-4CD4-9E51-1ACBBAA11E5A}" destId="{8B8F4085-B959-4AE2-B5D0-5EB63A6A90D0}" srcOrd="0" destOrd="0" parTransId="{588F8846-1810-49B0-AD06-130B4C6F8DB5}" sibTransId="{F11A0E5C-BA7A-4174-939F-70C11CFF72D0}"/>
    <dgm:cxn modelId="{C7F0816C-7BA8-4ACE-A6D5-20EFC74F9CE7}" type="presOf" srcId="{D417758E-E658-4593-85A3-EE583127616C}" destId="{753D4E0E-A2EE-47CA-A58E-D7318D8A0689}" srcOrd="1" destOrd="0" presId="urn:microsoft.com/office/officeart/2005/8/layout/bList2"/>
    <dgm:cxn modelId="{BF67C472-DE3B-4CBE-8A72-EC2B75BDD1ED}" type="presOf" srcId="{0EA0A5BF-C8C7-4CD4-9E51-1ACBBAA11E5A}" destId="{52C9D7FC-1DEB-4AC6-AA24-09D995BDB07E}" srcOrd="0" destOrd="0" presId="urn:microsoft.com/office/officeart/2005/8/layout/bList2"/>
    <dgm:cxn modelId="{E0081077-FA51-472E-937D-B88531E8AA6F}" type="presOf" srcId="{D07E1BA1-CCEA-4784-A5E1-CCC3ECC03356}" destId="{7110B524-5E4B-4B9D-A802-498205E5D8DF}" srcOrd="0" destOrd="2" presId="urn:microsoft.com/office/officeart/2005/8/layout/bList2"/>
    <dgm:cxn modelId="{2BE54379-F059-4942-9D57-03A9A8BF93D8}" srcId="{2192610C-9EE0-458C-A2EF-2FE49D528502}" destId="{0EA0A5BF-C8C7-4CD4-9E51-1ACBBAA11E5A}" srcOrd="2" destOrd="0" parTransId="{4323774B-C223-4A56-BC92-A3436999746E}" sibTransId="{4ABF5878-DA27-473D-9684-8F33704F1A38}"/>
    <dgm:cxn modelId="{93915C89-8C1D-4B4D-B963-BF54A5AE7119}" type="presOf" srcId="{D417758E-E658-4593-85A3-EE583127616C}" destId="{E69CA054-B5A7-439B-8025-FBEE1B8A4E32}" srcOrd="0" destOrd="0" presId="urn:microsoft.com/office/officeart/2005/8/layout/bList2"/>
    <dgm:cxn modelId="{72A39794-C191-40B9-80A0-05FBDF39C7DA}" srcId="{2192610C-9EE0-458C-A2EF-2FE49D528502}" destId="{D417758E-E658-4593-85A3-EE583127616C}" srcOrd="1" destOrd="0" parTransId="{557158CA-8D7C-4E3A-8F67-FED622FF3F0A}" sibTransId="{AB7279FD-2788-4035-800F-5DE133B79976}"/>
    <dgm:cxn modelId="{17A5C49D-8539-4361-AEE0-6C73F51418B4}" srcId="{D417758E-E658-4593-85A3-EE583127616C}" destId="{53939754-66D1-4BB1-9AB1-15EE8627045C}" srcOrd="2" destOrd="0" parTransId="{AEA790ED-CE74-45AE-9240-6B1E1DC24602}" sibTransId="{88372253-35EA-4D49-9C3A-E6FA2FFA6C6D}"/>
    <dgm:cxn modelId="{D109D39E-B20C-4E4D-B0E7-75D6CB9B204D}" srcId="{EB299170-06FE-45C2-B16E-C0A75E43FEF4}" destId="{37FEFAD7-4A9B-4B19-B062-E569A31BA55F}" srcOrd="3" destOrd="0" parTransId="{BBF807CC-D396-4006-8B9C-1CD1625D8E96}" sibTransId="{35C05C25-E143-4B21-9EFD-05293EF2481B}"/>
    <dgm:cxn modelId="{572812A1-E2B2-4BF0-90FA-AB1610A0F86B}" type="presOf" srcId="{53939754-66D1-4BB1-9AB1-15EE8627045C}" destId="{8355FAF8-1535-4147-931F-50BC3099B967}" srcOrd="0" destOrd="2" presId="urn:microsoft.com/office/officeart/2005/8/layout/bList2"/>
    <dgm:cxn modelId="{B1551BA6-449E-490F-BF90-4653EB963671}" type="presOf" srcId="{2192610C-9EE0-458C-A2EF-2FE49D528502}" destId="{3B68CE61-F542-4867-B5F3-7129B4481307}" srcOrd="0" destOrd="0" presId="urn:microsoft.com/office/officeart/2005/8/layout/bList2"/>
    <dgm:cxn modelId="{AA3E4AB9-9FC6-407A-8317-4BD34B88AD73}" type="presOf" srcId="{EB299170-06FE-45C2-B16E-C0A75E43FEF4}" destId="{1E0F2711-C38B-42BD-9D99-3FF4118A36BC}" srcOrd="0" destOrd="0" presId="urn:microsoft.com/office/officeart/2005/8/layout/bList2"/>
    <dgm:cxn modelId="{AD0A29C7-FD32-42BB-9602-F4B693C4982E}" type="presOf" srcId="{892F5013-DCA3-4308-A30D-9AC2B657FFB5}" destId="{04523228-D528-4401-964D-92DB2FF1B7A2}" srcOrd="0" destOrd="1" presId="urn:microsoft.com/office/officeart/2005/8/layout/bList2"/>
    <dgm:cxn modelId="{206956CB-2FDF-47C6-A016-A1BAAABC0AE9}" type="presOf" srcId="{0EA0A5BF-C8C7-4CD4-9E51-1ACBBAA11E5A}" destId="{F000E2DA-AC50-4FCB-B367-D8A4158697E1}" srcOrd="1" destOrd="0" presId="urn:microsoft.com/office/officeart/2005/8/layout/bList2"/>
    <dgm:cxn modelId="{AB224FCF-7C7C-4CC3-B56E-D447881561B2}" srcId="{EB299170-06FE-45C2-B16E-C0A75E43FEF4}" destId="{D07E1BA1-CCEA-4784-A5E1-CCC3ECC03356}" srcOrd="2" destOrd="0" parTransId="{A4C3CB80-C1C5-4ECE-B69C-48FE8E5F83C8}" sibTransId="{880E1CF8-10C5-4C85-8861-63F3AAD2E87A}"/>
    <dgm:cxn modelId="{71A4ABD3-ECD2-43B4-9801-46881129DB6F}" srcId="{EB299170-06FE-45C2-B16E-C0A75E43FEF4}" destId="{12864D68-2056-4284-9996-2D3DDC5A547E}" srcOrd="1" destOrd="0" parTransId="{22F3E605-C548-4B6B-AC1F-4036B364F35D}" sibTransId="{B5C20060-3FCA-4E8D-BCDB-0D208871AC3C}"/>
    <dgm:cxn modelId="{7C8165D6-A2A8-411C-AF29-2D7B9ED89B3D}" type="presOf" srcId="{AB7279FD-2788-4035-800F-5DE133B79976}" destId="{5C3003C4-3D43-45CE-82C1-7A7CCC03CE1D}" srcOrd="0" destOrd="0" presId="urn:microsoft.com/office/officeart/2005/8/layout/bList2"/>
    <dgm:cxn modelId="{8725A6E2-C1E8-47B8-9AC2-388171A8BDB0}" srcId="{D417758E-E658-4593-85A3-EE583127616C}" destId="{A1E20B26-F446-4C3A-BF24-966CC47F1D4E}" srcOrd="0" destOrd="0" parTransId="{2001F020-6380-4884-A7DF-765B097E633C}" sibTransId="{7A958CA3-0AED-4C37-A232-DC6091562184}"/>
    <dgm:cxn modelId="{5BFA75ED-60E1-4E54-B72D-E4526F669BA0}" srcId="{0EA0A5BF-C8C7-4CD4-9E51-1ACBBAA11E5A}" destId="{892F5013-DCA3-4308-A30D-9AC2B657FFB5}" srcOrd="1" destOrd="0" parTransId="{20D4A170-DC53-42A0-BEC8-F16552F70387}" sibTransId="{075413F3-EFD3-434F-A70B-1DC16A321B0C}"/>
    <dgm:cxn modelId="{609427EE-C443-468B-BF0F-6B1B8381A656}" type="presOf" srcId="{8B8F4085-B959-4AE2-B5D0-5EB63A6A90D0}" destId="{04523228-D528-4401-964D-92DB2FF1B7A2}" srcOrd="0" destOrd="0" presId="urn:microsoft.com/office/officeart/2005/8/layout/bList2"/>
    <dgm:cxn modelId="{C58B61EE-7706-49A8-80B8-F2464FA3F82C}" type="presOf" srcId="{A1E20B26-F446-4C3A-BF24-966CC47F1D4E}" destId="{8355FAF8-1535-4147-931F-50BC3099B967}" srcOrd="0" destOrd="0" presId="urn:microsoft.com/office/officeart/2005/8/layout/bList2"/>
    <dgm:cxn modelId="{B07943F0-B169-4F89-9AD6-0064FB1A4CEB}" srcId="{D417758E-E658-4593-85A3-EE583127616C}" destId="{C257A96D-794B-4E08-B3CC-17239CC173D1}" srcOrd="1" destOrd="0" parTransId="{88AB3417-F21C-4829-9B2C-3395DFC1D161}" sibTransId="{0769BD3F-1E63-476F-978B-B43D3FDE2E8D}"/>
    <dgm:cxn modelId="{3DE88FFE-5068-4F73-90E6-A78266701149}" srcId="{2192610C-9EE0-458C-A2EF-2FE49D528502}" destId="{EB299170-06FE-45C2-B16E-C0A75E43FEF4}" srcOrd="0" destOrd="0" parTransId="{6049AA0C-4F01-42C5-B59C-E026E98BA00B}" sibTransId="{90C32159-5F0E-46F1-B09C-2FB3AAC03A3B}"/>
    <dgm:cxn modelId="{A415BF3D-6993-4DDA-A4AE-C231BEEED169}" type="presParOf" srcId="{3B68CE61-F542-4867-B5F3-7129B4481307}" destId="{F03FFDAB-6A7F-407A-A1F6-CC1C2E5A9052}" srcOrd="0" destOrd="0" presId="urn:microsoft.com/office/officeart/2005/8/layout/bList2"/>
    <dgm:cxn modelId="{87196056-EDF2-45C2-A516-30F7D2065599}" type="presParOf" srcId="{F03FFDAB-6A7F-407A-A1F6-CC1C2E5A9052}" destId="{7110B524-5E4B-4B9D-A802-498205E5D8DF}" srcOrd="0" destOrd="0" presId="urn:microsoft.com/office/officeart/2005/8/layout/bList2"/>
    <dgm:cxn modelId="{BBC6F85E-E277-4687-A252-B4EB316EAA22}" type="presParOf" srcId="{F03FFDAB-6A7F-407A-A1F6-CC1C2E5A9052}" destId="{1E0F2711-C38B-42BD-9D99-3FF4118A36BC}" srcOrd="1" destOrd="0" presId="urn:microsoft.com/office/officeart/2005/8/layout/bList2"/>
    <dgm:cxn modelId="{2F10F6DC-9A7E-4B59-BC83-6587C9D35276}" type="presParOf" srcId="{F03FFDAB-6A7F-407A-A1F6-CC1C2E5A9052}" destId="{C993BDCA-E654-419F-9751-F1379477B087}" srcOrd="2" destOrd="0" presId="urn:microsoft.com/office/officeart/2005/8/layout/bList2"/>
    <dgm:cxn modelId="{DAB285B2-BDF9-49BB-98B3-5E28F1B8E86B}" type="presParOf" srcId="{F03FFDAB-6A7F-407A-A1F6-CC1C2E5A9052}" destId="{CCA39549-5CE5-4160-A6D7-103F5E548689}" srcOrd="3" destOrd="0" presId="urn:microsoft.com/office/officeart/2005/8/layout/bList2"/>
    <dgm:cxn modelId="{70A93CF5-8317-40A6-9CB5-AE44A7031EE4}" type="presParOf" srcId="{3B68CE61-F542-4867-B5F3-7129B4481307}" destId="{15228D0F-D50E-4429-8F5D-329BC6B66A1A}" srcOrd="1" destOrd="0" presId="urn:microsoft.com/office/officeart/2005/8/layout/bList2"/>
    <dgm:cxn modelId="{07A66D8A-9B21-44AF-BBA6-AF4948F72665}" type="presParOf" srcId="{3B68CE61-F542-4867-B5F3-7129B4481307}" destId="{1A5CE020-9968-4654-B8F8-9E79461F59C7}" srcOrd="2" destOrd="0" presId="urn:microsoft.com/office/officeart/2005/8/layout/bList2"/>
    <dgm:cxn modelId="{51EA24D7-F478-4213-B1C5-E2A735BC570A}" type="presParOf" srcId="{1A5CE020-9968-4654-B8F8-9E79461F59C7}" destId="{8355FAF8-1535-4147-931F-50BC3099B967}" srcOrd="0" destOrd="0" presId="urn:microsoft.com/office/officeart/2005/8/layout/bList2"/>
    <dgm:cxn modelId="{9123E356-4099-4A41-A01F-DE5A843C5CFD}" type="presParOf" srcId="{1A5CE020-9968-4654-B8F8-9E79461F59C7}" destId="{E69CA054-B5A7-439B-8025-FBEE1B8A4E32}" srcOrd="1" destOrd="0" presId="urn:microsoft.com/office/officeart/2005/8/layout/bList2"/>
    <dgm:cxn modelId="{5EB7B030-EF92-4BD6-A507-0F2550F877D8}" type="presParOf" srcId="{1A5CE020-9968-4654-B8F8-9E79461F59C7}" destId="{753D4E0E-A2EE-47CA-A58E-D7318D8A0689}" srcOrd="2" destOrd="0" presId="urn:microsoft.com/office/officeart/2005/8/layout/bList2"/>
    <dgm:cxn modelId="{DFCCAE7C-5AE4-45B6-9D43-E190280EEBD1}" type="presParOf" srcId="{1A5CE020-9968-4654-B8F8-9E79461F59C7}" destId="{5153F787-E35C-462B-87A7-51FEEF4D8440}" srcOrd="3" destOrd="0" presId="urn:microsoft.com/office/officeart/2005/8/layout/bList2"/>
    <dgm:cxn modelId="{3B8FC522-682C-4744-8567-28790005FE26}" type="presParOf" srcId="{3B68CE61-F542-4867-B5F3-7129B4481307}" destId="{5C3003C4-3D43-45CE-82C1-7A7CCC03CE1D}" srcOrd="3" destOrd="0" presId="urn:microsoft.com/office/officeart/2005/8/layout/bList2"/>
    <dgm:cxn modelId="{03718B52-D334-4F99-86F1-D3D934AAD04D}" type="presParOf" srcId="{3B68CE61-F542-4867-B5F3-7129B4481307}" destId="{C1B09089-4B92-4E53-A82D-E33C8BEEA20E}" srcOrd="4" destOrd="0" presId="urn:microsoft.com/office/officeart/2005/8/layout/bList2"/>
    <dgm:cxn modelId="{05A1A7B3-8EC3-47A6-B96F-AAA710990512}" type="presParOf" srcId="{C1B09089-4B92-4E53-A82D-E33C8BEEA20E}" destId="{04523228-D528-4401-964D-92DB2FF1B7A2}" srcOrd="0" destOrd="0" presId="urn:microsoft.com/office/officeart/2005/8/layout/bList2"/>
    <dgm:cxn modelId="{2AE26E71-001D-4253-ADA9-D2F0610FC61E}" type="presParOf" srcId="{C1B09089-4B92-4E53-A82D-E33C8BEEA20E}" destId="{52C9D7FC-1DEB-4AC6-AA24-09D995BDB07E}" srcOrd="1" destOrd="0" presId="urn:microsoft.com/office/officeart/2005/8/layout/bList2"/>
    <dgm:cxn modelId="{3F443845-C5D4-4FA7-9E3D-0024C271BE6E}" type="presParOf" srcId="{C1B09089-4B92-4E53-A82D-E33C8BEEA20E}" destId="{F000E2DA-AC50-4FCB-B367-D8A4158697E1}" srcOrd="2" destOrd="0" presId="urn:microsoft.com/office/officeart/2005/8/layout/bList2"/>
    <dgm:cxn modelId="{7C302CD4-FFA5-49D1-A973-406EEAA42B0C}" type="presParOf" srcId="{C1B09089-4B92-4E53-A82D-E33C8BEEA20E}" destId="{76751AA4-D755-4CDB-A03E-58B722343A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B524-5E4B-4B9D-A802-498205E5D8DF}">
      <dsp:nvSpPr>
        <dsp:cNvPr id="0" name=""/>
        <dsp:cNvSpPr/>
      </dsp:nvSpPr>
      <dsp:spPr>
        <a:xfrm>
          <a:off x="471236" y="17210"/>
          <a:ext cx="2998658" cy="25792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рынка: менее 1% клиник РФ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Клиническая точность: не подтверждена исследованиями (ориентировочно &lt;70% против эталонной)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Интеграция с лабораториями: 0%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>
        <a:off x="531671" y="77645"/>
        <a:ext cx="2877788" cy="2518824"/>
      </dsp:txXfrm>
    </dsp:sp>
    <dsp:sp modelId="{C993BDCA-E654-419F-9751-F1379477B087}">
      <dsp:nvSpPr>
        <dsp:cNvPr id="0" name=""/>
        <dsp:cNvSpPr/>
      </dsp:nvSpPr>
      <dsp:spPr>
        <a:xfrm>
          <a:off x="447666" y="2529380"/>
          <a:ext cx="2998658" cy="393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VetPro</a:t>
          </a:r>
        </a:p>
      </dsp:txBody>
      <dsp:txXfrm>
        <a:off x="447666" y="2529380"/>
        <a:ext cx="2111731" cy="393182"/>
      </dsp:txXfrm>
    </dsp:sp>
    <dsp:sp modelId="{CCA39549-5CE5-4160-A6D7-103F5E548689}">
      <dsp:nvSpPr>
        <dsp:cNvPr id="0" name=""/>
        <dsp:cNvSpPr/>
      </dsp:nvSpPr>
      <dsp:spPr>
        <a:xfrm>
          <a:off x="2966139" y="2515654"/>
          <a:ext cx="597109" cy="597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FAF8-1535-4147-931F-50BC3099B967}">
      <dsp:nvSpPr>
        <dsp:cNvPr id="0" name=""/>
        <dsp:cNvSpPr/>
      </dsp:nvSpPr>
      <dsp:spPr>
        <a:xfrm>
          <a:off x="3751129" y="31222"/>
          <a:ext cx="2998658" cy="26357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Доля решений по гематологии: не специализируется (0% в сегменте анализа крови)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Формат: текстовая поддержка — не влияет на интерпретацию анализов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3812888" y="92981"/>
        <a:ext cx="2875140" cy="2573998"/>
      </dsp:txXfrm>
    </dsp:sp>
    <dsp:sp modelId="{753D4E0E-A2EE-47CA-A58E-D7318D8A0689}">
      <dsp:nvSpPr>
        <dsp:cNvPr id="0" name=""/>
        <dsp:cNvSpPr/>
      </dsp:nvSpPr>
      <dsp:spPr>
        <a:xfrm>
          <a:off x="3751129" y="2517448"/>
          <a:ext cx="2998658" cy="405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VETERINAR.AI</a:t>
          </a:r>
        </a:p>
      </dsp:txBody>
      <dsp:txXfrm>
        <a:off x="3751129" y="2517448"/>
        <a:ext cx="2111731" cy="405243"/>
      </dsp:txXfrm>
    </dsp:sp>
    <dsp:sp modelId="{5153F787-E35C-462B-87A7-51FEEF4D8440}">
      <dsp:nvSpPr>
        <dsp:cNvPr id="0" name=""/>
        <dsp:cNvSpPr/>
      </dsp:nvSpPr>
      <dsp:spPr>
        <a:xfrm>
          <a:off x="6259236" y="2516040"/>
          <a:ext cx="595052" cy="595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23228-D528-4401-964D-92DB2FF1B7A2}">
      <dsp:nvSpPr>
        <dsp:cNvPr id="0" name=""/>
        <dsp:cNvSpPr/>
      </dsp:nvSpPr>
      <dsp:spPr>
        <a:xfrm>
          <a:off x="7069277" y="1940"/>
          <a:ext cx="2998658" cy="25455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Доля автоматизации диагностики: 0% (только коммуникация)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</dsp:txBody>
      <dsp:txXfrm>
        <a:off x="7128922" y="61585"/>
        <a:ext cx="2879368" cy="2485881"/>
      </dsp:txXfrm>
    </dsp:sp>
    <dsp:sp modelId="{F000E2DA-AC50-4FCB-B367-D8A4158697E1}">
      <dsp:nvSpPr>
        <dsp:cNvPr id="0" name=""/>
        <dsp:cNvSpPr/>
      </dsp:nvSpPr>
      <dsp:spPr>
        <a:xfrm>
          <a:off x="7069277" y="2486418"/>
          <a:ext cx="2998658" cy="409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Limpopo AI</a:t>
          </a:r>
        </a:p>
      </dsp:txBody>
      <dsp:txXfrm>
        <a:off x="7069277" y="2486418"/>
        <a:ext cx="2111731" cy="409189"/>
      </dsp:txXfrm>
    </dsp:sp>
    <dsp:sp modelId="{76751AA4-D755-4CDB-A03E-58B722343ADE}">
      <dsp:nvSpPr>
        <dsp:cNvPr id="0" name=""/>
        <dsp:cNvSpPr/>
      </dsp:nvSpPr>
      <dsp:spPr>
        <a:xfrm>
          <a:off x="9583997" y="2521164"/>
          <a:ext cx="586089" cy="586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4:44.2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 21 24575,'0'-5'0,"-4"-1"0,-7 1 0,0 0-8191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30:59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90 24575,'22'0'0,"-1"-1"0,0-1 0,0-1 0,0-1 0,0-1 0,0 0 0,-1-2 0,34-15 0,-37 14-136,1 1-1,1 1 1,-1 1-1,1 0 1,0 2-1,0 0 1,1 1-1,-1 0 0,20 2 1,-22 1-6690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31:01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24575,'11'16'0,"-1"0"0,-1 1 0,0 0 0,-1 0 0,-1 1 0,0 0 0,4 22 0,-10-39 0,-1 0 0,1 0 0,-1 0 0,0 0 0,1 0 0,-1 0 0,1 0 0,-1 0 0,0 0 0,0 0 0,0 0 0,0 0 0,0 0 0,0 0 0,0 0 0,0 0 0,0 0 0,0 0 0,0 0 0,0 0 0,-1 0 0,1 0 0,0 0 0,-1 0 0,1 0 0,-1 0 0,1-1 0,-1 1 0,0 0 0,1 0 0,-1 0 0,0-1 0,1 1 0,-1 0 0,-1 0 0,1-1 0,-1-1 0,1 1 0,0 0 0,-1-1 0,1 0 0,0 1 0,0-1 0,0 0 0,-1 1 0,1-1 0,0 0 0,0 0 0,0 0 0,0 0 0,0 0 0,1 0 0,-1 0 0,0 0 0,0 0 0,1-1 0,-1 1 0,1 0 0,-1 0 0,1-1 0,-1 1 0,1-3 0,-12-40 0,12 37 0,-2 0 0,1 0 0,-1 1 0,0-1 0,0 1 0,-1-1 0,0 1 0,0 0 0,0 0 0,-6-8 0,2 5-80,9 8 280,11 17-1685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31:03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4 131 24575,'0'68'0,"0"-42"0,0-23 0,0-11 0,-1-37-107,0 31-7,0 0-1,0 0 1,2 0-1,0 0 1,0 0 0,1 0-1,1 0 1,0 0 0,1 1-1,9-22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45:23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0 798 24575,'0'-527'0,"2"495"0,1 1 0,13-51 0,-10 53 0,-5 22 0,0 1 0,1 0 0,-1 0 0,1 0 0,1 0 0,-1 0 0,1 1 0,0-1 0,1 1 0,-1-1 0,1 1 0,0 0 0,0 1 0,1-1 0,8-7 0,-12 12 0,0 0 0,0 0 0,0-1 0,0 1 0,0 0 0,0 0 0,0 0 0,0 0 0,0 0 0,0 1 0,0-1 0,0 0 0,0 0 0,-1 1 0,1-1 0,0 0 0,0 1 0,0-1 0,0 1 0,0-1 0,-1 1 0,1-1 0,0 1 0,-1 0 0,1-1 0,0 1 0,-1 0 0,1 0 0,-1-1 0,1 1 0,-1 0 0,1 0 0,-1 0 0,1 0 0,-1 0 0,0 0 0,0-1 0,1 1 0,-1 0 0,0 0 0,0 0 0,0 2 0,7 46 0,-6-47 0,-2 187 0,0-149 0,1-287-1365,0 214-5461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01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03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30 568 4915,'6'-10'24,"0"0"1,1 1-1,13-14 1,13-19 47,-1-18-82,48-119 0,-68 147 8,0 5 4,2-1 1,0 2-1,2 0 0,1 0 0,30-33 0,-47 58 8,1 1 1,-1-1-1,0 1 1,0-1-1,0 1 1,1-1-1,-1 1 1,0-1-1,1 1 1,-1-1-1,1 1 1,-1-1-1,1 1 1,-1 0-1,0-1 1,1 1-1,-1 0 0,1-1 1,-1 1-1,1 0 1,0 0-1,-1-1 1,1 1-1,-1 0 1,1 0-1,-1 0 1,1 0-1,0 0 1,-1 0-1,1 0 1,-1 0-1,1 0 1,0 0-1,-1 0 0,1 0 1,-1 0-1,1 0 1,-1 1-1,1-1 1,0 0-1,-1 0 1,1 1-1,-1-1 1,1 0-1,-1 1 1,0-1-1,1 1 1,-1-1-1,1 0 1,-1 1-1,0-1 1,1 1-1,-1-1 0,0 1 1,1-1-1,-1 1 1,0 0-1,0-1 1,0 1-1,1-1 1,-1 1-1,0-1 1,0 1-1,0 0 1,5 47 619,-5-42-570,1 100 812,-4 0-1,-20 119 0,19-206-713,-2 1-1,0-1 1,-2-1 0,0 1-1,0-1 1,-2 0 0,0-1-1,-1 0 1,-1-1 0,-1 0-1,0-1 1,-1 0 0,-26 21-1,38-34-123,-1 1 0,1-1 0,-1 0 0,0 1 0,0-1 0,0-1 0,0 1 0,0 0 0,-1-1 0,1 1 0,0-1-1,-1 0 1,1 0 0,-1 0 0,0-1 0,1 1 0,-1-1 0,1 0 0,-1 0 0,0 0 0,-4-1 0,4-1-15,1 0 0,-1 0 0,0-1 0,1 1 1,-1-1-1,1 1 0,0-1 0,0 0 0,0 0 0,0-1 0,1 1 1,-1 0-1,1-1 0,0 0 0,0 0 0,0 1 0,-2-9 0,-10-26-122,3-2-1,0 0 0,3 0 0,1 0 0,3-1 0,-1-51 0,21 276 1576,-11-146-1319,1-1 1,3 0-1,20 55 1,-20-78-88,-3-19-134,-1-25-69,-4 7 122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04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0 250 4915,'0'4'180,"0"7"0,0 5 1,5-8 222,1-20 137,4-17-573,5-12 0,4-8 0,0-5 3,0-2-3,-3 8 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05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23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47 202 4915,'-1'40'1161,"-3"1"0,-1-1 0,-12 49 0,17-89-1153,0 0 1,0 1 0,1-1 0,-1 0-1,0 1 1,0-1 0,0 0 0,0 0-1,0 1 1,0-1 0,0 0 0,0 1-1,0-1 1,0 0 0,-1 1 0,1-1-1,0 0 1,0 1 0,0-1 0,0 0 0,0 1-1,0-1 1,-1 0 0,1 0 0,0 1-1,0-1 1,-1 0 0,1 0 0,0 0-1,0 1 1,-1-1 0,1 0 0,0 0-1,0 0 1,-1 0 0,1 1 0,0-1-1,-1 0 1,1 0 0,0 0 0,-1 0-1,1 0 1,0 0 0,-1 0 0,-5-16-132,0-28-277,6-297-1264,0 340 1671,0 0 0,0 0 1,0 0-1,-1 1 0,1-1 0,0 0 1,0 0-1,1 0 0,-1 0 0,0 1 1,0-1-1,0 0 0,1 0 0,-1 0 1,0 1-1,1-1 0,-1 0 0,0 0 1,1 1-1,-1-1 0,1 0 1,-1 1-1,1-1 0,0 0 0,0 0 1,11 16 517,6 34 493,43 221 4779,-27-105-4229,-29-142-1542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25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122 165 4915,'1'6'202,"1"-1"1,0 0-1,0 0 0,1-1 1,-1 1-1,1 0 0,0-1 1,0 0-1,4 5 1,4 6 315,22 33 429,-21-32-366,0 0-1,-2 1 1,15 32 0,-122-200-1155,-59-75-76,156 225 665,3 21 644,9 25 364,59 256 2875,-89-426-4921,17 116 1005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10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192 190 24575,'-6'7'0,"0"1"0,1-1 0,0 1 0,1 0 0,-5 10 0,-20 34 0,27-50 0,0 0 0,0 1 0,0-1 0,0 0 0,0 0 0,-1 0 0,1 0 0,-1 0 0,0-1 0,1 1 0,-1-1 0,0 0 0,0 0 0,0 0 0,-5 1 0,8-1 0,0-1 0,-1 0 0,1 0 0,-1 0 0,1 0 0,-1 0 0,1 0 0,-1 0 0,1 0 0,0 0 0,-1 0 0,1 0 0,-1 0 0,1 0 0,-1 0 0,1 0 0,0 0 0,-1 0 0,1 0 0,-1-1 0,1 1 0,0 0 0,-1 0 0,1-1 0,-1 1 0,1 0 0,0 0 0,-1-1 0,1 1 0,0 0 0,0-1 0,-1 1 0,1 0 0,0-1 0,0 1 0,-1-1 0,5-18 0,19-16 0,10 8 0,-27 23 0,-1 0 0,1 0 0,-1-1 0,0 0 0,0 0 0,6-8 0,-11 13 0,0 0 0,0 0 0,1 0 0,-1-1 0,0 1 0,0 0 0,0 0 0,0 0 0,0 0 0,0 0 0,0 0 0,0 0 0,0-1 0,0 1 0,0 0 0,0 0 0,0 0 0,0 0 0,0 0 0,0 0 0,0 0 0,0-1 0,0 1 0,0 0 0,0 0 0,0 0 0,0 0 0,0 0 0,0 0 0,0-1 0,0 1 0,0 0 0,0 0 0,0 0 0,0 0 0,0 0 0,-1 0 0,1 0 0,0 0 0,0 0 0,0-1 0,0 1 0,0 0 0,0 0 0,0 0 0,0 0 0,-1 0 0,1 0 0,0 0 0,0 0 0,0 0 0,0 0 0,0 0 0,0 0 0,0 0 0,-1 0 0,1 0 0,0 0 0,0 0 0,0 0 0,0 0 0,0 0 0,-15 3 0,-11 8 0,18-5 0,0-1 0,0 0 0,0 0 0,-1-1 0,1 0 0,-1 0 0,0-1 0,0 0 0,-1-1 0,1 0 0,0 0 0,-16 0 0,35-3 0,-1-1 0,0 0 0,0 0 0,0-1 0,0 0 0,0 0 0,0-1 0,-1 0 0,0-1 0,0 0 0,10-8 0,6-5 0,-1-1 0,25-28 0,-26 9 0,-22 39 0,-6 15 0,1-1 0,-1 1 0,-1-2 0,0 1 0,-11 15 0,14-23 0,-1-1 0,1 0 0,-1-1 0,-1 1 0,1-1 0,-1 0 0,1 0 0,-1-1 0,-1 0 0,1 0 0,-9 4 0,5-8 0,14-12 0,12-10 0,20-6 0,-26 22 0,-1-1 0,1 0 0,-2-1 0,1 0 0,-1 0 0,0-1 0,-1 0 0,12-18 0,-8 6 0,5-6 0,-22 57 0,3-21 0,1 0 0,-1 0 0,-1 0 0,1-1 0,-2 1 0,1-1 0,-1 0 0,0 0 0,-1-1 0,0 0 0,0 0 0,0 0 0,-1 0 0,-12 8 0,12-9 0,5-3 0,0-1 0,-1 0 0,1 0 0,0 0 0,-1 0 0,1 0 0,-1 0 0,0-1 0,1 1 0,-1-1 0,0 0 0,0 0 0,0 0 0,0 0 0,-5 0 0,8-2 0,0 0 0,0 0 0,0 0 0,-1 0 0,1 0 0,0 0 0,0 0 0,0 0 0,1 0 0,-1 0 0,0 0 0,0 0 0,1 0 0,-1 0 0,0 0 0,1 0 0,-1 0 0,1 0 0,-1 0 0,1 0 0,0 0 0,-1 0 0,1 0 0,1 0 0,17-26 0,6-6 0,35-61 0,-40 60 0,-11 18 0,4-3 0,-10 23 0,-1 17 0,-3-10 0,0 0 0,-1 1 0,0-1 0,-1 0 0,0 0 0,-1 0 0,-1 0 0,1 0 0,-2-1 0,1 0 0,-1 0 0,-1-1 0,0 1 0,0-1 0,-1-1 0,-14 14 0,22-22 0,-1 0 0,1 1 0,0-1 0,-1 0 0,1 1 0,0-1 0,-1 0 0,1 1 0,-1-1 0,1 0 0,0 0 0,-1 1 0,1-1 0,-1 0 0,1 0 0,-1 0 0,1 0 0,-1 0 0,1 0 0,-1 1 0,1-1 0,-1 0 0,1 0 0,-1-1 0,1 1 0,0 0 0,-1 0 0,1 0 0,-1 0 0,1 0 0,-1 0 0,0-1 0,-2-15 0,12-21 0,-2 23-1365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26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1 0 4915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27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5:29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4915,'8'12'428,"1"0"1,-2 1-1,0 0 0,0 0 0,-1 1 1,-1 0-1,6 24 0,0-5 278,-2-8 18,-1 0 1,-1 0-1,-1 0 0,4 47 0,-10-72-721,0-1-1,0 1 1,0 0-1,0 0 1,0 0-1,0 0 0,0 0 1,0 0-1,0 0 1,0 0-1,0 0 0,0-1 1,0 1-1,-1 0 1,1 0-1,0 0 1,0 0-1,0 0 0,0 0 1,0 0-1,0 0 1,0 0-1,0 0 1,0 0-1,-1 0 0,1 0 1,0 0-1,0 0 1,0 0-1,0 0 0,0 0 1,0 0-1,0 0 1,0 0-1,-1 0 1,1 0-1,0 0 0,0 0 1,0 0-1,0 0 1,0 0-1,0 0 1,0 0-1,0 0 0,0 0 1,-1 0-1,1 0 1,0 0-1,0 0 0,0 1 1,0-1-1,0 0 1,0 0-1,0 0 1,0 0-1,0 0 0,0 0 1,0 0-1,0 0 1,0 0-1,0 1 1,-11-17-166,-9-20-179,11 16 114,2-2 1,0 1-1,2-1 0,0 0 1,1 0-1,2 0 1,0 0-1,1-1 1,4-36-1,2 41 22,-1 10 186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45:32.2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97 24575,'4'7'0,"0"-1"0,0 1 0,-1 0 0,1 0 0,-1 0 0,-1 0 0,0 0 0,0 1 0,0-1 0,-1 1 0,0 0 0,0-1 0,-2 16 0,2-12 0,-1 0 0,1-1 0,1 1 0,0-1 0,0 0 0,5 14 0,-6-23 0,-1 0 0,1 1 0,-1-1 0,1 0 0,0 0 0,-1 1 0,1-1 0,0 0 0,0 0 0,0 0 0,-1 0 0,1 0 0,1 0 0,-1 0 0,0 0 0,0 0 0,0-1 0,0 1 0,0 0 0,1-1 0,-1 1 0,3 0 0,-3-2 0,-1 1 0,1-1 0,0 0 0,0 1 0,-1-1 0,1 0 0,-1 0 0,1 0 0,-1 1 0,1-1 0,-1 0 0,0 0 0,1 0 0,-1 0 0,0 0 0,1 0 0,-1 0 0,0 0 0,0 0 0,0 0 0,0 0 0,0 0 0,0 0 0,0 0 0,-1 0 0,1 0 0,0 0 0,-1 0 0,1 0 0,0 0 0,-2-1 0,-15-73 0,-14-80 0,31 150 0,-2 0 0,1 0 0,0 0 0,-1 0 0,0 1 0,0-1 0,-1 0 0,1 1 0,-7-9 0,9 13 0,0-1 0,-1 1 0,1-1 0,0 1 0,-1 0 0,1-1 0,-1 1 0,1-1 0,-1 1 0,1 0 0,-1-1 0,1 1 0,-1 0 0,1 0 0,-1 0 0,1-1 0,-1 1 0,0 0 0,1 0 0,-1 0 0,1 0 0,-1 0 0,1 0 0,-1 0 0,0 0 0,1 0 0,-1 0 0,1 0 0,-1 0 0,-1 1 0,1 0 0,0 1 0,-1-1 0,1 1 0,0 0 0,0-1 0,0 1 0,0 0 0,0 0 0,1-1 0,-1 1 0,1 0 0,-1 0 0,1 0 0,-1 0 0,1 3 0,-4 19 0,2 0 0,0 1 0,2 0 0,0-1 0,2 1 0,1-1 0,1 1 0,1-1 0,1 0 0,1-1 0,1 1 0,1-1 0,1-1 0,1 0 0,1 0 0,16 21 0,-20-30 0,0 1 0,-1 0 0,-1 0 0,0 0 0,7 29 0,10 79 0,0 28 0,-16-101 0,-1 1 0,-3 1 0,-6 88 0,0-30 0,3-101 0,0 0 0,0-1 0,-1 1 0,0 0 0,-1-1 0,0 1 0,0-1 0,0 1 0,-1-1 0,0 0 0,-1 0 0,0 0 0,0 0 0,0-1 0,-1 0 0,0 1 0,0-2 0,0 1 0,-1-1 0,-7 7 0,12-11 0,0-1 0,0 1 0,0-1 0,1 1 0,-1-1 0,0 1 0,0-1 0,0 1 0,0-1 0,0 0 0,0 1 0,0-1 0,0 0 0,0 0 0,0 0 0,0 1 0,0-1 0,0 0 0,0-1 0,0 1 0,0 0 0,0 0 0,0 0 0,0-1 0,-1 1 0,2-1 0,-1 0 0,1 1 0,0-1 0,-1 0 0,1 1 0,0-1 0,0 0 0,-1 0 0,1 1 0,0-1 0,0 0 0,0 0 0,0 1 0,0-1 0,0 0 0,0 1 0,0-1 0,1 0 0,-1 0 0,0 1 0,0-1 0,1 0 0,-1 1 0,0-1 0,1 0 0,-1 1 0,0-1 0,1 0 0,-1 1 0,1-1 0,-1 1 0,2-2 0,12-13 0,0 1 0,1 0 0,28-20 0,-22 18 0,-37 26 8,0 0 1,-26 10-1,24-12-207,0 0 1,1 1-1,0 1 1,0 1-1,1 0 1,-29 27-1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21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80 24575,'4'48'0,"-3"-33"0,-9-44 0,7 26 0,0-1 0,0 0 0,0 1 0,-1-1 0,0 0 0,0 1 0,0 0 0,-3-5 0,5 8 0,0 0 0,0 0 0,0 0 0,-1 0 0,1-1 0,0 1 0,0 0 0,0 0 0,0 0 0,0 0 0,-1 0 0,1 0 0,0 0 0,0 0 0,0-1 0,0 1 0,0 0 0,-1 0 0,1 0 0,0 0 0,0 0 0,0 0 0,0 0 0,-1 0 0,1 0 0,0 0 0,0 0 0,0 0 0,-1 0 0,1 0 0,0 0 0,0 0 0,0 0 0,0 0 0,-1 1 0,1-1 0,0 0 0,0 0 0,0 0 0,0 0 0,0 0 0,-1 0 0,1 0 0,0 0 0,0 1 0,0-1 0,0 0 0,0 0 0,0 0 0,0 1 0,-2 22 0,4-13 0,0 0 0,1 0 0,0 0 0,1-1 0,0 1 0,7 12 0,15 38 0,-25-57 0,0 1 0,0 0 0,0 0 0,-1 0 0,1 1 0,-1-1 0,0 0 0,0 0 0,-1 0 0,1 0 0,-1 0 0,-2 6 0,-27-90 0,3-21 0,29 114 0,0 11 0,2 1 0,12 42 0,-15-63 0,28 83 0,-27-78 0,0-1 0,-1 1 0,0 0 0,0-1 0,-1 1 0,0 0 0,0 0 0,-3 10 0,-6-60 0,9 20 0,-1 1 0,-1-1 0,-1 1 0,0-1 0,-9-27 0,8 36 0,2-1 0,0 1 0,-2-23 0,-3-26 0,4 47-79,1 0-1,1-1 0,0 1 1,1-17-1,1 15-887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25.6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49.6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24575,'6'11'0,"0"-1"0,0 0 0,1-1 0,0 1 0,1-1 0,0-1 0,0 1 0,1-1 0,0-1 0,0 0 0,1 0 0,14 7 0,-16-8 0,0-1 0,0 1 0,-1 0 0,0 0 0,-1 1 0,1 0 0,-1 0 0,0 1 0,-1 0 0,0 0 0,0 0 0,-1 1 0,0-1 0,0 1 0,-1 0 0,3 11 0,-2-9 0,1 0 0,0-1 0,1 1 0,10 14 0,-14-24 0,1-2-80,-2-12 280,-2-14-1685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52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24575,'6'7'0,"0"1"0,-1 0 0,0 0 0,-1 0 0,0 1 0,0-1 0,0 1 0,-1 0 0,-1 0 0,0 0 0,0 1 0,1 16 0,14 50 0,-9-51 0,-1 0 0,-1 1 0,3 34 0,-9 65-1365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55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26:59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1 349 24575,'29'-11'0,"-23"9"0,-20 19 0,123-132 0,-88 94 0,-1-1 0,-1 0 0,0-2 0,-2 0 0,-1-1 0,22-45 0,-21 41-1365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2T16:30:54.4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24233,'0'146'0,"210"-146"0,-210-146 0,-210 146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32A7-497C-1605-3A35-32BC4E6F7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20EEBA-6E48-7E46-5F24-4A6961C47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903CE-4510-8AB1-A99B-00E1F5EF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89FEA-32BB-C34E-6BF4-36A1B267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1A23C-EB40-BF4C-A4F6-857F9355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2999A-7857-5145-F8D0-79232969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DC516-D17C-6F4F-B0C5-85602AF6D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7C59F-7225-7574-7E33-9F9DC4AF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80FC2-E6C9-B14C-6AE5-D0348E5C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972B8-D235-8DF7-0A18-8442B58B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0C3EED-374E-AB1D-ACDE-2FF5C7287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1E030-304C-13A5-7374-2473E61FD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E0988-F823-11BC-65F4-9D6BF39D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3784B-CD6B-CE19-F413-C7E3D17D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7DD35-7184-FAAA-0936-3C047649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DC545-8D2D-6D39-ECB2-3B6D034C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60334-E945-D5D2-553F-3AD0493E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14692-E1D7-5734-1E92-169C6C3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A86B5-5A85-9D7A-91C0-D31890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F708-CD66-E635-68E6-58B16DFF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77170-058A-67D1-721F-043296D8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51E19C-9E0E-F66C-A737-7FCA0851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386CB-244B-6423-5F10-9310D999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EC504-D961-AE95-F472-CA408F57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67E109-BB3B-E14C-BD01-E6185529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5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B646-4536-7397-DC65-F8DD7083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5BDDC-1508-FDE9-A9EB-12DF6B31B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957BAA-7A7E-3527-2318-459A173B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5C469-000E-5B1E-D00B-90727EA0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86C623-705C-B0FE-A496-072D77CF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0CEAD-B56F-05A8-3077-48A9E060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7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E6DF3-25B4-8763-38FC-7F90A918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379EEC-B250-34EE-3983-1E70E7E10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C9174-D79C-DD0D-DCF4-86D98B65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D56682-A30A-4735-493C-9146AD6B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3EE376-69AD-0C09-CDC4-ACD98373E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C05DA8-58D8-BFB5-0180-2669D915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EACBD9-E5C2-A7B3-D324-A3E738E9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3BB361-5278-5FEA-BBE2-57E9A63C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EAD2C-8F2B-52F6-5528-7559ED61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3A97B1-519E-5382-6196-F72365FC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EAFD1E-93A8-EBFB-E621-1B36640A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C5D8B-58BF-8005-41DC-2CC0637A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8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BA9CBC-E40A-5B3D-C1B7-3023F04F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E69BAC-C04D-2874-DC2D-69ACDE59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FFD871-6B34-3E76-7586-F607A727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8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F0016-94B7-53AD-4010-E80069C5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549D3-BB25-97C0-725B-B2541389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9B527-303E-960E-96B1-A9A032C65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09C20-88CC-D6FB-1E59-03658CFA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1F8CB-496C-F1F1-3E27-76EFBB87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8CC9F-1A33-812A-BF4F-9F79179A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8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86A6A-2B2F-DFE1-78C0-D5F072BF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A1FAAC-0D30-8CC3-D540-93075EFAF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CFD08-7F34-F715-4896-476AADCD6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5C0C7-07AB-6889-02FA-181C768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E88144-A0D2-34B9-96A0-E4E12F7F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7E40-CD2A-6921-84A2-1C609276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38FE-1A66-165D-C88B-3B05E2A6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82631-680D-0B71-8863-4AA691585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A61F3-CD07-8953-196A-5F3F3FA8F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58F-5D98-4DA5-B7F5-9787270D0F9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D77A4-48D3-30FA-09B0-3C15212E6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CB17F-75E5-BE7D-A528-77F9F2C12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1373-42FB-4C14-92DC-44CC37E65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1.png"/><Relationship Id="rId7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.xml"/><Relationship Id="rId21" Type="http://schemas.microsoft.com/office/2007/relationships/hdphoto" Target="../media/hdphoto1.wdp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customXml" Target="../ink/ink14.xml"/><Relationship Id="rId68" Type="http://schemas.openxmlformats.org/officeDocument/2006/relationships/image" Target="../media/image62.png"/><Relationship Id="rId16" Type="http://schemas.openxmlformats.org/officeDocument/2006/relationships/image" Target="../media/image41.png"/><Relationship Id="rId11" Type="http://schemas.openxmlformats.org/officeDocument/2006/relationships/image" Target="../media/image36.svg"/><Relationship Id="rId32" Type="http://schemas.openxmlformats.org/officeDocument/2006/relationships/customXml" Target="../ink/ink6.xml"/><Relationship Id="rId37" Type="http://schemas.openxmlformats.org/officeDocument/2006/relationships/image" Target="../media/image46.png"/><Relationship Id="rId53" Type="http://schemas.openxmlformats.org/officeDocument/2006/relationships/image" Target="../media/image53.png"/><Relationship Id="rId58" Type="http://schemas.openxmlformats.org/officeDocument/2006/relationships/image" Target="../media/image58.svg"/><Relationship Id="rId74" Type="http://schemas.openxmlformats.org/officeDocument/2006/relationships/customXml" Target="../ink/ink20.xml"/><Relationship Id="rId79" Type="http://schemas.openxmlformats.org/officeDocument/2006/relationships/image" Target="../media/image66.png"/><Relationship Id="rId5" Type="http://schemas.openxmlformats.org/officeDocument/2006/relationships/image" Target="../media/image30.svg"/><Relationship Id="rId61" Type="http://schemas.openxmlformats.org/officeDocument/2006/relationships/customXml" Target="../ink/ink13.xml"/><Relationship Id="rId19" Type="http://schemas.openxmlformats.org/officeDocument/2006/relationships/image" Target="../media/image44.svg"/><Relationship Id="rId14" Type="http://schemas.openxmlformats.org/officeDocument/2006/relationships/image" Target="../media/image39.png"/><Relationship Id="rId22" Type="http://schemas.openxmlformats.org/officeDocument/2006/relationships/customXml" Target="../ink/ink1.xml"/><Relationship Id="rId27" Type="http://schemas.openxmlformats.org/officeDocument/2006/relationships/image" Target="../media/image350.png"/><Relationship Id="rId30" Type="http://schemas.openxmlformats.org/officeDocument/2006/relationships/customXml" Target="../ink/ink5.xml"/><Relationship Id="rId35" Type="http://schemas.openxmlformats.org/officeDocument/2006/relationships/customXml" Target="../ink/ink8.xml"/><Relationship Id="rId43" Type="http://schemas.openxmlformats.org/officeDocument/2006/relationships/customXml" Target="../ink/ink11.xml"/><Relationship Id="rId48" Type="http://schemas.openxmlformats.org/officeDocument/2006/relationships/image" Target="../media/image48.svg"/><Relationship Id="rId56" Type="http://schemas.openxmlformats.org/officeDocument/2006/relationships/image" Target="../media/image56.svg"/><Relationship Id="rId64" Type="http://schemas.openxmlformats.org/officeDocument/2006/relationships/image" Target="../media/image60.png"/><Relationship Id="rId69" Type="http://schemas.openxmlformats.org/officeDocument/2006/relationships/customXml" Target="../ink/ink17.xml"/><Relationship Id="rId77" Type="http://schemas.openxmlformats.org/officeDocument/2006/relationships/image" Target="../media/image65.png"/><Relationship Id="rId8" Type="http://schemas.openxmlformats.org/officeDocument/2006/relationships/image" Target="../media/image33.png"/><Relationship Id="rId51" Type="http://schemas.openxmlformats.org/officeDocument/2006/relationships/image" Target="../media/image51.png"/><Relationship Id="rId72" Type="http://schemas.openxmlformats.org/officeDocument/2006/relationships/customXml" Target="../ink/ink19.xml"/><Relationship Id="rId80" Type="http://schemas.openxmlformats.org/officeDocument/2006/relationships/image" Target="../media/image67.png"/><Relationship Id="rId3" Type="http://schemas.openxmlformats.org/officeDocument/2006/relationships/image" Target="../media/image28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microsoft.com/office/2007/relationships/hdphoto" Target="../media/hdphoto2.wdp"/><Relationship Id="rId46" Type="http://schemas.openxmlformats.org/officeDocument/2006/relationships/image" Target="../media/image44.png"/><Relationship Id="rId59" Type="http://schemas.openxmlformats.org/officeDocument/2006/relationships/image" Target="../media/image59.png"/><Relationship Id="rId67" Type="http://schemas.openxmlformats.org/officeDocument/2006/relationships/customXml" Target="../ink/ink16.xml"/><Relationship Id="rId20" Type="http://schemas.openxmlformats.org/officeDocument/2006/relationships/image" Target="../media/image45.png"/><Relationship Id="rId41" Type="http://schemas.openxmlformats.org/officeDocument/2006/relationships/customXml" Target="../ink/ink10.xml"/><Relationship Id="rId54" Type="http://schemas.openxmlformats.org/officeDocument/2006/relationships/image" Target="../media/image54.svg"/><Relationship Id="rId62" Type="http://schemas.openxmlformats.org/officeDocument/2006/relationships/image" Target="../media/image590.png"/><Relationship Id="rId70" Type="http://schemas.openxmlformats.org/officeDocument/2006/relationships/customXml" Target="../ink/ink18.xml"/><Relationship Id="rId75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5" Type="http://schemas.openxmlformats.org/officeDocument/2006/relationships/image" Target="../media/image40.svg"/><Relationship Id="rId23" Type="http://schemas.openxmlformats.org/officeDocument/2006/relationships/image" Target="../media/image330.png"/><Relationship Id="rId28" Type="http://schemas.openxmlformats.org/officeDocument/2006/relationships/customXml" Target="../ink/ink4.xml"/><Relationship Id="rId36" Type="http://schemas.openxmlformats.org/officeDocument/2006/relationships/image" Target="../media/image390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35.png"/><Relationship Id="rId31" Type="http://schemas.openxmlformats.org/officeDocument/2006/relationships/image" Target="../media/image370.png"/><Relationship Id="rId44" Type="http://schemas.openxmlformats.org/officeDocument/2006/relationships/image" Target="../media/image430.png"/><Relationship Id="rId52" Type="http://schemas.openxmlformats.org/officeDocument/2006/relationships/image" Target="../media/image52.svg"/><Relationship Id="rId60" Type="http://schemas.openxmlformats.org/officeDocument/2006/relationships/image" Target="../media/image60.svg"/><Relationship Id="rId65" Type="http://schemas.openxmlformats.org/officeDocument/2006/relationships/customXml" Target="../ink/ink15.xml"/><Relationship Id="rId73" Type="http://schemas.openxmlformats.org/officeDocument/2006/relationships/image" Target="../media/image64.png"/><Relationship Id="rId78" Type="http://schemas.openxmlformats.org/officeDocument/2006/relationships/customXml" Target="../ink/ink23.xml"/><Relationship Id="rId81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9" Type="http://schemas.openxmlformats.org/officeDocument/2006/relationships/customXml" Target="../ink/ink9.xml"/><Relationship Id="rId34" Type="http://schemas.openxmlformats.org/officeDocument/2006/relationships/customXml" Target="../ink/ink7.xml"/><Relationship Id="rId50" Type="http://schemas.openxmlformats.org/officeDocument/2006/relationships/image" Target="../media/image50.svg"/><Relationship Id="rId55" Type="http://schemas.openxmlformats.org/officeDocument/2006/relationships/image" Target="../media/image55.png"/><Relationship Id="rId76" Type="http://schemas.openxmlformats.org/officeDocument/2006/relationships/customXml" Target="../ink/ink22.xml"/><Relationship Id="rId7" Type="http://schemas.openxmlformats.org/officeDocument/2006/relationships/image" Target="../media/image32.svg"/><Relationship Id="rId71" Type="http://schemas.openxmlformats.org/officeDocument/2006/relationships/image" Target="../media/image63.png"/><Relationship Id="rId2" Type="http://schemas.openxmlformats.org/officeDocument/2006/relationships/image" Target="../media/image27.png"/><Relationship Id="rId29" Type="http://schemas.openxmlformats.org/officeDocument/2006/relationships/image" Target="../media/image36.png"/><Relationship Id="rId24" Type="http://schemas.openxmlformats.org/officeDocument/2006/relationships/customXml" Target="../ink/ink2.xml"/><Relationship Id="rId40" Type="http://schemas.openxmlformats.org/officeDocument/2006/relationships/image" Target="../media/image410.png"/><Relationship Id="rId45" Type="http://schemas.openxmlformats.org/officeDocument/2006/relationships/customXml" Target="../ink/ink12.xml"/><Relationship Id="rId66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8A5D0524-4185-BB92-8CAC-22C3E9142A16}"/>
              </a:ext>
            </a:extLst>
          </p:cNvPr>
          <p:cNvSpPr/>
          <p:nvPr/>
        </p:nvSpPr>
        <p:spPr>
          <a:xfrm>
            <a:off x="1424467" y="1740560"/>
            <a:ext cx="9339942" cy="2171700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5BA99-3642-90E2-0C72-4586940A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467" y="1824854"/>
            <a:ext cx="9339942" cy="193459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с использованием искусственного интеллекта для расшифровки гематологических исследований 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10C42426-F84E-08F1-6586-B82747CBBEEE}"/>
              </a:ext>
            </a:extLst>
          </p:cNvPr>
          <p:cNvSpPr/>
          <p:nvPr/>
        </p:nvSpPr>
        <p:spPr>
          <a:xfrm>
            <a:off x="10592139" y="3755308"/>
            <a:ext cx="1306286" cy="76744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0D920386-0356-B55D-F0C2-0999C2D867CF}"/>
              </a:ext>
            </a:extLst>
          </p:cNvPr>
          <p:cNvSpPr/>
          <p:nvPr/>
        </p:nvSpPr>
        <p:spPr>
          <a:xfrm>
            <a:off x="291103" y="926687"/>
            <a:ext cx="1306286" cy="76744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16D0D233-8249-AEF5-5AEB-A5D7C266CC23}"/>
              </a:ext>
            </a:extLst>
          </p:cNvPr>
          <p:cNvSpPr/>
          <p:nvPr/>
        </p:nvSpPr>
        <p:spPr>
          <a:xfrm>
            <a:off x="10350621" y="3664161"/>
            <a:ext cx="772886" cy="457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09FBACD3-2E25-FCFE-8030-810180C9A4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EE9E3-ECE8-E480-4C4D-FEB51AE8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5" r="9604" b="12796"/>
          <a:stretch>
            <a:fillRect/>
          </a:stretch>
        </p:blipFill>
        <p:spPr>
          <a:xfrm>
            <a:off x="9405957" y="4713894"/>
            <a:ext cx="2372363" cy="19322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D8302-32EC-9249-4117-08DC3AA4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154" y="606557"/>
            <a:ext cx="1195271" cy="11952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C97CCF-2AF4-8815-228F-BEA4697821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42" t="5487" r="4711" b="5960"/>
          <a:stretch>
            <a:fillRect/>
          </a:stretch>
        </p:blipFill>
        <p:spPr>
          <a:xfrm>
            <a:off x="7791123" y="4006085"/>
            <a:ext cx="2212441" cy="16939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F3382E-1C71-8922-5BEB-776EBF26D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123" y="5325475"/>
            <a:ext cx="2013420" cy="1356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3AD8D1-E7A8-D16F-0575-3C212AA0C5BF}"/>
              </a:ext>
            </a:extLst>
          </p:cNvPr>
          <p:cNvSpPr txBox="1"/>
          <p:nvPr/>
        </p:nvSpPr>
        <p:spPr>
          <a:xfrm>
            <a:off x="359184" y="5510830"/>
            <a:ext cx="6100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Рудакова Кира Сергеевна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+7 937 958 19 82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kirarud06@gmail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53B8A7-B219-5049-9948-E3FE7BE058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45" t="32995" r="8115" b="33794"/>
          <a:stretch>
            <a:fillRect/>
          </a:stretch>
        </p:blipFill>
        <p:spPr>
          <a:xfrm>
            <a:off x="5532975" y="702206"/>
            <a:ext cx="5175449" cy="9965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B8B5A4-E1AE-B611-C30E-24FCBAB8EB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202"/>
          <a:stretch>
            <a:fillRect/>
          </a:stretch>
        </p:blipFill>
        <p:spPr>
          <a:xfrm>
            <a:off x="1597389" y="702206"/>
            <a:ext cx="4078555" cy="999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F059215-EFA1-A452-5A60-187BC0D621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591" t="11791" r="14429" b="9785"/>
          <a:stretch>
            <a:fillRect/>
          </a:stretch>
        </p:blipFill>
        <p:spPr>
          <a:xfrm>
            <a:off x="6525413" y="5420828"/>
            <a:ext cx="1128415" cy="12126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8C2F11-0362-9B28-72E3-B84291278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16" y="1526696"/>
            <a:ext cx="77425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E7EF4-A84C-163E-A053-7D6F35C9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60" y="-102287"/>
            <a:ext cx="100394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преимущества на фоне существующих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AI-решений РФ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FC798046-62F4-FFED-FE02-F0B5D1DFF3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2E11B32-46CD-2C99-55EC-EBDE7672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59996"/>
              </p:ext>
            </p:extLst>
          </p:nvPr>
        </p:nvGraphicFramePr>
        <p:xfrm>
          <a:off x="368709" y="1223276"/>
          <a:ext cx="11454581" cy="25129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0598">
                  <a:extLst>
                    <a:ext uri="{9D8B030D-6E8A-4147-A177-3AD203B41FA5}">
                      <a16:colId xmlns:a16="http://schemas.microsoft.com/office/drawing/2014/main" val="1245921137"/>
                    </a:ext>
                  </a:extLst>
                </a:gridCol>
                <a:gridCol w="1275797">
                  <a:extLst>
                    <a:ext uri="{9D8B030D-6E8A-4147-A177-3AD203B41FA5}">
                      <a16:colId xmlns:a16="http://schemas.microsoft.com/office/drawing/2014/main" val="3136115378"/>
                    </a:ext>
                  </a:extLst>
                </a:gridCol>
                <a:gridCol w="1543747">
                  <a:extLst>
                    <a:ext uri="{9D8B030D-6E8A-4147-A177-3AD203B41FA5}">
                      <a16:colId xmlns:a16="http://schemas.microsoft.com/office/drawing/2014/main" val="1143708364"/>
                    </a:ext>
                  </a:extLst>
                </a:gridCol>
                <a:gridCol w="1328176">
                  <a:extLst>
                    <a:ext uri="{9D8B030D-6E8A-4147-A177-3AD203B41FA5}">
                      <a16:colId xmlns:a16="http://schemas.microsoft.com/office/drawing/2014/main" val="22655494"/>
                    </a:ext>
                  </a:extLst>
                </a:gridCol>
                <a:gridCol w="1260641">
                  <a:extLst>
                    <a:ext uri="{9D8B030D-6E8A-4147-A177-3AD203B41FA5}">
                      <a16:colId xmlns:a16="http://schemas.microsoft.com/office/drawing/2014/main" val="562709348"/>
                    </a:ext>
                  </a:extLst>
                </a:gridCol>
                <a:gridCol w="1755894">
                  <a:extLst>
                    <a:ext uri="{9D8B030D-6E8A-4147-A177-3AD203B41FA5}">
                      <a16:colId xmlns:a16="http://schemas.microsoft.com/office/drawing/2014/main" val="827256428"/>
                    </a:ext>
                  </a:extLst>
                </a:gridCol>
                <a:gridCol w="1632081">
                  <a:extLst>
                    <a:ext uri="{9D8B030D-6E8A-4147-A177-3AD203B41FA5}">
                      <a16:colId xmlns:a16="http://schemas.microsoft.com/office/drawing/2014/main" val="2634260495"/>
                    </a:ext>
                  </a:extLst>
                </a:gridCol>
                <a:gridCol w="1517647">
                  <a:extLst>
                    <a:ext uri="{9D8B030D-6E8A-4147-A177-3AD203B41FA5}">
                      <a16:colId xmlns:a16="http://schemas.microsoft.com/office/drawing/2014/main" val="177818941"/>
                    </a:ext>
                  </a:extLst>
                </a:gridCol>
              </a:tblGrid>
              <a:tr h="4579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Критерий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Специализация на гематологии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Учёт вида, породы, возраста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Время интерпретации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Клиническая точность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Интеграция с ЛИС/лабораториями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Масштабирование 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Формат работы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652953"/>
                  </a:ext>
                </a:extLst>
              </a:tr>
              <a:tr h="457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VetPro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Частичная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секунд</a:t>
                      </a: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доказана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Нет (единичный сервис)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Расшифровка анализов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94222"/>
                  </a:ext>
                </a:extLst>
              </a:tr>
              <a:tr h="457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VETERINAR.AI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применимо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применимо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Текстовая консультация ветеринарных врачей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24718"/>
                  </a:ext>
                </a:extLst>
              </a:tr>
              <a:tr h="329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Limpopo AI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применимо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 применимо 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Нет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Нет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Чат-бот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18690"/>
                  </a:ext>
                </a:extLst>
              </a:tr>
              <a:tr h="81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Наш продукт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Да — 10 показателей крови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Да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3–5 секунд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Снижение ошибок до 30% (тестирование)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API-</a:t>
                      </a:r>
                      <a:r>
                        <a:rPr lang="ru-RU" sz="1000" dirty="0" err="1"/>
                        <a:t>first</a:t>
                      </a:r>
                      <a:r>
                        <a:rPr lang="ru-RU" sz="1000" dirty="0"/>
                        <a:t>, готовая интеграция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Платформа для тысяч клиник, лабораторий и предприятий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Полноценная система поддержки диагностики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68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77D307-05E3-7F20-78A1-21E1BB8A3833}"/>
              </a:ext>
            </a:extLst>
          </p:cNvPr>
          <p:cNvSpPr txBox="1"/>
          <p:nvPr/>
        </p:nvSpPr>
        <p:spPr>
          <a:xfrm>
            <a:off x="2585542" y="4969482"/>
            <a:ext cx="7020916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Первый в РФ специализированный AI-гематолог для животных, который работает за 3–5 секунд, учитывает породу и возраст, и готов к масштабной интеграции, в то время как конкуренты — это либо сырые сервисы, либо ассистенты без глубинной диагностики.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CF11E-24BE-6480-9243-84FD51D0CD53}"/>
              </a:ext>
            </a:extLst>
          </p:cNvPr>
          <p:cNvSpPr txBox="1"/>
          <p:nvPr/>
        </p:nvSpPr>
        <p:spPr>
          <a:xfrm>
            <a:off x="3045373" y="3907192"/>
            <a:ext cx="61012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Ключевое преимущество одной фразой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F1179FB7-3024-5A6C-7583-4F697CC8EC9C}"/>
              </a:ext>
            </a:extLst>
          </p:cNvPr>
          <p:cNvSpPr/>
          <p:nvPr/>
        </p:nvSpPr>
        <p:spPr>
          <a:xfrm rot="5400000">
            <a:off x="5865165" y="4351175"/>
            <a:ext cx="461665" cy="67266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64F3A-8D47-54DC-CEA5-CEAF25A1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продвижения и масштабирования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873B7C-9A30-687D-5BF9-BEF6FF230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5413" y="1078630"/>
            <a:ext cx="3267739" cy="39703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2BE0E0-91FA-B9BD-FDBF-DEB35D08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8" y="1110909"/>
            <a:ext cx="3174306" cy="3938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5750CB-A254-7287-AC51-2B482F5A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288" y="1046349"/>
            <a:ext cx="3267740" cy="40025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AAD8D8-3887-CDB2-55B5-2EC5145C0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888385" y="2707867"/>
            <a:ext cx="545656" cy="389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A17901-1C4C-F45E-D3B5-09543C0AD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12" y="2629915"/>
            <a:ext cx="390178" cy="548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105517-B2CD-30D4-2969-AFFE17C9AADD}"/>
              </a:ext>
            </a:extLst>
          </p:cNvPr>
          <p:cNvSpPr txBox="1"/>
          <p:nvPr/>
        </p:nvSpPr>
        <p:spPr>
          <a:xfrm>
            <a:off x="722972" y="1240749"/>
            <a:ext cx="32677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Этап: запуск (0–6 месяцев)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первые пользователи + проверка продукта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Пилотные внедрения в 5–10 ветеринарных клиниках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Тестирование с реальными анализами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Сбор обратной связи от врачей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Улучшение точности AI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50–100 пользователей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точность интерпретации &gt;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29C1-3CAE-31EE-5DAA-AD5406807562}"/>
              </a:ext>
            </a:extLst>
          </p:cNvPr>
          <p:cNvSpPr txBox="1"/>
          <p:nvPr/>
        </p:nvSpPr>
        <p:spPr>
          <a:xfrm>
            <a:off x="4425150" y="1110909"/>
            <a:ext cx="32677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Этап: выход на рынок (6–12 месяцев)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привлечение первых платящих клиентов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Прямые продажи в клиники и лаборатории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Демонстрации продукта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-доступ)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Участие в ветеринарных конференциях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Продвижение через профильные сообщества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100–300 клиентов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конверсия в оплату: 10–20%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8E68E-7127-B902-06DA-787E004DB595}"/>
              </a:ext>
            </a:extLst>
          </p:cNvPr>
          <p:cNvSpPr txBox="1"/>
          <p:nvPr/>
        </p:nvSpPr>
        <p:spPr>
          <a:xfrm>
            <a:off x="8211025" y="1228572"/>
            <a:ext cx="32677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Этап: масштабирование (1–3 года)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рост и закрепление на рынке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Партнёрства с лабораториями и поставщиками оборудования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Интеграция с ветеринарными CRM-системами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Выход на агрохолдинги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Расширение функционала (аналитика, прогнозирование)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1 000+ клиентов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рост выручки: x3–x5 в год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52E1A-89D8-676A-EFF5-F7CE75B341E1}"/>
              </a:ext>
            </a:extLst>
          </p:cNvPr>
          <p:cNvSpPr txBox="1"/>
          <p:nvPr/>
        </p:nvSpPr>
        <p:spPr>
          <a:xfrm>
            <a:off x="732708" y="5178787"/>
            <a:ext cx="103312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продвижения: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Профессиональные конференции и выставки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Ветеринарные сообщества и образовательные платформы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Прямые продажи (B2B)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Онлайн-продвижение (сайт, кейсы, демонстрации)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A77084-C088-9751-EFD9-E055CC691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656" y="5382053"/>
            <a:ext cx="327841" cy="11674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A2BE70-1ED2-7FE2-53C1-77064E1F1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A5EB4-91F7-5299-7B27-8C05F3D8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-113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монетизации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A937-40A5-E670-0118-09B7FDBB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987" y="5232672"/>
            <a:ext cx="7146130" cy="1000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лицензии для вузов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₽ в год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ВУЗ (для обучения студентов без доступа к коммерческому использованию)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EF2DA11-F3BD-58DD-C4A3-0C6B307AB2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B1FB8-4D7D-2209-025F-67B168AA2CCB}"/>
              </a:ext>
            </a:extLst>
          </p:cNvPr>
          <p:cNvSpPr txBox="1"/>
          <p:nvPr/>
        </p:nvSpPr>
        <p:spPr>
          <a:xfrm>
            <a:off x="631835" y="1560809"/>
            <a:ext cx="2455069" cy="1323439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модель: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 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подписка)</a:t>
            </a: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6EFB4BBA-06BB-23C3-C558-1880C3B04110}"/>
              </a:ext>
            </a:extLst>
          </p:cNvPr>
          <p:cNvSpPr/>
          <p:nvPr/>
        </p:nvSpPr>
        <p:spPr>
          <a:xfrm>
            <a:off x="2897138" y="1824035"/>
            <a:ext cx="771525" cy="78105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043C1-E8AF-A15E-16D0-FFBC13677271}"/>
              </a:ext>
            </a:extLst>
          </p:cNvPr>
          <p:cNvSpPr txBox="1"/>
          <p:nvPr/>
        </p:nvSpPr>
        <p:spPr>
          <a:xfrm flipH="1">
            <a:off x="4396173" y="765487"/>
            <a:ext cx="7146131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– 15 000 руб./мес. в зависимости от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пакета, сегмента и объёма (клиники, лаборатории, агрохолдинги)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различаются по объему анализов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тариф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 150 анализов в месяц)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тариф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 500 анализов в месяц)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тариф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(неограниченное кол-во анализов)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15 000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F9850D-F462-D9CA-4DDD-C2D98795EE2E}"/>
              </a:ext>
            </a:extLst>
          </p:cNvPr>
          <p:cNvSpPr txBox="1"/>
          <p:nvPr/>
        </p:nvSpPr>
        <p:spPr>
          <a:xfrm>
            <a:off x="613976" y="3740853"/>
            <a:ext cx="2490789" cy="120032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лицензирование (для клиник и лабораторий)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7795D165-47E7-11D5-6578-3058A92D155D}"/>
              </a:ext>
            </a:extLst>
          </p:cNvPr>
          <p:cNvSpPr/>
          <p:nvPr/>
        </p:nvSpPr>
        <p:spPr>
          <a:xfrm>
            <a:off x="2953059" y="3908317"/>
            <a:ext cx="759618" cy="85834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A3A0F-7309-0F19-DA00-736E44806CB3}"/>
              </a:ext>
            </a:extLst>
          </p:cNvPr>
          <p:cNvSpPr txBox="1"/>
          <p:nvPr/>
        </p:nvSpPr>
        <p:spPr>
          <a:xfrm>
            <a:off x="4396174" y="3727320"/>
            <a:ext cx="7146130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лицензии с интеграцией в их системы, индивидуальное ценообразование и доступность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white-label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версии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+ 50% к тарифу «Корпоративный»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полное брендирование, свой домен, интеграция под ключ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8382FE-52B8-038C-0E4E-864FB1A84AC8}"/>
              </a:ext>
            </a:extLst>
          </p:cNvPr>
          <p:cNvSpPr txBox="1"/>
          <p:nvPr/>
        </p:nvSpPr>
        <p:spPr>
          <a:xfrm>
            <a:off x="658221" y="5232672"/>
            <a:ext cx="2502696" cy="92333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B2G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ополнительная монетизация 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C342347E-E9DD-9D82-9D10-A244BE388250}"/>
              </a:ext>
            </a:extLst>
          </p:cNvPr>
          <p:cNvSpPr/>
          <p:nvPr/>
        </p:nvSpPr>
        <p:spPr>
          <a:xfrm>
            <a:off x="2953059" y="5306342"/>
            <a:ext cx="759618" cy="77599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5A1F6-1B39-DFC3-995F-93442519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897" y="-1854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 на первый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D6CFC-5EA8-065D-721D-29F5AB2B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15109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Выручка за первый год: 3,2 млн рублей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(прогноз на месяцы 3–12 после старта продаж)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Достигается за счёт: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· 100 ветклиник по базовому тарифу 5 000 ₽/мес.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· 15 лабораторий по тарифу 10 000 ₽/мес.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· 5 агрохолдингов по тарифу 15 000 ₽/мес.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Без учёта разовых интеграций и образовательных лицензий.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05E737-6CB2-9BB8-2F96-CBCF7081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1" y="4981771"/>
            <a:ext cx="205133" cy="730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D72A4-C1F7-6D9C-E8B4-22A351AE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3009-B244-61C6-C589-A5F38849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77" y="-12648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первый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94CF6-C597-4518-380C-180F85C6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уйдут деньги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Примерный расчет около 5,4 млн рублей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Разработка и дообучение AI — 2,16 млн ₽ (40%)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Зарплаты команды (3–4 человека) — 1,62 млн ₽ (30%)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Маркетинг и продажи B2B — 0,81 млн ₽ (15%)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Хостинг, API, облачные мощности — 0,54 млн ₽ (10%)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Юридическое сопровождение и бухгалтерия — 0,27 млн ₽ (5%)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первый год — плановый убыток около 2,2 млн рублей (инвестиционный этап).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 достигается при 80 клиентах (ветклиники + лаборатории) или при 400–500 тыс. рублей ежемесячной выручки.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307F0-F085-DC97-1B01-439F8FBB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5BFA-E386-A47A-E10E-076A44B8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672" y="-8446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5EBC5-D9AE-EAE7-3384-A9A22046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736" y="1061423"/>
            <a:ext cx="5328718" cy="5218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0479A-FE6E-3EF8-9814-3ACE19419758}"/>
              </a:ext>
            </a:extLst>
          </p:cNvPr>
          <p:cNvSpPr txBox="1"/>
          <p:nvPr/>
        </p:nvSpPr>
        <p:spPr>
          <a:xfrm>
            <a:off x="7000568" y="1823891"/>
            <a:ext cx="42966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команде роли распределены между участниками: руководитель координирует работу, помощник помогает с организацией, один участник отвечает за научную основу проекта, другой — за ветеринарную часть. Также есть участники, занимающиеся сбором и анализом информации, изучением технологий, оформлением проекта, подготовкой презентации и выступлением.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CBBE1-4ABB-4CE7-15F6-CE9F3A34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64CB3-9FC5-3BC2-C415-14838016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7" y="-415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8421E-04EC-8163-501B-8AE750E3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374" y="5506476"/>
            <a:ext cx="5041490" cy="105522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Montserrat Light"/>
                <a:cs typeface="Montserrat Light"/>
                <a:sym typeface="Montserrat Light"/>
              </a:rPr>
              <a:t>Будущее начинается сегодня.</a:t>
            </a:r>
            <a:endParaRPr lang="en-US" b="1" dirty="0">
              <a:solidFill>
                <a:schemeClr val="accent1">
                  <a:lumMod val="75000"/>
                </a:schemeClr>
              </a:solidFill>
              <a:ea typeface="Montserrat Light"/>
              <a:cs typeface="Montserrat Light"/>
              <a:sym typeface="Montserrat Light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Montserrat Light"/>
                <a:cs typeface="Montserrat Light"/>
                <a:sym typeface="Montserrat Light"/>
              </a:rPr>
              <a:t>Присоединяйтесь к нам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Montserrat Light"/>
                <a:cs typeface="Montserrat Light"/>
                <a:sym typeface="Montserrat Light"/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94435-7A7D-C661-C34B-89BBC08779FC}"/>
              </a:ext>
            </a:extLst>
          </p:cNvPr>
          <p:cNvSpPr txBox="1"/>
          <p:nvPr/>
        </p:nvSpPr>
        <p:spPr>
          <a:xfrm>
            <a:off x="523566" y="193449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команды Рудакова Кира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+7 937 958 19 82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kirarud06@gmail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1D34CA-6044-92D5-49EF-5DFB0819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6" y="3429000"/>
            <a:ext cx="2933954" cy="30025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CB2A7B-4F05-574E-5B06-EB67BAB8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168" y="2748774"/>
            <a:ext cx="3179266" cy="25908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1BBAEC-B132-0DBC-52BD-9A44EB20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119" y="1550563"/>
            <a:ext cx="2011854" cy="135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6496CA-2270-1C00-9030-AF71C03CA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33" y="288921"/>
            <a:ext cx="2213040" cy="16948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5F87AA-63C9-4D8A-E883-C980CFFEE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2" y="621279"/>
            <a:ext cx="1194920" cy="1194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41A306-2427-5766-9A38-7993E7BD0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64BF-7434-F891-BB4E-42AF3FC2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6FF16-2AC6-E192-E6AA-DEE375FAB888}"/>
              </a:ext>
            </a:extLst>
          </p:cNvPr>
          <p:cNvSpPr txBox="1"/>
          <p:nvPr/>
        </p:nvSpPr>
        <p:spPr>
          <a:xfrm>
            <a:off x="7393814" y="1187497"/>
            <a:ext cx="2502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 60–70%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06B22-3ABC-D722-A04C-9C059F1231A0}"/>
              </a:ext>
            </a:extLst>
          </p:cNvPr>
          <p:cNvSpPr txBox="1"/>
          <p:nvPr/>
        </p:nvSpPr>
        <p:spPr>
          <a:xfrm>
            <a:off x="7393814" y="2017729"/>
            <a:ext cx="3743654" cy="1123712"/>
          </a:xfrm>
          <a:prstGeom prst="wedgeRoundRectCallout">
            <a:avLst>
              <a:gd name="adj1" fmla="val -28336"/>
              <a:gd name="adj2" fmla="val -8135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обработки анализов уходит на их интерпретацию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D7053-83B7-E15A-7568-984B85AD0F99}"/>
              </a:ext>
            </a:extLst>
          </p:cNvPr>
          <p:cNvSpPr txBox="1"/>
          <p:nvPr/>
        </p:nvSpPr>
        <p:spPr>
          <a:xfrm>
            <a:off x="7393814" y="3694437"/>
            <a:ext cx="2394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D6DC3"/>
                </a:solidFill>
                <a:latin typeface="Arial Black" panose="020B0A04020102020204" pitchFamily="34" charset="0"/>
              </a:rPr>
              <a:t>До 25–30% 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E6806BC9-CBC1-90F1-0A52-8AD457492801}"/>
              </a:ext>
            </a:extLst>
          </p:cNvPr>
          <p:cNvSpPr/>
          <p:nvPr/>
        </p:nvSpPr>
        <p:spPr>
          <a:xfrm>
            <a:off x="7393814" y="4552894"/>
            <a:ext cx="4333590" cy="1601391"/>
          </a:xfrm>
          <a:prstGeom prst="wedgeRoundRectCallout">
            <a:avLst>
              <a:gd name="adj1" fmla="val -22879"/>
              <a:gd name="adj2" fmla="val -71857"/>
              <a:gd name="adj3" fmla="val 16667"/>
            </a:avLst>
          </a:prstGeom>
          <a:solidFill>
            <a:srgbClr val="ACC4EA"/>
          </a:solidFill>
          <a:ln>
            <a:solidFill>
              <a:srgbClr val="3D6DC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диагностических ошибок связано с человеческим фактором в условиях высокой нагрузки на ветеринарных врачей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C447F-FA8A-CF1E-E919-FC76695BC2D4}"/>
              </a:ext>
            </a:extLst>
          </p:cNvPr>
          <p:cNvSpPr txBox="1"/>
          <p:nvPr/>
        </p:nvSpPr>
        <p:spPr>
          <a:xfrm>
            <a:off x="464594" y="5076114"/>
            <a:ext cx="4333589" cy="1015663"/>
          </a:xfrm>
          <a:prstGeom prst="homePlate">
            <a:avLst/>
          </a:prstGeom>
          <a:solidFill>
            <a:srgbClr val="A1C6E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системы, учитывающие вид, породу и возраст животного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750A94-1086-F4E9-1D80-BD7DA6DC549E}"/>
              </a:ext>
            </a:extLst>
          </p:cNvPr>
          <p:cNvSpPr txBox="1"/>
          <p:nvPr/>
        </p:nvSpPr>
        <p:spPr>
          <a:xfrm>
            <a:off x="522635" y="1325559"/>
            <a:ext cx="5573365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/>
              <a:t>В РФ проводится более 4,5 млн лабораторных исследований в сфере ветеринарии в год, при этом интерпретация остаётся ручной</a:t>
            </a:r>
          </a:p>
        </p:txBody>
      </p:sp>
      <p:pic>
        <p:nvPicPr>
          <p:cNvPr id="26" name="Рисунок 25" descr="Закрыть со сплошной заливкой">
            <a:extLst>
              <a:ext uri="{FF2B5EF4-FFF2-40B4-BE49-F238E27FC236}">
                <a16:creationId xmlns:a16="http://schemas.microsoft.com/office/drawing/2014/main" id="{B58FFC6F-04B7-3B06-C520-93FE5DBB8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398" y="5126745"/>
            <a:ext cx="914400" cy="914400"/>
          </a:xfrm>
          <a:prstGeom prst="rect">
            <a:avLst/>
          </a:prstGeom>
        </p:spPr>
      </p:pic>
      <p:sp>
        <p:nvSpPr>
          <p:cNvPr id="24" name="Рамка 23">
            <a:extLst>
              <a:ext uri="{FF2B5EF4-FFF2-40B4-BE49-F238E27FC236}">
                <a16:creationId xmlns:a16="http://schemas.microsoft.com/office/drawing/2014/main" id="{F3501A08-7364-9E9F-1B40-587F22797B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88554-81CF-0DF6-E5DA-EA4F2B9C54F4}"/>
              </a:ext>
            </a:extLst>
          </p:cNvPr>
          <p:cNvSpPr txBox="1"/>
          <p:nvPr/>
        </p:nvSpPr>
        <p:spPr>
          <a:xfrm>
            <a:off x="464594" y="3839299"/>
            <a:ext cx="61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 сих п</a:t>
            </a: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ор…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64F7E99-137F-C5D5-292D-901A7132B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1911" r="14157" b="10261"/>
          <a:stretch>
            <a:fillRect/>
          </a:stretch>
        </p:blipFill>
        <p:spPr bwMode="auto">
          <a:xfrm>
            <a:off x="3025421" y="3839299"/>
            <a:ext cx="489631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4BEB2-1009-7193-8EFC-605BD8C7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4AE38-3A69-F02D-489A-6AE3B1C5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654" y="3039434"/>
            <a:ext cx="4627957" cy="1259919"/>
          </a:xfrm>
          <a:prstGeom prst="wedgeRectCallout">
            <a:avLst/>
          </a:prstGeom>
          <a:noFill/>
          <a:ln w="38100" cap="flat" cmpd="sng" algn="ctr">
            <a:solidFill>
              <a:schemeClr val="accent5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Запрос на автоматизацию и снижение ошибок постоянно растёт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62A74-CE45-1BF2-A036-C73A0E7E1DEA}"/>
              </a:ext>
            </a:extLst>
          </p:cNvPr>
          <p:cNvSpPr txBox="1"/>
          <p:nvPr/>
        </p:nvSpPr>
        <p:spPr>
          <a:xfrm>
            <a:off x="1792513" y="1421143"/>
            <a:ext cx="4513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ветеринарной диагностики растёт 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8–10%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</p:txBody>
      </p:sp>
      <p:pic>
        <p:nvPicPr>
          <p:cNvPr id="7" name="Рисунок 6" descr="Подключения со сплошной заливкой">
            <a:extLst>
              <a:ext uri="{FF2B5EF4-FFF2-40B4-BE49-F238E27FC236}">
                <a16:creationId xmlns:a16="http://schemas.microsoft.com/office/drawing/2014/main" id="{ECD2758D-92C4-1EFC-E4EC-E4BAC029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37" y="1379441"/>
            <a:ext cx="914400" cy="914400"/>
          </a:xfrm>
          <a:prstGeom prst="rect">
            <a:avLst/>
          </a:prstGeom>
        </p:spPr>
      </p:pic>
      <p:pic>
        <p:nvPicPr>
          <p:cNvPr id="9" name="Рисунок 8" descr="Тенденция к повышению со сплошной заливкой">
            <a:extLst>
              <a:ext uri="{FF2B5EF4-FFF2-40B4-BE49-F238E27FC236}">
                <a16:creationId xmlns:a16="http://schemas.microsoft.com/office/drawing/2014/main" id="{DF0498F3-0DB3-C7E6-07FB-D5FFCB5B2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398" y="1225723"/>
            <a:ext cx="1282115" cy="1282115"/>
          </a:xfrm>
          <a:prstGeom prst="rect">
            <a:avLst/>
          </a:prstGeom>
        </p:spPr>
      </p:pic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68D21D80-FDBE-E208-EC83-E801735F34A5}"/>
              </a:ext>
            </a:extLst>
          </p:cNvPr>
          <p:cNvSpPr/>
          <p:nvPr/>
        </p:nvSpPr>
        <p:spPr>
          <a:xfrm flipH="1" flipV="1">
            <a:off x="1639933" y="1345814"/>
            <a:ext cx="4344633" cy="981654"/>
          </a:xfrm>
          <a:prstGeom prst="halfFrame">
            <a:avLst>
              <a:gd name="adj1" fmla="val 5969"/>
              <a:gd name="adj2" fmla="val 981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A02DA-AB9C-ECAA-87F5-FCF28EFD922C}"/>
              </a:ext>
            </a:extLst>
          </p:cNvPr>
          <p:cNvSpPr txBox="1"/>
          <p:nvPr/>
        </p:nvSpPr>
        <p:spPr>
          <a:xfrm>
            <a:off x="3169377" y="3039435"/>
            <a:ext cx="2794119" cy="1259919"/>
          </a:xfrm>
          <a:prstGeom prst="wedgeRoundRectCallout">
            <a:avLst>
              <a:gd name="adj1" fmla="val -71287"/>
              <a:gd name="adj2" fmla="val -30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Уровень внедрения AI в ветеринарии РФ — менее </a:t>
            </a:r>
            <a:r>
              <a:rPr lang="ru-RU" sz="2800" b="1" dirty="0">
                <a:solidFill>
                  <a:srgbClr val="3D6D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10–15%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78D19E9-A19D-23D6-AA1B-471F2D70A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319430"/>
              </p:ext>
            </p:extLst>
          </p:nvPr>
        </p:nvGraphicFramePr>
        <p:xfrm>
          <a:off x="114240" y="3039435"/>
          <a:ext cx="3356546" cy="34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37BA4AFE-4C6F-493B-F1A0-D084CAB00E47}"/>
              </a:ext>
            </a:extLst>
          </p:cNvPr>
          <p:cNvSpPr/>
          <p:nvPr/>
        </p:nvSpPr>
        <p:spPr>
          <a:xfrm flipH="1" flipV="1">
            <a:off x="7114099" y="1311806"/>
            <a:ext cx="4733769" cy="1015662"/>
          </a:xfrm>
          <a:prstGeom prst="halfFrame">
            <a:avLst>
              <a:gd name="adj1" fmla="val 5969"/>
              <a:gd name="adj2" fmla="val 9818"/>
            </a:avLst>
          </a:prstGeom>
          <a:solidFill>
            <a:srgbClr val="3D6DC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64E7D-ABA4-F47A-3F8D-A344F65EFD72}"/>
              </a:ext>
            </a:extLst>
          </p:cNvPr>
          <p:cNvSpPr txBox="1"/>
          <p:nvPr/>
        </p:nvSpPr>
        <p:spPr>
          <a:xfrm>
            <a:off x="7373437" y="1236477"/>
            <a:ext cx="4435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рабочего времени квалифицированных специалистов усиливает проблему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D96A83-9323-3990-DBC5-F9D9CCE1BC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79742" y="3748611"/>
            <a:ext cx="1682865" cy="1682865"/>
          </a:xfrm>
          <a:prstGeom prst="rect">
            <a:avLst/>
          </a:prstGeom>
        </p:spPr>
      </p:pic>
      <p:sp>
        <p:nvSpPr>
          <p:cNvPr id="22" name="Рамка 21">
            <a:extLst>
              <a:ext uri="{FF2B5EF4-FFF2-40B4-BE49-F238E27FC236}">
                <a16:creationId xmlns:a16="http://schemas.microsoft.com/office/drawing/2014/main" id="{CE97A84C-D759-FE72-0F87-A1037AEA71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4B278-C42F-B99F-196E-1424E78A6D14}"/>
              </a:ext>
            </a:extLst>
          </p:cNvPr>
          <p:cNvSpPr txBox="1"/>
          <p:nvPr/>
        </p:nvSpPr>
        <p:spPr>
          <a:xfrm>
            <a:off x="4336026" y="5741503"/>
            <a:ext cx="7741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AI-ассистент снизит нагрузку на ветеринарных врачей и значительно сократит время интерпретации анализов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2280E2-B501-6B6F-3A81-1D31DEE1CC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104" t="11039" r="39093" b="12115"/>
          <a:stretch>
            <a:fillRect/>
          </a:stretch>
        </p:blipFill>
        <p:spPr>
          <a:xfrm>
            <a:off x="4082564" y="5661032"/>
            <a:ext cx="253462" cy="8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AEE60-F277-1E4E-D5BF-69155120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-14071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F7B20-8D95-6127-1800-D019516C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827" y="2301704"/>
            <a:ext cx="2621249" cy="413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 параметры животного: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Вид животного (собака, кошка, КРС, свинья и др.)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Порода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Возраст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Пол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Масса тела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Физиологическое состояние (беременность, лактация, рост)</a:t>
            </a:r>
          </a:p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 descr="Ноутбук со сплошной заливкой">
            <a:extLst>
              <a:ext uri="{FF2B5EF4-FFF2-40B4-BE49-F238E27FC236}">
                <a16:creationId xmlns:a16="http://schemas.microsoft.com/office/drawing/2014/main" id="{03D7F78B-91E8-F95D-5FEB-7F18D7A6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390" y="2446407"/>
            <a:ext cx="5028217" cy="5028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C5B4A-9EE1-6D91-3DE2-A888346F1CE6}"/>
              </a:ext>
            </a:extLst>
          </p:cNvPr>
          <p:cNvSpPr txBox="1"/>
          <p:nvPr/>
        </p:nvSpPr>
        <p:spPr>
          <a:xfrm>
            <a:off x="4949255" y="4052558"/>
            <a:ext cx="29064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AI-платформа, которая</a:t>
            </a:r>
          </a:p>
        </p:txBody>
      </p:sp>
      <p:sp>
        <p:nvSpPr>
          <p:cNvPr id="12" name="Половина рамки 11">
            <a:extLst>
              <a:ext uri="{FF2B5EF4-FFF2-40B4-BE49-F238E27FC236}">
                <a16:creationId xmlns:a16="http://schemas.microsoft.com/office/drawing/2014/main" id="{55AA5F50-A5E0-734C-5E32-C5B645A9DC28}"/>
              </a:ext>
            </a:extLst>
          </p:cNvPr>
          <p:cNvSpPr/>
          <p:nvPr/>
        </p:nvSpPr>
        <p:spPr>
          <a:xfrm rot="2526511">
            <a:off x="5850668" y="2926521"/>
            <a:ext cx="1045028" cy="961462"/>
          </a:xfrm>
          <a:prstGeom prst="halfFrame">
            <a:avLst/>
          </a:prstGeom>
          <a:solidFill>
            <a:srgbClr val="ACC4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id="{61C34724-4041-F578-318C-8EC0BC9F5A5C}"/>
              </a:ext>
            </a:extLst>
          </p:cNvPr>
          <p:cNvSpPr/>
          <p:nvPr/>
        </p:nvSpPr>
        <p:spPr>
          <a:xfrm rot="7776317">
            <a:off x="7794344" y="4117190"/>
            <a:ext cx="987679" cy="853712"/>
          </a:xfrm>
          <a:prstGeom prst="halfFrame">
            <a:avLst/>
          </a:prstGeom>
          <a:solidFill>
            <a:srgbClr val="ACC4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овина рамки 13">
            <a:extLst>
              <a:ext uri="{FF2B5EF4-FFF2-40B4-BE49-F238E27FC236}">
                <a16:creationId xmlns:a16="http://schemas.microsoft.com/office/drawing/2014/main" id="{2262EF35-1006-2515-388A-563F913296B2}"/>
              </a:ext>
            </a:extLst>
          </p:cNvPr>
          <p:cNvSpPr/>
          <p:nvPr/>
        </p:nvSpPr>
        <p:spPr>
          <a:xfrm rot="18951930">
            <a:off x="4030914" y="4063224"/>
            <a:ext cx="937192" cy="939761"/>
          </a:xfrm>
          <a:prstGeom prst="halfFrame">
            <a:avLst/>
          </a:prstGeom>
          <a:solidFill>
            <a:srgbClr val="ACC4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59B9-ADD4-FFB3-0E53-E9DABDA9CE10}"/>
              </a:ext>
            </a:extLst>
          </p:cNvPr>
          <p:cNvSpPr txBox="1"/>
          <p:nvPr/>
        </p:nvSpPr>
        <p:spPr>
          <a:xfrm>
            <a:off x="496325" y="1240650"/>
            <a:ext cx="3029003" cy="50799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Анализирует основные показатели крови: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Гемоглобин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HGB)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Эритроциты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Гематокрит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HCT)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Лейкоциты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WBC)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Нейтрофилы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Лимфоциты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Тромбоциты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PLT)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СОЭ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объем эритроцита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содержание гемоглобина в эритроците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 / MCHC)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ACF03-764C-77B7-BB39-23C597C28B50}"/>
              </a:ext>
            </a:extLst>
          </p:cNvPr>
          <p:cNvSpPr txBox="1"/>
          <p:nvPr/>
        </p:nvSpPr>
        <p:spPr>
          <a:xfrm>
            <a:off x="3873120" y="995396"/>
            <a:ext cx="4501923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клиническое заключение, так как комбинация именно этих показателей дает клиническую картину и идеально подходит для обучения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0D193CF0-B91D-61CB-987B-3559E9691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BC314-6598-E66D-9E69-8233644AB7C3}"/>
              </a:ext>
            </a:extLst>
          </p:cNvPr>
          <p:cNvSpPr txBox="1"/>
          <p:nvPr/>
        </p:nvSpPr>
        <p:spPr>
          <a:xfrm>
            <a:off x="8722835" y="551682"/>
            <a:ext cx="34682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Даже базовые 10 показателей крови позволяют выявлять до 70% типовых патологий- от анемий до воспалительных процессов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6AC177-A5B3-E6D1-671C-0AEDAF17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757" y="435470"/>
            <a:ext cx="24995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CD952-B6CD-9B98-6583-3935D9F6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266804"/>
            <a:ext cx="11621729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 интерфейса программного обеспечения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81180DB-F2C9-A934-53BB-F59DE892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035" y="1592367"/>
            <a:ext cx="7326125" cy="4882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715F33-B1D5-B254-973F-A6B7FDA9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47709-3CAE-1903-13DD-D4616B27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8704B-F558-140B-65E2-661DD383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943" y="1325563"/>
            <a:ext cx="3482200" cy="94660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Интерпретация выполняется вручную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EC00430-E148-DEDD-D22E-8A89AE45E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669325"/>
              </p:ext>
            </p:extLst>
          </p:nvPr>
        </p:nvGraphicFramePr>
        <p:xfrm>
          <a:off x="432385" y="1357765"/>
          <a:ext cx="4851400" cy="273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D38FE19-2E6D-134E-0C97-0C1ED34E33D2}"/>
              </a:ext>
            </a:extLst>
          </p:cNvPr>
          <p:cNvSpPr txBox="1"/>
          <p:nvPr/>
        </p:nvSpPr>
        <p:spPr>
          <a:xfrm>
            <a:off x="834569" y="4241951"/>
            <a:ext cx="4118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80% решений на рынке — это оборудование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235329B-BCCD-B030-4C61-F4A11269D99F}"/>
              </a:ext>
            </a:extLst>
          </p:cNvPr>
          <p:cNvCxnSpPr/>
          <p:nvPr/>
        </p:nvCxnSpPr>
        <p:spPr>
          <a:xfrm>
            <a:off x="834570" y="4949837"/>
            <a:ext cx="411842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1FD8F8-82F6-6E97-7046-93F89907127A}"/>
              </a:ext>
            </a:extLst>
          </p:cNvPr>
          <p:cNvSpPr txBox="1"/>
          <p:nvPr/>
        </p:nvSpPr>
        <p:spPr>
          <a:xfrm>
            <a:off x="6542313" y="4308196"/>
            <a:ext cx="3788229" cy="83099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4090"/>
              <a:gd name="connsiteX1" fmla="*/ 10000 w 10000"/>
              <a:gd name="connsiteY1" fmla="*/ 0 h 14090"/>
              <a:gd name="connsiteX2" fmla="*/ 10000 w 10000"/>
              <a:gd name="connsiteY2" fmla="*/ 8000 h 14090"/>
              <a:gd name="connsiteX3" fmla="*/ 5000 w 10000"/>
              <a:gd name="connsiteY3" fmla="*/ 14090 h 14090"/>
              <a:gd name="connsiteX4" fmla="*/ 0 w 10000"/>
              <a:gd name="connsiteY4" fmla="*/ 8000 h 14090"/>
              <a:gd name="connsiteX5" fmla="*/ 0 w 10000"/>
              <a:gd name="connsiteY5" fmla="*/ 0 h 14090"/>
              <a:gd name="connsiteX0" fmla="*/ 0 w 10000"/>
              <a:gd name="connsiteY0" fmla="*/ 0 h 14090"/>
              <a:gd name="connsiteX1" fmla="*/ 10000 w 10000"/>
              <a:gd name="connsiteY1" fmla="*/ 0 h 14090"/>
              <a:gd name="connsiteX2" fmla="*/ 10000 w 10000"/>
              <a:gd name="connsiteY2" fmla="*/ 8000 h 14090"/>
              <a:gd name="connsiteX3" fmla="*/ 5000 w 10000"/>
              <a:gd name="connsiteY3" fmla="*/ 14090 h 14090"/>
              <a:gd name="connsiteX4" fmla="*/ 0 w 10000"/>
              <a:gd name="connsiteY4" fmla="*/ 8000 h 14090"/>
              <a:gd name="connsiteX5" fmla="*/ 0 w 10000"/>
              <a:gd name="connsiteY5" fmla="*/ 0 h 14090"/>
              <a:gd name="connsiteX0" fmla="*/ 0 w 10000"/>
              <a:gd name="connsiteY0" fmla="*/ 0 h 14090"/>
              <a:gd name="connsiteX1" fmla="*/ 10000 w 10000"/>
              <a:gd name="connsiteY1" fmla="*/ 0 h 14090"/>
              <a:gd name="connsiteX2" fmla="*/ 10000 w 10000"/>
              <a:gd name="connsiteY2" fmla="*/ 8000 h 14090"/>
              <a:gd name="connsiteX3" fmla="*/ 5000 w 10000"/>
              <a:gd name="connsiteY3" fmla="*/ 14090 h 14090"/>
              <a:gd name="connsiteX4" fmla="*/ 0 w 10000"/>
              <a:gd name="connsiteY4" fmla="*/ 8000 h 14090"/>
              <a:gd name="connsiteX5" fmla="*/ 0 w 10000"/>
              <a:gd name="connsiteY5" fmla="*/ 0 h 1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09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cubicBezTo>
                  <a:pt x="8333" y="10030"/>
                  <a:pt x="6246" y="9723"/>
                  <a:pt x="5000" y="14090"/>
                </a:cubicBezTo>
                <a:cubicBezTo>
                  <a:pt x="3525" y="9431"/>
                  <a:pt x="1667" y="10030"/>
                  <a:pt x="0" y="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разрыв: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68B48F2E-BE5D-61A7-56BB-DA692B3C8D04}"/>
              </a:ext>
            </a:extLst>
          </p:cNvPr>
          <p:cNvSpPr/>
          <p:nvPr/>
        </p:nvSpPr>
        <p:spPr>
          <a:xfrm>
            <a:off x="8345714" y="5297713"/>
            <a:ext cx="624115" cy="76925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0FAE812E-8E72-08F7-6BD4-1E3B2F7DD9CB}"/>
              </a:ext>
            </a:extLst>
          </p:cNvPr>
          <p:cNvSpPr/>
          <p:nvPr/>
        </p:nvSpPr>
        <p:spPr>
          <a:xfrm>
            <a:off x="5675087" y="5297712"/>
            <a:ext cx="2518228" cy="76925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есть</a:t>
            </a:r>
          </a:p>
        </p:txBody>
      </p:sp>
      <p:sp>
        <p:nvSpPr>
          <p:cNvPr id="18" name="Блок-схема: сохраненные данные 17">
            <a:extLst>
              <a:ext uri="{FF2B5EF4-FFF2-40B4-BE49-F238E27FC236}">
                <a16:creationId xmlns:a16="http://schemas.microsoft.com/office/drawing/2014/main" id="{F3B8CDB8-D513-E509-C24D-2B4ED3EAF9B7}"/>
              </a:ext>
            </a:extLst>
          </p:cNvPr>
          <p:cNvSpPr/>
          <p:nvPr/>
        </p:nvSpPr>
        <p:spPr>
          <a:xfrm flipH="1">
            <a:off x="9122228" y="5297712"/>
            <a:ext cx="2416629" cy="769257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нет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5E8C2-DA59-E1DA-584B-AC78CE712908}"/>
              </a:ext>
            </a:extLst>
          </p:cNvPr>
          <p:cNvSpPr txBox="1"/>
          <p:nvPr/>
        </p:nvSpPr>
        <p:spPr>
          <a:xfrm>
            <a:off x="6593696" y="2635749"/>
            <a:ext cx="2672446" cy="91940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практически не используется</a:t>
            </a:r>
            <a:endParaRPr lang="ru-RU" sz="2400" dirty="0"/>
          </a:p>
        </p:txBody>
      </p:sp>
      <p:pic>
        <p:nvPicPr>
          <p:cNvPr id="22" name="Рисунок 21" descr="Буфер обмена со сплошной заливкой">
            <a:extLst>
              <a:ext uri="{FF2B5EF4-FFF2-40B4-BE49-F238E27FC236}">
                <a16:creationId xmlns:a16="http://schemas.microsoft.com/office/drawing/2014/main" id="{E76484A2-3E06-D4F3-DE30-9A6CF948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6142" y="1207765"/>
            <a:ext cx="914400" cy="914400"/>
          </a:xfrm>
          <a:prstGeom prst="rect">
            <a:avLst/>
          </a:prstGeom>
        </p:spPr>
      </p:pic>
      <p:pic>
        <p:nvPicPr>
          <p:cNvPr id="24" name="Рисунок 23" descr="Карандаш со сплошной заливкой">
            <a:extLst>
              <a:ext uri="{FF2B5EF4-FFF2-40B4-BE49-F238E27FC236}">
                <a16:creationId xmlns:a16="http://schemas.microsoft.com/office/drawing/2014/main" id="{43293259-1177-2903-791A-1D9EC601C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6142" y="1357765"/>
            <a:ext cx="914400" cy="914400"/>
          </a:xfrm>
          <a:prstGeom prst="rect">
            <a:avLst/>
          </a:prstGeom>
        </p:spPr>
      </p:pic>
      <p:pic>
        <p:nvPicPr>
          <p:cNvPr id="26" name="Рисунок 25" descr="Закрыть со сплошной заливкой">
            <a:extLst>
              <a:ext uri="{FF2B5EF4-FFF2-40B4-BE49-F238E27FC236}">
                <a16:creationId xmlns:a16="http://schemas.microsoft.com/office/drawing/2014/main" id="{B58FFC6F-04B7-3B06-C520-93FE5DBB8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6142" y="2573695"/>
            <a:ext cx="914400" cy="914400"/>
          </a:xfrm>
          <a:prstGeom prst="rect">
            <a:avLst/>
          </a:prstGeom>
        </p:spPr>
      </p:pic>
      <p:sp>
        <p:nvSpPr>
          <p:cNvPr id="27" name="Рамка 26">
            <a:extLst>
              <a:ext uri="{FF2B5EF4-FFF2-40B4-BE49-F238E27FC236}">
                <a16:creationId xmlns:a16="http://schemas.microsoft.com/office/drawing/2014/main" id="{BDC442CB-A11B-88DE-54EC-B800DE1809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7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0C034F5-1983-2D4D-1B6C-AE4D885133F1}"/>
              </a:ext>
            </a:extLst>
          </p:cNvPr>
          <p:cNvSpPr/>
          <p:nvPr/>
        </p:nvSpPr>
        <p:spPr>
          <a:xfrm>
            <a:off x="606879" y="2641600"/>
            <a:ext cx="3254828" cy="3892788"/>
          </a:xfrm>
          <a:prstGeom prst="roundRect">
            <a:avLst>
              <a:gd name="adj" fmla="val 50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447AA-7E59-19CF-FBB2-033ADDF4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2101" y="-1158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потребителя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DD344-03CB-300C-AE58-25B31B68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9" y="2642507"/>
            <a:ext cx="3254828" cy="3819525"/>
          </a:xfrm>
        </p:spPr>
        <p:txBody>
          <a:bodyPr>
            <a:noAutofit/>
          </a:bodyPr>
          <a:lstStyle/>
          <a:p>
            <a:pPr algn="ctr">
              <a:buAutoNum type="arabicPeriod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клиники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Быстро и точно интерпретировать анализы крови, чтобы принимать клинические решения за 5 минут, а не за 30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Потребности:                                                                               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ежедневную нагрузку на врачей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нашей программы:                                                  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заключение с учётом вида, породы и возраста животного                                                                         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интерпретации: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10–15 минут на один анализ →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3–5 секунд 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B4195662-9AC9-A95A-3611-02E23E3BF3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EBF82B0-4BF9-3BB6-58F7-8D9C6AD4DE9E}"/>
              </a:ext>
            </a:extLst>
          </p:cNvPr>
          <p:cNvSpPr/>
          <p:nvPr/>
        </p:nvSpPr>
        <p:spPr>
          <a:xfrm>
            <a:off x="4220936" y="2641600"/>
            <a:ext cx="3254828" cy="3894228"/>
          </a:xfrm>
          <a:prstGeom prst="roundRect">
            <a:avLst>
              <a:gd name="adj" fmla="val 5073"/>
            </a:avLst>
          </a:prstGeom>
          <a:solidFill>
            <a:srgbClr val="CDE1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82292FC-D624-1FA6-C64D-BEA660F41BD0}"/>
              </a:ext>
            </a:extLst>
          </p:cNvPr>
          <p:cNvSpPr/>
          <p:nvPr/>
        </p:nvSpPr>
        <p:spPr>
          <a:xfrm>
            <a:off x="7834993" y="2640692"/>
            <a:ext cx="3854906" cy="3895136"/>
          </a:xfrm>
          <a:prstGeom prst="roundRect">
            <a:avLst>
              <a:gd name="adj" fmla="val 50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E727F96-4394-9B01-02C6-ED67F63D7609}"/>
              </a:ext>
            </a:extLst>
          </p:cNvPr>
          <p:cNvSpPr txBox="1">
            <a:spLocks/>
          </p:cNvSpPr>
          <p:nvPr/>
        </p:nvSpPr>
        <p:spPr>
          <a:xfrm>
            <a:off x="4220936" y="2642507"/>
            <a:ext cx="3254828" cy="396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Лаборатории ветеринарной диагностики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пропускную способность лаборатории без найма дополнительных сотрудников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Потребности:                                                                       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Автоматизировать рутинную расшифровку больших партий анализов                                                                   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нашей программы:                                                     -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Массовая обработка (сотни анализов за минуту)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интерпретации: 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часы на партию анализов → 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 за секунды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6A00663-93FB-530A-7361-F604584220B4}"/>
              </a:ext>
            </a:extLst>
          </p:cNvPr>
          <p:cNvSpPr txBox="1">
            <a:spLocks/>
          </p:cNvSpPr>
          <p:nvPr/>
        </p:nvSpPr>
        <p:spPr>
          <a:xfrm>
            <a:off x="7834993" y="2640693"/>
            <a:ext cx="3854906" cy="381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Агрохолдинги и сельскохозяйственные предприятия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падёж и заболеваемость поголовья за счёт быстрого выявления болезней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Потребности:                                                                                             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Мониторить тысячи животных в ускоренном режиме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вашей программы:                                                                                    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Экономия миллионов рублей за счёт снижения выбраковки и потерь молока/мяса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интерпретации: 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долгая интерпретация анализов и сопоставление с результатами всего поголовья  → 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Стало: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мгновенный скрининг и комплексный анализ состояния всего поголовья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Шприц со сплошной заливкой">
            <a:extLst>
              <a:ext uri="{FF2B5EF4-FFF2-40B4-BE49-F238E27FC236}">
                <a16:creationId xmlns:a16="http://schemas.microsoft.com/office/drawing/2014/main" id="{F1FEAD9B-68FC-DA5C-4ECF-7DE01C56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3752" y="2891415"/>
            <a:ext cx="444110" cy="444110"/>
          </a:xfrm>
          <a:prstGeom prst="rect">
            <a:avLst/>
          </a:prstGeom>
        </p:spPr>
      </p:pic>
      <p:pic>
        <p:nvPicPr>
          <p:cNvPr id="21" name="Рисунок 20" descr="Колба со сплошной заливкой">
            <a:extLst>
              <a:ext uri="{FF2B5EF4-FFF2-40B4-BE49-F238E27FC236}">
                <a16:creationId xmlns:a16="http://schemas.microsoft.com/office/drawing/2014/main" id="{6B0E0760-9507-7AA9-EB4A-06524CE2A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9986" y="1726293"/>
            <a:ext cx="830132" cy="830132"/>
          </a:xfrm>
          <a:prstGeom prst="rect">
            <a:avLst/>
          </a:prstGeom>
        </p:spPr>
      </p:pic>
      <p:pic>
        <p:nvPicPr>
          <p:cNvPr id="23" name="Рисунок 22" descr="Кот со сплошной заливкой">
            <a:extLst>
              <a:ext uri="{FF2B5EF4-FFF2-40B4-BE49-F238E27FC236}">
                <a16:creationId xmlns:a16="http://schemas.microsoft.com/office/drawing/2014/main" id="{372F376D-543B-8B84-1D74-A2E86272C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879" y="1726293"/>
            <a:ext cx="914400" cy="914400"/>
          </a:xfrm>
          <a:prstGeom prst="rect">
            <a:avLst/>
          </a:prstGeom>
        </p:spPr>
      </p:pic>
      <p:pic>
        <p:nvPicPr>
          <p:cNvPr id="25" name="Рисунок 24" descr="Собака со сплошной заливкой">
            <a:extLst>
              <a:ext uri="{FF2B5EF4-FFF2-40B4-BE49-F238E27FC236}">
                <a16:creationId xmlns:a16="http://schemas.microsoft.com/office/drawing/2014/main" id="{D4389C9D-392B-89C2-FEDE-86EE12D98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001639" y="1826589"/>
            <a:ext cx="942233" cy="914400"/>
          </a:xfrm>
          <a:prstGeom prst="rect">
            <a:avLst/>
          </a:prstGeom>
        </p:spPr>
      </p:pic>
      <p:pic>
        <p:nvPicPr>
          <p:cNvPr id="27" name="Рисунок 26" descr="Отпечатки лап со сплошной заливкой">
            <a:extLst>
              <a:ext uri="{FF2B5EF4-FFF2-40B4-BE49-F238E27FC236}">
                <a16:creationId xmlns:a16="http://schemas.microsoft.com/office/drawing/2014/main" id="{326DB9B9-46EC-9995-0C99-A954B47FA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5157" y="3919827"/>
            <a:ext cx="362346" cy="362346"/>
          </a:xfrm>
          <a:prstGeom prst="rect">
            <a:avLst/>
          </a:prstGeom>
        </p:spPr>
      </p:pic>
      <p:pic>
        <p:nvPicPr>
          <p:cNvPr id="31" name="Рисунок 30" descr="Секундомер со сплошной заливкой">
            <a:extLst>
              <a:ext uri="{FF2B5EF4-FFF2-40B4-BE49-F238E27FC236}">
                <a16:creationId xmlns:a16="http://schemas.microsoft.com/office/drawing/2014/main" id="{F8AB904C-60E0-E010-AEF0-8CCA6FE79C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2234" y="5609798"/>
            <a:ext cx="327146" cy="327146"/>
          </a:xfrm>
          <a:prstGeom prst="rect">
            <a:avLst/>
          </a:prstGeom>
        </p:spPr>
      </p:pic>
      <p:pic>
        <p:nvPicPr>
          <p:cNvPr id="33" name="Рисунок 32" descr="Документ со сплошной заливкой">
            <a:extLst>
              <a:ext uri="{FF2B5EF4-FFF2-40B4-BE49-F238E27FC236}">
                <a16:creationId xmlns:a16="http://schemas.microsoft.com/office/drawing/2014/main" id="{8D5090C6-5E10-E926-93BD-3E2DBB2B55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7107" y="4920370"/>
            <a:ext cx="260396" cy="260396"/>
          </a:xfrm>
          <a:prstGeom prst="rect">
            <a:avLst/>
          </a:prstGeom>
        </p:spPr>
      </p:pic>
      <p:pic>
        <p:nvPicPr>
          <p:cNvPr id="34" name="Рисунок 33" descr="Секундомер со сплошной заливкой">
            <a:extLst>
              <a:ext uri="{FF2B5EF4-FFF2-40B4-BE49-F238E27FC236}">
                <a16:creationId xmlns:a16="http://schemas.microsoft.com/office/drawing/2014/main" id="{734619FD-92E8-838A-282B-B4A6BABC3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74607" y="5775460"/>
            <a:ext cx="327146" cy="327146"/>
          </a:xfrm>
          <a:prstGeom prst="rect">
            <a:avLst/>
          </a:prstGeom>
        </p:spPr>
      </p:pic>
      <p:pic>
        <p:nvPicPr>
          <p:cNvPr id="35" name="Рисунок 34" descr="Секундомер со сплошной заливкой">
            <a:extLst>
              <a:ext uri="{FF2B5EF4-FFF2-40B4-BE49-F238E27FC236}">
                <a16:creationId xmlns:a16="http://schemas.microsoft.com/office/drawing/2014/main" id="{8FDFDC11-18A0-D965-A517-20C3A57C39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4202" y="5346901"/>
            <a:ext cx="327146" cy="327146"/>
          </a:xfrm>
          <a:prstGeom prst="rect">
            <a:avLst/>
          </a:prstGeom>
        </p:spPr>
      </p:pic>
      <p:pic>
        <p:nvPicPr>
          <p:cNvPr id="37" name="Рисунок 36" descr="Пробирки со сплошной заливкой">
            <a:extLst>
              <a:ext uri="{FF2B5EF4-FFF2-40B4-BE49-F238E27FC236}">
                <a16:creationId xmlns:a16="http://schemas.microsoft.com/office/drawing/2014/main" id="{488B3C41-CFEB-D3BA-953C-C04A473326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71074" y="1810561"/>
            <a:ext cx="830132" cy="830132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A96AEF-DC4B-AF95-4778-AA2E60B7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88" b="99063" l="2500" r="70938">
                        <a14:foregroundMark x1="4688" y1="5938" x2="39063" y2="1875"/>
                        <a14:foregroundMark x1="39063" y1="1875" x2="63438" y2="19375"/>
                        <a14:foregroundMark x1="63438" y1="76459" x2="63438" y2="78125"/>
                        <a14:foregroundMark x1="63438" y1="70482" x2="63438" y2="71494"/>
                        <a14:foregroundMark x1="63438" y1="55130" x2="63438" y2="57310"/>
                        <a14:foregroundMark x1="63438" y1="19375" x2="63438" y2="47894"/>
                        <a14:foregroundMark x1="63438" y1="78125" x2="18750" y2="89688"/>
                        <a14:foregroundMark x1="18750" y1="89688" x2="5313" y2="41250"/>
                        <a14:foregroundMark x1="5313" y1="41250" x2="5625" y2="10313"/>
                        <a14:foregroundMark x1="13125" y1="6875" x2="0" y2="66250"/>
                        <a14:foregroundMark x1="0" y1="66250" x2="48125" y2="59688"/>
                        <a14:foregroundMark x1="48125" y1="59688" x2="40625" y2="5938"/>
                        <a14:foregroundMark x1="20000" y1="41250" x2="12500" y2="99063"/>
                        <a14:foregroundMark x1="12500" y1="99063" x2="52500" y2="50313"/>
                        <a14:foregroundMark x1="52500" y1="50313" x2="49375" y2="8750"/>
                        <a14:foregroundMark x1="49375" y1="8750" x2="49375" y2="8750"/>
                        <a14:foregroundMark x1="39063" y1="53750" x2="50000" y2="83750"/>
                        <a14:foregroundMark x1="50000" y1="83750" x2="2500" y2="66250"/>
                        <a14:foregroundMark x1="2500" y1="66250" x2="33750" y2="52500"/>
                        <a14:foregroundMark x1="33750" y1="52500" x2="39063" y2="61250"/>
                        <a14:foregroundMark x1="43125" y1="12500" x2="4063" y2="3125"/>
                        <a14:foregroundMark x1="4063" y1="3125" x2="38125" y2="11875"/>
                        <a14:foregroundMark x1="38125" y1="11875" x2="39063" y2="15313"/>
                        <a14:foregroundMark x1="15313" y1="6875" x2="20000" y2="50313"/>
                        <a14:foregroundMark x1="20000" y1="50313" x2="51875" y2="44063"/>
                        <a14:foregroundMark x1="51875" y1="44063" x2="48438" y2="15000"/>
                        <a14:foregroundMark x1="48438" y1="15000" x2="7500" y2="2188"/>
                        <a14:foregroundMark x1="7500" y1="2188" x2="6875" y2="4063"/>
                        <a14:foregroundMark x1="12500" y1="25625" x2="21250" y2="58750"/>
                        <a14:foregroundMark x1="21250" y1="58750" x2="48125" y2="47500"/>
                        <a14:foregroundMark x1="48125" y1="47500" x2="35625" y2="15313"/>
                        <a14:foregroundMark x1="35625" y1="15313" x2="35000" y2="15937"/>
                        <a14:foregroundMark x1="11250" y1="35625" x2="20000" y2="27813"/>
                        <a14:foregroundMark x1="8438" y1="32813" x2="13750" y2="19375"/>
                        <a14:foregroundMark x1="45938" y1="32813" x2="50938" y2="25000"/>
                        <a14:foregroundMark x1="22813" y1="35625" x2="6250" y2="80938"/>
                        <a14:foregroundMark x1="6250" y1="80938" x2="39063" y2="66875"/>
                        <a14:foregroundMark x1="39063" y1="66875" x2="37500" y2="57188"/>
                        <a14:foregroundMark x1="6875" y1="83125" x2="35313" y2="97813"/>
                        <a14:foregroundMark x1="35313" y1="97813" x2="70938" y2="90938"/>
                        <a14:foregroundMark x1="65297" y1="84506" x2="53125" y2="70625"/>
                        <a14:foregroundMark x1="66225" y1="85564" x2="65445" y2="84675"/>
                        <a14:foregroundMark x1="70938" y1="90938" x2="66442" y2="85811"/>
                        <a14:backgroundMark x1="68438" y1="80313" x2="68361" y2="78125"/>
                        <a14:backgroundMark x1="67813" y1="81563" x2="69063" y2="52500"/>
                        <a14:backgroundMark x1="69063" y1="52500" x2="72813" y2="50313"/>
                        <a14:backgroundMark x1="66875" y1="80313" x2="69063" y2="55937"/>
                        <a14:backgroundMark x1="63750" y1="57188" x2="71875" y2="76875"/>
                        <a14:backgroundMark x1="64375" y1="70625" x2="71875" y2="76250"/>
                        <a14:backgroundMark x1="63438" y1="58438" x2="72500" y2="76875"/>
                        <a14:backgroundMark x1="66875" y1="61875" x2="71250" y2="42500"/>
                        <a14:backgroundMark x1="61563" y1="55000" x2="73438" y2="40313"/>
                        <a14:backgroundMark x1="59375" y1="53750" x2="74688" y2="44688"/>
                        <a14:backgroundMark x1="63438" y1="50938" x2="75313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429"/>
          <a:stretch>
            <a:fillRect/>
          </a:stretch>
        </p:blipFill>
        <p:spPr bwMode="auto">
          <a:xfrm>
            <a:off x="1655692" y="960959"/>
            <a:ext cx="1087061" cy="16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ECCF3102-91BE-1DFD-DF41-5FC8239C0A31}"/>
                  </a:ext>
                </a:extLst>
              </p14:cNvPr>
              <p14:cNvContentPartPr/>
              <p14:nvPr/>
            </p14:nvContentPartPr>
            <p14:xfrm>
              <a:off x="2761965" y="1878360"/>
              <a:ext cx="10080" cy="75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ECCF3102-91BE-1DFD-DF41-5FC8239C0A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55845" y="1872240"/>
                <a:ext cx="2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221E7595-38DD-E694-9D74-526AEA63799C}"/>
                  </a:ext>
                </a:extLst>
              </p14:cNvPr>
              <p14:cNvContentPartPr/>
              <p14:nvPr/>
            </p14:nvContentPartPr>
            <p14:xfrm>
              <a:off x="2717553" y="2491247"/>
              <a:ext cx="102960" cy="11808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221E7595-38DD-E694-9D74-526AEA6379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99553" y="2473607"/>
                <a:ext cx="138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4" name="Рукописный ввод 1023">
                <a:extLst>
                  <a:ext uri="{FF2B5EF4-FFF2-40B4-BE49-F238E27FC236}">
                    <a16:creationId xmlns:a16="http://schemas.microsoft.com/office/drawing/2014/main" id="{F1E4A47A-C13C-7934-34A6-FDF1AD714C18}"/>
                  </a:ext>
                </a:extLst>
              </p14:cNvPr>
              <p14:cNvContentPartPr/>
              <p14:nvPr/>
            </p14:nvContentPartPr>
            <p14:xfrm>
              <a:off x="2798913" y="2263727"/>
              <a:ext cx="22680" cy="154800"/>
            </p14:xfrm>
          </p:contentPart>
        </mc:Choice>
        <mc:Fallback xmlns="">
          <p:pic>
            <p:nvPicPr>
              <p:cNvPr id="1024" name="Рукописный ввод 1023">
                <a:extLst>
                  <a:ext uri="{FF2B5EF4-FFF2-40B4-BE49-F238E27FC236}">
                    <a16:creationId xmlns:a16="http://schemas.microsoft.com/office/drawing/2014/main" id="{F1E4A47A-C13C-7934-34A6-FDF1AD714C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0913" y="2245727"/>
                <a:ext cx="583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7" name="Рукописный ввод 1026">
                <a:extLst>
                  <a:ext uri="{FF2B5EF4-FFF2-40B4-BE49-F238E27FC236}">
                    <a16:creationId xmlns:a16="http://schemas.microsoft.com/office/drawing/2014/main" id="{9C10DF17-D4BE-1913-453B-5BD1B271BBA2}"/>
                  </a:ext>
                </a:extLst>
              </p14:cNvPr>
              <p14:cNvContentPartPr/>
              <p14:nvPr/>
            </p14:nvContentPartPr>
            <p14:xfrm>
              <a:off x="1523925" y="1780800"/>
              <a:ext cx="360" cy="360"/>
            </p14:xfrm>
          </p:contentPart>
        </mc:Choice>
        <mc:Fallback xmlns="">
          <p:pic>
            <p:nvPicPr>
              <p:cNvPr id="1027" name="Рукописный ввод 1026">
                <a:extLst>
                  <a:ext uri="{FF2B5EF4-FFF2-40B4-BE49-F238E27FC236}">
                    <a16:creationId xmlns:a16="http://schemas.microsoft.com/office/drawing/2014/main" id="{9C10DF17-D4BE-1913-453B-5BD1B271BB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05925" y="1763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9" name="Рукописный ввод 1028">
                <a:extLst>
                  <a:ext uri="{FF2B5EF4-FFF2-40B4-BE49-F238E27FC236}">
                    <a16:creationId xmlns:a16="http://schemas.microsoft.com/office/drawing/2014/main" id="{3E942C18-DBAD-6D74-7E58-7DEB140C966E}"/>
                  </a:ext>
                </a:extLst>
              </p14:cNvPr>
              <p14:cNvContentPartPr/>
              <p14:nvPr/>
            </p14:nvContentPartPr>
            <p14:xfrm>
              <a:off x="2728454" y="2157863"/>
              <a:ext cx="93240" cy="117360"/>
            </p14:xfrm>
          </p:contentPart>
        </mc:Choice>
        <mc:Fallback xmlns="">
          <p:pic>
            <p:nvPicPr>
              <p:cNvPr id="1029" name="Рукописный ввод 1028">
                <a:extLst>
                  <a:ext uri="{FF2B5EF4-FFF2-40B4-BE49-F238E27FC236}">
                    <a16:creationId xmlns:a16="http://schemas.microsoft.com/office/drawing/2014/main" id="{3E942C18-DBAD-6D74-7E58-7DEB140C96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10454" y="2139863"/>
                <a:ext cx="128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3" name="Рукописный ввод 1032">
                <a:extLst>
                  <a:ext uri="{FF2B5EF4-FFF2-40B4-BE49-F238E27FC236}">
                    <a16:creationId xmlns:a16="http://schemas.microsoft.com/office/drawing/2014/main" id="{5022D578-86C3-6925-A8D1-FD1FDC1C9A62}"/>
                  </a:ext>
                </a:extLst>
              </p14:cNvPr>
              <p14:cNvContentPartPr/>
              <p14:nvPr/>
            </p14:nvContentPartPr>
            <p14:xfrm>
              <a:off x="2786774" y="2309063"/>
              <a:ext cx="35280" cy="167760"/>
            </p14:xfrm>
          </p:contentPart>
        </mc:Choice>
        <mc:Fallback xmlns="">
          <p:pic>
            <p:nvPicPr>
              <p:cNvPr id="1033" name="Рукописный ввод 1032">
                <a:extLst>
                  <a:ext uri="{FF2B5EF4-FFF2-40B4-BE49-F238E27FC236}">
                    <a16:creationId xmlns:a16="http://schemas.microsoft.com/office/drawing/2014/main" id="{5022D578-86C3-6925-A8D1-FD1FDC1C9A6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8774" y="2291423"/>
                <a:ext cx="709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4" name="Рукописный ввод 1033">
                <a:extLst>
                  <a:ext uri="{FF2B5EF4-FFF2-40B4-BE49-F238E27FC236}">
                    <a16:creationId xmlns:a16="http://schemas.microsoft.com/office/drawing/2014/main" id="{39A15A96-F8DF-9439-403E-057793A89049}"/>
                  </a:ext>
                </a:extLst>
              </p14:cNvPr>
              <p14:cNvContentPartPr/>
              <p14:nvPr/>
            </p14:nvContentPartPr>
            <p14:xfrm>
              <a:off x="2725574" y="2574023"/>
              <a:ext cx="360" cy="360"/>
            </p14:xfrm>
          </p:contentPart>
        </mc:Choice>
        <mc:Fallback xmlns="">
          <p:pic>
            <p:nvPicPr>
              <p:cNvPr id="1034" name="Рукописный ввод 1033">
                <a:extLst>
                  <a:ext uri="{FF2B5EF4-FFF2-40B4-BE49-F238E27FC236}">
                    <a16:creationId xmlns:a16="http://schemas.microsoft.com/office/drawing/2014/main" id="{39A15A96-F8DF-9439-403E-057793A890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7574" y="25563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5" name="Рукописный ввод 1034">
                <a:extLst>
                  <a:ext uri="{FF2B5EF4-FFF2-40B4-BE49-F238E27FC236}">
                    <a16:creationId xmlns:a16="http://schemas.microsoft.com/office/drawing/2014/main" id="{2587CD66-7225-5B4C-87C5-644DA28EBCCC}"/>
                  </a:ext>
                </a:extLst>
              </p14:cNvPr>
              <p14:cNvContentPartPr/>
              <p14:nvPr/>
            </p14:nvContentPartPr>
            <p14:xfrm>
              <a:off x="2734214" y="2448743"/>
              <a:ext cx="107640" cy="127080"/>
            </p14:xfrm>
          </p:contentPart>
        </mc:Choice>
        <mc:Fallback xmlns="">
          <p:pic>
            <p:nvPicPr>
              <p:cNvPr id="1035" name="Рукописный ввод 1034">
                <a:extLst>
                  <a:ext uri="{FF2B5EF4-FFF2-40B4-BE49-F238E27FC236}">
                    <a16:creationId xmlns:a16="http://schemas.microsoft.com/office/drawing/2014/main" id="{2587CD66-7225-5B4C-87C5-644DA28EBCC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16574" y="2431103"/>
                <a:ext cx="143280" cy="162720"/>
              </a:xfrm>
              <a:prstGeom prst="rect">
                <a:avLst/>
              </a:prstGeom>
            </p:spPr>
          </p:pic>
        </mc:Fallback>
      </mc:AlternateContent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414FAFF6-CE45-AD44-96CB-57209AE77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2930" b="98633" l="4102" r="89844">
                        <a14:foregroundMark x1="9961" y1="9570" x2="42773" y2="1367"/>
                        <a14:foregroundMark x1="42773" y1="1367" x2="68164" y2="16992"/>
                        <a14:foregroundMark x1="68164" y1="16992" x2="63281" y2="53320"/>
                        <a14:foregroundMark x1="67066" y1="62620" x2="76953" y2="86914"/>
                        <a14:foregroundMark x1="63281" y1="53320" x2="63755" y2="54485"/>
                        <a14:foregroundMark x1="76953" y1="86914" x2="38477" y2="99023"/>
                        <a14:foregroundMark x1="38477" y1="99023" x2="5273" y2="94531"/>
                        <a14:foregroundMark x1="5273" y1="94531" x2="14258" y2="16406"/>
                        <a14:foregroundMark x1="14258" y1="16406" x2="21289" y2="2930"/>
                        <a14:foregroundMark x1="11523" y1="65039" x2="7617" y2="98828"/>
                        <a14:foregroundMark x1="7617" y1="98828" x2="25781" y2="72852"/>
                        <a14:foregroundMark x1="25781" y1="72852" x2="24609" y2="69531"/>
                        <a14:foregroundMark x1="12695" y1="75391" x2="4102" y2="96680"/>
                        <a14:foregroundMark x1="58984" y1="68164" x2="66797" y2="74219"/>
                        <a14:foregroundMark x1="61328" y1="68555" x2="72461" y2="69531"/>
                        <a14:foregroundMark x1="60938" y1="66211" x2="72070" y2="71875"/>
                        <a14:foregroundMark x1="59570" y1="69922" x2="71094" y2="70508"/>
                        <a14:foregroundMark x1="60742" y1="68164" x2="78320" y2="72461"/>
                        <a14:foregroundMark x1="57422" y1="63281" x2="71289" y2="68164"/>
                        <a14:backgroundMark x1="77150" y1="69031" x2="72461" y2="48242"/>
                        <a14:backgroundMark x1="78320" y1="74219" x2="78015" y2="72867"/>
                        <a14:backgroundMark x1="76219" y1="68804" x2="72461" y2="53320"/>
                        <a14:backgroundMark x1="68750" y1="50586" x2="71484" y2="45313"/>
                        <a14:backgroundMark x1="68555" y1="54102" x2="76367" y2="47852"/>
                        <a14:backgroundMark x1="67578" y1="52734" x2="81250" y2="56055"/>
                        <a14:backgroundMark x1="73438" y1="55859" x2="74023" y2="57422"/>
                        <a14:backgroundMark x1="67969" y1="52734" x2="65234" y2="59961"/>
                        <a14:backgroundMark x1="64844" y1="54688" x2="63519" y2="62112"/>
                        <a14:backgroundMark x1="61504" y1="74257" x2="60742" y2="78320"/>
                        <a14:backgroundMark x1="64844" y1="56445" x2="63765" y2="62198"/>
                        <a14:backgroundMark x1="56250" y1="59180" x2="58734" y2="61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03" y="956289"/>
            <a:ext cx="1653038" cy="16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2" name="Рукописный ввод 1041">
                <a:extLst>
                  <a:ext uri="{FF2B5EF4-FFF2-40B4-BE49-F238E27FC236}">
                    <a16:creationId xmlns:a16="http://schemas.microsoft.com/office/drawing/2014/main" id="{2FA93231-E2CF-544E-99A2-95A75ED6A326}"/>
                  </a:ext>
                </a:extLst>
              </p14:cNvPr>
              <p14:cNvContentPartPr/>
              <p14:nvPr/>
            </p14:nvContentPartPr>
            <p14:xfrm>
              <a:off x="6092437" y="1935590"/>
              <a:ext cx="75960" cy="52920"/>
            </p14:xfrm>
          </p:contentPart>
        </mc:Choice>
        <mc:Fallback xmlns="">
          <p:pic>
            <p:nvPicPr>
              <p:cNvPr id="1042" name="Рукописный ввод 1041">
                <a:extLst>
                  <a:ext uri="{FF2B5EF4-FFF2-40B4-BE49-F238E27FC236}">
                    <a16:creationId xmlns:a16="http://schemas.microsoft.com/office/drawing/2014/main" id="{2FA93231-E2CF-544E-99A2-95A75ED6A3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74437" y="1917590"/>
                <a:ext cx="111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3" name="Рукописный ввод 1042">
                <a:extLst>
                  <a:ext uri="{FF2B5EF4-FFF2-40B4-BE49-F238E27FC236}">
                    <a16:creationId xmlns:a16="http://schemas.microsoft.com/office/drawing/2014/main" id="{B8BE2FD6-FF56-69C8-F962-32E6C8033F09}"/>
                  </a:ext>
                </a:extLst>
              </p14:cNvPr>
              <p14:cNvContentPartPr/>
              <p14:nvPr/>
            </p14:nvContentPartPr>
            <p14:xfrm>
              <a:off x="6037717" y="1957190"/>
              <a:ext cx="160560" cy="32760"/>
            </p14:xfrm>
          </p:contentPart>
        </mc:Choice>
        <mc:Fallback xmlns="">
          <p:pic>
            <p:nvPicPr>
              <p:cNvPr id="1043" name="Рукописный ввод 1042">
                <a:extLst>
                  <a:ext uri="{FF2B5EF4-FFF2-40B4-BE49-F238E27FC236}">
                    <a16:creationId xmlns:a16="http://schemas.microsoft.com/office/drawing/2014/main" id="{B8BE2FD6-FF56-69C8-F962-32E6C8033F0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19717" y="1939190"/>
                <a:ext cx="196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4" name="Рукописный ввод 1043">
                <a:extLst>
                  <a:ext uri="{FF2B5EF4-FFF2-40B4-BE49-F238E27FC236}">
                    <a16:creationId xmlns:a16="http://schemas.microsoft.com/office/drawing/2014/main" id="{B957D96B-FA45-3BB2-6A81-E912C61F535A}"/>
                  </a:ext>
                </a:extLst>
              </p14:cNvPr>
              <p14:cNvContentPartPr/>
              <p14:nvPr/>
            </p14:nvContentPartPr>
            <p14:xfrm>
              <a:off x="6333637" y="2099750"/>
              <a:ext cx="30600" cy="69840"/>
            </p14:xfrm>
          </p:contentPart>
        </mc:Choice>
        <mc:Fallback xmlns="">
          <p:pic>
            <p:nvPicPr>
              <p:cNvPr id="1044" name="Рукописный ввод 1043">
                <a:extLst>
                  <a:ext uri="{FF2B5EF4-FFF2-40B4-BE49-F238E27FC236}">
                    <a16:creationId xmlns:a16="http://schemas.microsoft.com/office/drawing/2014/main" id="{B957D96B-FA45-3BB2-6A81-E912C61F535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15637" y="2081750"/>
                <a:ext cx="66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5" name="Рукописный ввод 1044">
                <a:extLst>
                  <a:ext uri="{FF2B5EF4-FFF2-40B4-BE49-F238E27FC236}">
                    <a16:creationId xmlns:a16="http://schemas.microsoft.com/office/drawing/2014/main" id="{5A2BEC00-B4A6-5A91-2DCE-1700BE11D0D5}"/>
                  </a:ext>
                </a:extLst>
              </p14:cNvPr>
              <p14:cNvContentPartPr/>
              <p14:nvPr/>
            </p14:nvContentPartPr>
            <p14:xfrm>
              <a:off x="6367117" y="2484590"/>
              <a:ext cx="10440" cy="82080"/>
            </p14:xfrm>
          </p:contentPart>
        </mc:Choice>
        <mc:Fallback xmlns="">
          <p:pic>
            <p:nvPicPr>
              <p:cNvPr id="1045" name="Рукописный ввод 1044">
                <a:extLst>
                  <a:ext uri="{FF2B5EF4-FFF2-40B4-BE49-F238E27FC236}">
                    <a16:creationId xmlns:a16="http://schemas.microsoft.com/office/drawing/2014/main" id="{5A2BEC00-B4A6-5A91-2DCE-1700BE11D0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49117" y="2466950"/>
                <a:ext cx="46080" cy="117720"/>
              </a:xfrm>
              <a:prstGeom prst="rect">
                <a:avLst/>
              </a:prstGeom>
            </p:spPr>
          </p:pic>
        </mc:Fallback>
      </mc:AlternateContent>
      <p:pic>
        <p:nvPicPr>
          <p:cNvPr id="1048" name="Рисунок 1047" descr="Флажок со сплошной заливкой">
            <a:extLst>
              <a:ext uri="{FF2B5EF4-FFF2-40B4-BE49-F238E27FC236}">
                <a16:creationId xmlns:a16="http://schemas.microsoft.com/office/drawing/2014/main" id="{9CF27C2A-A45A-A9B8-64DB-5EF6A49A121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59129" y="4077306"/>
            <a:ext cx="299545" cy="299545"/>
          </a:xfrm>
          <a:prstGeom prst="rect">
            <a:avLst/>
          </a:prstGeom>
        </p:spPr>
      </p:pic>
      <p:pic>
        <p:nvPicPr>
          <p:cNvPr id="1050" name="Рисунок 1049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E43EA254-3ACA-C923-62E9-E46AE7B17F5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156971" y="3500197"/>
            <a:ext cx="299545" cy="299545"/>
          </a:xfrm>
          <a:prstGeom prst="rect">
            <a:avLst/>
          </a:prstGeom>
        </p:spPr>
      </p:pic>
      <p:pic>
        <p:nvPicPr>
          <p:cNvPr id="1052" name="Рисунок 1051" descr="Корова со сплошной заливкой">
            <a:extLst>
              <a:ext uri="{FF2B5EF4-FFF2-40B4-BE49-F238E27FC236}">
                <a16:creationId xmlns:a16="http://schemas.microsoft.com/office/drawing/2014/main" id="{BB6C42E8-ABC9-329C-94C9-723861133840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827572" y="1789099"/>
            <a:ext cx="914400" cy="914400"/>
          </a:xfrm>
          <a:prstGeom prst="rect">
            <a:avLst/>
          </a:prstGeom>
        </p:spPr>
      </p:pic>
      <p:pic>
        <p:nvPicPr>
          <p:cNvPr id="1054" name="Рисунок 1053" descr="Лошадь со сплошной заливкой">
            <a:extLst>
              <a:ext uri="{FF2B5EF4-FFF2-40B4-BE49-F238E27FC236}">
                <a16:creationId xmlns:a16="http://schemas.microsoft.com/office/drawing/2014/main" id="{2AE071AD-D009-3AC6-EA48-E246B446DA3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flipH="1">
            <a:off x="10737004" y="1710227"/>
            <a:ext cx="914399" cy="914400"/>
          </a:xfrm>
          <a:prstGeom prst="rect">
            <a:avLst/>
          </a:prstGeom>
        </p:spPr>
      </p:pic>
      <p:pic>
        <p:nvPicPr>
          <p:cNvPr id="1058" name="Рисунок 1057" descr="Контрольный список со сплошной заливкой">
            <a:extLst>
              <a:ext uri="{FF2B5EF4-FFF2-40B4-BE49-F238E27FC236}">
                <a16:creationId xmlns:a16="http://schemas.microsoft.com/office/drawing/2014/main" id="{7C1B10FE-C2D1-AE5B-3B8A-C7D391F916A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280030" y="3670637"/>
            <a:ext cx="371373" cy="371373"/>
          </a:xfrm>
          <a:prstGeom prst="rect">
            <a:avLst/>
          </a:prstGeom>
        </p:spPr>
      </p:pic>
      <p:pic>
        <p:nvPicPr>
          <p:cNvPr id="1062" name="Рисунок 1061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E7F02046-8A95-0560-2FAE-4D542661E1A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194202" y="3178909"/>
            <a:ext cx="371373" cy="371373"/>
          </a:xfrm>
          <a:prstGeom prst="rect">
            <a:avLst/>
          </a:prstGeom>
        </p:spPr>
      </p:pic>
      <p:pic>
        <p:nvPicPr>
          <p:cNvPr id="1068" name="Рисунок 1067" descr="База данных со сплошной заливкой">
            <a:extLst>
              <a:ext uri="{FF2B5EF4-FFF2-40B4-BE49-F238E27FC236}">
                <a16:creationId xmlns:a16="http://schemas.microsoft.com/office/drawing/2014/main" id="{B8B947FD-A343-CFE0-D6B0-6736297757B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43068" y="4682743"/>
            <a:ext cx="327146" cy="3271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70" name="Рукописный ввод 1069">
                <a:extLst>
                  <a:ext uri="{FF2B5EF4-FFF2-40B4-BE49-F238E27FC236}">
                    <a16:creationId xmlns:a16="http://schemas.microsoft.com/office/drawing/2014/main" id="{AD92ACC5-0C1E-69B7-397F-8161BB461C33}"/>
                  </a:ext>
                </a:extLst>
              </p14:cNvPr>
              <p14:cNvContentPartPr/>
              <p14:nvPr/>
            </p14:nvContentPartPr>
            <p14:xfrm>
              <a:off x="2680109" y="1615043"/>
              <a:ext cx="43200" cy="287640"/>
            </p14:xfrm>
          </p:contentPart>
        </mc:Choice>
        <mc:Fallback xmlns="">
          <p:pic>
            <p:nvPicPr>
              <p:cNvPr id="1070" name="Рукописный ввод 1069">
                <a:extLst>
                  <a:ext uri="{FF2B5EF4-FFF2-40B4-BE49-F238E27FC236}">
                    <a16:creationId xmlns:a16="http://schemas.microsoft.com/office/drawing/2014/main" id="{AD92ACC5-0C1E-69B7-397F-8161BB461C3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62109" y="1597043"/>
                <a:ext cx="7884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4DF95767-8856-160A-3071-D70643C3BC45}"/>
              </a:ext>
            </a:extLst>
          </p:cNvPr>
          <p:cNvGrpSpPr/>
          <p:nvPr/>
        </p:nvGrpSpPr>
        <p:grpSpPr>
          <a:xfrm>
            <a:off x="2677949" y="1595760"/>
            <a:ext cx="200656" cy="969323"/>
            <a:chOff x="2677949" y="1595760"/>
            <a:chExt cx="200656" cy="9693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46D94BE1-C59E-9623-1E57-19D28958BEE0}"/>
                    </a:ext>
                  </a:extLst>
                </p14:cNvPr>
                <p14:cNvContentPartPr/>
                <p14:nvPr/>
              </p14:nvContentPartPr>
              <p14:xfrm>
                <a:off x="2838285" y="1876200"/>
                <a:ext cx="360" cy="3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46D94BE1-C59E-9623-1E57-19D28958B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75285" y="1813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8CBEFDFA-BD74-B04D-5A96-F56E772129CB}"/>
                    </a:ext>
                  </a:extLst>
                </p14:cNvPr>
                <p14:cNvContentPartPr/>
                <p14:nvPr/>
              </p14:nvContentPartPr>
              <p14:xfrm>
                <a:off x="2741805" y="1595760"/>
                <a:ext cx="136800" cy="2890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8CBEFDFA-BD74-B04D-5A96-F56E772129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78805" y="1533120"/>
                  <a:ext cx="262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80F96343-79E5-0EB1-0400-C0C25724A9DD}"/>
                    </a:ext>
                  </a:extLst>
                </p14:cNvPr>
                <p14:cNvContentPartPr/>
                <p14:nvPr/>
              </p14:nvContentPartPr>
              <p14:xfrm>
                <a:off x="2771685" y="1834080"/>
                <a:ext cx="39600" cy="1040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80F96343-79E5-0EB1-0400-C0C25724A9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08685" y="1771080"/>
                  <a:ext cx="165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DEEEA2D8-4242-C3F3-A3AE-B01DC5BF632B}"/>
                    </a:ext>
                  </a:extLst>
                </p14:cNvPr>
                <p14:cNvContentPartPr/>
                <p14:nvPr/>
              </p14:nvContentPartPr>
              <p14:xfrm>
                <a:off x="2752605" y="1676040"/>
                <a:ext cx="360" cy="36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DEEEA2D8-4242-C3F3-A3AE-B01DC5BF63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89605" y="16134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874C2A35-6DC7-E450-7974-948995EAB45E}"/>
                    </a:ext>
                  </a:extLst>
                </p14:cNvPr>
                <p14:cNvContentPartPr/>
                <p14:nvPr/>
              </p14:nvContentPartPr>
              <p14:xfrm>
                <a:off x="2726193" y="1616087"/>
                <a:ext cx="49680" cy="18828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874C2A35-6DC7-E450-7974-948995EAB4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63193" y="1553087"/>
                  <a:ext cx="175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51C35BB1-D2BE-2D45-39B6-D7519392A551}"/>
                    </a:ext>
                  </a:extLst>
                </p14:cNvPr>
                <p14:cNvContentPartPr/>
                <p14:nvPr/>
              </p14:nvContentPartPr>
              <p14:xfrm>
                <a:off x="2706033" y="1982927"/>
                <a:ext cx="91440" cy="13644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51C35BB1-D2BE-2D45-39B6-D7519392A5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43033" y="1919927"/>
                  <a:ext cx="217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E69F04C-7B19-000C-0FD3-17D8AEAF30DB}"/>
                    </a:ext>
                  </a:extLst>
                </p14:cNvPr>
                <p14:cNvContentPartPr/>
                <p14:nvPr/>
              </p14:nvContentPartPr>
              <p14:xfrm>
                <a:off x="2796393" y="2169047"/>
                <a:ext cx="360" cy="36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E69F04C-7B19-000C-0FD3-17D8AEAF30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33753" y="21060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C256818B-4983-5C13-943A-DF23F69D0524}"/>
                    </a:ext>
                  </a:extLst>
                </p14:cNvPr>
                <p14:cNvContentPartPr/>
                <p14:nvPr/>
              </p14:nvContentPartPr>
              <p14:xfrm>
                <a:off x="2769753" y="2155727"/>
                <a:ext cx="360" cy="3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C256818B-4983-5C13-943A-DF23F69D05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06753" y="20927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AD656580-97B1-8C01-D761-A95E0BC3EFFF}"/>
                    </a:ext>
                  </a:extLst>
                </p14:cNvPr>
                <p14:cNvContentPartPr/>
                <p14:nvPr/>
              </p14:nvContentPartPr>
              <p14:xfrm>
                <a:off x="2746353" y="2048807"/>
                <a:ext cx="40680" cy="12060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AD656580-97B1-8C01-D761-A95E0BC3EF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83713" y="1986167"/>
                  <a:ext cx="166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72" name="Рукописный ввод 1071">
                  <a:extLst>
                    <a:ext uri="{FF2B5EF4-FFF2-40B4-BE49-F238E27FC236}">
                      <a16:creationId xmlns:a16="http://schemas.microsoft.com/office/drawing/2014/main" id="{97C0DA56-57F9-17FB-8E1C-0372C2BF81CC}"/>
                    </a:ext>
                  </a:extLst>
                </p14:cNvPr>
                <p14:cNvContentPartPr/>
                <p14:nvPr/>
              </p14:nvContentPartPr>
              <p14:xfrm>
                <a:off x="2677949" y="2056403"/>
                <a:ext cx="80640" cy="508680"/>
              </p14:xfrm>
            </p:contentPart>
          </mc:Choice>
          <mc:Fallback xmlns="">
            <p:pic>
              <p:nvPicPr>
                <p:cNvPr id="1072" name="Рукописный ввод 1071">
                  <a:extLst>
                    <a:ext uri="{FF2B5EF4-FFF2-40B4-BE49-F238E27FC236}">
                      <a16:creationId xmlns:a16="http://schemas.microsoft.com/office/drawing/2014/main" id="{97C0DA56-57F9-17FB-8E1C-0372C2BF81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60309" y="2038763"/>
                  <a:ext cx="116280" cy="544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4" name="Picture 20">
            <a:extLst>
              <a:ext uri="{FF2B5EF4-FFF2-40B4-BE49-F238E27FC236}">
                <a16:creationId xmlns:a16="http://schemas.microsoft.com/office/drawing/2014/main" id="{F682DEE9-F72D-DE69-EF9F-089CA2A2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1">
                    <a14:imgEffect>
                      <a14:backgroundRemoval t="2813" b="98750" l="3750" r="90313">
                        <a14:foregroundMark x1="10000" y1="13750" x2="48125" y2="3750"/>
                        <a14:foregroundMark x1="48125" y1="3750" x2="73438" y2="22500"/>
                        <a14:foregroundMark x1="73438" y1="22500" x2="73750" y2="57188"/>
                        <a14:foregroundMark x1="73750" y1="57188" x2="94375" y2="88750"/>
                        <a14:foregroundMark x1="94375" y1="88750" x2="14375" y2="8438"/>
                        <a14:foregroundMark x1="14375" y1="8438" x2="13125" y2="78125"/>
                        <a14:foregroundMark x1="13125" y1="78125" x2="17500" y2="26875"/>
                        <a14:foregroundMark x1="17500" y1="26875" x2="29063" y2="63438"/>
                        <a14:foregroundMark x1="29063" y1="63438" x2="45313" y2="32188"/>
                        <a14:foregroundMark x1="45313" y1="32188" x2="17813" y2="65625"/>
                        <a14:foregroundMark x1="17813" y1="65625" x2="47188" y2="59062"/>
                        <a14:foregroundMark x1="84688" y1="62187" x2="86875" y2="92500"/>
                        <a14:foregroundMark x1="86875" y1="92500" x2="34688" y2="89375"/>
                        <a14:foregroundMark x1="34688" y1="89375" x2="3750" y2="60313"/>
                        <a14:foregroundMark x1="3750" y1="60313" x2="13125" y2="30625"/>
                        <a14:foregroundMark x1="13125" y1="30625" x2="25313" y2="36875"/>
                        <a14:foregroundMark x1="10000" y1="73125" x2="1875" y2="24063"/>
                        <a14:foregroundMark x1="1875" y1="24063" x2="60313" y2="2813"/>
                        <a14:foregroundMark x1="60313" y1="2813" x2="66250" y2="57500"/>
                        <a14:foregroundMark x1="66250" y1="57500" x2="50313" y2="70000"/>
                        <a14:foregroundMark x1="23438" y1="15000" x2="33125" y2="14375"/>
                        <a14:foregroundMark x1="17813" y1="19688" x2="10000" y2="3125"/>
                        <a14:foregroundMark x1="33125" y1="17813" x2="12500" y2="26563"/>
                        <a14:foregroundMark x1="22813" y1="11875" x2="30312" y2="22188"/>
                        <a14:foregroundMark x1="18438" y1="61563" x2="51563" y2="96250"/>
                        <a14:foregroundMark x1="51563" y1="96250" x2="60938" y2="60938"/>
                        <a14:foregroundMark x1="60938" y1="60938" x2="7500" y2="48438"/>
                        <a14:foregroundMark x1="12500" y1="76875" x2="11875" y2="78125"/>
                        <a14:foregroundMark x1="39375" y1="90313" x2="8125" y2="98125"/>
                        <a14:foregroundMark x1="8125" y1="98125" x2="52188" y2="97500"/>
                        <a14:foregroundMark x1="57188" y1="90313" x2="75313" y2="65625"/>
                        <a14:foregroundMark x1="75313" y1="65625" x2="90313" y2="98750"/>
                        <a14:foregroundMark x1="90313" y1="98750" x2="90313" y2="98750"/>
                        <a14:foregroundMark x1="41875" y1="95625" x2="39063" y2="63750"/>
                        <a14:foregroundMark x1="39063" y1="63750" x2="56875" y2="93438"/>
                        <a14:foregroundMark x1="56875" y1="93438" x2="45000" y2="98750"/>
                        <a14:foregroundMark x1="19063" y1="96875" x2="3750" y2="72188"/>
                        <a14:foregroundMark x1="3750" y1="72188" x2="34688" y2="91875"/>
                        <a14:foregroundMark x1="34688" y1="91875" x2="38125" y2="98125"/>
                        <a14:backgroundMark x1="94375" y1="69375" x2="78813" y2="29195"/>
                        <a14:backgroundMark x1="78754" y1="22716" x2="92188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92" y="917600"/>
            <a:ext cx="1647483" cy="16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6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0EA25-3B6B-FB0C-0E7C-284DB2B8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рынка в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1A409-D33D-46D7-1D97-0A71F7C8A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49" y="737949"/>
            <a:ext cx="3024160" cy="8423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5475"/>
              <a:gd name="connsiteX1" fmla="*/ 10000 w 10000"/>
              <a:gd name="connsiteY1" fmla="*/ 0 h 15475"/>
              <a:gd name="connsiteX2" fmla="*/ 10000 w 10000"/>
              <a:gd name="connsiteY2" fmla="*/ 8000 h 15475"/>
              <a:gd name="connsiteX3" fmla="*/ 57 w 10000"/>
              <a:gd name="connsiteY3" fmla="*/ 15475 h 15475"/>
              <a:gd name="connsiteX4" fmla="*/ 0 w 10000"/>
              <a:gd name="connsiteY4" fmla="*/ 8000 h 15475"/>
              <a:gd name="connsiteX5" fmla="*/ 0 w 10000"/>
              <a:gd name="connsiteY5" fmla="*/ 0 h 15475"/>
              <a:gd name="connsiteX0" fmla="*/ 17 w 10017"/>
              <a:gd name="connsiteY0" fmla="*/ 0 h 15671"/>
              <a:gd name="connsiteX1" fmla="*/ 10017 w 10017"/>
              <a:gd name="connsiteY1" fmla="*/ 0 h 15671"/>
              <a:gd name="connsiteX2" fmla="*/ 10017 w 10017"/>
              <a:gd name="connsiteY2" fmla="*/ 8000 h 15671"/>
              <a:gd name="connsiteX3" fmla="*/ 4 w 10017"/>
              <a:gd name="connsiteY3" fmla="*/ 15671 h 15671"/>
              <a:gd name="connsiteX4" fmla="*/ 17 w 10017"/>
              <a:gd name="connsiteY4" fmla="*/ 8000 h 15671"/>
              <a:gd name="connsiteX5" fmla="*/ 17 w 10017"/>
              <a:gd name="connsiteY5" fmla="*/ 0 h 15671"/>
              <a:gd name="connsiteX0" fmla="*/ 17 w 10017"/>
              <a:gd name="connsiteY0" fmla="*/ 0 h 15671"/>
              <a:gd name="connsiteX1" fmla="*/ 10017 w 10017"/>
              <a:gd name="connsiteY1" fmla="*/ 0 h 15671"/>
              <a:gd name="connsiteX2" fmla="*/ 10017 w 10017"/>
              <a:gd name="connsiteY2" fmla="*/ 8000 h 15671"/>
              <a:gd name="connsiteX3" fmla="*/ 2848 w 10017"/>
              <a:gd name="connsiteY3" fmla="*/ 9721 h 15671"/>
              <a:gd name="connsiteX4" fmla="*/ 4 w 10017"/>
              <a:gd name="connsiteY4" fmla="*/ 15671 h 15671"/>
              <a:gd name="connsiteX5" fmla="*/ 17 w 10017"/>
              <a:gd name="connsiteY5" fmla="*/ 8000 h 15671"/>
              <a:gd name="connsiteX6" fmla="*/ 17 w 10017"/>
              <a:gd name="connsiteY6" fmla="*/ 0 h 15671"/>
              <a:gd name="connsiteX0" fmla="*/ 17 w 10017"/>
              <a:gd name="connsiteY0" fmla="*/ 0 h 15671"/>
              <a:gd name="connsiteX1" fmla="*/ 10017 w 10017"/>
              <a:gd name="connsiteY1" fmla="*/ 0 h 15671"/>
              <a:gd name="connsiteX2" fmla="*/ 10017 w 10017"/>
              <a:gd name="connsiteY2" fmla="*/ 8000 h 15671"/>
              <a:gd name="connsiteX3" fmla="*/ 2848 w 10017"/>
              <a:gd name="connsiteY3" fmla="*/ 9721 h 15671"/>
              <a:gd name="connsiteX4" fmla="*/ 4 w 10017"/>
              <a:gd name="connsiteY4" fmla="*/ 15671 h 15671"/>
              <a:gd name="connsiteX5" fmla="*/ 17 w 10017"/>
              <a:gd name="connsiteY5" fmla="*/ 8000 h 15671"/>
              <a:gd name="connsiteX6" fmla="*/ 17 w 10017"/>
              <a:gd name="connsiteY6" fmla="*/ 0 h 15671"/>
              <a:gd name="connsiteX0" fmla="*/ 17 w 10087"/>
              <a:gd name="connsiteY0" fmla="*/ 0 h 15671"/>
              <a:gd name="connsiteX1" fmla="*/ 10017 w 10087"/>
              <a:gd name="connsiteY1" fmla="*/ 0 h 15671"/>
              <a:gd name="connsiteX2" fmla="*/ 10087 w 10087"/>
              <a:gd name="connsiteY2" fmla="*/ 8196 h 15671"/>
              <a:gd name="connsiteX3" fmla="*/ 2848 w 10087"/>
              <a:gd name="connsiteY3" fmla="*/ 9721 h 15671"/>
              <a:gd name="connsiteX4" fmla="*/ 4 w 10087"/>
              <a:gd name="connsiteY4" fmla="*/ 15671 h 15671"/>
              <a:gd name="connsiteX5" fmla="*/ 17 w 10087"/>
              <a:gd name="connsiteY5" fmla="*/ 8000 h 15671"/>
              <a:gd name="connsiteX6" fmla="*/ 17 w 10087"/>
              <a:gd name="connsiteY6" fmla="*/ 0 h 15671"/>
              <a:gd name="connsiteX0" fmla="*/ 17 w 10087"/>
              <a:gd name="connsiteY0" fmla="*/ 0 h 15671"/>
              <a:gd name="connsiteX1" fmla="*/ 10017 w 10087"/>
              <a:gd name="connsiteY1" fmla="*/ 0 h 15671"/>
              <a:gd name="connsiteX2" fmla="*/ 10087 w 10087"/>
              <a:gd name="connsiteY2" fmla="*/ 8196 h 15671"/>
              <a:gd name="connsiteX3" fmla="*/ 3058 w 10087"/>
              <a:gd name="connsiteY3" fmla="*/ 10894 h 15671"/>
              <a:gd name="connsiteX4" fmla="*/ 4 w 10087"/>
              <a:gd name="connsiteY4" fmla="*/ 15671 h 15671"/>
              <a:gd name="connsiteX5" fmla="*/ 17 w 10087"/>
              <a:gd name="connsiteY5" fmla="*/ 8000 h 15671"/>
              <a:gd name="connsiteX6" fmla="*/ 17 w 10087"/>
              <a:gd name="connsiteY6" fmla="*/ 0 h 15671"/>
              <a:gd name="connsiteX0" fmla="*/ 17 w 10087"/>
              <a:gd name="connsiteY0" fmla="*/ 0 h 15671"/>
              <a:gd name="connsiteX1" fmla="*/ 10017 w 10087"/>
              <a:gd name="connsiteY1" fmla="*/ 0 h 15671"/>
              <a:gd name="connsiteX2" fmla="*/ 10087 w 10087"/>
              <a:gd name="connsiteY2" fmla="*/ 8196 h 15671"/>
              <a:gd name="connsiteX3" fmla="*/ 3058 w 10087"/>
              <a:gd name="connsiteY3" fmla="*/ 10894 h 15671"/>
              <a:gd name="connsiteX4" fmla="*/ 4 w 10087"/>
              <a:gd name="connsiteY4" fmla="*/ 15671 h 15671"/>
              <a:gd name="connsiteX5" fmla="*/ 17 w 10087"/>
              <a:gd name="connsiteY5" fmla="*/ 8000 h 15671"/>
              <a:gd name="connsiteX6" fmla="*/ 17 w 10087"/>
              <a:gd name="connsiteY6" fmla="*/ 0 h 1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7" h="15671">
                <a:moveTo>
                  <a:pt x="17" y="0"/>
                </a:moveTo>
                <a:lnTo>
                  <a:pt x="10017" y="0"/>
                </a:lnTo>
                <a:cubicBezTo>
                  <a:pt x="10040" y="2732"/>
                  <a:pt x="10064" y="5464"/>
                  <a:pt x="10087" y="8196"/>
                </a:cubicBezTo>
                <a:cubicBezTo>
                  <a:pt x="8340" y="9552"/>
                  <a:pt x="6733" y="9734"/>
                  <a:pt x="3058" y="10894"/>
                </a:cubicBezTo>
                <a:lnTo>
                  <a:pt x="4" y="15671"/>
                </a:lnTo>
                <a:cubicBezTo>
                  <a:pt x="-15" y="13179"/>
                  <a:pt x="36" y="10492"/>
                  <a:pt x="17" y="8000"/>
                </a:cubicBezTo>
                <a:lnTo>
                  <a:pt x="17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статистика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A9F89-563E-C03D-07F4-0C47B5C8FA0D}"/>
              </a:ext>
            </a:extLst>
          </p:cNvPr>
          <p:cNvSpPr txBox="1"/>
          <p:nvPr/>
        </p:nvSpPr>
        <p:spPr>
          <a:xfrm>
            <a:off x="523049" y="1683723"/>
            <a:ext cx="5310193" cy="501675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внедрения AI в ветеринарии РФ — менее 10–15% от потенциально возможного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(оценка на основе мониторинга решений на рынке)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решений, специализирующихся на гематологии — менее 5% среди всех ветеринарных IT-продуктов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основе исследования Российской ветеринарной ассоциации)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80% ветеринарных клиник по-прежнему интерпретируют анализы крови вручную или с помощью общих таблиц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ошибок при ручной интерпретации достигает 25–30%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данным предыдущих слайдов)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9FBDF92-FE6D-666F-19AF-A69E87987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338687"/>
              </p:ext>
            </p:extLst>
          </p:nvPr>
        </p:nvGraphicFramePr>
        <p:xfrm>
          <a:off x="6254530" y="1159134"/>
          <a:ext cx="5724110" cy="528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83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F4094-3DD4-708C-FEE4-4F3C6AA4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конкурентов в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6C9E8-0D65-CAD1-8936-CF2B5E64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325" y="5012817"/>
            <a:ext cx="5257800" cy="123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Полноценных решений с доказанной точностью, интеграцией и масштабированием практически нет. По оценкам разработчиков, рынок фактически свободен на 85–90%.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7516C8D8-14E5-81D4-5965-1D1E6DDE51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2E451C0-741B-22D0-A321-A8FAD3841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496009"/>
              </p:ext>
            </p:extLst>
          </p:nvPr>
        </p:nvGraphicFramePr>
        <p:xfrm>
          <a:off x="838200" y="1593340"/>
          <a:ext cx="10515600" cy="341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3608E7-D2D6-B94C-9AE5-CBF7872F6F33}"/>
              </a:ext>
            </a:extLst>
          </p:cNvPr>
          <p:cNvSpPr txBox="1"/>
          <p:nvPr/>
        </p:nvSpPr>
        <p:spPr>
          <a:xfrm>
            <a:off x="0" y="107708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AI-решения (доли и ограничения)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9AB6D-2E64-4A32-6968-153F0839EBCB}"/>
              </a:ext>
            </a:extLst>
          </p:cNvPr>
          <p:cNvSpPr txBox="1"/>
          <p:nvPr/>
        </p:nvSpPr>
        <p:spPr>
          <a:xfrm>
            <a:off x="1285875" y="5121994"/>
            <a:ext cx="40481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Ниша специализированных AI-систем для анализа крови животных в РФ заполнена менее чем на 10–15%.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256E3-930B-9BCF-24B9-30988823BF81}"/>
              </a:ext>
            </a:extLst>
          </p:cNvPr>
          <p:cNvSpPr txBox="1"/>
          <p:nvPr/>
        </p:nvSpPr>
        <p:spPr>
          <a:xfrm>
            <a:off x="1285875" y="4513408"/>
            <a:ext cx="3207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Источник: </a:t>
            </a:r>
            <a:r>
              <a:rPr lang="en-US" sz="1400" dirty="0"/>
              <a:t>https://vetpro.ru/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97811-8436-7136-2835-484AB725412D}"/>
              </a:ext>
            </a:extLst>
          </p:cNvPr>
          <p:cNvSpPr txBox="1"/>
          <p:nvPr/>
        </p:nvSpPr>
        <p:spPr>
          <a:xfrm>
            <a:off x="4493342" y="4477569"/>
            <a:ext cx="3329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Источник: </a:t>
            </a:r>
            <a:r>
              <a:rPr lang="en-US" sz="1400" dirty="0"/>
              <a:t>https://vet.komanda.ai/assistant/vetai</a:t>
            </a:r>
            <a:r>
              <a:rPr lang="ru-RU" sz="1400" dirty="0"/>
              <a:t>.</a:t>
            </a:r>
            <a:r>
              <a:rPr lang="en-US" sz="1400" dirty="0" err="1"/>
              <a:t>ru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3E850-DC3C-4993-3959-A0436B0F7AEB}"/>
              </a:ext>
            </a:extLst>
          </p:cNvPr>
          <p:cNvSpPr txBox="1"/>
          <p:nvPr/>
        </p:nvSpPr>
        <p:spPr>
          <a:xfrm>
            <a:off x="7889312" y="4523857"/>
            <a:ext cx="3588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Источник: </a:t>
            </a:r>
            <a:r>
              <a:rPr lang="en-US" sz="1400" dirty="0"/>
              <a:t>https://limpopoai.ru/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3744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1497</Words>
  <Application>Microsoft Office PowerPoint</Application>
  <PresentationFormat>Широкоэкранный</PresentationFormat>
  <Paragraphs>227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Montserrat Light</vt:lpstr>
      <vt:lpstr>Тема Office</vt:lpstr>
      <vt:lpstr>Разработка программного обеспечения с использованием искусственного интеллекта для расшифровки гематологических исследований </vt:lpstr>
      <vt:lpstr>        Проблема </vt:lpstr>
      <vt:lpstr>        Актуальность </vt:lpstr>
      <vt:lpstr>        Решение</vt:lpstr>
      <vt:lpstr>Прототип интерфейса программного обеспечения</vt:lpstr>
      <vt:lpstr>        Анализ </vt:lpstr>
      <vt:lpstr>        Портрет потребителя </vt:lpstr>
      <vt:lpstr>        Анализ рынка в РФ</vt:lpstr>
      <vt:lpstr>        Анализ конкурентов в РФ</vt:lpstr>
      <vt:lpstr>                Наши преимущества на фоне существующих          AI-решений РФ</vt:lpstr>
      <vt:lpstr>Стратегия продвижения и масштабирования</vt:lpstr>
      <vt:lpstr>        Модель монетизации</vt:lpstr>
      <vt:lpstr>Финансовая модель на первый год</vt:lpstr>
      <vt:lpstr>Расходы на первый год</vt:lpstr>
      <vt:lpstr>Наша команда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Камилла Малова</dc:creator>
  <cp:lastModifiedBy>Кира Рудакова</cp:lastModifiedBy>
  <cp:revision>25</cp:revision>
  <dcterms:created xsi:type="dcterms:W3CDTF">2026-04-02T14:12:59Z</dcterms:created>
  <dcterms:modified xsi:type="dcterms:W3CDTF">2026-04-06T15:28:00Z</dcterms:modified>
</cp:coreProperties>
</file>