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0" autoAdjust="0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407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pic>
        <p:nvPicPr>
          <p:cNvPr id="8" name="Image 4" descr="gen-dedup-4d4d038b439694d77180d0d6546d240a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1695" y="2809951"/>
            <a:ext cx="4953305" cy="3429000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609905" y="1190549"/>
            <a:ext cx="10972800" cy="1420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333333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ru-RU" sz="2800" b="1" dirty="0" smtClean="0">
                <a:solidFill>
                  <a:srgbClr val="333333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Башни </a:t>
            </a:r>
            <a:r>
              <a:rPr lang="en-US" sz="2800" b="1" dirty="0" smtClean="0">
                <a:solidFill>
                  <a:srgbClr val="333333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 </a:t>
            </a:r>
            <a:r>
              <a:rPr lang="en-US" sz="2800" b="1" dirty="0">
                <a:solidFill>
                  <a:srgbClr val="333333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Тульского кремля </a:t>
            </a:r>
            <a:endParaRPr lang="en-US" sz="2800" dirty="0"/>
          </a:p>
        </p:txBody>
      </p:sp>
      <p:sp>
        <p:nvSpPr>
          <p:cNvPr id="15" name="Text 8"/>
          <p:cNvSpPr txBox="1"/>
          <p:nvPr/>
        </p:nvSpPr>
        <p:spPr>
          <a:xfrm>
            <a:off x="6286500" y="2809951"/>
            <a:ext cx="51435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6" name="Text 9"/>
          <p:cNvSpPr txBox="1"/>
          <p:nvPr/>
        </p:nvSpPr>
        <p:spPr>
          <a:xfrm>
            <a:off x="6286500" y="3076956"/>
            <a:ext cx="514350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Ушаков Станислав </a:t>
            </a:r>
            <a:r>
              <a:rPr lang="ru-RU" sz="1600" b="1" dirty="0" err="1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Александро</a:t>
            </a:r>
            <a:r>
              <a:rPr lang="en-US" sz="1600" b="1" dirty="0" err="1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вич</a:t>
            </a:r>
            <a:endParaRPr lang="en-US" sz="1600" b="1" dirty="0">
              <a:solidFill>
                <a:srgbClr val="333333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7" name="Text 10"/>
          <p:cNvSpPr txBox="1"/>
          <p:nvPr/>
        </p:nvSpPr>
        <p:spPr>
          <a:xfrm>
            <a:off x="6286500" y="3905402"/>
            <a:ext cx="51435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Руководитель проектной работы:</a:t>
            </a:r>
            <a:endParaRPr lang="en-US" sz="1200" dirty="0"/>
          </a:p>
        </p:txBody>
      </p:sp>
      <p:sp>
        <p:nvSpPr>
          <p:cNvPr id="18" name="Text 11"/>
          <p:cNvSpPr txBox="1"/>
          <p:nvPr/>
        </p:nvSpPr>
        <p:spPr>
          <a:xfrm>
            <a:off x="6286500" y="4172407"/>
            <a:ext cx="514350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Ушакова Надежда Владимировна</a:t>
            </a:r>
            <a:endParaRPr lang="en-US" sz="1600" dirty="0"/>
          </a:p>
        </p:txBody>
      </p:sp>
      <p:sp>
        <p:nvSpPr>
          <p:cNvPr id="19" name="Text 12"/>
          <p:cNvSpPr txBox="1"/>
          <p:nvPr/>
        </p:nvSpPr>
        <p:spPr>
          <a:xfrm>
            <a:off x="6286500" y="4496105"/>
            <a:ext cx="51435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к.э.н., доцент, Тульский государственный университет</a:t>
            </a:r>
            <a:endParaRPr lang="en-US" sz="1200" dirty="0"/>
          </a:p>
        </p:txBody>
      </p:sp>
      <p:sp>
        <p:nvSpPr>
          <p:cNvPr id="20" name="Text 13"/>
          <p:cNvSpPr txBox="1"/>
          <p:nvPr/>
        </p:nvSpPr>
        <p:spPr>
          <a:xfrm>
            <a:off x="6286500" y="5191049"/>
            <a:ext cx="51435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22" name="Text 15"/>
          <p:cNvSpPr txBox="1"/>
          <p:nvPr/>
        </p:nvSpPr>
        <p:spPr>
          <a:xfrm>
            <a:off x="228600" y="6458407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900" dirty="0"/>
          </a:p>
        </p:txBody>
      </p:sp>
      <p:sp>
        <p:nvSpPr>
          <p:cNvPr id="23" name="Text 16"/>
          <p:cNvSpPr txBox="1"/>
          <p:nvPr/>
        </p:nvSpPr>
        <p:spPr>
          <a:xfrm>
            <a:off x="609905" y="6458407"/>
            <a:ext cx="10972800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75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Тула • 2026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1476756"/>
            <a:ext cx="3409798" cy="1762049"/>
          </a:xfrm>
          <a:prstGeom prst="roundRect">
            <a:avLst>
              <a:gd name="adj" fmla="val 2244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761695" y="1476756"/>
            <a:ext cx="75895" cy="1762049"/>
          </a:xfrm>
          <a:prstGeom prst="roundRect">
            <a:avLst>
              <a:gd name="adj" fmla="val 52100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4429354" y="1476756"/>
            <a:ext cx="3409798" cy="1762049"/>
          </a:xfrm>
          <a:prstGeom prst="roundRect">
            <a:avLst>
              <a:gd name="adj" fmla="val 2244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4429354" y="1476756"/>
            <a:ext cx="75895" cy="1762049"/>
          </a:xfrm>
          <a:prstGeom prst="roundRect">
            <a:avLst>
              <a:gd name="adj" fmla="val 52100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>
            <a:off x="8096098" y="1476756"/>
            <a:ext cx="3409798" cy="1762049"/>
          </a:xfrm>
          <a:prstGeom prst="roundRect">
            <a:avLst>
              <a:gd name="adj" fmla="val 2244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3" name="Shape 7"/>
          <p:cNvSpPr/>
          <p:nvPr/>
        </p:nvSpPr>
        <p:spPr>
          <a:xfrm>
            <a:off x="8096098" y="1476756"/>
            <a:ext cx="75895" cy="1762049"/>
          </a:xfrm>
          <a:prstGeom prst="roundRect">
            <a:avLst>
              <a:gd name="adj" fmla="val 52100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761695" y="3476549"/>
            <a:ext cx="5201107" cy="1047902"/>
          </a:xfrm>
          <a:prstGeom prst="roundRect">
            <a:avLst>
              <a:gd name="adj" fmla="val 6346"/>
            </a:avLst>
          </a:prstGeom>
          <a:solidFill>
            <a:srgbClr val="F9F9F9"/>
          </a:solidFill>
          <a:ln/>
          <a:effectLst>
            <a:outerShdw blurRad="101600" dist="25400" dir="16200000" algn="bl" rotWithShape="0">
              <a:srgbClr val="000000">
                <a:alpha val="4000"/>
              </a:srgbClr>
            </a:outerShdw>
          </a:effectLst>
        </p:spPr>
      </p:sp>
      <p:sp>
        <p:nvSpPr>
          <p:cNvPr id="15" name="Shape 9"/>
          <p:cNvSpPr/>
          <p:nvPr/>
        </p:nvSpPr>
        <p:spPr>
          <a:xfrm>
            <a:off x="761695" y="3476549"/>
            <a:ext cx="57607" cy="1047902"/>
          </a:xfrm>
          <a:prstGeom prst="roundRect">
            <a:avLst>
              <a:gd name="adj" fmla="val 115441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6286500" y="3476549"/>
            <a:ext cx="5201107" cy="1047902"/>
          </a:xfrm>
          <a:prstGeom prst="roundRect">
            <a:avLst>
              <a:gd name="adj" fmla="val 6346"/>
            </a:avLst>
          </a:prstGeom>
          <a:solidFill>
            <a:srgbClr val="F9F9F9"/>
          </a:solidFill>
          <a:ln/>
          <a:effectLst>
            <a:outerShdw blurRad="101600" dist="25400" dir="16200000" algn="bl" rotWithShape="0">
              <a:srgbClr val="000000">
                <a:alpha val="4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6286500" y="3476549"/>
            <a:ext cx="57607" cy="1047902"/>
          </a:xfrm>
          <a:prstGeom prst="roundRect">
            <a:avLst>
              <a:gd name="adj" fmla="val 115441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761695" y="4762195"/>
            <a:ext cx="10744200" cy="905256"/>
          </a:xfrm>
          <a:prstGeom prst="roundRect">
            <a:avLst>
              <a:gd name="adj" fmla="val 8506"/>
            </a:avLst>
          </a:prstGeom>
          <a:solidFill>
            <a:srgbClr val="F5F0E1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761695" y="4762195"/>
            <a:ext cx="75895" cy="905256"/>
          </a:xfrm>
          <a:prstGeom prst="roundRect">
            <a:avLst>
              <a:gd name="adj" fmla="val 101459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24" name="Text 18"/>
          <p:cNvSpPr txBox="1"/>
          <p:nvPr/>
        </p:nvSpPr>
        <p:spPr>
          <a:xfrm>
            <a:off x="647395" y="561441"/>
            <a:ext cx="109728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Результаты и эффекты проекта</a:t>
            </a:r>
            <a:endParaRPr lang="en-US" sz="2700" dirty="0"/>
          </a:p>
        </p:txBody>
      </p:sp>
      <p:sp>
        <p:nvSpPr>
          <p:cNvPr id="25" name="Text 19"/>
          <p:cNvSpPr txBox="1"/>
          <p:nvPr/>
        </p:nvSpPr>
        <p:spPr>
          <a:xfrm>
            <a:off x="952805" y="1524305"/>
            <a:ext cx="2953512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</a:t>
            </a:r>
            <a:endParaRPr lang="en-US" sz="6000" dirty="0"/>
          </a:p>
        </p:txBody>
      </p:sp>
      <p:sp>
        <p:nvSpPr>
          <p:cNvPr id="26" name="Text 20"/>
          <p:cNvSpPr txBox="1"/>
          <p:nvPr/>
        </p:nvSpPr>
        <p:spPr>
          <a:xfrm>
            <a:off x="951890" y="2333549"/>
            <a:ext cx="3333903" cy="952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новых экспозиций-аттракционов на территории Тульского кремля</a:t>
            </a:r>
          </a:p>
        </p:txBody>
      </p:sp>
      <p:sp>
        <p:nvSpPr>
          <p:cNvPr id="27" name="Text 21"/>
          <p:cNvSpPr txBox="1"/>
          <p:nvPr/>
        </p:nvSpPr>
        <p:spPr>
          <a:xfrm>
            <a:off x="4619549" y="1571854"/>
            <a:ext cx="2953512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30 000</a:t>
            </a:r>
            <a:endParaRPr lang="en-US" sz="4800" dirty="0"/>
          </a:p>
        </p:txBody>
      </p:sp>
      <p:sp>
        <p:nvSpPr>
          <p:cNvPr id="28" name="Text 22"/>
          <p:cNvSpPr txBox="1"/>
          <p:nvPr/>
        </p:nvSpPr>
        <p:spPr>
          <a:xfrm>
            <a:off x="4619549" y="2533802"/>
            <a:ext cx="2953512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туристов в год дополнительно</a:t>
            </a:r>
            <a:endParaRPr lang="en-US" sz="20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(сезон март-ноябрь)</a:t>
            </a:r>
            <a:endParaRPr lang="en-US" sz="2000" dirty="0"/>
          </a:p>
        </p:txBody>
      </p:sp>
      <p:sp>
        <p:nvSpPr>
          <p:cNvPr id="29" name="Text 23"/>
          <p:cNvSpPr txBox="1"/>
          <p:nvPr/>
        </p:nvSpPr>
        <p:spPr>
          <a:xfrm>
            <a:off x="8287207" y="1571854"/>
            <a:ext cx="2953512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150 МЛН ₽</a:t>
            </a:r>
            <a:endParaRPr lang="en-US" sz="4000" dirty="0"/>
          </a:p>
        </p:txBody>
      </p:sp>
      <p:sp>
        <p:nvSpPr>
          <p:cNvPr id="30" name="Text 24"/>
          <p:cNvSpPr txBox="1"/>
          <p:nvPr/>
        </p:nvSpPr>
        <p:spPr>
          <a:xfrm>
            <a:off x="8428939" y="2333549"/>
            <a:ext cx="2811780" cy="7909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дополнительной выручки области от туризма в год</a:t>
            </a:r>
            <a:endParaRPr lang="en-US" dirty="0"/>
          </a:p>
        </p:txBody>
      </p:sp>
      <p:pic>
        <p:nvPicPr>
          <p:cNvPr id="31" name="Image 4" descr="gen-dedup-ba8753878309121a9d94085f0c7b9795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57046" y="3866998"/>
            <a:ext cx="267005" cy="267005"/>
          </a:xfrm>
          <a:prstGeom prst="rect">
            <a:avLst/>
          </a:prstGeom>
        </p:spPr>
      </p:pic>
      <p:sp>
        <p:nvSpPr>
          <p:cNvPr id="32" name="Text 25"/>
          <p:cNvSpPr txBox="1"/>
          <p:nvPr/>
        </p:nvSpPr>
        <p:spPr>
          <a:xfrm>
            <a:off x="1524305" y="3681374"/>
            <a:ext cx="4191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Экономический эффект</a:t>
            </a:r>
            <a:endParaRPr lang="en-US" sz="1400" dirty="0"/>
          </a:p>
        </p:txBody>
      </p:sp>
      <p:sp>
        <p:nvSpPr>
          <p:cNvPr id="33" name="Text 26"/>
          <p:cNvSpPr txBox="1"/>
          <p:nvPr/>
        </p:nvSpPr>
        <p:spPr>
          <a:xfrm>
            <a:off x="1524304" y="3948379"/>
            <a:ext cx="4515307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+150 </a:t>
            </a:r>
            <a:r>
              <a:rPr lang="en-US" sz="1600" b="1" dirty="0" err="1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млн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1600" b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</a:t>
            </a:r>
            <a:r>
              <a:rPr lang="en-US" sz="1600" b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выручки в год при минимальных вложениях из бюджета (~460 тыс. ₽).</a:t>
            </a:r>
            <a:endParaRPr lang="en-US" sz="1600" dirty="0"/>
          </a:p>
        </p:txBody>
      </p:sp>
      <p:pic>
        <p:nvPicPr>
          <p:cNvPr id="34" name="Image 5" descr="gen-dedup-5db1f9112903be2ccc6c842d930df251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48018" y="3866998"/>
            <a:ext cx="333756" cy="267005"/>
          </a:xfrm>
          <a:prstGeom prst="rect">
            <a:avLst/>
          </a:prstGeom>
        </p:spPr>
      </p:pic>
      <p:sp>
        <p:nvSpPr>
          <p:cNvPr id="35" name="Text 27"/>
          <p:cNvSpPr txBox="1"/>
          <p:nvPr/>
        </p:nvSpPr>
        <p:spPr>
          <a:xfrm>
            <a:off x="7048195" y="3562503"/>
            <a:ext cx="4191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Социальный эффект</a:t>
            </a:r>
            <a:endParaRPr lang="en-US" sz="1400" dirty="0"/>
          </a:p>
        </p:txBody>
      </p:sp>
      <p:sp>
        <p:nvSpPr>
          <p:cNvPr id="36" name="Text 28"/>
          <p:cNvSpPr txBox="1"/>
          <p:nvPr/>
        </p:nvSpPr>
        <p:spPr>
          <a:xfrm>
            <a:off x="7049109" y="3874313"/>
            <a:ext cx="4191610" cy="699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новые культурные достопримечательности города Тулы + 5 сезонных рабочих мест.</a:t>
            </a:r>
            <a:endParaRPr lang="en-US" dirty="0"/>
          </a:p>
        </p:txBody>
      </p:sp>
      <p:sp>
        <p:nvSpPr>
          <p:cNvPr id="37" name="Text 29"/>
          <p:cNvSpPr txBox="1"/>
          <p:nvPr/>
        </p:nvSpPr>
        <p:spPr>
          <a:xfrm>
            <a:off x="1047902" y="4921301"/>
            <a:ext cx="10096805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Тульский кремль — точка роста туризма Тульской области.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Минимальные вложения → максимальный эффект.</a:t>
            </a:r>
            <a:endParaRPr lang="en-US" sz="2000" dirty="0"/>
          </a:p>
        </p:txBody>
      </p:sp>
      <p:sp>
        <p:nvSpPr>
          <p:cNvPr id="38" name="Text 30"/>
          <p:cNvSpPr txBox="1"/>
          <p:nvPr/>
        </p:nvSpPr>
        <p:spPr>
          <a:xfrm>
            <a:off x="7619695" y="5905195"/>
            <a:ext cx="38103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i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Спасибо за внимание!</a:t>
            </a:r>
            <a:endParaRPr lang="en-US" sz="2400" dirty="0"/>
          </a:p>
        </p:txBody>
      </p:sp>
      <p:sp>
        <p:nvSpPr>
          <p:cNvPr id="39" name="Text 31"/>
          <p:cNvSpPr txBox="1"/>
          <p:nvPr/>
        </p:nvSpPr>
        <p:spPr>
          <a:xfrm>
            <a:off x="228600" y="6524244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1714500"/>
            <a:ext cx="3905402" cy="2286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761695" y="1714500"/>
            <a:ext cx="95098" cy="2286000"/>
          </a:xfrm>
          <a:prstGeom prst="roundRect">
            <a:avLst>
              <a:gd name="adj" fmla="val 32051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7619695" y="1714500"/>
            <a:ext cx="3905402" cy="22860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7619695" y="1714500"/>
            <a:ext cx="95098" cy="2286000"/>
          </a:xfrm>
          <a:prstGeom prst="roundRect">
            <a:avLst>
              <a:gd name="adj" fmla="val 32051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>
            <a:off x="761695" y="4381805"/>
            <a:ext cx="10724998" cy="1000354"/>
          </a:xfrm>
          <a:prstGeom prst="roundRect">
            <a:avLst>
              <a:gd name="adj" fmla="val 13929"/>
            </a:avLst>
          </a:prstGeom>
          <a:solidFill>
            <a:srgbClr val="F5F0E1"/>
          </a:solidFill>
          <a:ln/>
        </p:spPr>
      </p:sp>
      <p:sp>
        <p:nvSpPr>
          <p:cNvPr id="13" name="Shape 7"/>
          <p:cNvSpPr/>
          <p:nvPr/>
        </p:nvSpPr>
        <p:spPr>
          <a:xfrm>
            <a:off x="761695" y="4381805"/>
            <a:ext cx="57607" cy="1000354"/>
          </a:xfrm>
          <a:prstGeom prst="roundRect">
            <a:avLst>
              <a:gd name="adj" fmla="val 241875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8" name="Text 12"/>
          <p:cNvSpPr txBox="1"/>
          <p:nvPr/>
        </p:nvSpPr>
        <p:spPr>
          <a:xfrm>
            <a:off x="552297" y="638251"/>
            <a:ext cx="109728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Обоснование актуальности</a:t>
            </a:r>
            <a:endParaRPr lang="en-US" sz="3600" dirty="0"/>
          </a:p>
        </p:txBody>
      </p:sp>
      <p:pic>
        <p:nvPicPr>
          <p:cNvPr id="19" name="Image 4" descr="gen-dedup-2cd83cc8714b11e2f69991a993083b1a.png"/>
          <p:cNvPicPr>
            <a:picLocks noChangeAspect="1"/>
          </p:cNvPicPr>
          <p:nvPr/>
        </p:nvPicPr>
        <p:blipFill>
          <a:blip r:embed="rId5"/>
          <a:srcRect t="-30689" b="-30689"/>
          <a:stretch/>
        </p:blipFill>
        <p:spPr>
          <a:xfrm>
            <a:off x="1047902" y="1696212"/>
            <a:ext cx="493669" cy="637338"/>
          </a:xfrm>
          <a:prstGeom prst="rect">
            <a:avLst/>
          </a:prstGeom>
        </p:spPr>
      </p:pic>
      <p:sp>
        <p:nvSpPr>
          <p:cNvPr id="20" name="Text 13"/>
          <p:cNvSpPr txBox="1"/>
          <p:nvPr/>
        </p:nvSpPr>
        <p:spPr>
          <a:xfrm>
            <a:off x="1047902" y="2238451"/>
            <a:ext cx="3238805" cy="609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МЛН</a:t>
            </a:r>
            <a:endParaRPr lang="en-US" sz="4800" dirty="0"/>
          </a:p>
        </p:txBody>
      </p:sp>
      <p:sp>
        <p:nvSpPr>
          <p:cNvPr id="21" name="Text 14"/>
          <p:cNvSpPr txBox="1"/>
          <p:nvPr/>
        </p:nvSpPr>
        <p:spPr>
          <a:xfrm>
            <a:off x="1047902" y="3238805"/>
            <a:ext cx="32388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туристов в год посещает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Тульскую область</a:t>
            </a:r>
            <a:endParaRPr lang="en-US" sz="1500" dirty="0"/>
          </a:p>
        </p:txBody>
      </p:sp>
      <p:pic>
        <p:nvPicPr>
          <p:cNvPr id="22" name="Image 5" descr="gen-dedup-43a5474b255085fd05024756d6a09d3d.png"/>
          <p:cNvPicPr>
            <a:picLocks noChangeAspect="1"/>
          </p:cNvPicPr>
          <p:nvPr/>
        </p:nvPicPr>
        <p:blipFill>
          <a:blip r:embed="rId6"/>
          <a:srcRect t="-14551" b="-14551"/>
          <a:stretch/>
        </p:blipFill>
        <p:spPr>
          <a:xfrm>
            <a:off x="5948172" y="2143354"/>
            <a:ext cx="295351" cy="381305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4667098" y="2667305"/>
            <a:ext cx="2857500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Увеличение пребывания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туриста на 1 день</a:t>
            </a:r>
            <a:endParaRPr lang="en-US" sz="1400" dirty="0"/>
          </a:p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= +5 000 ₽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выручку области</a:t>
            </a:r>
            <a:endParaRPr lang="en-US" sz="1400" dirty="0"/>
          </a:p>
        </p:txBody>
      </p:sp>
      <p:pic>
        <p:nvPicPr>
          <p:cNvPr id="24" name="Image 6" descr="gen-dedup-6c18b1300cef5af8851d94c8d24740b6.png"/>
          <p:cNvPicPr>
            <a:picLocks noChangeAspect="1"/>
          </p:cNvPicPr>
          <p:nvPr/>
        </p:nvPicPr>
        <p:blipFill>
          <a:blip r:embed="rId7"/>
          <a:srcRect t="-14551" b="-14551"/>
          <a:stretch/>
        </p:blipFill>
        <p:spPr>
          <a:xfrm>
            <a:off x="7905902" y="1723644"/>
            <a:ext cx="472420" cy="609905"/>
          </a:xfrm>
          <a:prstGeom prst="rect">
            <a:avLst/>
          </a:prstGeom>
        </p:spPr>
      </p:pic>
      <p:sp>
        <p:nvSpPr>
          <p:cNvPr id="25" name="Text 16"/>
          <p:cNvSpPr txBox="1"/>
          <p:nvPr/>
        </p:nvSpPr>
        <p:spPr>
          <a:xfrm>
            <a:off x="7905902" y="2238451"/>
            <a:ext cx="3238805" cy="609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МЛРД ₽</a:t>
            </a:r>
            <a:endParaRPr lang="en-US" sz="4800" dirty="0"/>
          </a:p>
        </p:txBody>
      </p:sp>
      <p:sp>
        <p:nvSpPr>
          <p:cNvPr id="26" name="Text 17"/>
          <p:cNvSpPr txBox="1"/>
          <p:nvPr/>
        </p:nvSpPr>
        <p:spPr>
          <a:xfrm>
            <a:off x="7905902" y="3238805"/>
            <a:ext cx="32388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объём услуг в сфере туризма</a:t>
            </a:r>
            <a:endParaRPr lang="en-US" sz="1500" dirty="0"/>
          </a:p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Тульской области за 2024 год</a:t>
            </a:r>
            <a:endParaRPr lang="en-US" sz="1500" dirty="0"/>
          </a:p>
        </p:txBody>
      </p:sp>
      <p:sp>
        <p:nvSpPr>
          <p:cNvPr id="27" name="Text 18"/>
          <p:cNvSpPr txBox="1"/>
          <p:nvPr/>
        </p:nvSpPr>
        <p:spPr>
          <a:xfrm>
            <a:off x="1047902" y="4524451"/>
            <a:ext cx="1009680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Туризм — приоритетное направление социально-экономического развития региона.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Закреплено в Стратегии развития туризма Тульской области до 2035 года и нацпроекте «Туризм и гостеприимство». </a:t>
            </a:r>
            <a:endParaRPr lang="en-US" sz="1600" dirty="0"/>
          </a:p>
        </p:txBody>
      </p:sp>
      <p:sp>
        <p:nvSpPr>
          <p:cNvPr id="28" name="Shape 19"/>
          <p:cNvSpPr/>
          <p:nvPr/>
        </p:nvSpPr>
        <p:spPr>
          <a:xfrm>
            <a:off x="761695" y="5619902"/>
            <a:ext cx="418795" cy="418795"/>
          </a:xfrm>
          <a:prstGeom prst="ellipse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7" descr="gen-dedup-991366869de3a3956278c946d5c7bdcf.png"/>
          <p:cNvPicPr>
            <a:picLocks noChangeAspect="1"/>
          </p:cNvPicPr>
          <p:nvPr/>
        </p:nvPicPr>
        <p:blipFill>
          <a:blip r:embed="rId8"/>
          <a:srcRect t="-20060" b="-20060"/>
          <a:stretch/>
        </p:blipFill>
        <p:spPr>
          <a:xfrm>
            <a:off x="895198" y="5734202"/>
            <a:ext cx="152705" cy="190195"/>
          </a:xfrm>
          <a:prstGeom prst="rect">
            <a:avLst/>
          </a:prstGeom>
        </p:spPr>
      </p:pic>
      <p:sp>
        <p:nvSpPr>
          <p:cNvPr id="30" name="Text 20"/>
          <p:cNvSpPr txBox="1"/>
          <p:nvPr/>
        </p:nvSpPr>
        <p:spPr>
          <a:xfrm>
            <a:off x="1295705" y="5639105"/>
            <a:ext cx="2667305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Стратегическое положение</a:t>
            </a:r>
            <a:endParaRPr lang="en-US" sz="16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(трассы М-2, М-4)</a:t>
            </a:r>
            <a:endParaRPr lang="en-US" sz="1600" dirty="0"/>
          </a:p>
        </p:txBody>
      </p:sp>
      <p:sp>
        <p:nvSpPr>
          <p:cNvPr id="31" name="Shape 21"/>
          <p:cNvSpPr/>
          <p:nvPr/>
        </p:nvSpPr>
        <p:spPr>
          <a:xfrm>
            <a:off x="4286707" y="5619902"/>
            <a:ext cx="418795" cy="418795"/>
          </a:xfrm>
          <a:prstGeom prst="ellipse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8" descr="gen-dedup-e96f802225dc51b6e8defbfe83eb383c.png"/>
          <p:cNvPicPr>
            <a:picLocks noChangeAspect="1"/>
          </p:cNvPicPr>
          <p:nvPr/>
        </p:nvPicPr>
        <p:blipFill>
          <a:blip r:embed="rId9"/>
          <a:srcRect t="-27844" b="-27844"/>
          <a:stretch/>
        </p:blipFill>
        <p:spPr>
          <a:xfrm>
            <a:off x="4419295" y="5734202"/>
            <a:ext cx="152705" cy="190195"/>
          </a:xfrm>
          <a:prstGeom prst="rect">
            <a:avLst/>
          </a:prstGeom>
        </p:spPr>
      </p:pic>
      <p:sp>
        <p:nvSpPr>
          <p:cNvPr id="33" name="Text 22"/>
          <p:cNvSpPr txBox="1"/>
          <p:nvPr/>
        </p:nvSpPr>
        <p:spPr>
          <a:xfrm>
            <a:off x="4819802" y="5734202"/>
            <a:ext cx="19056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Господдержка отрасли</a:t>
            </a:r>
            <a:endParaRPr lang="en-US" sz="1600" dirty="0"/>
          </a:p>
        </p:txBody>
      </p:sp>
      <p:sp>
        <p:nvSpPr>
          <p:cNvPr id="34" name="Shape 23"/>
          <p:cNvSpPr/>
          <p:nvPr/>
        </p:nvSpPr>
        <p:spPr>
          <a:xfrm>
            <a:off x="7619695" y="5619902"/>
            <a:ext cx="418795" cy="418795"/>
          </a:xfrm>
          <a:prstGeom prst="ellipse">
            <a:avLst/>
          </a:prstGeom>
          <a:solidFill>
            <a:srgbClr val="C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5" name="Image 9" descr="gen-dedup-e55b57a668c3da396652119c6a79f074.png"/>
          <p:cNvPicPr>
            <a:picLocks noChangeAspect="1"/>
          </p:cNvPicPr>
          <p:nvPr/>
        </p:nvPicPr>
        <p:blipFill>
          <a:blip r:embed="rId10"/>
          <a:srcRect t="-20060" b="-20060"/>
          <a:stretch/>
        </p:blipFill>
        <p:spPr>
          <a:xfrm>
            <a:off x="7753198" y="5734202"/>
            <a:ext cx="152705" cy="190195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8153705" y="5734202"/>
            <a:ext cx="28575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Рост внутреннего туризма</a:t>
            </a:r>
            <a:endParaRPr lang="en-US" sz="1600" dirty="0"/>
          </a:p>
        </p:txBody>
      </p:sp>
      <p:sp>
        <p:nvSpPr>
          <p:cNvPr id="37" name="Text 25"/>
          <p:cNvSpPr txBox="1"/>
          <p:nvPr/>
        </p:nvSpPr>
        <p:spPr>
          <a:xfrm>
            <a:off x="228600" y="6458407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70123" y="89014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4810659"/>
            <a:ext cx="4610405" cy="1561795"/>
          </a:xfrm>
          <a:prstGeom prst="roundRect">
            <a:avLst>
              <a:gd name="adj" fmla="val 5712"/>
            </a:avLst>
          </a:prstGeom>
          <a:solidFill>
            <a:srgbClr val="F5F0E1"/>
          </a:solidFill>
          <a:ln w="25400">
            <a:solidFill>
              <a:srgbClr val="E5DFCF"/>
            </a:solidFill>
            <a:prstDash val="solid"/>
          </a:ln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5905195" y="1714500"/>
            <a:ext cx="5600700" cy="2190902"/>
          </a:xfrm>
          <a:prstGeom prst="roundRect">
            <a:avLst>
              <a:gd name="adj" fmla="val 1452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4"/>
          <p:cNvSpPr/>
          <p:nvPr/>
        </p:nvSpPr>
        <p:spPr>
          <a:xfrm>
            <a:off x="5905195" y="1714500"/>
            <a:ext cx="75895" cy="2190902"/>
          </a:xfrm>
          <a:prstGeom prst="roundRect">
            <a:avLst>
              <a:gd name="adj" fmla="val 41907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pic>
        <p:nvPicPr>
          <p:cNvPr id="11" name="Image 4" descr="gen-dedup-404b698fed8652ced9ec570826586365.png"/>
          <p:cNvPicPr>
            <a:picLocks noChangeAspect="1"/>
          </p:cNvPicPr>
          <p:nvPr/>
        </p:nvPicPr>
        <p:blipFill>
          <a:blip r:embed="rId5"/>
          <a:srcRect l="-3" r="-3"/>
          <a:stretch/>
        </p:blipFill>
        <p:spPr>
          <a:xfrm>
            <a:off x="5905195" y="4095598"/>
            <a:ext cx="5600700" cy="2381098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548954" y="993494"/>
            <a:ext cx="109728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Ключевая проблема и цель проекта</a:t>
            </a:r>
            <a:endParaRPr lang="en-US" sz="3000" dirty="0"/>
          </a:p>
        </p:txBody>
      </p:sp>
      <p:sp>
        <p:nvSpPr>
          <p:cNvPr id="17" name="Text 10"/>
          <p:cNvSpPr txBox="1"/>
          <p:nvPr/>
        </p:nvSpPr>
        <p:spPr>
          <a:xfrm>
            <a:off x="761695" y="1714500"/>
            <a:ext cx="457200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Структура турпотока (откуда едут)</a:t>
            </a:r>
            <a:endParaRPr lang="en-US" sz="1500" dirty="0"/>
          </a:p>
        </p:txBody>
      </p:sp>
      <p:pic>
        <p:nvPicPr>
          <p:cNvPr id="18" name="Image 5" descr="gen-dedup-5855220a3f022f92fe3ea4eed301055a.png"/>
          <p:cNvPicPr>
            <a:picLocks noChangeAspect="1"/>
          </p:cNvPicPr>
          <p:nvPr/>
        </p:nvPicPr>
        <p:blipFill>
          <a:blip r:embed="rId6"/>
          <a:srcRect l="-9" r="-9"/>
          <a:stretch/>
        </p:blipFill>
        <p:spPr>
          <a:xfrm>
            <a:off x="548954" y="2115404"/>
            <a:ext cx="4953305" cy="2476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1143000" y="5095951"/>
            <a:ext cx="3953866" cy="119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76%</a:t>
            </a: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туристов могут приехать в Тулу за 3–4 часа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успевают осмотреть всё за 1 день → уезжают без ночёвки </a:t>
            </a:r>
            <a:endParaRPr lang="en-US" sz="1300" dirty="0"/>
          </a:p>
        </p:txBody>
      </p:sp>
      <p:pic>
        <p:nvPicPr>
          <p:cNvPr id="20" name="Image 6" descr="gen-dedup-07c6da0acddff70e1d149d3beff69433.png"/>
          <p:cNvPicPr>
            <a:picLocks noChangeAspect="1"/>
          </p:cNvPicPr>
          <p:nvPr/>
        </p:nvPicPr>
        <p:blipFill>
          <a:blip r:embed="rId7"/>
          <a:srcRect l="-2512" r="-2512"/>
          <a:stretch/>
        </p:blipFill>
        <p:spPr>
          <a:xfrm>
            <a:off x="2995574" y="5629046"/>
            <a:ext cx="105156" cy="133502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6525158" y="1904695"/>
            <a:ext cx="4921301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Кадровая и финансовая политика музеев</a:t>
            </a:r>
            <a:endParaRPr lang="en-US" sz="1600" dirty="0"/>
          </a:p>
        </p:txBody>
      </p:sp>
      <p:pic>
        <p:nvPicPr>
          <p:cNvPr id="22" name="Image 7" descr="gen-dedup-3953106c68e3f3ac64a7f19d94bbabb1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38951" y="1922069"/>
            <a:ext cx="209398" cy="209398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6238951" y="2253997"/>
            <a:ext cx="4905756" cy="163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Рядовые сотрудники музеев нацелены на сохранение исторического наследия, а не на увеличение сроков пребывания туристов.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Их зарплата — фиксированный оклад из бюджета, мотивации развивать туризм </a:t>
            </a: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НЕТ</a:t>
            </a: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600" dirty="0"/>
          </a:p>
        </p:txBody>
      </p:sp>
      <p:sp>
        <p:nvSpPr>
          <p:cNvPr id="24" name="Text 14"/>
          <p:cNvSpPr txBox="1"/>
          <p:nvPr/>
        </p:nvSpPr>
        <p:spPr>
          <a:xfrm>
            <a:off x="6476695" y="4286707"/>
            <a:ext cx="466801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РЕШЕНИЕ ПРОБЛЕМЫ</a:t>
            </a:r>
            <a:endParaRPr lang="en-US" sz="1600" dirty="0"/>
          </a:p>
        </p:txBody>
      </p:sp>
      <p:pic>
        <p:nvPicPr>
          <p:cNvPr id="25" name="Image 8" descr="gen-dedup-858078792013bed9b8d32b768350125a.png"/>
          <p:cNvPicPr>
            <a:picLocks noChangeAspect="1"/>
          </p:cNvPicPr>
          <p:nvPr/>
        </p:nvPicPr>
        <p:blipFill>
          <a:blip r:embed="rId9"/>
          <a:srcRect l="-1528" r="-1528"/>
          <a:stretch/>
        </p:blipFill>
        <p:spPr>
          <a:xfrm>
            <a:off x="6238951" y="4331513"/>
            <a:ext cx="161849" cy="209398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6252667" y="4955365"/>
            <a:ext cx="4905756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i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r>
              <a:rPr lang="en-US" b="1" i="1" dirty="0" err="1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</a:t>
            </a:r>
            <a:r>
              <a:rPr lang="en-US" b="1" i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b="1" i="1" dirty="0" err="1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предлагаем</a:t>
            </a:r>
            <a:r>
              <a:rPr lang="en-US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</a:t>
            </a:r>
            <a:r>
              <a:rPr lang="en-US" b="1" i="1" dirty="0" err="1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акую</a:t>
            </a:r>
            <a:r>
              <a:rPr lang="en-US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b="1" i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программу, </a:t>
            </a:r>
            <a:r>
              <a:rPr lang="en-US" b="1" i="1" dirty="0" err="1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</a:t>
            </a:r>
            <a:r>
              <a:rPr lang="ru-RU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</a:t>
            </a:r>
            <a:r>
              <a:rPr lang="en-US" b="1" i="1" dirty="0" err="1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орая</a:t>
            </a:r>
            <a:r>
              <a:rPr lang="en-US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b="1" i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заинтересует значительную часть туристов проводить в Тульском кремле и около него целый день и оставаться в Туле </a:t>
            </a:r>
            <a:r>
              <a:rPr lang="en-US" b="1" i="1" dirty="0" err="1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b="1" i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r>
              <a:rPr lang="ru-RU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b="1" i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r>
              <a:rPr lang="en-US" b="1" i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ночи.»</a:t>
            </a:r>
            <a:endParaRPr lang="en-US" dirty="0"/>
          </a:p>
        </p:txBody>
      </p:sp>
      <p:sp>
        <p:nvSpPr>
          <p:cNvPr id="27" name="Text 16"/>
          <p:cNvSpPr txBox="1"/>
          <p:nvPr/>
        </p:nvSpPr>
        <p:spPr>
          <a:xfrm>
            <a:off x="228600" y="6458407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1714500"/>
            <a:ext cx="4667098" cy="4476902"/>
          </a:xfrm>
          <a:prstGeom prst="roundRect">
            <a:avLst>
              <a:gd name="adj" fmla="val 34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761695" y="1714500"/>
            <a:ext cx="95098" cy="4476902"/>
          </a:xfrm>
          <a:prstGeom prst="roundRect">
            <a:avLst>
              <a:gd name="adj" fmla="val 16367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5715000" y="1714500"/>
            <a:ext cx="5810098" cy="4476902"/>
          </a:xfrm>
          <a:prstGeom prst="roundRect">
            <a:avLst>
              <a:gd name="adj" fmla="val 348"/>
            </a:avLst>
          </a:prstGeom>
          <a:solidFill>
            <a:srgbClr val="F5F0E1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5715000" y="1714500"/>
            <a:ext cx="95098" cy="4476902"/>
          </a:xfrm>
          <a:prstGeom prst="roundRect">
            <a:avLst>
              <a:gd name="adj" fmla="val 16367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6" name="Text 10"/>
          <p:cNvSpPr txBox="1"/>
          <p:nvPr/>
        </p:nvSpPr>
        <p:spPr>
          <a:xfrm>
            <a:off x="609905" y="952805"/>
            <a:ext cx="109728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Суть, обоснование и новизна проектного решения</a:t>
            </a:r>
            <a:endParaRPr lang="en-US" sz="3000" dirty="0"/>
          </a:p>
        </p:txBody>
      </p:sp>
      <p:sp>
        <p:nvSpPr>
          <p:cNvPr id="17" name="Text 11"/>
          <p:cNvSpPr txBox="1"/>
          <p:nvPr/>
        </p:nvSpPr>
        <p:spPr>
          <a:xfrm>
            <a:off x="1143000" y="2000707"/>
            <a:ext cx="3810305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Суть проектного решения</a:t>
            </a:r>
            <a:endParaRPr lang="en-US" sz="1800" dirty="0"/>
          </a:p>
        </p:txBody>
      </p:sp>
      <p:pic>
        <p:nvPicPr>
          <p:cNvPr id="18" name="Image 4" descr="gen-dedup-0a0bddc8e078a0c4b75828f277c49834.png"/>
          <p:cNvPicPr>
            <a:picLocks noChangeAspect="1"/>
          </p:cNvPicPr>
          <p:nvPr/>
        </p:nvPicPr>
        <p:blipFill>
          <a:blip r:embed="rId5"/>
          <a:srcRect l="-57" r="-57"/>
          <a:stretch/>
        </p:blipFill>
        <p:spPr>
          <a:xfrm>
            <a:off x="1228954" y="2628900"/>
            <a:ext cx="400507" cy="457200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1190091" y="3208630"/>
            <a:ext cx="3810305" cy="29827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Организация во всех неиспользуемых башнях Тульского кремля отдельных </a:t>
            </a:r>
            <a:r>
              <a:rPr lang="en-US" sz="20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интерактивных тематических экспозиций-аттракционов</a:t>
            </a:r>
            <a:r>
              <a:rPr lang="en-US" sz="2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из предметов, не представляющих исторической ценности, арендованных у клубов исторической реконструкции</a:t>
            </a:r>
            <a:r>
              <a:rPr lang="en-US" sz="15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500" dirty="0"/>
          </a:p>
        </p:txBody>
      </p:sp>
      <p:sp>
        <p:nvSpPr>
          <p:cNvPr id="20" name="Text 13"/>
          <p:cNvSpPr txBox="1"/>
          <p:nvPr/>
        </p:nvSpPr>
        <p:spPr>
          <a:xfrm>
            <a:off x="6096305" y="2000707"/>
            <a:ext cx="4953305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Новизна проекта</a:t>
            </a:r>
            <a:endParaRPr lang="en-US" sz="1800" dirty="0"/>
          </a:p>
        </p:txBody>
      </p:sp>
      <p:sp>
        <p:nvSpPr>
          <p:cNvPr id="21" name="Shape 14"/>
          <p:cNvSpPr/>
          <p:nvPr/>
        </p:nvSpPr>
        <p:spPr>
          <a:xfrm>
            <a:off x="6096305" y="2572207"/>
            <a:ext cx="381305" cy="381305"/>
          </a:xfrm>
          <a:prstGeom prst="ellipse">
            <a:avLst/>
          </a:prstGeom>
          <a:solidFill>
            <a:srgbClr val="C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5" descr="gen-dedup-0070674a4fa63cbb75773521c31bc340.png"/>
          <p:cNvPicPr>
            <a:picLocks noChangeAspect="1"/>
          </p:cNvPicPr>
          <p:nvPr/>
        </p:nvPicPr>
        <p:blipFill>
          <a:blip r:embed="rId6"/>
          <a:srcRect l="-1064" r="-1064"/>
          <a:stretch/>
        </p:blipFill>
        <p:spPr>
          <a:xfrm>
            <a:off x="6176772" y="2676449"/>
            <a:ext cx="219456" cy="171907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6620256" y="2572207"/>
            <a:ext cx="4429354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Аттракционы, а не музеи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формат развлечения, а не охраны культурного наследия</a:t>
            </a:r>
            <a:endParaRPr lang="en-US" sz="1600" dirty="0"/>
          </a:p>
        </p:txBody>
      </p:sp>
      <p:sp>
        <p:nvSpPr>
          <p:cNvPr id="24" name="Shape 16"/>
          <p:cNvSpPr/>
          <p:nvPr/>
        </p:nvSpPr>
        <p:spPr>
          <a:xfrm>
            <a:off x="6096305" y="3238805"/>
            <a:ext cx="381305" cy="381305"/>
          </a:xfrm>
          <a:prstGeom prst="ellipse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6" descr="gen-dedup-f22f33318f634974a0550e5114c5ec07.png"/>
          <p:cNvPicPr>
            <a:picLocks noChangeAspect="1"/>
          </p:cNvPicPr>
          <p:nvPr/>
        </p:nvPicPr>
        <p:blipFill>
          <a:blip r:embed="rId7"/>
          <a:srcRect l="-1064" r="-1064"/>
          <a:stretch/>
        </p:blipFill>
        <p:spPr>
          <a:xfrm>
            <a:off x="6176772" y="3343046"/>
            <a:ext cx="219456" cy="171907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6620256" y="3238805"/>
            <a:ext cx="4429354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Аренда экспонатов</a:t>
            </a: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у клубов реконструкторов вместо дорогостоящей закупки</a:t>
            </a:r>
            <a:endParaRPr lang="en-US" sz="1400" dirty="0"/>
          </a:p>
        </p:txBody>
      </p:sp>
      <p:sp>
        <p:nvSpPr>
          <p:cNvPr id="27" name="Shape 18"/>
          <p:cNvSpPr/>
          <p:nvPr/>
        </p:nvSpPr>
        <p:spPr>
          <a:xfrm>
            <a:off x="6096305" y="3905402"/>
            <a:ext cx="381305" cy="381305"/>
          </a:xfrm>
          <a:prstGeom prst="ellipse">
            <a:avLst/>
          </a:prstGeom>
          <a:solidFill>
            <a:srgbClr val="C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7" descr="gen-dedup-ff95180935ea1a777eadf6fbd18e9548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00546" y="4009644"/>
            <a:ext cx="171907" cy="171907"/>
          </a:xfrm>
          <a:prstGeom prst="rect">
            <a:avLst/>
          </a:prstGeom>
        </p:spPr>
      </p:pic>
      <p:sp>
        <p:nvSpPr>
          <p:cNvPr id="29" name="Text 19"/>
          <p:cNvSpPr txBox="1"/>
          <p:nvPr/>
        </p:nvSpPr>
        <p:spPr>
          <a:xfrm>
            <a:off x="6620256" y="3905402"/>
            <a:ext cx="4429354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Самоокупаемость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на бюджет области ложатся только электрификация и контроль (~460 тыс. ₽ разово)</a:t>
            </a:r>
            <a:endParaRPr lang="en-US" sz="1600" dirty="0"/>
          </a:p>
        </p:txBody>
      </p:sp>
      <p:sp>
        <p:nvSpPr>
          <p:cNvPr id="30" name="Shape 20"/>
          <p:cNvSpPr/>
          <p:nvPr/>
        </p:nvSpPr>
        <p:spPr>
          <a:xfrm>
            <a:off x="6096305" y="4572000"/>
            <a:ext cx="381305" cy="381305"/>
          </a:xfrm>
          <a:prstGeom prst="ellipse">
            <a:avLst/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8" descr="gen-dedup-10549dd52a73d2cb0e0f9e433b7f4349.png"/>
          <p:cNvPicPr>
            <a:picLocks noChangeAspect="1"/>
          </p:cNvPicPr>
          <p:nvPr/>
        </p:nvPicPr>
        <p:blipFill>
          <a:blip r:embed="rId9"/>
          <a:srcRect l="-760" r="-760"/>
          <a:stretch/>
        </p:blipFill>
        <p:spPr>
          <a:xfrm>
            <a:off x="6210605" y="4677156"/>
            <a:ext cx="152705" cy="171907"/>
          </a:xfrm>
          <a:prstGeom prst="rect">
            <a:avLst/>
          </a:prstGeom>
        </p:spPr>
      </p:pic>
      <p:sp>
        <p:nvSpPr>
          <p:cNvPr id="32" name="Text 21"/>
          <p:cNvSpPr txBox="1"/>
          <p:nvPr/>
        </p:nvSpPr>
        <p:spPr>
          <a:xfrm>
            <a:off x="6620256" y="4572000"/>
            <a:ext cx="4429354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Тактильность</a:t>
            </a: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туристам можно трогать экспонаты, брать в руки, примерять костюмы и доспехи в фотозоне</a:t>
            </a:r>
            <a:endParaRPr lang="en-US" sz="1400" dirty="0"/>
          </a:p>
        </p:txBody>
      </p:sp>
      <p:sp>
        <p:nvSpPr>
          <p:cNvPr id="33" name="Shape 22"/>
          <p:cNvSpPr/>
          <p:nvPr/>
        </p:nvSpPr>
        <p:spPr>
          <a:xfrm>
            <a:off x="6096305" y="5333695"/>
            <a:ext cx="381305" cy="381305"/>
          </a:xfrm>
          <a:prstGeom prst="ellipse">
            <a:avLst/>
          </a:prstGeom>
          <a:solidFill>
            <a:srgbClr val="C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Image 9" descr="gen-dedup-311f291113aa3b3e2132f7d5065a249e.png"/>
          <p:cNvPicPr>
            <a:picLocks noChangeAspect="1"/>
          </p:cNvPicPr>
          <p:nvPr/>
        </p:nvPicPr>
        <p:blipFill>
          <a:blip r:embed="rId10"/>
          <a:srcRect l="-1773" r="-1773"/>
          <a:stretch/>
        </p:blipFill>
        <p:spPr>
          <a:xfrm>
            <a:off x="6219749" y="5438851"/>
            <a:ext cx="133502" cy="171907"/>
          </a:xfrm>
          <a:prstGeom prst="rect">
            <a:avLst/>
          </a:prstGeom>
        </p:spPr>
      </p:pic>
      <p:sp>
        <p:nvSpPr>
          <p:cNvPr id="35" name="Text 23"/>
          <p:cNvSpPr txBox="1"/>
          <p:nvPr/>
        </p:nvSpPr>
        <p:spPr>
          <a:xfrm>
            <a:off x="6620256" y="5333695"/>
            <a:ext cx="4429354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Мотивация персонала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материальная заинтересованность в виде % от продаж билетов</a:t>
            </a:r>
            <a:endParaRPr lang="en-US" sz="1600" dirty="0"/>
          </a:p>
        </p:txBody>
      </p:sp>
      <p:sp>
        <p:nvSpPr>
          <p:cNvPr id="36" name="Text 24"/>
          <p:cNvSpPr txBox="1"/>
          <p:nvPr/>
        </p:nvSpPr>
        <p:spPr>
          <a:xfrm>
            <a:off x="228600" y="6458407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1524305"/>
            <a:ext cx="10744200" cy="1095451"/>
          </a:xfrm>
          <a:prstGeom prst="roundRect">
            <a:avLst>
              <a:gd name="adj" fmla="val 5807"/>
            </a:avLst>
          </a:prstGeom>
          <a:solidFill>
            <a:srgbClr val="F5F0E1"/>
          </a:solidFill>
          <a:ln/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761695" y="1524305"/>
            <a:ext cx="75895" cy="1095451"/>
          </a:xfrm>
          <a:prstGeom prst="roundRect">
            <a:avLst>
              <a:gd name="adj" fmla="val 83814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5333695" y="2857500"/>
            <a:ext cx="6152998" cy="590702"/>
          </a:xfrm>
          <a:prstGeom prst="roundRect">
            <a:avLst>
              <a:gd name="adj" fmla="val 19974"/>
            </a:avLst>
          </a:prstGeom>
          <a:solidFill>
            <a:srgbClr val="FFFFFF"/>
          </a:solidFill>
          <a:ln/>
          <a:effectLst>
            <a:outerShdw blurRad="76200" dist="254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5333695" y="2857500"/>
            <a:ext cx="57607" cy="590702"/>
          </a:xfrm>
          <a:prstGeom prst="roundRect">
            <a:avLst>
              <a:gd name="adj" fmla="val 204814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>
            <a:off x="5333695" y="3600907"/>
            <a:ext cx="6152998" cy="476402"/>
          </a:xfrm>
          <a:prstGeom prst="roundRect">
            <a:avLst>
              <a:gd name="adj" fmla="val 30710"/>
            </a:avLst>
          </a:prstGeom>
          <a:solidFill>
            <a:srgbClr val="FFFFFF"/>
          </a:solidFill>
          <a:ln/>
          <a:effectLst>
            <a:outerShdw blurRad="76200" dist="254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3" name="Shape 7"/>
          <p:cNvSpPr/>
          <p:nvPr/>
        </p:nvSpPr>
        <p:spPr>
          <a:xfrm>
            <a:off x="5333695" y="3600907"/>
            <a:ext cx="57607" cy="476402"/>
          </a:xfrm>
          <a:prstGeom prst="roundRect">
            <a:avLst>
              <a:gd name="adj" fmla="val 25396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5333695" y="4229100"/>
            <a:ext cx="6152998" cy="476402"/>
          </a:xfrm>
          <a:prstGeom prst="roundRect">
            <a:avLst>
              <a:gd name="adj" fmla="val 30710"/>
            </a:avLst>
          </a:prstGeom>
          <a:solidFill>
            <a:srgbClr val="FFFFFF"/>
          </a:solidFill>
          <a:ln/>
          <a:effectLst>
            <a:outerShdw blurRad="76200" dist="254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5" name="Shape 9"/>
          <p:cNvSpPr/>
          <p:nvPr/>
        </p:nvSpPr>
        <p:spPr>
          <a:xfrm>
            <a:off x="5333695" y="4229100"/>
            <a:ext cx="57607" cy="476402"/>
          </a:xfrm>
          <a:prstGeom prst="roundRect">
            <a:avLst>
              <a:gd name="adj" fmla="val 25396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5333695" y="4858207"/>
            <a:ext cx="6152998" cy="476402"/>
          </a:xfrm>
          <a:prstGeom prst="roundRect">
            <a:avLst>
              <a:gd name="adj" fmla="val 30710"/>
            </a:avLst>
          </a:prstGeom>
          <a:solidFill>
            <a:srgbClr val="FFFFFF"/>
          </a:solidFill>
          <a:ln/>
          <a:effectLst>
            <a:outerShdw blurRad="76200" dist="254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5333695" y="4858207"/>
            <a:ext cx="57607" cy="476402"/>
          </a:xfrm>
          <a:prstGeom prst="roundRect">
            <a:avLst>
              <a:gd name="adj" fmla="val 25396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5333695" y="5486400"/>
            <a:ext cx="6152998" cy="476402"/>
          </a:xfrm>
          <a:prstGeom prst="roundRect">
            <a:avLst>
              <a:gd name="adj" fmla="val 30710"/>
            </a:avLst>
          </a:prstGeom>
          <a:solidFill>
            <a:srgbClr val="FFFFFF"/>
          </a:solidFill>
          <a:ln/>
          <a:effectLst>
            <a:outerShdw blurRad="76200" dist="254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5333695" y="5486400"/>
            <a:ext cx="57607" cy="476402"/>
          </a:xfrm>
          <a:prstGeom prst="roundRect">
            <a:avLst>
              <a:gd name="adj" fmla="val 25396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5333695" y="6115507"/>
            <a:ext cx="6096305" cy="476402"/>
          </a:xfrm>
          <a:prstGeom prst="roundRect">
            <a:avLst>
              <a:gd name="adj" fmla="val 30710"/>
            </a:avLst>
          </a:prstGeom>
          <a:solidFill>
            <a:srgbClr val="C00000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14300" dist="38100" dir="16200000" algn="bl" rotWithShape="0">
              <a:srgbClr val="C00000">
                <a:alpha val="20000"/>
              </a:srgbClr>
            </a:outerShdw>
          </a:effectLst>
        </p:spPr>
      </p:sp>
      <p:sp>
        <p:nvSpPr>
          <p:cNvPr id="26" name="Text 19"/>
          <p:cNvSpPr txBox="1"/>
          <p:nvPr/>
        </p:nvSpPr>
        <p:spPr>
          <a:xfrm>
            <a:off x="609905" y="857707"/>
            <a:ext cx="109728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Цель и задачи проекта</a:t>
            </a:r>
            <a:endParaRPr lang="en-US" sz="3000" dirty="0"/>
          </a:p>
        </p:txBody>
      </p:sp>
      <p:sp>
        <p:nvSpPr>
          <p:cNvPr id="27" name="Text 20"/>
          <p:cNvSpPr txBox="1"/>
          <p:nvPr/>
        </p:nvSpPr>
        <p:spPr>
          <a:xfrm>
            <a:off x="1047902" y="1666951"/>
            <a:ext cx="10096805" cy="8193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ЦЕЛЬ:</a:t>
            </a: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Освоить простаивающие территории в 6 башнях Тульского кремля для формирования аттракционов-экспозиций, стилизованных под музейные, для увеличения времени пребывания туристов на 2–3 часа и привлечения </a:t>
            </a: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+150 млн ₽</a:t>
            </a:r>
            <a:r>
              <a:rPr lang="en-US" sz="14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выручки в год от туризма. </a:t>
            </a:r>
            <a:endParaRPr lang="en-US" sz="1400" dirty="0"/>
          </a:p>
        </p:txBody>
      </p:sp>
      <p:sp>
        <p:nvSpPr>
          <p:cNvPr id="28" name="Text 21"/>
          <p:cNvSpPr txBox="1"/>
          <p:nvPr/>
        </p:nvSpPr>
        <p:spPr>
          <a:xfrm>
            <a:off x="761695" y="6096305"/>
            <a:ext cx="4191610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ИСПОЛЬЗУЕМЫЕ БАШНИ: Пятницких ворот, Спасская, Никитская, Водяных ворот, На погребу, Ивановская</a:t>
            </a:r>
            <a:endParaRPr lang="en-US" sz="1000" dirty="0"/>
          </a:p>
        </p:txBody>
      </p:sp>
      <p:sp>
        <p:nvSpPr>
          <p:cNvPr id="29" name="Text 22"/>
          <p:cNvSpPr txBox="1"/>
          <p:nvPr/>
        </p:nvSpPr>
        <p:spPr>
          <a:xfrm>
            <a:off x="5524805" y="2933395"/>
            <a:ext cx="533461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</a:t>
            </a:r>
            <a:r>
              <a:rPr lang="en-US" sz="1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Электрифицировать помещения (стилизованные светильники)</a:t>
            </a:r>
            <a:endParaRPr lang="en-US" sz="1300" dirty="0"/>
          </a:p>
        </p:txBody>
      </p:sp>
      <p:pic>
        <p:nvPicPr>
          <p:cNvPr id="30" name="Image 5" descr="gen-dedup-ec894bb6e9c6c4458233d6269b9049e2.png"/>
          <p:cNvPicPr>
            <a:picLocks noChangeAspect="1"/>
          </p:cNvPicPr>
          <p:nvPr/>
        </p:nvPicPr>
        <p:blipFill>
          <a:blip r:embed="rId5"/>
          <a:srcRect t="-1087" b="-1087"/>
          <a:stretch/>
        </p:blipFill>
        <p:spPr>
          <a:xfrm>
            <a:off x="11048695" y="3088843"/>
            <a:ext cx="105156" cy="171907"/>
          </a:xfrm>
          <a:prstGeom prst="rect">
            <a:avLst/>
          </a:prstGeom>
        </p:spPr>
      </p:pic>
      <p:pic>
        <p:nvPicPr>
          <p:cNvPr id="31" name="Image 6" descr="gen-dedup-aa83f50f31d0c5c926f5c3e11aba22f6.png"/>
          <p:cNvPicPr>
            <a:picLocks noChangeAspect="1"/>
          </p:cNvPicPr>
          <p:nvPr/>
        </p:nvPicPr>
        <p:blipFill>
          <a:blip r:embed="rId6"/>
          <a:srcRect l="-2512" r="-2512"/>
          <a:stretch/>
        </p:blipFill>
        <p:spPr>
          <a:xfrm>
            <a:off x="5429707" y="3473806"/>
            <a:ext cx="105156" cy="133502"/>
          </a:xfrm>
          <a:prstGeom prst="rect">
            <a:avLst/>
          </a:prstGeom>
        </p:spPr>
      </p:pic>
      <p:sp>
        <p:nvSpPr>
          <p:cNvPr id="32" name="Text 23"/>
          <p:cNvSpPr txBox="1"/>
          <p:nvPr/>
        </p:nvSpPr>
        <p:spPr>
          <a:xfrm>
            <a:off x="5524805" y="3715207"/>
            <a:ext cx="5334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</a:t>
            </a:r>
            <a:r>
              <a:rPr lang="en-US" sz="1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Проверить безопасность стен кремля</a:t>
            </a:r>
            <a:endParaRPr lang="en-US" sz="1300" dirty="0"/>
          </a:p>
        </p:txBody>
      </p:sp>
      <p:pic>
        <p:nvPicPr>
          <p:cNvPr id="33" name="Image 7" descr="gen-dedup-ec894bb6e9c6c4458233d6269b9049e2.png"/>
          <p:cNvPicPr>
            <a:picLocks noChangeAspect="1"/>
          </p:cNvPicPr>
          <p:nvPr/>
        </p:nvPicPr>
        <p:blipFill>
          <a:blip r:embed="rId5"/>
          <a:srcRect t="-1087" b="-1087"/>
          <a:stretch/>
        </p:blipFill>
        <p:spPr>
          <a:xfrm>
            <a:off x="11048695" y="3774643"/>
            <a:ext cx="105156" cy="171907"/>
          </a:xfrm>
          <a:prstGeom prst="rect">
            <a:avLst/>
          </a:prstGeom>
        </p:spPr>
      </p:pic>
      <p:pic>
        <p:nvPicPr>
          <p:cNvPr id="34" name="Image 8" descr="gen-dedup-aa83f50f31d0c5c926f5c3e11aba22f6.png"/>
          <p:cNvPicPr>
            <a:picLocks noChangeAspect="1"/>
          </p:cNvPicPr>
          <p:nvPr/>
        </p:nvPicPr>
        <p:blipFill>
          <a:blip r:embed="rId6"/>
          <a:srcRect l="-2512" r="-2512"/>
          <a:stretch/>
        </p:blipFill>
        <p:spPr>
          <a:xfrm>
            <a:off x="5429707" y="4102913"/>
            <a:ext cx="105156" cy="133502"/>
          </a:xfrm>
          <a:prstGeom prst="rect">
            <a:avLst/>
          </a:prstGeom>
        </p:spPr>
      </p:pic>
      <p:sp>
        <p:nvSpPr>
          <p:cNvPr id="35" name="Text 24"/>
          <p:cNvSpPr txBox="1"/>
          <p:nvPr/>
        </p:nvSpPr>
        <p:spPr>
          <a:xfrm>
            <a:off x="5524805" y="4343400"/>
            <a:ext cx="564276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</a:t>
            </a:r>
            <a:r>
              <a:rPr lang="en-US" sz="1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Сформировать экспозиции из арендованных предметов</a:t>
            </a:r>
            <a:endParaRPr lang="en-US" sz="1300" dirty="0"/>
          </a:p>
        </p:txBody>
      </p:sp>
      <p:pic>
        <p:nvPicPr>
          <p:cNvPr id="36" name="Image 9" descr="gen-dedup-ec894bb6e9c6c4458233d6269b9049e2.png"/>
          <p:cNvPicPr>
            <a:picLocks noChangeAspect="1"/>
          </p:cNvPicPr>
          <p:nvPr/>
        </p:nvPicPr>
        <p:blipFill>
          <a:blip r:embed="rId5"/>
          <a:srcRect t="-1087" b="-1087"/>
          <a:stretch/>
        </p:blipFill>
        <p:spPr>
          <a:xfrm>
            <a:off x="11048695" y="4402836"/>
            <a:ext cx="105156" cy="171907"/>
          </a:xfrm>
          <a:prstGeom prst="rect">
            <a:avLst/>
          </a:prstGeom>
        </p:spPr>
      </p:pic>
      <p:pic>
        <p:nvPicPr>
          <p:cNvPr id="37" name="Image 10" descr="gen-dedup-aa83f50f31d0c5c926f5c3e11aba22f6.png"/>
          <p:cNvPicPr>
            <a:picLocks noChangeAspect="1"/>
          </p:cNvPicPr>
          <p:nvPr/>
        </p:nvPicPr>
        <p:blipFill>
          <a:blip r:embed="rId6"/>
          <a:srcRect l="-2512" r="-2512"/>
          <a:stretch/>
        </p:blipFill>
        <p:spPr>
          <a:xfrm>
            <a:off x="5429707" y="4731106"/>
            <a:ext cx="105156" cy="133502"/>
          </a:xfrm>
          <a:prstGeom prst="rect">
            <a:avLst/>
          </a:prstGeom>
        </p:spPr>
      </p:pic>
      <p:sp>
        <p:nvSpPr>
          <p:cNvPr id="38" name="Text 25"/>
          <p:cNvSpPr txBox="1"/>
          <p:nvPr/>
        </p:nvSpPr>
        <p:spPr>
          <a:xfrm>
            <a:off x="5524805" y="4972507"/>
            <a:ext cx="5334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</a:t>
            </a:r>
            <a:r>
              <a:rPr lang="en-US" sz="1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Заключить договоры с реконструкторами</a:t>
            </a:r>
            <a:endParaRPr lang="en-US" sz="1300" dirty="0"/>
          </a:p>
        </p:txBody>
      </p:sp>
      <p:pic>
        <p:nvPicPr>
          <p:cNvPr id="39" name="Image 11" descr="gen-dedup-ec894bb6e9c6c4458233d6269b9049e2.png"/>
          <p:cNvPicPr>
            <a:picLocks noChangeAspect="1"/>
          </p:cNvPicPr>
          <p:nvPr/>
        </p:nvPicPr>
        <p:blipFill>
          <a:blip r:embed="rId5"/>
          <a:srcRect t="-1087" b="-1087"/>
          <a:stretch/>
        </p:blipFill>
        <p:spPr>
          <a:xfrm>
            <a:off x="11048695" y="5031943"/>
            <a:ext cx="105156" cy="171907"/>
          </a:xfrm>
          <a:prstGeom prst="rect">
            <a:avLst/>
          </a:prstGeom>
        </p:spPr>
      </p:pic>
      <p:pic>
        <p:nvPicPr>
          <p:cNvPr id="40" name="Image 12" descr="gen-dedup-aa83f50f31d0c5c926f5c3e11aba22f6.png"/>
          <p:cNvPicPr>
            <a:picLocks noChangeAspect="1"/>
          </p:cNvPicPr>
          <p:nvPr/>
        </p:nvPicPr>
        <p:blipFill>
          <a:blip r:embed="rId6"/>
          <a:srcRect l="-2512" r="-2512"/>
          <a:stretch/>
        </p:blipFill>
        <p:spPr>
          <a:xfrm>
            <a:off x="5429707" y="5360213"/>
            <a:ext cx="105156" cy="133502"/>
          </a:xfrm>
          <a:prstGeom prst="rect">
            <a:avLst/>
          </a:prstGeom>
        </p:spPr>
      </p:pic>
      <p:sp>
        <p:nvSpPr>
          <p:cNvPr id="41" name="Text 26"/>
          <p:cNvSpPr txBox="1"/>
          <p:nvPr/>
        </p:nvSpPr>
        <p:spPr>
          <a:xfrm>
            <a:off x="5524805" y="5600700"/>
            <a:ext cx="53346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5.</a:t>
            </a:r>
            <a:r>
              <a:rPr lang="en-US" sz="1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Провести презентации для турагентств</a:t>
            </a:r>
            <a:endParaRPr lang="en-US" sz="1300" dirty="0"/>
          </a:p>
        </p:txBody>
      </p:sp>
      <p:pic>
        <p:nvPicPr>
          <p:cNvPr id="42" name="Image 13" descr="gen-dedup-ec894bb6e9c6c4458233d6269b9049e2.png"/>
          <p:cNvPicPr>
            <a:picLocks noChangeAspect="1"/>
          </p:cNvPicPr>
          <p:nvPr/>
        </p:nvPicPr>
        <p:blipFill>
          <a:blip r:embed="rId5"/>
          <a:srcRect t="-1087" b="-1087"/>
          <a:stretch/>
        </p:blipFill>
        <p:spPr>
          <a:xfrm>
            <a:off x="11048695" y="5660136"/>
            <a:ext cx="105156" cy="171907"/>
          </a:xfrm>
          <a:prstGeom prst="rect">
            <a:avLst/>
          </a:prstGeom>
        </p:spPr>
      </p:pic>
      <p:pic>
        <p:nvPicPr>
          <p:cNvPr id="43" name="Image 14" descr="gen-dedup-aa83f50f31d0c5c926f5c3e11aba22f6.png"/>
          <p:cNvPicPr>
            <a:picLocks noChangeAspect="1"/>
          </p:cNvPicPr>
          <p:nvPr/>
        </p:nvPicPr>
        <p:blipFill>
          <a:blip r:embed="rId6"/>
          <a:srcRect l="-2512" r="-2512"/>
          <a:stretch/>
        </p:blipFill>
        <p:spPr>
          <a:xfrm>
            <a:off x="5429707" y="5988406"/>
            <a:ext cx="105156" cy="133502"/>
          </a:xfrm>
          <a:prstGeom prst="rect">
            <a:avLst/>
          </a:prstGeom>
        </p:spPr>
      </p:pic>
      <p:sp>
        <p:nvSpPr>
          <p:cNvPr id="44" name="Text 27"/>
          <p:cNvSpPr txBox="1"/>
          <p:nvPr/>
        </p:nvSpPr>
        <p:spPr>
          <a:xfrm>
            <a:off x="5524805" y="6229807"/>
            <a:ext cx="533461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8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6.ЗАПУСК — с марта 2027</a:t>
            </a:r>
            <a:endParaRPr lang="en-US" sz="1400" dirty="0"/>
          </a:p>
        </p:txBody>
      </p:sp>
      <p:pic>
        <p:nvPicPr>
          <p:cNvPr id="45" name="Image 15" descr="gen-dedup-494503272e897e2f780c92860b0620e9.png"/>
          <p:cNvPicPr>
            <a:picLocks noChangeAspect="1"/>
          </p:cNvPicPr>
          <p:nvPr/>
        </p:nvPicPr>
        <p:blipFill>
          <a:blip r:embed="rId7"/>
          <a:srcRect l="-1648" r="-1648"/>
          <a:stretch/>
        </p:blipFill>
        <p:spPr>
          <a:xfrm>
            <a:off x="11001146" y="6271870"/>
            <a:ext cx="171907" cy="190195"/>
          </a:xfrm>
          <a:prstGeom prst="rect">
            <a:avLst/>
          </a:prstGeom>
        </p:spPr>
      </p:pic>
      <p:sp>
        <p:nvSpPr>
          <p:cNvPr id="46" name="Text 28"/>
          <p:cNvSpPr txBox="1"/>
          <p:nvPr/>
        </p:nvSpPr>
        <p:spPr>
          <a:xfrm>
            <a:off x="228600" y="6458407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</a:t>
            </a:r>
            <a:endParaRPr lang="en-US" sz="900" dirty="0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61AA140-3014-FD0A-F7D6-DEBE649D0C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75664" y="2880971"/>
            <a:ext cx="4831329" cy="26840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1619402"/>
            <a:ext cx="3438144" cy="180959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761695" y="1619402"/>
            <a:ext cx="75895" cy="1809598"/>
          </a:xfrm>
          <a:prstGeom prst="roundRect">
            <a:avLst>
              <a:gd name="adj" fmla="val 5072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4410151" y="1619402"/>
            <a:ext cx="3438144" cy="180959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4410151" y="1619402"/>
            <a:ext cx="75895" cy="1809598"/>
          </a:xfrm>
          <a:prstGeom prst="roundRect">
            <a:avLst>
              <a:gd name="adj" fmla="val 50729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>
            <a:off x="8058607" y="1619402"/>
            <a:ext cx="3438144" cy="180959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3" name="Shape 7"/>
          <p:cNvSpPr/>
          <p:nvPr/>
        </p:nvSpPr>
        <p:spPr>
          <a:xfrm>
            <a:off x="8058607" y="1619402"/>
            <a:ext cx="75895" cy="1809598"/>
          </a:xfrm>
          <a:prstGeom prst="roundRect">
            <a:avLst>
              <a:gd name="adj" fmla="val 5072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761695" y="3619195"/>
            <a:ext cx="3438144" cy="180959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5" name="Shape 9"/>
          <p:cNvSpPr/>
          <p:nvPr/>
        </p:nvSpPr>
        <p:spPr>
          <a:xfrm>
            <a:off x="761695" y="3619195"/>
            <a:ext cx="75895" cy="1809598"/>
          </a:xfrm>
          <a:prstGeom prst="roundRect">
            <a:avLst>
              <a:gd name="adj" fmla="val 50729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4410151" y="3619195"/>
            <a:ext cx="3438144" cy="180959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4410151" y="3619195"/>
            <a:ext cx="75895" cy="1809598"/>
          </a:xfrm>
          <a:prstGeom prst="roundRect">
            <a:avLst>
              <a:gd name="adj" fmla="val 50729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8058607" y="3619195"/>
            <a:ext cx="3438144" cy="1809598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blurRad="139700" dist="38100" dir="16200000" algn="bl" rotWithShape="0">
              <a:srgbClr val="000000">
                <a:alpha val="6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8058607" y="3619195"/>
            <a:ext cx="75895" cy="1809598"/>
          </a:xfrm>
          <a:prstGeom prst="roundRect">
            <a:avLst>
              <a:gd name="adj" fmla="val 50729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761695" y="5715000"/>
            <a:ext cx="10810951" cy="761695"/>
          </a:xfrm>
          <a:prstGeom prst="roundRect">
            <a:avLst>
              <a:gd name="adj" fmla="val 12005"/>
            </a:avLst>
          </a:prstGeom>
          <a:solidFill>
            <a:srgbClr val="F5F0E1"/>
          </a:solidFill>
          <a:ln/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761695" y="5715000"/>
            <a:ext cx="75895" cy="761695"/>
          </a:xfrm>
          <a:prstGeom prst="roundRect">
            <a:avLst>
              <a:gd name="adj" fmla="val 120482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26" name="Text 20"/>
          <p:cNvSpPr txBox="1"/>
          <p:nvPr/>
        </p:nvSpPr>
        <p:spPr>
          <a:xfrm>
            <a:off x="49619" y="543611"/>
            <a:ext cx="12001500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Что разместим в башнях — 6 тематических экспозиций</a:t>
            </a:r>
            <a:endParaRPr lang="en-US" sz="3000" dirty="0"/>
          </a:p>
        </p:txBody>
      </p:sp>
      <p:pic>
        <p:nvPicPr>
          <p:cNvPr id="27" name="Image 4" descr="gen-dedup-95819ccdfb46812f9d35711038cffb63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57046" y="1819656"/>
            <a:ext cx="267005" cy="267005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1476756" y="1794967"/>
            <a:ext cx="2220163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Башня Пятницких ворот</a:t>
            </a:r>
            <a:endParaRPr lang="en-US" sz="16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(верхний этаж)</a:t>
            </a:r>
            <a:endParaRPr lang="en-US" sz="1600" dirty="0"/>
          </a:p>
        </p:txBody>
      </p:sp>
      <p:sp>
        <p:nvSpPr>
          <p:cNvPr id="29" name="Text 22"/>
          <p:cNvSpPr txBox="1"/>
          <p:nvPr/>
        </p:nvSpPr>
        <p:spPr>
          <a:xfrm>
            <a:off x="1000354" y="2473909"/>
            <a:ext cx="2953512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Вооружение осады: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котлы, тюфяки, пищали.</a:t>
            </a:r>
            <a:endParaRPr lang="en-US" sz="1600" dirty="0"/>
          </a:p>
        </p:txBody>
      </p:sp>
      <p:pic>
        <p:nvPicPr>
          <p:cNvPr id="30" name="Image 5" descr="gen-dedup-b46b93f41c8e4302494be02b8290bc69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705502" y="1819656"/>
            <a:ext cx="267005" cy="267005"/>
          </a:xfrm>
          <a:prstGeom prst="rect">
            <a:avLst/>
          </a:prstGeom>
        </p:spPr>
      </p:pic>
      <p:sp>
        <p:nvSpPr>
          <p:cNvPr id="31" name="Text 23"/>
          <p:cNvSpPr txBox="1"/>
          <p:nvPr/>
        </p:nvSpPr>
        <p:spPr>
          <a:xfrm>
            <a:off x="5124298" y="1849831"/>
            <a:ext cx="16194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Никитская башня</a:t>
            </a:r>
            <a:endParaRPr lang="en-US" sz="1600" dirty="0"/>
          </a:p>
        </p:txBody>
      </p:sp>
      <p:sp>
        <p:nvSpPr>
          <p:cNvPr id="32" name="Text 24"/>
          <p:cNvSpPr txBox="1"/>
          <p:nvPr/>
        </p:nvSpPr>
        <p:spPr>
          <a:xfrm>
            <a:off x="4647895" y="2395270"/>
            <a:ext cx="2953512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Европейские доспехи и костюмы XVI–XVII вв.</a:t>
            </a:r>
            <a:endParaRPr lang="en-US" sz="1600" dirty="0"/>
          </a:p>
        </p:txBody>
      </p:sp>
      <p:pic>
        <p:nvPicPr>
          <p:cNvPr id="33" name="Image 6" descr="gen-dedup-12906dac014afc614cb4662026c6f96b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386877" y="1819656"/>
            <a:ext cx="200254" cy="267005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8772754" y="1849831"/>
            <a:ext cx="210037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Башня Водяных ворот</a:t>
            </a:r>
            <a:endParaRPr lang="en-US" sz="1600" dirty="0"/>
          </a:p>
        </p:txBody>
      </p:sp>
      <p:sp>
        <p:nvSpPr>
          <p:cNvPr id="35" name="Text 26"/>
          <p:cNvSpPr txBox="1"/>
          <p:nvPr/>
        </p:nvSpPr>
        <p:spPr>
          <a:xfrm>
            <a:off x="8296351" y="2333549"/>
            <a:ext cx="2953512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Миниатюры исторических событий кремля.</a:t>
            </a:r>
            <a:endParaRPr lang="en-US" sz="1600" dirty="0"/>
          </a:p>
        </p:txBody>
      </p:sp>
      <p:pic>
        <p:nvPicPr>
          <p:cNvPr id="36" name="Image 7" descr="gen-dedup-bb769a18771a1a0d3afc00ca89364bb5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24128" y="3819449"/>
            <a:ext cx="333756" cy="267005"/>
          </a:xfrm>
          <a:prstGeom prst="rect">
            <a:avLst/>
          </a:prstGeom>
        </p:spPr>
      </p:pic>
      <p:sp>
        <p:nvSpPr>
          <p:cNvPr id="37" name="Text 27"/>
          <p:cNvSpPr txBox="1"/>
          <p:nvPr/>
        </p:nvSpPr>
        <p:spPr>
          <a:xfrm>
            <a:off x="1476756" y="3849624"/>
            <a:ext cx="176570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Башня на погребу</a:t>
            </a:r>
            <a:endParaRPr lang="en-US" sz="1600" dirty="0"/>
          </a:p>
        </p:txBody>
      </p:sp>
      <p:sp>
        <p:nvSpPr>
          <p:cNvPr id="38" name="Text 28"/>
          <p:cNvSpPr txBox="1"/>
          <p:nvPr/>
        </p:nvSpPr>
        <p:spPr>
          <a:xfrm>
            <a:off x="1000354" y="4419126"/>
            <a:ext cx="32232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Отечественные костюмы разных эпох.</a:t>
            </a:r>
            <a:endParaRPr lang="en-US" sz="1600" dirty="0"/>
          </a:p>
        </p:txBody>
      </p:sp>
      <p:pic>
        <p:nvPicPr>
          <p:cNvPr id="39" name="Image 8" descr="gen-dedup-cdbb70c87a56d0c4e36a0cc69febd957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705502" y="3819449"/>
            <a:ext cx="267005" cy="267005"/>
          </a:xfrm>
          <a:prstGeom prst="rect">
            <a:avLst/>
          </a:prstGeom>
        </p:spPr>
      </p:pic>
      <p:sp>
        <p:nvSpPr>
          <p:cNvPr id="40" name="Text 29"/>
          <p:cNvSpPr txBox="1"/>
          <p:nvPr/>
        </p:nvSpPr>
        <p:spPr>
          <a:xfrm>
            <a:off x="5124298" y="3849624"/>
            <a:ext cx="172455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Ивановская башня</a:t>
            </a:r>
            <a:endParaRPr lang="en-US" sz="1600" dirty="0"/>
          </a:p>
        </p:txBody>
      </p:sp>
      <p:sp>
        <p:nvSpPr>
          <p:cNvPr id="41" name="Text 30"/>
          <p:cNvSpPr txBox="1"/>
          <p:nvPr/>
        </p:nvSpPr>
        <p:spPr>
          <a:xfrm>
            <a:off x="4647895" y="4399418"/>
            <a:ext cx="29535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Мебель и стилизованная фотозона.</a:t>
            </a:r>
            <a:endParaRPr lang="en-US" sz="1600" dirty="0"/>
          </a:p>
        </p:txBody>
      </p:sp>
      <p:pic>
        <p:nvPicPr>
          <p:cNvPr id="42" name="Image 9" descr="gen-dedup-4d688666b15bf7f95e67ba34e20086b5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353044" y="3819449"/>
            <a:ext cx="267005" cy="267005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8772754" y="3849624"/>
            <a:ext cx="154716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Спасская башня</a:t>
            </a:r>
            <a:endParaRPr lang="en-US" sz="1600" dirty="0"/>
          </a:p>
        </p:txBody>
      </p:sp>
      <p:sp>
        <p:nvSpPr>
          <p:cNvPr id="44" name="Text 32"/>
          <p:cNvSpPr txBox="1"/>
          <p:nvPr/>
        </p:nvSpPr>
        <p:spPr>
          <a:xfrm>
            <a:off x="8296351" y="4364333"/>
            <a:ext cx="2953512" cy="6007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Доспехи XIII–XIV вв. + выставка «Как пытали на Руси»</a:t>
            </a:r>
            <a:endParaRPr lang="en-US" sz="1600" dirty="0"/>
          </a:p>
          <a:p>
            <a:pPr marL="0" indent="0" algn="l">
              <a:buNone/>
            </a:pPr>
            <a:r>
              <a:rPr lang="en-US" sz="11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(успешно работала в 1999–2005)</a:t>
            </a:r>
            <a:endParaRPr lang="en-US" sz="1600" dirty="0"/>
          </a:p>
        </p:txBody>
      </p:sp>
      <p:sp>
        <p:nvSpPr>
          <p:cNvPr id="45" name="Text 33"/>
          <p:cNvSpPr txBox="1"/>
          <p:nvPr/>
        </p:nvSpPr>
        <p:spPr>
          <a:xfrm>
            <a:off x="1047902" y="5843016"/>
            <a:ext cx="10163556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Все экспонаты — реплики на аренде у клубов реконструкции.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Общая стоимость арендных экспонатов — </a:t>
            </a:r>
            <a:r>
              <a:rPr lang="en-US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~10 млн ₽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без вложений из бюджета области. </a:t>
            </a:r>
            <a:endParaRPr lang="en-US" sz="1600" dirty="0"/>
          </a:p>
        </p:txBody>
      </p:sp>
      <p:sp>
        <p:nvSpPr>
          <p:cNvPr id="46" name="Text 34"/>
          <p:cNvSpPr txBox="1"/>
          <p:nvPr/>
        </p:nvSpPr>
        <p:spPr>
          <a:xfrm>
            <a:off x="228600" y="6458407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sp>
        <p:nvSpPr>
          <p:cNvPr id="8" name="Shape 2"/>
          <p:cNvSpPr/>
          <p:nvPr/>
        </p:nvSpPr>
        <p:spPr>
          <a:xfrm>
            <a:off x="761695" y="1904695"/>
            <a:ext cx="5201107" cy="1095451"/>
          </a:xfrm>
          <a:prstGeom prst="roundRect">
            <a:avLst>
              <a:gd name="adj" fmla="val 5807"/>
            </a:avLst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9" name="Shape 3"/>
          <p:cNvSpPr/>
          <p:nvPr/>
        </p:nvSpPr>
        <p:spPr>
          <a:xfrm>
            <a:off x="761695" y="1904695"/>
            <a:ext cx="57607" cy="1095451"/>
          </a:xfrm>
          <a:prstGeom prst="roundRect">
            <a:avLst>
              <a:gd name="adj" fmla="val 110421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6096305" y="1904695"/>
            <a:ext cx="5391302" cy="1095451"/>
          </a:xfrm>
          <a:prstGeom prst="roundRect">
            <a:avLst>
              <a:gd name="adj" fmla="val 5807"/>
            </a:avLst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1" name="Shape 5"/>
          <p:cNvSpPr/>
          <p:nvPr/>
        </p:nvSpPr>
        <p:spPr>
          <a:xfrm>
            <a:off x="6096305" y="1904695"/>
            <a:ext cx="57607" cy="1095451"/>
          </a:xfrm>
          <a:prstGeom prst="roundRect">
            <a:avLst>
              <a:gd name="adj" fmla="val 110421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>
            <a:off x="761695" y="3715207"/>
            <a:ext cx="5201107" cy="1095451"/>
          </a:xfrm>
          <a:prstGeom prst="roundRect">
            <a:avLst>
              <a:gd name="adj" fmla="val 5807"/>
            </a:avLst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3" name="Shape 7"/>
          <p:cNvSpPr/>
          <p:nvPr/>
        </p:nvSpPr>
        <p:spPr>
          <a:xfrm>
            <a:off x="761695" y="3715207"/>
            <a:ext cx="57607" cy="1095451"/>
          </a:xfrm>
          <a:prstGeom prst="roundRect">
            <a:avLst>
              <a:gd name="adj" fmla="val 110421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6096305" y="3715207"/>
            <a:ext cx="5391302" cy="1095451"/>
          </a:xfrm>
          <a:prstGeom prst="roundRect">
            <a:avLst>
              <a:gd name="adj" fmla="val 5807"/>
            </a:avLst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Shape 9"/>
          <p:cNvSpPr/>
          <p:nvPr/>
        </p:nvSpPr>
        <p:spPr>
          <a:xfrm>
            <a:off x="6096305" y="3715207"/>
            <a:ext cx="57607" cy="1095451"/>
          </a:xfrm>
          <a:prstGeom prst="roundRect">
            <a:avLst>
              <a:gd name="adj" fmla="val 110421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761695" y="5524805"/>
            <a:ext cx="10744200" cy="952805"/>
          </a:xfrm>
          <a:prstGeom prst="roundRect">
            <a:avLst>
              <a:gd name="adj" fmla="val 7678"/>
            </a:avLst>
          </a:prstGeom>
          <a:solidFill>
            <a:srgbClr val="F5F0E1"/>
          </a:solidFill>
          <a:ln/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61695" y="5524805"/>
            <a:ext cx="75895" cy="952805"/>
          </a:xfrm>
          <a:prstGeom prst="roundRect">
            <a:avLst>
              <a:gd name="adj" fmla="val 96386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pic>
        <p:nvPicPr>
          <p:cNvPr id="18" name="Image 4" descr="gen-dedup-cfbf10ec93dedbefabaf4e83c4e8654b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86500" y="2048256"/>
            <a:ext cx="1143000" cy="761695"/>
          </a:xfrm>
          <a:prstGeom prst="rect">
            <a:avLst/>
          </a:prstGeom>
        </p:spPr>
      </p:pic>
      <p:pic>
        <p:nvPicPr>
          <p:cNvPr id="19" name="Image 5" descr="gen-dedup-e010d6a7537076f8a6e07f798fd2159f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805" y="3857854"/>
            <a:ext cx="1143000" cy="762000"/>
          </a:xfrm>
          <a:prstGeom prst="rect">
            <a:avLst/>
          </a:prstGeom>
        </p:spPr>
      </p:pic>
      <p:sp>
        <p:nvSpPr>
          <p:cNvPr id="24" name="Text 16"/>
          <p:cNvSpPr txBox="1"/>
          <p:nvPr/>
        </p:nvSpPr>
        <p:spPr>
          <a:xfrm>
            <a:off x="609447" y="585216"/>
            <a:ext cx="109728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Доказательность проектного решения</a:t>
            </a:r>
            <a:endParaRPr lang="en-US" sz="2700" dirty="0"/>
          </a:p>
        </p:txBody>
      </p:sp>
      <p:sp>
        <p:nvSpPr>
          <p:cNvPr id="25" name="Shape 17"/>
          <p:cNvSpPr/>
          <p:nvPr/>
        </p:nvSpPr>
        <p:spPr>
          <a:xfrm>
            <a:off x="761695" y="1676095"/>
            <a:ext cx="10668305" cy="19202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26" name="Text 18"/>
          <p:cNvSpPr txBox="1"/>
          <p:nvPr/>
        </p:nvSpPr>
        <p:spPr>
          <a:xfrm>
            <a:off x="761695" y="1380744"/>
            <a:ext cx="10668305" cy="25694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Российский опыт</a:t>
            </a:r>
            <a:endParaRPr lang="en-US" sz="1500" dirty="0"/>
          </a:p>
        </p:txBody>
      </p:sp>
      <p:sp>
        <p:nvSpPr>
          <p:cNvPr id="27" name="Shape 19"/>
          <p:cNvSpPr/>
          <p:nvPr/>
        </p:nvSpPr>
        <p:spPr>
          <a:xfrm>
            <a:off x="952805" y="2048256"/>
            <a:ext cx="381305" cy="381305"/>
          </a:xfrm>
          <a:prstGeom prst="ellipse">
            <a:avLst/>
          </a:prstGeom>
          <a:solidFill>
            <a:srgbClr val="F5F0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6" descr="gen-dedup-30fa54517b86e2a5c791128488a63362.png"/>
          <p:cNvPicPr>
            <a:picLocks noChangeAspect="1"/>
          </p:cNvPicPr>
          <p:nvPr/>
        </p:nvPicPr>
        <p:blipFill>
          <a:blip r:embed="rId7"/>
          <a:srcRect l="-1648" r="-1648"/>
          <a:stretch/>
        </p:blipFill>
        <p:spPr>
          <a:xfrm>
            <a:off x="1057046" y="2143354"/>
            <a:ext cx="171907" cy="190195"/>
          </a:xfrm>
          <a:prstGeom prst="rect">
            <a:avLst/>
          </a:prstGeom>
        </p:spPr>
      </p:pic>
      <p:sp>
        <p:nvSpPr>
          <p:cNvPr id="29" name="Text 20"/>
          <p:cNvSpPr txBox="1"/>
          <p:nvPr/>
        </p:nvSpPr>
        <p:spPr>
          <a:xfrm>
            <a:off x="1476756" y="2048256"/>
            <a:ext cx="42867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Новоторжский кремль (Торжок)</a:t>
            </a:r>
            <a:endParaRPr lang="en-US" sz="1400" dirty="0"/>
          </a:p>
        </p:txBody>
      </p:sp>
      <p:sp>
        <p:nvSpPr>
          <p:cNvPr id="30" name="Text 21"/>
          <p:cNvSpPr txBox="1"/>
          <p:nvPr/>
        </p:nvSpPr>
        <p:spPr>
          <a:xfrm>
            <a:off x="1476756" y="2390698"/>
            <a:ext cx="42867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Интерактивный комплекс под открытым небом: исторический тир, кузница, мастер-классы по чеканке монет.</a:t>
            </a:r>
            <a:endParaRPr lang="en-US" sz="1200" dirty="0"/>
          </a:p>
        </p:txBody>
      </p:sp>
      <p:sp>
        <p:nvSpPr>
          <p:cNvPr id="31" name="Text 22"/>
          <p:cNvSpPr txBox="1"/>
          <p:nvPr/>
        </p:nvSpPr>
        <p:spPr>
          <a:xfrm>
            <a:off x="7572146" y="2048256"/>
            <a:ext cx="366765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Псковский Кремль</a:t>
            </a:r>
            <a:endParaRPr lang="en-US" sz="1400" dirty="0"/>
          </a:p>
        </p:txBody>
      </p:sp>
      <p:sp>
        <p:nvSpPr>
          <p:cNvPr id="32" name="Text 23"/>
          <p:cNvSpPr txBox="1"/>
          <p:nvPr/>
        </p:nvSpPr>
        <p:spPr>
          <a:xfrm>
            <a:off x="7572146" y="2295144"/>
            <a:ext cx="366765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Интерактивные программы «ЗаКУТок загадок», </a:t>
            </a:r>
            <a:r>
              <a:rPr lang="en-US" sz="1200" dirty="0" err="1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смотровые</a:t>
            </a: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площадки, экспозиции в башнях.</a:t>
            </a:r>
            <a:endParaRPr lang="en-US" sz="1200" dirty="0"/>
          </a:p>
        </p:txBody>
      </p:sp>
      <p:sp>
        <p:nvSpPr>
          <p:cNvPr id="33" name="Shape 24"/>
          <p:cNvSpPr/>
          <p:nvPr/>
        </p:nvSpPr>
        <p:spPr>
          <a:xfrm>
            <a:off x="761695" y="3486607"/>
            <a:ext cx="10668305" cy="19202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34" name="Text 25"/>
          <p:cNvSpPr txBox="1"/>
          <p:nvPr/>
        </p:nvSpPr>
        <p:spPr>
          <a:xfrm>
            <a:off x="761695" y="3191256"/>
            <a:ext cx="10668305" cy="25694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Зарубежный опыт</a:t>
            </a:r>
            <a:endParaRPr lang="en-US" sz="1600" dirty="0"/>
          </a:p>
        </p:txBody>
      </p:sp>
      <p:sp>
        <p:nvSpPr>
          <p:cNvPr id="35" name="Text 26"/>
          <p:cNvSpPr txBox="1"/>
          <p:nvPr/>
        </p:nvSpPr>
        <p:spPr>
          <a:xfrm>
            <a:off x="2238451" y="3857854"/>
            <a:ext cx="352501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Römerstadt Saalburg (Германия)</a:t>
            </a:r>
            <a:endParaRPr lang="en-US" sz="1400" dirty="0"/>
          </a:p>
        </p:txBody>
      </p:sp>
      <p:sp>
        <p:nvSpPr>
          <p:cNvPr id="36" name="Text 27"/>
          <p:cNvSpPr txBox="1"/>
          <p:nvPr/>
        </p:nvSpPr>
        <p:spPr>
          <a:xfrm>
            <a:off x="2238451" y="4105656"/>
            <a:ext cx="3525012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Восстановленный римский форт (ЮНЕСКО). Сотрудники в костюмах демонстрируют ремёсла. Прямой аналог нашего проекта.</a:t>
            </a:r>
            <a:endParaRPr lang="en-US" sz="1200" dirty="0"/>
          </a:p>
        </p:txBody>
      </p:sp>
      <p:sp>
        <p:nvSpPr>
          <p:cNvPr id="37" name="Shape 28"/>
          <p:cNvSpPr/>
          <p:nvPr/>
        </p:nvSpPr>
        <p:spPr>
          <a:xfrm>
            <a:off x="6286500" y="3857854"/>
            <a:ext cx="381305" cy="381305"/>
          </a:xfrm>
          <a:prstGeom prst="ellipse">
            <a:avLst/>
          </a:prstGeom>
          <a:solidFill>
            <a:srgbClr val="F5F0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8" name="Image 7" descr="gen-dedup-03f5d07ee3c90779fb5e2516d3f423aa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381598" y="3952951"/>
            <a:ext cx="190195" cy="190195"/>
          </a:xfrm>
          <a:prstGeom prst="rect">
            <a:avLst/>
          </a:prstGeom>
        </p:spPr>
      </p:pic>
      <p:sp>
        <p:nvSpPr>
          <p:cNvPr id="39" name="Text 29"/>
          <p:cNvSpPr txBox="1"/>
          <p:nvPr/>
        </p:nvSpPr>
        <p:spPr>
          <a:xfrm>
            <a:off x="6810451" y="3857854"/>
            <a:ext cx="44769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Парк «Великое княжество Сула» (Беларусь)</a:t>
            </a:r>
            <a:endParaRPr lang="en-US" sz="1400" dirty="0"/>
          </a:p>
        </p:txBody>
      </p:sp>
      <p:sp>
        <p:nvSpPr>
          <p:cNvPr id="40" name="Text 30"/>
          <p:cNvSpPr txBox="1"/>
          <p:nvPr/>
        </p:nvSpPr>
        <p:spPr>
          <a:xfrm>
            <a:off x="6810451" y="4173517"/>
            <a:ext cx="447690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Первый в Беларуси парк интерактивной истории. Успешный опыт монетизации исторического наследия через развлечения.</a:t>
            </a:r>
            <a:endParaRPr lang="en-US" sz="1200" dirty="0"/>
          </a:p>
        </p:txBody>
      </p:sp>
      <p:sp>
        <p:nvSpPr>
          <p:cNvPr id="41" name="Shape 31"/>
          <p:cNvSpPr/>
          <p:nvPr/>
        </p:nvSpPr>
        <p:spPr>
          <a:xfrm>
            <a:off x="761695" y="5296205"/>
            <a:ext cx="10668305" cy="19202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42" name="Text 32"/>
          <p:cNvSpPr txBox="1"/>
          <p:nvPr/>
        </p:nvSpPr>
        <p:spPr>
          <a:xfrm>
            <a:off x="761695" y="5000854"/>
            <a:ext cx="10668305" cy="25694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Собственный опыт</a:t>
            </a:r>
            <a:endParaRPr lang="en-US" sz="1500" dirty="0"/>
          </a:p>
        </p:txBody>
      </p:sp>
      <p:pic>
        <p:nvPicPr>
          <p:cNvPr id="43" name="Image 8" descr="gen-dedup-48d3399f2a16c98bd0b58b1472a6466f.png"/>
          <p:cNvPicPr>
            <a:picLocks noChangeAspect="1"/>
          </p:cNvPicPr>
          <p:nvPr/>
        </p:nvPicPr>
        <p:blipFill>
          <a:blip r:embed="rId9"/>
          <a:srcRect l="-50" r="-50"/>
          <a:stretch/>
        </p:blipFill>
        <p:spPr>
          <a:xfrm>
            <a:off x="1067105" y="5848502"/>
            <a:ext cx="342900" cy="304495"/>
          </a:xfrm>
          <a:prstGeom prst="rect">
            <a:avLst/>
          </a:prstGeom>
        </p:spPr>
      </p:pic>
      <p:sp>
        <p:nvSpPr>
          <p:cNvPr id="44" name="Text 33"/>
          <p:cNvSpPr txBox="1"/>
          <p:nvPr/>
        </p:nvSpPr>
        <p:spPr>
          <a:xfrm>
            <a:off x="1619402" y="5743346"/>
            <a:ext cx="952530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1999–2005 гг. в Спасской башне уже успешно работала выставка </a:t>
            </a:r>
            <a:r>
              <a:rPr lang="en-US" sz="16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«Как пытали на Руси»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проект доказал свою состоятельность и высокую востребованность у туристов. </a:t>
            </a:r>
            <a:endParaRPr lang="en-US" sz="1300" dirty="0"/>
          </a:p>
        </p:txBody>
      </p:sp>
      <p:sp>
        <p:nvSpPr>
          <p:cNvPr id="45" name="Text 34"/>
          <p:cNvSpPr txBox="1"/>
          <p:nvPr/>
        </p:nvSpPr>
        <p:spPr>
          <a:xfrm>
            <a:off x="228600" y="6524244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pic>
        <p:nvPicPr>
          <p:cNvPr id="8" name="Image 4" descr="gen-dedup-505a9aa08c700de3157d101398daf48f.png"/>
          <p:cNvPicPr>
            <a:picLocks noChangeAspect="1"/>
          </p:cNvPicPr>
          <p:nvPr/>
        </p:nvPicPr>
        <p:blipFill>
          <a:blip r:embed="rId5"/>
          <a:srcRect l="-398" r="-398"/>
          <a:stretch/>
        </p:blipFill>
        <p:spPr>
          <a:xfrm>
            <a:off x="11077956" y="1666951"/>
            <a:ext cx="19202" cy="4476902"/>
          </a:xfrm>
          <a:prstGeom prst="rect">
            <a:avLst/>
          </a:prstGeom>
        </p:spPr>
      </p:pic>
      <p:sp>
        <p:nvSpPr>
          <p:cNvPr id="9" name="Shape 2"/>
          <p:cNvSpPr/>
          <p:nvPr/>
        </p:nvSpPr>
        <p:spPr>
          <a:xfrm>
            <a:off x="4476902" y="1666951"/>
            <a:ext cx="6953098" cy="381305"/>
          </a:xfrm>
          <a:prstGeom prst="roundRect">
            <a:avLst>
              <a:gd name="adj" fmla="val 47962"/>
            </a:avLst>
          </a:prstGeom>
          <a:solidFill>
            <a:srgbClr val="F5F0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5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4476902" y="2048256"/>
            <a:ext cx="9144" cy="4095598"/>
          </a:xfrm>
          <a:prstGeom prst="rect">
            <a:avLst/>
          </a:prstGeom>
        </p:spPr>
      </p:pic>
      <p:pic>
        <p:nvPicPr>
          <p:cNvPr id="11" name="Image 6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5171846" y="2048256"/>
            <a:ext cx="9144" cy="4095598"/>
          </a:xfrm>
          <a:prstGeom prst="rect">
            <a:avLst/>
          </a:prstGeom>
        </p:spPr>
      </p:pic>
      <p:pic>
        <p:nvPicPr>
          <p:cNvPr id="12" name="Image 7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5867705" y="2048256"/>
            <a:ext cx="9144" cy="4095598"/>
          </a:xfrm>
          <a:prstGeom prst="rect">
            <a:avLst/>
          </a:prstGeom>
        </p:spPr>
      </p:pic>
      <p:pic>
        <p:nvPicPr>
          <p:cNvPr id="13" name="Image 8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6562649" y="2048256"/>
            <a:ext cx="9144" cy="4095598"/>
          </a:xfrm>
          <a:prstGeom prst="rect">
            <a:avLst/>
          </a:prstGeom>
        </p:spPr>
      </p:pic>
      <p:pic>
        <p:nvPicPr>
          <p:cNvPr id="14" name="Image 9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7258507" y="2048256"/>
            <a:ext cx="9144" cy="4095598"/>
          </a:xfrm>
          <a:prstGeom prst="rect">
            <a:avLst/>
          </a:prstGeom>
        </p:spPr>
      </p:pic>
      <p:pic>
        <p:nvPicPr>
          <p:cNvPr id="15" name="Image 10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7953451" y="2048256"/>
            <a:ext cx="9144" cy="4095598"/>
          </a:xfrm>
          <a:prstGeom prst="rect">
            <a:avLst/>
          </a:prstGeom>
        </p:spPr>
      </p:pic>
      <p:pic>
        <p:nvPicPr>
          <p:cNvPr id="16" name="Image 11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8648395" y="2048256"/>
            <a:ext cx="9144" cy="4095598"/>
          </a:xfrm>
          <a:prstGeom prst="rect">
            <a:avLst/>
          </a:prstGeom>
        </p:spPr>
      </p:pic>
      <p:pic>
        <p:nvPicPr>
          <p:cNvPr id="17" name="Image 12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9344254" y="2048256"/>
            <a:ext cx="9144" cy="4095598"/>
          </a:xfrm>
          <a:prstGeom prst="rect">
            <a:avLst/>
          </a:prstGeom>
        </p:spPr>
      </p:pic>
      <p:pic>
        <p:nvPicPr>
          <p:cNvPr id="18" name="Image 13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10039198" y="2048256"/>
            <a:ext cx="9144" cy="4095598"/>
          </a:xfrm>
          <a:prstGeom prst="rect">
            <a:avLst/>
          </a:prstGeom>
        </p:spPr>
      </p:pic>
      <p:pic>
        <p:nvPicPr>
          <p:cNvPr id="19" name="Image 14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10735056" y="2048256"/>
            <a:ext cx="9144" cy="4095598"/>
          </a:xfrm>
          <a:prstGeom prst="rect">
            <a:avLst/>
          </a:prstGeom>
        </p:spPr>
      </p:pic>
      <p:pic>
        <p:nvPicPr>
          <p:cNvPr id="20" name="Image 15" descr="gen-dedup-2893f732a8d30ce5baabed89e36e7f06.png"/>
          <p:cNvPicPr>
            <a:picLocks noChangeAspect="1"/>
          </p:cNvPicPr>
          <p:nvPr/>
        </p:nvPicPr>
        <p:blipFill>
          <a:blip r:embed="rId6"/>
          <a:srcRect t="-2083" b="-2083"/>
          <a:stretch/>
        </p:blipFill>
        <p:spPr>
          <a:xfrm>
            <a:off x="11430000" y="2048256"/>
            <a:ext cx="9144" cy="4095598"/>
          </a:xfrm>
          <a:prstGeom prst="rect">
            <a:avLst/>
          </a:prstGeom>
        </p:spPr>
      </p:pic>
      <p:sp>
        <p:nvSpPr>
          <p:cNvPr id="21" name="Shape 3"/>
          <p:cNvSpPr/>
          <p:nvPr/>
        </p:nvSpPr>
        <p:spPr>
          <a:xfrm>
            <a:off x="476402" y="2190902"/>
            <a:ext cx="11144707" cy="780898"/>
          </a:xfrm>
          <a:prstGeom prst="roundRect">
            <a:avLst>
              <a:gd name="adj" fmla="val 22848"/>
            </a:avLst>
          </a:prstGeom>
          <a:solidFill>
            <a:srgbClr val="F9F9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4"/>
          <p:cNvSpPr/>
          <p:nvPr/>
        </p:nvSpPr>
        <p:spPr>
          <a:xfrm>
            <a:off x="476402" y="3029407"/>
            <a:ext cx="11144707" cy="714146"/>
          </a:xfrm>
          <a:prstGeom prst="roundRect">
            <a:avLst>
              <a:gd name="adj" fmla="val 2731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Shape 5"/>
          <p:cNvSpPr/>
          <p:nvPr/>
        </p:nvSpPr>
        <p:spPr>
          <a:xfrm>
            <a:off x="476402" y="3810305"/>
            <a:ext cx="11144707" cy="780898"/>
          </a:xfrm>
          <a:prstGeom prst="roundRect">
            <a:avLst>
              <a:gd name="adj" fmla="val 22848"/>
            </a:avLst>
          </a:prstGeom>
          <a:solidFill>
            <a:srgbClr val="F9F9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6"/>
          <p:cNvSpPr/>
          <p:nvPr/>
        </p:nvSpPr>
        <p:spPr>
          <a:xfrm>
            <a:off x="476402" y="4647895"/>
            <a:ext cx="11144707" cy="714146"/>
          </a:xfrm>
          <a:prstGeom prst="roundRect">
            <a:avLst>
              <a:gd name="adj" fmla="val 2731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7"/>
          <p:cNvSpPr/>
          <p:nvPr/>
        </p:nvSpPr>
        <p:spPr>
          <a:xfrm>
            <a:off x="476402" y="5429707"/>
            <a:ext cx="11144707" cy="780898"/>
          </a:xfrm>
          <a:prstGeom prst="roundRect">
            <a:avLst>
              <a:gd name="adj" fmla="val 22848"/>
            </a:avLst>
          </a:prstGeom>
          <a:solidFill>
            <a:srgbClr val="F9F9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8"/>
          <p:cNvSpPr/>
          <p:nvPr/>
        </p:nvSpPr>
        <p:spPr>
          <a:xfrm>
            <a:off x="4476902" y="2438705"/>
            <a:ext cx="6258154" cy="286207"/>
          </a:xfrm>
          <a:prstGeom prst="roundRect">
            <a:avLst>
              <a:gd name="adj" fmla="val 319489"/>
            </a:avLst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9"/>
          <p:cNvSpPr/>
          <p:nvPr/>
        </p:nvSpPr>
        <p:spPr>
          <a:xfrm>
            <a:off x="4476902" y="3247949"/>
            <a:ext cx="6258154" cy="286207"/>
          </a:xfrm>
          <a:prstGeom prst="roundRect">
            <a:avLst>
              <a:gd name="adj" fmla="val 319489"/>
            </a:avLst>
          </a:prstGeom>
          <a:solidFill>
            <a:srgbClr val="2E75B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0"/>
          <p:cNvSpPr/>
          <p:nvPr/>
        </p:nvSpPr>
        <p:spPr>
          <a:xfrm>
            <a:off x="6562649" y="4058107"/>
            <a:ext cx="4867351" cy="286207"/>
          </a:xfrm>
          <a:prstGeom prst="roundRect">
            <a:avLst>
              <a:gd name="adj" fmla="val 319489"/>
            </a:avLst>
          </a:prstGeom>
          <a:solidFill>
            <a:srgbClr val="5B9B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Shape 11"/>
          <p:cNvSpPr/>
          <p:nvPr/>
        </p:nvSpPr>
        <p:spPr>
          <a:xfrm>
            <a:off x="10039198" y="4867351"/>
            <a:ext cx="1390802" cy="286207"/>
          </a:xfrm>
          <a:prstGeom prst="roundRect">
            <a:avLst>
              <a:gd name="adj" fmla="val 319489"/>
            </a:avLst>
          </a:prstGeom>
          <a:solidFill>
            <a:srgbClr val="1F4E7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Shape 12"/>
          <p:cNvSpPr/>
          <p:nvPr/>
        </p:nvSpPr>
        <p:spPr>
          <a:xfrm>
            <a:off x="10039198" y="5676595"/>
            <a:ext cx="694944" cy="286207"/>
          </a:xfrm>
          <a:prstGeom prst="roundRect">
            <a:avLst>
              <a:gd name="adj" fmla="val 319489"/>
            </a:avLst>
          </a:prstGeom>
          <a:solidFill>
            <a:srgbClr val="2E75B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Text 17"/>
          <p:cNvSpPr txBox="1"/>
          <p:nvPr/>
        </p:nvSpPr>
        <p:spPr>
          <a:xfrm>
            <a:off x="609905" y="538595"/>
            <a:ext cx="109728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Дорожная карта реализации проекта</a:t>
            </a:r>
            <a:endParaRPr lang="en-US" sz="2700" dirty="0"/>
          </a:p>
        </p:txBody>
      </p:sp>
      <p:sp>
        <p:nvSpPr>
          <p:cNvPr id="36" name="Text 18"/>
          <p:cNvSpPr txBox="1"/>
          <p:nvPr/>
        </p:nvSpPr>
        <p:spPr>
          <a:xfrm>
            <a:off x="9525305" y="1380744"/>
            <a:ext cx="13341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ЗАПУСК</a:t>
            </a:r>
            <a:endParaRPr lang="en-US" sz="1300" dirty="0"/>
          </a:p>
        </p:txBody>
      </p:sp>
      <p:pic>
        <p:nvPicPr>
          <p:cNvPr id="37" name="Image 16" descr="gen-dedup-471a4db128941bbae55eadcd1b21ccb8.png"/>
          <p:cNvPicPr>
            <a:picLocks noChangeAspect="1"/>
          </p:cNvPicPr>
          <p:nvPr/>
        </p:nvPicPr>
        <p:blipFill>
          <a:blip r:embed="rId7"/>
          <a:srcRect l="-57" r="-57"/>
          <a:stretch/>
        </p:blipFill>
        <p:spPr>
          <a:xfrm>
            <a:off x="10987430" y="1362456"/>
            <a:ext cx="200254" cy="228600"/>
          </a:xfrm>
          <a:prstGeom prst="rect">
            <a:avLst/>
          </a:prstGeom>
        </p:spPr>
      </p:pic>
      <p:sp>
        <p:nvSpPr>
          <p:cNvPr id="38" name="Text 19"/>
          <p:cNvSpPr txBox="1"/>
          <p:nvPr/>
        </p:nvSpPr>
        <p:spPr>
          <a:xfrm>
            <a:off x="4476902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Июн '26</a:t>
            </a:r>
            <a:endParaRPr lang="en-US" sz="900" dirty="0"/>
          </a:p>
        </p:txBody>
      </p:sp>
      <p:sp>
        <p:nvSpPr>
          <p:cNvPr id="39" name="Text 20"/>
          <p:cNvSpPr txBox="1"/>
          <p:nvPr/>
        </p:nvSpPr>
        <p:spPr>
          <a:xfrm>
            <a:off x="5171846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Июл '26</a:t>
            </a:r>
            <a:endParaRPr lang="en-US" sz="900" dirty="0"/>
          </a:p>
        </p:txBody>
      </p:sp>
      <p:sp>
        <p:nvSpPr>
          <p:cNvPr id="40" name="Text 21"/>
          <p:cNvSpPr txBox="1"/>
          <p:nvPr/>
        </p:nvSpPr>
        <p:spPr>
          <a:xfrm>
            <a:off x="5867705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Авг '26</a:t>
            </a:r>
            <a:endParaRPr lang="en-US" sz="900" dirty="0"/>
          </a:p>
        </p:txBody>
      </p:sp>
      <p:sp>
        <p:nvSpPr>
          <p:cNvPr id="41" name="Text 22"/>
          <p:cNvSpPr txBox="1"/>
          <p:nvPr/>
        </p:nvSpPr>
        <p:spPr>
          <a:xfrm>
            <a:off x="6562649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Сен '26</a:t>
            </a:r>
            <a:endParaRPr lang="en-US" sz="900" dirty="0"/>
          </a:p>
        </p:txBody>
      </p:sp>
      <p:sp>
        <p:nvSpPr>
          <p:cNvPr id="42" name="Text 23"/>
          <p:cNvSpPr txBox="1"/>
          <p:nvPr/>
        </p:nvSpPr>
        <p:spPr>
          <a:xfrm>
            <a:off x="7258507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Окт '26</a:t>
            </a:r>
            <a:endParaRPr lang="en-US" sz="900" dirty="0"/>
          </a:p>
        </p:txBody>
      </p:sp>
      <p:sp>
        <p:nvSpPr>
          <p:cNvPr id="43" name="Text 24"/>
          <p:cNvSpPr txBox="1"/>
          <p:nvPr/>
        </p:nvSpPr>
        <p:spPr>
          <a:xfrm>
            <a:off x="7953451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Ноя '26</a:t>
            </a:r>
            <a:endParaRPr lang="en-US" sz="900" dirty="0"/>
          </a:p>
        </p:txBody>
      </p:sp>
      <p:sp>
        <p:nvSpPr>
          <p:cNvPr id="44" name="Text 25"/>
          <p:cNvSpPr txBox="1"/>
          <p:nvPr/>
        </p:nvSpPr>
        <p:spPr>
          <a:xfrm>
            <a:off x="8648395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Дек '26</a:t>
            </a:r>
            <a:endParaRPr lang="en-US" sz="900" dirty="0"/>
          </a:p>
        </p:txBody>
      </p:sp>
      <p:sp>
        <p:nvSpPr>
          <p:cNvPr id="45" name="Text 26"/>
          <p:cNvSpPr txBox="1"/>
          <p:nvPr/>
        </p:nvSpPr>
        <p:spPr>
          <a:xfrm>
            <a:off x="9344254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Янв '27</a:t>
            </a:r>
            <a:endParaRPr lang="en-US" sz="900" dirty="0"/>
          </a:p>
        </p:txBody>
      </p:sp>
      <p:sp>
        <p:nvSpPr>
          <p:cNvPr id="46" name="Text 27"/>
          <p:cNvSpPr txBox="1"/>
          <p:nvPr/>
        </p:nvSpPr>
        <p:spPr>
          <a:xfrm>
            <a:off x="10039198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Фев '27</a:t>
            </a:r>
            <a:endParaRPr lang="en-US" sz="900" dirty="0"/>
          </a:p>
        </p:txBody>
      </p:sp>
      <p:sp>
        <p:nvSpPr>
          <p:cNvPr id="47" name="Text 28"/>
          <p:cNvSpPr txBox="1"/>
          <p:nvPr/>
        </p:nvSpPr>
        <p:spPr>
          <a:xfrm>
            <a:off x="10735056" y="1772107"/>
            <a:ext cx="69585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Мар '27</a:t>
            </a:r>
            <a:endParaRPr lang="en-US" sz="900" dirty="0"/>
          </a:p>
        </p:txBody>
      </p:sp>
      <p:sp>
        <p:nvSpPr>
          <p:cNvPr id="48" name="Text 29"/>
          <p:cNvSpPr txBox="1"/>
          <p:nvPr/>
        </p:nvSpPr>
        <p:spPr>
          <a:xfrm>
            <a:off x="609905" y="2238451"/>
            <a:ext cx="36201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Фаза 1 — Подготовка помещений</a:t>
            </a:r>
            <a:endParaRPr lang="en-US" sz="1400" dirty="0"/>
          </a:p>
        </p:txBody>
      </p:sp>
      <p:sp>
        <p:nvSpPr>
          <p:cNvPr id="49" name="Text 30"/>
          <p:cNvSpPr txBox="1"/>
          <p:nvPr/>
        </p:nvSpPr>
        <p:spPr>
          <a:xfrm>
            <a:off x="609905" y="2467051"/>
            <a:ext cx="362011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согласование электроснабжения, разрешение на эксплуатацию</a:t>
            </a:r>
            <a:endParaRPr lang="en-US" sz="1000" dirty="0"/>
          </a:p>
        </p:txBody>
      </p:sp>
      <p:sp>
        <p:nvSpPr>
          <p:cNvPr id="50" name="Text 31"/>
          <p:cNvSpPr txBox="1"/>
          <p:nvPr/>
        </p:nvSpPr>
        <p:spPr>
          <a:xfrm>
            <a:off x="609905" y="2814523"/>
            <a:ext cx="3620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Ответств: рук. проекта, хозяйство кремля.</a:t>
            </a:r>
            <a:endParaRPr lang="en-US" sz="900" dirty="0"/>
          </a:p>
        </p:txBody>
      </p:sp>
      <p:sp>
        <p:nvSpPr>
          <p:cNvPr id="51" name="Text 32"/>
          <p:cNvSpPr txBox="1"/>
          <p:nvPr/>
        </p:nvSpPr>
        <p:spPr>
          <a:xfrm>
            <a:off x="609905" y="3095244"/>
            <a:ext cx="36201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Фаза 2 — Подготовка стен кремля</a:t>
            </a:r>
            <a:endParaRPr lang="en-US" sz="1400" dirty="0"/>
          </a:p>
        </p:txBody>
      </p:sp>
      <p:sp>
        <p:nvSpPr>
          <p:cNvPr id="52" name="Text 33"/>
          <p:cNvSpPr txBox="1"/>
          <p:nvPr/>
        </p:nvSpPr>
        <p:spPr>
          <a:xfrm>
            <a:off x="609905" y="3323844"/>
            <a:ext cx="36201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разрешение на проход экскурсантов по стенам</a:t>
            </a:r>
            <a:endParaRPr lang="en-US" sz="1000" dirty="0"/>
          </a:p>
        </p:txBody>
      </p:sp>
      <p:sp>
        <p:nvSpPr>
          <p:cNvPr id="53" name="Text 34"/>
          <p:cNvSpPr txBox="1"/>
          <p:nvPr/>
        </p:nvSpPr>
        <p:spPr>
          <a:xfrm>
            <a:off x="609905" y="3516782"/>
            <a:ext cx="3620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Ответств: рук. проекта.</a:t>
            </a:r>
            <a:endParaRPr lang="en-US" sz="900" dirty="0"/>
          </a:p>
        </p:txBody>
      </p:sp>
      <p:sp>
        <p:nvSpPr>
          <p:cNvPr id="54" name="Text 35"/>
          <p:cNvSpPr txBox="1"/>
          <p:nvPr/>
        </p:nvSpPr>
        <p:spPr>
          <a:xfrm>
            <a:off x="609905" y="3857854"/>
            <a:ext cx="36201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Фаза 3 — Формирование экспозиций</a:t>
            </a:r>
            <a:endParaRPr lang="en-US" sz="1400" dirty="0"/>
          </a:p>
        </p:txBody>
      </p:sp>
      <p:sp>
        <p:nvSpPr>
          <p:cNvPr id="55" name="Text 36"/>
          <p:cNvSpPr txBox="1"/>
          <p:nvPr/>
        </p:nvSpPr>
        <p:spPr>
          <a:xfrm>
            <a:off x="609905" y="4086454"/>
            <a:ext cx="362011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договоры с клубами реконструкции, юр. оформление аренды</a:t>
            </a:r>
            <a:endParaRPr lang="en-US" sz="1000" dirty="0"/>
          </a:p>
        </p:txBody>
      </p:sp>
      <p:sp>
        <p:nvSpPr>
          <p:cNvPr id="56" name="Text 37"/>
          <p:cNvSpPr txBox="1"/>
          <p:nvPr/>
        </p:nvSpPr>
        <p:spPr>
          <a:xfrm>
            <a:off x="609905" y="4433926"/>
            <a:ext cx="3620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Ответств: рук. проекта.</a:t>
            </a:r>
            <a:endParaRPr lang="en-US" sz="900" dirty="0"/>
          </a:p>
        </p:txBody>
      </p:sp>
      <p:sp>
        <p:nvSpPr>
          <p:cNvPr id="57" name="Text 38"/>
          <p:cNvSpPr txBox="1"/>
          <p:nvPr/>
        </p:nvSpPr>
        <p:spPr>
          <a:xfrm>
            <a:off x="609905" y="4714646"/>
            <a:ext cx="36201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Фаза 4 — Контакты с турагентствами</a:t>
            </a:r>
            <a:endParaRPr lang="en-US" sz="1400" dirty="0"/>
          </a:p>
        </p:txBody>
      </p:sp>
      <p:sp>
        <p:nvSpPr>
          <p:cNvPr id="58" name="Text 39"/>
          <p:cNvSpPr txBox="1"/>
          <p:nvPr/>
        </p:nvSpPr>
        <p:spPr>
          <a:xfrm>
            <a:off x="609905" y="4943246"/>
            <a:ext cx="3620110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информирование о новой программе</a:t>
            </a:r>
            <a:endParaRPr lang="en-US" sz="1000" dirty="0"/>
          </a:p>
        </p:txBody>
      </p:sp>
      <p:sp>
        <p:nvSpPr>
          <p:cNvPr id="59" name="Text 40"/>
          <p:cNvSpPr txBox="1"/>
          <p:nvPr/>
        </p:nvSpPr>
        <p:spPr>
          <a:xfrm>
            <a:off x="609905" y="5136185"/>
            <a:ext cx="3620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Ответств: Департамент развития туризма ТО.</a:t>
            </a:r>
            <a:endParaRPr lang="en-US" sz="900" dirty="0"/>
          </a:p>
        </p:txBody>
      </p:sp>
      <p:sp>
        <p:nvSpPr>
          <p:cNvPr id="60" name="Text 41"/>
          <p:cNvSpPr txBox="1"/>
          <p:nvPr/>
        </p:nvSpPr>
        <p:spPr>
          <a:xfrm>
            <a:off x="609905" y="5477256"/>
            <a:ext cx="362011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Фаза 5 — Набор персонала</a:t>
            </a:r>
            <a:endParaRPr lang="en-US" sz="1400" dirty="0"/>
          </a:p>
        </p:txBody>
      </p:sp>
      <p:sp>
        <p:nvSpPr>
          <p:cNvPr id="61" name="Text 42"/>
          <p:cNvSpPr txBox="1"/>
          <p:nvPr/>
        </p:nvSpPr>
        <p:spPr>
          <a:xfrm>
            <a:off x="609905" y="5705856"/>
            <a:ext cx="362011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найм 4 сезонных сотрудников + 1 администратор, обучение</a:t>
            </a:r>
            <a:endParaRPr lang="en-US" sz="1000" dirty="0"/>
          </a:p>
        </p:txBody>
      </p:sp>
      <p:sp>
        <p:nvSpPr>
          <p:cNvPr id="62" name="Text 43"/>
          <p:cNvSpPr txBox="1"/>
          <p:nvPr/>
        </p:nvSpPr>
        <p:spPr>
          <a:xfrm>
            <a:off x="609905" y="6053328"/>
            <a:ext cx="3620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Ответств: рук. проекта.</a:t>
            </a:r>
            <a:endParaRPr lang="en-US" sz="900" dirty="0"/>
          </a:p>
        </p:txBody>
      </p:sp>
      <p:sp>
        <p:nvSpPr>
          <p:cNvPr id="63" name="Text 44"/>
          <p:cNvSpPr txBox="1"/>
          <p:nvPr/>
        </p:nvSpPr>
        <p:spPr>
          <a:xfrm>
            <a:off x="228600" y="6524244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</a:t>
            </a:r>
            <a:endParaRPr lang="en-US" sz="9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5721" y="4577487"/>
            <a:ext cx="2140153" cy="18868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7947" y="-190195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0"/>
            <a:ext cx="12191695" cy="75895"/>
          </a:xfrm>
          <a:prstGeom prst="rect">
            <a:avLst/>
          </a:prstGeom>
        </p:spPr>
      </p:pic>
      <p:pic>
        <p:nvPicPr>
          <p:cNvPr id="5" name="Image 1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75895"/>
            <a:ext cx="12191695" cy="38405"/>
          </a:xfrm>
          <a:prstGeom prst="rect">
            <a:avLst/>
          </a:prstGeom>
        </p:spPr>
      </p:pic>
      <p:pic>
        <p:nvPicPr>
          <p:cNvPr id="6" name="Image 2" descr="gen-dedup-374cbab94e32a9b12797ce4ab391feb0.png"/>
          <p:cNvPicPr>
            <a:picLocks noChangeAspect="1"/>
          </p:cNvPicPr>
          <p:nvPr/>
        </p:nvPicPr>
        <p:blipFill>
          <a:blip r:embed="rId4"/>
          <a:srcRect t="-401" b="-401"/>
          <a:stretch/>
        </p:blipFill>
        <p:spPr>
          <a:xfrm>
            <a:off x="0" y="6743700"/>
            <a:ext cx="12191695" cy="38405"/>
          </a:xfrm>
          <a:prstGeom prst="rect">
            <a:avLst/>
          </a:prstGeom>
        </p:spPr>
      </p:pic>
      <p:pic>
        <p:nvPicPr>
          <p:cNvPr id="7" name="Image 3" descr="gen-dedup-a565f7818de2e111821c027c0ba8ef37.png"/>
          <p:cNvPicPr>
            <a:picLocks noChangeAspect="1"/>
          </p:cNvPicPr>
          <p:nvPr/>
        </p:nvPicPr>
        <p:blipFill>
          <a:blip r:embed="rId3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pic>
        <p:nvPicPr>
          <p:cNvPr id="8" name="Image 4" descr="gen-dedup-7988adde555cda6d60240a3daade97d1.png"/>
          <p:cNvPicPr>
            <a:picLocks noChangeAspect="1"/>
          </p:cNvPicPr>
          <p:nvPr/>
        </p:nvPicPr>
        <p:blipFill>
          <a:blip r:embed="rId5"/>
          <a:srcRect t="-39" b="-39"/>
          <a:stretch/>
        </p:blipFill>
        <p:spPr>
          <a:xfrm>
            <a:off x="761695" y="1380744"/>
            <a:ext cx="10668305" cy="381305"/>
          </a:xfrm>
          <a:prstGeom prst="rect">
            <a:avLst/>
          </a:prstGeom>
        </p:spPr>
      </p:pic>
      <p:sp>
        <p:nvSpPr>
          <p:cNvPr id="9" name="Shape 2"/>
          <p:cNvSpPr/>
          <p:nvPr/>
        </p:nvSpPr>
        <p:spPr>
          <a:xfrm>
            <a:off x="761695" y="1762049"/>
            <a:ext cx="10668305" cy="666598"/>
          </a:xfrm>
          <a:prstGeom prst="rect">
            <a:avLst/>
          </a:prstGeom>
          <a:solidFill>
            <a:srgbClr val="F9F9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3"/>
          <p:cNvSpPr/>
          <p:nvPr/>
        </p:nvSpPr>
        <p:spPr>
          <a:xfrm>
            <a:off x="761695" y="2428646"/>
            <a:ext cx="10668305" cy="66659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4"/>
          <p:cNvSpPr/>
          <p:nvPr/>
        </p:nvSpPr>
        <p:spPr>
          <a:xfrm>
            <a:off x="761695" y="3095244"/>
            <a:ext cx="10668305" cy="666598"/>
          </a:xfrm>
          <a:prstGeom prst="rect">
            <a:avLst/>
          </a:prstGeom>
          <a:solidFill>
            <a:srgbClr val="F9F9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5"/>
          <p:cNvSpPr/>
          <p:nvPr/>
        </p:nvSpPr>
        <p:spPr>
          <a:xfrm>
            <a:off x="761695" y="3762756"/>
            <a:ext cx="10668305" cy="66659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5" descr="gen-dedup-1851d1079210055ec70abdfd1d20f243.png"/>
          <p:cNvPicPr>
            <a:picLocks noChangeAspect="1"/>
          </p:cNvPicPr>
          <p:nvPr/>
        </p:nvPicPr>
        <p:blipFill>
          <a:blip r:embed="rId6"/>
          <a:srcRect l="-13" r="-13"/>
          <a:stretch/>
        </p:blipFill>
        <p:spPr>
          <a:xfrm>
            <a:off x="761695" y="4429354"/>
            <a:ext cx="10668305" cy="666598"/>
          </a:xfrm>
          <a:prstGeom prst="rect">
            <a:avLst/>
          </a:prstGeom>
        </p:spPr>
      </p:pic>
      <p:sp>
        <p:nvSpPr>
          <p:cNvPr id="14" name="Shape 6"/>
          <p:cNvSpPr/>
          <p:nvPr/>
        </p:nvSpPr>
        <p:spPr>
          <a:xfrm>
            <a:off x="761695" y="5333695"/>
            <a:ext cx="10744200" cy="1095451"/>
          </a:xfrm>
          <a:prstGeom prst="roundRect">
            <a:avLst>
              <a:gd name="adj" fmla="val 5807"/>
            </a:avLst>
          </a:prstGeom>
          <a:solidFill>
            <a:srgbClr val="F5F0E1"/>
          </a:solidFill>
          <a:ln/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Shape 7"/>
          <p:cNvSpPr/>
          <p:nvPr/>
        </p:nvSpPr>
        <p:spPr>
          <a:xfrm>
            <a:off x="761695" y="5333695"/>
            <a:ext cx="75895" cy="1095451"/>
          </a:xfrm>
          <a:prstGeom prst="roundRect">
            <a:avLst>
              <a:gd name="adj" fmla="val 83814"/>
            </a:avLst>
          </a:prstGeom>
          <a:solidFill>
            <a:srgbClr val="C00000"/>
          </a:solidFill>
          <a:ln w="12700">
            <a:solidFill>
              <a:srgbClr val="C00000">
                <a:alpha val="0"/>
              </a:srgbClr>
            </a:solidFill>
            <a:prstDash val="solid"/>
          </a:ln>
        </p:spPr>
      </p:sp>
      <p:sp>
        <p:nvSpPr>
          <p:cNvPr id="20" name="Text 12"/>
          <p:cNvSpPr txBox="1"/>
          <p:nvPr/>
        </p:nvSpPr>
        <p:spPr>
          <a:xfrm>
            <a:off x="647394" y="568310"/>
            <a:ext cx="109728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F4E79"/>
                </a:solidFill>
                <a:latin typeface="PT Serif" pitchFamily="34" charset="0"/>
                <a:ea typeface="PT Serif" pitchFamily="34" charset="-122"/>
                <a:cs typeface="PT Serif" pitchFamily="34" charset="-120"/>
              </a:rPr>
              <a:t>Риски проекта и меры минимизации</a:t>
            </a:r>
            <a:endParaRPr lang="en-US" sz="2700" dirty="0"/>
          </a:p>
        </p:txBody>
      </p:sp>
      <p:sp>
        <p:nvSpPr>
          <p:cNvPr id="21" name="Text 13"/>
          <p:cNvSpPr txBox="1"/>
          <p:nvPr/>
        </p:nvSpPr>
        <p:spPr>
          <a:xfrm>
            <a:off x="1285646" y="1457554"/>
            <a:ext cx="42867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Возможный риск</a:t>
            </a:r>
            <a:endParaRPr lang="en-US" sz="1200" dirty="0"/>
          </a:p>
        </p:txBody>
      </p:sp>
      <p:sp>
        <p:nvSpPr>
          <p:cNvPr id="22" name="Text 14"/>
          <p:cNvSpPr txBox="1"/>
          <p:nvPr/>
        </p:nvSpPr>
        <p:spPr>
          <a:xfrm>
            <a:off x="6524244" y="1457554"/>
            <a:ext cx="4715561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Мера минимизации</a:t>
            </a:r>
            <a:endParaRPr lang="en-US" sz="1200" dirty="0"/>
          </a:p>
        </p:txBody>
      </p:sp>
      <p:pic>
        <p:nvPicPr>
          <p:cNvPr id="23" name="Image 6" descr="gen-dedup-95a817063ad4355bc1391236f7414374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2007" y="2000707"/>
            <a:ext cx="190195" cy="190195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285646" y="1845259"/>
            <a:ext cx="4286707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Затягивание согласований с Инспекцией по охране объектов культурного наследия</a:t>
            </a:r>
            <a:endParaRPr lang="en-US" sz="110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(вероятность — средняя, влияние — высокое)</a:t>
            </a:r>
            <a:endParaRPr lang="en-US" sz="1100" dirty="0"/>
          </a:p>
        </p:txBody>
      </p:sp>
      <p:pic>
        <p:nvPicPr>
          <p:cNvPr id="25" name="Image 7" descr="gen-dedup-328731cc39075f97c42064680a4e1b59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5838444" y="2018995"/>
            <a:ext cx="133502" cy="152705"/>
          </a:xfrm>
          <a:prstGeom prst="rect">
            <a:avLst/>
          </a:prstGeom>
        </p:spPr>
      </p:pic>
      <p:pic>
        <p:nvPicPr>
          <p:cNvPr id="26" name="Image 8" descr="gen-dedup-ba129411613ddc104a586684d5841b89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605" y="2000707"/>
            <a:ext cx="190195" cy="190195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6524244" y="1910182"/>
            <a:ext cx="471556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Использование административного ресурса Правительства Тульской области</a:t>
            </a:r>
            <a:endParaRPr lang="en-US" sz="1400" dirty="0"/>
          </a:p>
        </p:txBody>
      </p:sp>
      <p:pic>
        <p:nvPicPr>
          <p:cNvPr id="28" name="Image 9" descr="gen-dedup-95a817063ad4355bc1391236f7414374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2007" y="2667305"/>
            <a:ext cx="190195" cy="190195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1285646" y="2595982"/>
            <a:ext cx="4286707" cy="333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Нежелание турагентств менять привычную программу</a:t>
            </a:r>
            <a:endParaRPr lang="en-US" sz="110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(вероятность — высокая, влияние — высокое)</a:t>
            </a:r>
            <a:endParaRPr lang="en-US" sz="1100" dirty="0"/>
          </a:p>
        </p:txBody>
      </p:sp>
      <p:pic>
        <p:nvPicPr>
          <p:cNvPr id="30" name="Image 10" descr="gen-dedup-328731cc39075f97c42064680a4e1b59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5838444" y="2686507"/>
            <a:ext cx="133502" cy="152705"/>
          </a:xfrm>
          <a:prstGeom prst="rect">
            <a:avLst/>
          </a:prstGeom>
        </p:spPr>
      </p:pic>
      <p:pic>
        <p:nvPicPr>
          <p:cNvPr id="31" name="Image 11" descr="gen-dedup-ba129411613ddc104a586684d5841b89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605" y="2667305"/>
            <a:ext cx="190195" cy="190195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6524244" y="2669134"/>
            <a:ext cx="516361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Привлечение Комитета Тульской области по развитию туризма</a:t>
            </a:r>
            <a:endParaRPr lang="en-US" sz="1400" dirty="0"/>
          </a:p>
        </p:txBody>
      </p:sp>
      <p:pic>
        <p:nvPicPr>
          <p:cNvPr id="33" name="Image 12" descr="gen-dedup-95a817063ad4355bc1391236f7414374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2007" y="3333902"/>
            <a:ext cx="190195" cy="190195"/>
          </a:xfrm>
          <a:prstGeom prst="rect">
            <a:avLst/>
          </a:prstGeom>
        </p:spPr>
      </p:pic>
      <p:sp>
        <p:nvSpPr>
          <p:cNvPr id="34" name="Text 19"/>
          <p:cNvSpPr txBox="1"/>
          <p:nvPr/>
        </p:nvSpPr>
        <p:spPr>
          <a:xfrm>
            <a:off x="1285646" y="3262579"/>
            <a:ext cx="4286707" cy="333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Нехватка объектов для экспозиций у местных клубов</a:t>
            </a:r>
            <a:endParaRPr lang="en-US" sz="110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(вероятность — средняя, влияние — высокое)</a:t>
            </a:r>
            <a:endParaRPr lang="en-US" sz="1100" dirty="0"/>
          </a:p>
        </p:txBody>
      </p:sp>
      <p:pic>
        <p:nvPicPr>
          <p:cNvPr id="35" name="Image 13" descr="gen-dedup-328731cc39075f97c42064680a4e1b59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5838444" y="3353105"/>
            <a:ext cx="133502" cy="152705"/>
          </a:xfrm>
          <a:prstGeom prst="rect">
            <a:avLst/>
          </a:prstGeom>
        </p:spPr>
      </p:pic>
      <p:pic>
        <p:nvPicPr>
          <p:cNvPr id="36" name="Image 14" descr="gen-dedup-ba129411613ddc104a586684d5841b89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605" y="3333902"/>
            <a:ext cx="190195" cy="190195"/>
          </a:xfrm>
          <a:prstGeom prst="rect">
            <a:avLst/>
          </a:prstGeom>
        </p:spPr>
      </p:pic>
      <p:sp>
        <p:nvSpPr>
          <p:cNvPr id="37" name="Text 20"/>
          <p:cNvSpPr txBox="1"/>
          <p:nvPr/>
        </p:nvSpPr>
        <p:spPr>
          <a:xfrm>
            <a:off x="6524244" y="3243377"/>
            <a:ext cx="471556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Налаживание контактов с клубами других областей, изготовление реплик на заказ</a:t>
            </a:r>
            <a:endParaRPr lang="en-US" sz="1400" dirty="0"/>
          </a:p>
        </p:txBody>
      </p:sp>
      <p:pic>
        <p:nvPicPr>
          <p:cNvPr id="38" name="Image 15" descr="gen-dedup-95a817063ad4355bc1391236f7414374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2007" y="4000500"/>
            <a:ext cx="190195" cy="190195"/>
          </a:xfrm>
          <a:prstGeom prst="rect">
            <a:avLst/>
          </a:prstGeom>
        </p:spPr>
      </p:pic>
      <p:sp>
        <p:nvSpPr>
          <p:cNvPr id="39" name="Text 21"/>
          <p:cNvSpPr txBox="1"/>
          <p:nvPr/>
        </p:nvSpPr>
        <p:spPr>
          <a:xfrm>
            <a:off x="1285646" y="3929177"/>
            <a:ext cx="4286707" cy="333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Нехватка квалифицированного персонала</a:t>
            </a:r>
            <a:endParaRPr lang="en-US" sz="110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(вероятность — средняя, влияние — среднее)</a:t>
            </a:r>
            <a:endParaRPr lang="en-US" sz="1100" dirty="0"/>
          </a:p>
        </p:txBody>
      </p:sp>
      <p:pic>
        <p:nvPicPr>
          <p:cNvPr id="40" name="Image 16" descr="gen-dedup-328731cc39075f97c42064680a4e1b59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5838444" y="4019702"/>
            <a:ext cx="133502" cy="152705"/>
          </a:xfrm>
          <a:prstGeom prst="rect">
            <a:avLst/>
          </a:prstGeom>
        </p:spPr>
      </p:pic>
      <p:pic>
        <p:nvPicPr>
          <p:cNvPr id="41" name="Image 17" descr="gen-dedup-ba129411613ddc104a586684d5841b89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605" y="4000500"/>
            <a:ext cx="190195" cy="190195"/>
          </a:xfrm>
          <a:prstGeom prst="rect">
            <a:avLst/>
          </a:prstGeom>
        </p:spPr>
      </p:pic>
      <p:sp>
        <p:nvSpPr>
          <p:cNvPr id="42" name="Text 22"/>
          <p:cNvSpPr txBox="1"/>
          <p:nvPr/>
        </p:nvSpPr>
        <p:spPr>
          <a:xfrm>
            <a:off x="6524244" y="3909974"/>
            <a:ext cx="471556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Обеспечение высокого уровня оплаты сезонным сотрудникам (в т.ч. % от продаж)</a:t>
            </a:r>
            <a:endParaRPr lang="en-US" sz="1400" dirty="0"/>
          </a:p>
        </p:txBody>
      </p:sp>
      <p:pic>
        <p:nvPicPr>
          <p:cNvPr id="43" name="Image 18" descr="gen-dedup-95a817063ad4355bc1391236f7414374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2007" y="4667098"/>
            <a:ext cx="190195" cy="190195"/>
          </a:xfrm>
          <a:prstGeom prst="rect">
            <a:avLst/>
          </a:prstGeom>
        </p:spPr>
      </p:pic>
      <p:sp>
        <p:nvSpPr>
          <p:cNvPr id="44" name="Text 23"/>
          <p:cNvSpPr txBox="1"/>
          <p:nvPr/>
        </p:nvSpPr>
        <p:spPr>
          <a:xfrm>
            <a:off x="1285646" y="4595774"/>
            <a:ext cx="4286707" cy="333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Чрезмерные требования техники безопасности</a:t>
            </a:r>
            <a:endParaRPr lang="en-US" sz="110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(вероятность — низкая, влияние — среднее)</a:t>
            </a:r>
            <a:endParaRPr lang="en-US" sz="1100" dirty="0"/>
          </a:p>
        </p:txBody>
      </p:sp>
      <p:pic>
        <p:nvPicPr>
          <p:cNvPr id="45" name="Image 19" descr="gen-dedup-328731cc39075f97c42064680a4e1b59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5838444" y="4686300"/>
            <a:ext cx="133502" cy="152705"/>
          </a:xfrm>
          <a:prstGeom prst="rect">
            <a:avLst/>
          </a:prstGeom>
        </p:spPr>
      </p:pic>
      <p:pic>
        <p:nvPicPr>
          <p:cNvPr id="46" name="Image 20" descr="gen-dedup-ba129411613ddc104a586684d5841b89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210605" y="4667098"/>
            <a:ext cx="190195" cy="190195"/>
          </a:xfrm>
          <a:prstGeom prst="rect">
            <a:avLst/>
          </a:prstGeom>
        </p:spPr>
      </p:pic>
      <p:sp>
        <p:nvSpPr>
          <p:cNvPr id="47" name="Text 24"/>
          <p:cNvSpPr txBox="1"/>
          <p:nvPr/>
        </p:nvSpPr>
        <p:spPr>
          <a:xfrm>
            <a:off x="6524244" y="4576572"/>
            <a:ext cx="471556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Заблаговременное согласование проекта со всеми контролирующими структурами</a:t>
            </a:r>
            <a:endParaRPr lang="en-US" sz="1400" dirty="0"/>
          </a:p>
        </p:txBody>
      </p:sp>
      <p:sp>
        <p:nvSpPr>
          <p:cNvPr id="48" name="Text 25"/>
          <p:cNvSpPr txBox="1"/>
          <p:nvPr/>
        </p:nvSpPr>
        <p:spPr>
          <a:xfrm>
            <a:off x="1047902" y="5384902"/>
            <a:ext cx="10096805" cy="1000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C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Экономика самоокупаемости: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затраты на электрификацию ~400 тыс. </a:t>
            </a:r>
            <a:r>
              <a:rPr lang="ru-RU" sz="1600" b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р.</a:t>
            </a:r>
            <a:r>
              <a:rPr lang="en-US" sz="1600" b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единоразово + ~10 тыс. ₽/мес. на безопасность из бюджета области. </a:t>
            </a:r>
            <a:endParaRPr lang="ru-RU" sz="1600" b="1" dirty="0" smtClean="0">
              <a:solidFill>
                <a:srgbClr val="333333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buNone/>
            </a:pPr>
            <a:r>
              <a:rPr lang="en-US" sz="1600" b="1" dirty="0" err="1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</a:t>
            </a:r>
            <a:r>
              <a:rPr lang="en-US" sz="1600" b="1" dirty="0" smtClean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остальные расходы (ФОТ, аренда экспонатов, налоги) покрываются продажей билетов по </a:t>
            </a:r>
            <a:r>
              <a:rPr lang="en-US" sz="1600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250 ₽</a:t>
            </a:r>
            <a:r>
              <a:rPr lang="en-US" sz="1600" b="1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 dirty="0"/>
          </a:p>
          <a:p>
            <a:pPr marL="0" indent="0" algn="l">
              <a:buNone/>
            </a:pPr>
            <a:r>
              <a:rPr lang="en-US" b="1" dirty="0">
                <a:solidFill>
                  <a:srgbClr val="1F4E7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Расчётный поток — 30 000 посетителей за сезон.</a:t>
            </a:r>
            <a:endParaRPr lang="en-US" sz="1600" dirty="0"/>
          </a:p>
        </p:txBody>
      </p:sp>
      <p:sp>
        <p:nvSpPr>
          <p:cNvPr id="49" name="Text 26"/>
          <p:cNvSpPr txBox="1"/>
          <p:nvPr/>
        </p:nvSpPr>
        <p:spPr>
          <a:xfrm>
            <a:off x="228600" y="6524244"/>
            <a:ext cx="3813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1028</Words>
  <Application>Microsoft Office PowerPoint</Application>
  <PresentationFormat>Широкоэкранный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Open Sans</vt:lpstr>
      <vt:lpstr>PT Serif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user</cp:lastModifiedBy>
  <cp:revision>12</cp:revision>
  <dcterms:created xsi:type="dcterms:W3CDTF">2026-05-20T15:52:47Z</dcterms:created>
  <dcterms:modified xsi:type="dcterms:W3CDTF">2026-07-23T13:14:37Z</dcterms:modified>
</cp:coreProperties>
</file>