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804" y="3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59478" y="-429"/>
            <a:ext cx="7990205" cy="11307047"/>
            <a:chOff x="12114283" y="963"/>
            <a:chExt cx="7990205" cy="11307047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3" y="2829065"/>
              <a:ext cx="3994399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2114573" y="2829065"/>
              <a:ext cx="3995282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114283" y="8479490"/>
              <a:ext cx="3995572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14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653471" y="2672180"/>
            <a:ext cx="8607425" cy="1757976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Симулятор дрона с испытаниями на время</a:t>
            </a:r>
            <a:endParaRPr sz="56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658429" y="4974448"/>
            <a:ext cx="8989738" cy="6151487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fontAlgn="b"/>
            <a:r>
              <a:rPr lang="ru-RU" sz="3650" spc="-10" dirty="0">
                <a:latin typeface="Microsoft Sans Serif"/>
                <a:cs typeface="Microsoft Sans Serif"/>
              </a:rPr>
              <a:t>Выполнено студентами ДГТУ:</a:t>
            </a:r>
            <a:br>
              <a:rPr lang="ru-RU" sz="3650" spc="-10" dirty="0">
                <a:latin typeface="Microsoft Sans Serif"/>
                <a:cs typeface="Microsoft Sans Serif"/>
              </a:rPr>
            </a:br>
            <a:r>
              <a:rPr lang="ru-RU" sz="3600" dirty="0"/>
              <a:t>Сим Михаил Сергеевич Т.РИ23</a:t>
            </a:r>
          </a:p>
          <a:p>
            <a:pPr fontAlgn="b"/>
            <a:r>
              <a:rPr lang="ru-RU" sz="3600" dirty="0"/>
              <a:t>Сафаров Роман </a:t>
            </a:r>
            <a:r>
              <a:rPr lang="ru-RU" sz="3600" dirty="0" err="1"/>
              <a:t>Сабирович</a:t>
            </a:r>
            <a:r>
              <a:rPr lang="ru-RU" sz="3600" dirty="0"/>
              <a:t> Т.РИ22</a:t>
            </a:r>
          </a:p>
          <a:p>
            <a:pPr fontAlgn="b"/>
            <a:r>
              <a:rPr lang="ru-RU" sz="3600" dirty="0"/>
              <a:t>Денисенко Богдан Валерьевич Т.РИ21</a:t>
            </a:r>
          </a:p>
          <a:p>
            <a:pPr fontAlgn="b"/>
            <a:r>
              <a:rPr lang="ru-RU" sz="3600" dirty="0" err="1"/>
              <a:t>Саханко</a:t>
            </a:r>
            <a:r>
              <a:rPr lang="ru-RU" sz="3600" dirty="0"/>
              <a:t> Иван Вадимович Т.ВР21</a:t>
            </a:r>
          </a:p>
          <a:p>
            <a:pPr fontAlgn="b"/>
            <a:r>
              <a:rPr lang="ru-RU" sz="3600" dirty="0"/>
              <a:t>Окорочков Ринат Александрович Т.РИ23</a:t>
            </a:r>
          </a:p>
          <a:p>
            <a:pPr fontAlgn="b"/>
            <a:r>
              <a:rPr lang="ru-RU" sz="3600" dirty="0"/>
              <a:t>Гончаров Олег Олегович Т.ИТ21</a:t>
            </a:r>
          </a:p>
          <a:p>
            <a:pPr fontAlgn="b"/>
            <a:r>
              <a:rPr lang="ru-RU" sz="3600" dirty="0"/>
              <a:t>Алейников Дмитрий Алексеевич Т.РИ22</a:t>
            </a:r>
          </a:p>
          <a:p>
            <a:pPr fontAlgn="b"/>
            <a:r>
              <a:rPr lang="ru-RU" sz="3600" dirty="0"/>
              <a:t>Данильченко Никита Михайлович Т.РИ21</a:t>
            </a:r>
          </a:p>
          <a:p>
            <a:pPr fontAlgn="b"/>
            <a:r>
              <a:rPr lang="ru-RU" sz="3600" dirty="0"/>
              <a:t>Арзуманян Марк Андреевич Т.РИ23</a:t>
            </a:r>
          </a:p>
          <a:p>
            <a:pPr fontAlgn="b"/>
            <a:r>
              <a:rPr lang="ru-RU" sz="3600" dirty="0" err="1"/>
              <a:t>Шкабура</a:t>
            </a:r>
            <a:r>
              <a:rPr lang="ru-RU" sz="3600" dirty="0"/>
              <a:t> Михаил Сергеевич Т.РИ22 </a:t>
            </a: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C61504C-60E2-4A53-890C-799B6283535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1774" t="12084" r="82161" b="75743"/>
          <a:stretch/>
        </p:blipFill>
        <p:spPr>
          <a:xfrm>
            <a:off x="16341486" y="3326056"/>
            <a:ext cx="1749786" cy="197575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2EA7E6E-0472-49BE-AED2-10964C27A44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64226" t="14527" r="28566" b="74692"/>
          <a:stretch/>
        </p:blipFill>
        <p:spPr>
          <a:xfrm>
            <a:off x="16266974" y="9763203"/>
            <a:ext cx="1449109" cy="12192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C232081-E48E-4B83-836B-F4435006444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55515" t="13511" r="35395" b="76880"/>
          <a:stretch/>
        </p:blipFill>
        <p:spPr bwMode="auto">
          <a:xfrm>
            <a:off x="16077784" y="9115002"/>
            <a:ext cx="1827491" cy="10867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FEA53E6-6EF5-4D5D-B2B9-E7D8D1F4EFC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41138" t="12980" r="44097" b="76719"/>
          <a:stretch/>
        </p:blipFill>
        <p:spPr>
          <a:xfrm>
            <a:off x="12159768" y="3476133"/>
            <a:ext cx="3904488" cy="1532248"/>
          </a:xfrm>
          <a:prstGeom prst="rect">
            <a:avLst/>
          </a:prstGeom>
        </p:spPr>
      </p:pic>
      <p:sp>
        <p:nvSpPr>
          <p:cNvPr id="47" name="object 17">
            <a:extLst>
              <a:ext uri="{FF2B5EF4-FFF2-40B4-BE49-F238E27FC236}">
                <a16:creationId xmlns:a16="http://schemas.microsoft.com/office/drawing/2014/main" id="{5DF3DBC0-5FA6-43B7-853A-FA239C3104EE}"/>
              </a:ext>
            </a:extLst>
          </p:cNvPr>
          <p:cNvSpPr/>
          <p:nvPr/>
        </p:nvSpPr>
        <p:spPr bwMode="auto">
          <a:xfrm>
            <a:off x="12159768" y="5651703"/>
            <a:ext cx="5991915" cy="2828290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DED2D56-D505-4B9E-BAA0-F5F333D2E9FA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79319" t="2917" r="13263" b="83061"/>
          <a:stretch/>
        </p:blipFill>
        <p:spPr>
          <a:xfrm>
            <a:off x="14215839" y="414050"/>
            <a:ext cx="1880291" cy="199933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F03A58C-BE11-47B5-8994-924E3B3F5039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86739" t="2159" r="5275" b="83598"/>
          <a:stretch/>
        </p:blipFill>
        <p:spPr>
          <a:xfrm>
            <a:off x="18229185" y="455064"/>
            <a:ext cx="1843673" cy="18495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019A262-044A-484D-A6C7-39D59152A0F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400414" y="7103790"/>
            <a:ext cx="5526308" cy="103228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35645D5-9E04-4CA8-9D00-97EBCFD0DE9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579004" y="9405550"/>
            <a:ext cx="3156173" cy="9444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C3AA721-AABA-4585-BCFA-C2986CB20DF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8213530" y="9781597"/>
            <a:ext cx="1890570" cy="39473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AF8DFD6-3930-439D-86D7-DD8A136B80B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12734" y="3897941"/>
            <a:ext cx="1645316" cy="67988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D40EFB4-3D14-4DB3-94E4-C1073D55D9F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618" y="5989459"/>
            <a:ext cx="3966672" cy="10471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ПРОГРЕСС ЗА ВРЕМЯ АКСЕЛЕРАЦИИ</a:t>
            </a:r>
            <a:endParaRPr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58267"/>
              </p:ext>
            </p:extLst>
          </p:nvPr>
        </p:nvGraphicFramePr>
        <p:xfrm>
          <a:off x="868466" y="2987675"/>
          <a:ext cx="17794184" cy="75844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9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7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049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До участия в акселерационной программе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После участия в акселерационной программе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6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Уровень готовности технологии – идея проекта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Уровень готовности технологии – сформирована команда проекта, составлен технический план реализации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03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Производственная готовность – идея проекта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Производственная готовность – прототип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03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Рыночная готовность – понимание целевой аудитории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Рыночная готовность – проведен анализ конкурентов, анализ рынка, создана дорожная карта</a:t>
                      </a:r>
                      <a:endParaRPr dirty="0"/>
                    </a:p>
                    <a:p>
                      <a:pPr>
                        <a:defRPr/>
                      </a:pP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03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Партнерства – ДГТУ 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dirty="0"/>
                        <a:t>Партнерства – ДГТУ, Научно-технический центр беспилотных авиационных систем </a:t>
                      </a:r>
                      <a:endParaRPr dirty="0"/>
                    </a:p>
                    <a:p>
                      <a:pPr>
                        <a:defRPr/>
                      </a:pP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868466" y="2824018"/>
            <a:ext cx="1200298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/>
              <a:t>Создание технического задания на выполнение прототипа (1 месяц)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Создание прототипа мобильного приложения (3 месяца)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Тестирование и обратная связь (1 месяц)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Доработка прототипа до MVP (2 месяц)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Тестирование прототипа на реальных пользователях (не менее 10 пользователей) - 2 месяца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Доработка MVP, публикация приложения, подготовка к продвижению (3 месяца)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Итого: 12 месяцев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498980" y="613329"/>
            <a:ext cx="7559055" cy="106924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94153" y="2789093"/>
            <a:ext cx="90054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 dirty="0">
                <a:latin typeface="Microsoft Sans Serif"/>
                <a:cs typeface="Microsoft Sans Serif"/>
              </a:rPr>
              <a:t>Для достижения ближайших шагов потребуются консультации со специалистами из области пилотирования дронов.</a:t>
            </a:r>
            <a:endParaRPr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42450" y="1311275"/>
            <a:ext cx="10801219" cy="108012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702635" y="2911475"/>
            <a:ext cx="8663615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SzTx/>
              <a:buNone/>
              <a:defRPr sz="2500"/>
            </a:pPr>
            <a:r>
              <a:rPr lang="ru-RU" dirty="0"/>
              <a:t>Потребители - пилоты дронов по разным направлениям:</a:t>
            </a:r>
          </a:p>
          <a:p>
            <a:pPr marL="0" indent="0" algn="just">
              <a:buSzTx/>
              <a:buNone/>
              <a:defRPr sz="2500"/>
            </a:pPr>
            <a:r>
              <a:rPr lang="ru-RU" dirty="0"/>
              <a:t>Сельское хозяйство, горнодобывающая промышленность, лесное хозяйство, градостроительство, индустрия развлечений (создание игр и пр.)</a:t>
            </a:r>
          </a:p>
          <a:p>
            <a:pPr marL="0" indent="0" algn="just">
              <a:buSzTx/>
              <a:buNone/>
              <a:defRPr sz="2500"/>
            </a:pPr>
            <a:endParaRPr lang="ru-RU" dirty="0"/>
          </a:p>
          <a:p>
            <a:pPr algn="just">
              <a:defRPr sz="2500"/>
            </a:pPr>
            <a:r>
              <a:rPr lang="ru-RU" dirty="0"/>
              <a:t>В настоящее время процесс обучения управления дроном занимает от 1 до 24 месяцев и стоит примерно 100 000 рублей с использованием компьютерной версии</a:t>
            </a:r>
          </a:p>
          <a:p>
            <a:pPr marL="0" indent="0" algn="just">
              <a:buSzTx/>
              <a:buNone/>
              <a:defRPr sz="2500"/>
            </a:pPr>
            <a:endParaRPr lang="ru-RU" dirty="0"/>
          </a:p>
          <a:p>
            <a:pPr algn="just">
              <a:defRPr sz="2500"/>
            </a:pPr>
            <a:r>
              <a:rPr lang="ru-RU" dirty="0"/>
              <a:t>Из-за отсутствия доступного мобильного приложения для тренировки и обучения навыкам управления дроном в среднем специалисты теряют от 6 месяцев, погружаясь в профессию</a:t>
            </a:r>
          </a:p>
          <a:p>
            <a:pPr algn="just">
              <a:defRPr sz="2500"/>
            </a:pPr>
            <a:endParaRPr lang="ru-RU" dirty="0"/>
          </a:p>
          <a:p>
            <a:pPr algn="just">
              <a:defRPr sz="2500"/>
            </a:pPr>
            <a:r>
              <a:rPr lang="ru-RU" dirty="0"/>
              <a:t>Актуальность: 1 000 000 специалистов в сфере беспилотной авиации понадобится в России к 2030 году, по данным «Интерфакса». Количество вакансий в сфере беспилотной авиации за 1,5 года, по данным «РИА Новости», выросло в 4 раза по сравнению с 2024 годом</a:t>
            </a:r>
          </a:p>
          <a:p>
            <a:pPr marL="0" indent="0" algn="just">
              <a:buSzTx/>
              <a:buNone/>
              <a:defRPr sz="2500"/>
            </a:pPr>
            <a:endParaRPr lang="ru-RU" dirty="0"/>
          </a:p>
        </p:txBody>
      </p:sp>
      <p:pic>
        <p:nvPicPr>
          <p:cNvPr id="8" name="Снимок экрана 2026-04-21 в 21.31.19.png" descr="Снимок экрана 2026-04-21 в 21.31.19.png">
            <a:extLst>
              <a:ext uri="{FF2B5EF4-FFF2-40B4-BE49-F238E27FC236}">
                <a16:creationId xmlns:a16="http://schemas.microsoft.com/office/drawing/2014/main" id="{9778F57C-BE78-5CD0-6009-34C9702C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53" b="1353"/>
          <a:stretch>
            <a:fillRect/>
          </a:stretch>
        </p:blipFill>
        <p:spPr>
          <a:xfrm>
            <a:off x="9834698" y="6645275"/>
            <a:ext cx="10269402" cy="39624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Снимок экрана 2026-04-21 в 21.29.16.png" descr="Снимок экрана 2026-04-21 в 21.29.16.png">
            <a:extLst>
              <a:ext uri="{FF2B5EF4-FFF2-40B4-BE49-F238E27FC236}">
                <a16:creationId xmlns:a16="http://schemas.microsoft.com/office/drawing/2014/main" id="{3C7A5ADF-C799-0093-8128-76B15E2856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45" b="1945"/>
          <a:stretch>
            <a:fillRect/>
          </a:stretch>
        </p:blipFill>
        <p:spPr>
          <a:xfrm>
            <a:off x="9834698" y="2875158"/>
            <a:ext cx="9828265" cy="374607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1289050" y="3216275"/>
            <a:ext cx="9448799" cy="3229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340805">
              <a:spcBef>
                <a:spcPts val="4300"/>
              </a:spcBef>
              <a:buSzTx/>
              <a:buNone/>
              <a:defRPr sz="4608"/>
            </a:pPr>
            <a:r>
              <a:rPr lang="ru-RU" sz="2800" dirty="0"/>
              <a:t>Разработка мобильного приложения для симулятора управления дроном, где на время нужно будет пролетать в определенные точки заброшенных зданий</a:t>
            </a:r>
          </a:p>
          <a:p>
            <a:pPr marL="0" indent="0" algn="just" defTabSz="2340805">
              <a:spcBef>
                <a:spcPts val="4300"/>
              </a:spcBef>
              <a:buSzTx/>
              <a:buNone/>
              <a:defRPr sz="4608"/>
            </a:pPr>
            <a:r>
              <a:rPr lang="ru-RU" sz="2800" dirty="0"/>
              <a:t>Пользователь научится пилотировать беспилотник, а именно: управлять дроном в авиасимуляторе и безопасно выполнять трюки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2169074" y="2179701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4C8C29-EE6F-E1BE-3695-FCB8EBD33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450" y="3825874"/>
            <a:ext cx="8426625" cy="55357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05206" y="3947163"/>
            <a:ext cx="95992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spc="-65" dirty="0">
                <a:latin typeface="Microsoft Sans Serif"/>
                <a:cs typeface="Microsoft Sans Serif"/>
              </a:rPr>
              <a:t>Проект будет выполнен на игровом движке </a:t>
            </a:r>
            <a:r>
              <a:rPr lang="en-US" sz="2800" spc="-65" dirty="0">
                <a:latin typeface="Microsoft Sans Serif"/>
                <a:cs typeface="Microsoft Sans Serif"/>
              </a:rPr>
              <a:t>Unity3D</a:t>
            </a:r>
            <a:r>
              <a:rPr lang="ru-RU" sz="2800" spc="-65" dirty="0">
                <a:latin typeface="Microsoft Sans Serif"/>
                <a:cs typeface="Microsoft Sans Serif"/>
              </a:rPr>
              <a:t>. Этот выбор был сделан из-за доступности как с финансовой точки зрения, так и обучения работы на нем. </a:t>
            </a:r>
            <a:endParaRPr lang="en-US" sz="2800" spc="-65" dirty="0">
              <a:latin typeface="Microsoft Sans Serif"/>
              <a:cs typeface="Microsoft Sans Serif"/>
            </a:endParaRPr>
          </a:p>
          <a:p>
            <a:pPr algn="just">
              <a:defRPr/>
            </a:pPr>
            <a:endParaRPr lang="en-US" sz="2800" spc="-65" dirty="0">
              <a:latin typeface="Microsoft Sans Serif"/>
              <a:cs typeface="Microsoft Sans Serif"/>
            </a:endParaRPr>
          </a:p>
          <a:p>
            <a:pPr algn="just">
              <a:defRPr/>
            </a:pPr>
            <a:r>
              <a:rPr lang="ru-RU" sz="2800" spc="-65" dirty="0">
                <a:latin typeface="Microsoft Sans Serif"/>
                <a:cs typeface="Microsoft Sans Serif"/>
              </a:rPr>
              <a:t>Так как данный движок использует язык программирования </a:t>
            </a:r>
            <a:r>
              <a:rPr lang="en-US" sz="2800" spc="-65" dirty="0">
                <a:latin typeface="Microsoft Sans Serif"/>
                <a:cs typeface="Microsoft Sans Serif"/>
              </a:rPr>
              <a:t>C#</a:t>
            </a:r>
            <a:r>
              <a:rPr lang="ru-RU" sz="2800" spc="-65" dirty="0">
                <a:latin typeface="Microsoft Sans Serif"/>
                <a:cs typeface="Microsoft Sans Serif"/>
              </a:rPr>
              <a:t>, то он будет пользоваться в данном проекте</a:t>
            </a:r>
            <a:endParaRPr lang="en-US" sz="2800" spc="-65" dirty="0">
              <a:latin typeface="Microsoft Sans Serif"/>
              <a:cs typeface="Microsoft Sans Serif"/>
            </a:endParaRPr>
          </a:p>
          <a:p>
            <a:pPr algn="just">
              <a:defRPr/>
            </a:pPr>
            <a:br>
              <a:rPr lang="ru-RU" sz="2800" spc="-65" dirty="0">
                <a:latin typeface="Microsoft Sans Serif"/>
                <a:cs typeface="Microsoft Sans Serif"/>
              </a:rPr>
            </a:br>
            <a:r>
              <a:rPr lang="ru-RU" sz="2800" spc="-65" dirty="0">
                <a:latin typeface="Microsoft Sans Serif"/>
                <a:cs typeface="Microsoft Sans Serif"/>
              </a:rPr>
              <a:t>Модели будут выполнены в программном обеспечении для создания </a:t>
            </a:r>
            <a:r>
              <a:rPr lang="en-US" sz="2800" spc="-65" dirty="0">
                <a:latin typeface="Microsoft Sans Serif"/>
                <a:cs typeface="Microsoft Sans Serif"/>
              </a:rPr>
              <a:t>3D </a:t>
            </a:r>
            <a:r>
              <a:rPr lang="ru-RU" sz="2800" spc="-65" dirty="0">
                <a:latin typeface="Microsoft Sans Serif"/>
                <a:cs typeface="Microsoft Sans Serif"/>
              </a:rPr>
              <a:t>моделей </a:t>
            </a:r>
            <a:r>
              <a:rPr lang="en-US" sz="2800" spc="-65" dirty="0">
                <a:latin typeface="Microsoft Sans Serif"/>
                <a:cs typeface="Microsoft Sans Serif"/>
              </a:rPr>
              <a:t>Blender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45138" y="2225675"/>
            <a:ext cx="11458962" cy="9083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/>
          </a:p>
        </p:txBody>
      </p:sp>
      <p:graphicFrame>
        <p:nvGraphicFramePr>
          <p:cNvPr id="23" name="Tаблица 1">
            <a:extLst>
              <a:ext uri="{FF2B5EF4-FFF2-40B4-BE49-F238E27FC236}">
                <a16:creationId xmlns:a16="http://schemas.microsoft.com/office/drawing/2014/main" id="{7A2AE911-EFF0-1E4E-5991-4DD37D69D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048996"/>
              </p:ext>
            </p:extLst>
          </p:nvPr>
        </p:nvGraphicFramePr>
        <p:xfrm>
          <a:off x="865746" y="2785480"/>
          <a:ext cx="18784785" cy="7745995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375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6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6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56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893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 dirty="0" err="1"/>
                        <a:t>Характеристики</a:t>
                      </a:r>
                      <a:r>
                        <a:rPr sz="3200" b="1" dirty="0"/>
                        <a:t> </a:t>
                      </a:r>
                      <a:r>
                        <a:rPr sz="3200" b="1" dirty="0" err="1"/>
                        <a:t>продукта</a:t>
                      </a:r>
                      <a:endParaRPr sz="32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 dirty="0" err="1"/>
                        <a:t>Наш</a:t>
                      </a:r>
                      <a:r>
                        <a:rPr sz="3200" b="1" dirty="0"/>
                        <a:t> </a:t>
                      </a:r>
                      <a:r>
                        <a:rPr sz="3200" b="1" dirty="0" err="1"/>
                        <a:t>проект</a:t>
                      </a:r>
                      <a:endParaRPr sz="32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 dirty="0" err="1"/>
                        <a:t>Игра</a:t>
                      </a:r>
                      <a:r>
                        <a:rPr sz="3200" b="1" dirty="0"/>
                        <a:t> FPV </a:t>
                      </a:r>
                      <a:r>
                        <a:rPr sz="3200" b="1" dirty="0" err="1"/>
                        <a:t>Камикадзе</a:t>
                      </a:r>
                      <a:r>
                        <a:rPr sz="3200" b="1" dirty="0"/>
                        <a:t> </a:t>
                      </a:r>
                      <a:r>
                        <a:rPr sz="3200" b="1" dirty="0" err="1"/>
                        <a:t>дрон</a:t>
                      </a:r>
                      <a:r>
                        <a:rPr sz="3200" b="1" dirty="0"/>
                        <a:t> </a:t>
                      </a:r>
                      <a:r>
                        <a:rPr sz="3200" b="1" dirty="0" err="1"/>
                        <a:t>симулятор</a:t>
                      </a:r>
                      <a:r>
                        <a:rPr sz="3200" b="1" dirty="0"/>
                        <a:t> </a:t>
                      </a:r>
                      <a:r>
                        <a:rPr sz="3200" b="1" dirty="0" err="1"/>
                        <a:t>Яндекс</a:t>
                      </a:r>
                      <a:endParaRPr sz="32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 dirty="0" err="1"/>
                        <a:t>Академия</a:t>
                      </a:r>
                      <a:r>
                        <a:rPr sz="3200" b="1" dirty="0"/>
                        <a:t> </a:t>
                      </a:r>
                      <a:r>
                        <a:rPr sz="3200" b="1" dirty="0" err="1"/>
                        <a:t>дронов</a:t>
                      </a:r>
                      <a:r>
                        <a:rPr sz="3200" b="1" dirty="0"/>
                        <a:t> </a:t>
                      </a:r>
                      <a:r>
                        <a:rPr sz="3200" b="1" dirty="0" err="1"/>
                        <a:t>симулятор</a:t>
                      </a:r>
                      <a:endParaRPr sz="32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en-US" sz="3200" b="1" dirty="0"/>
                        <a:t>FPV Drone Simulator</a:t>
                      </a:r>
                      <a:endParaRPr sz="3200" b="1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065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/>
                        <a:t>Наличие мобильной версии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Да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Да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Нет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Нет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/>
                        <a:t>Свободный полет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Да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Нет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Нет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Да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284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/>
                        <a:t>Прохождение трассы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Да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Нет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Да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Нет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936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/>
                        <a:t>Количество трасс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От 10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8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2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3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200" b="1" dirty="0" err="1"/>
                        <a:t>Стоимость</a:t>
                      </a:r>
                      <a:endParaRPr sz="3200" b="1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Бесплатно 3 трассы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Бесплатно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Бесплатно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rPr lang="ru-RU" dirty="0"/>
                        <a:t>Бесплатно</a:t>
                      </a:r>
                      <a:endParaRPr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183319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87449" y="3978275"/>
            <a:ext cx="1205540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/>
              <a:t>Потенциальный потребитель: начинающий пилот FPV-дронов, мужчина, 25-48 лет, который проходит курс обучения по пилотированию, хочет сменить профессию или освоить навык управления дроном (видеографы, любители и прочее)</a:t>
            </a:r>
          </a:p>
          <a:p>
            <a:pPr algn="just">
              <a:defRPr/>
            </a:pPr>
            <a:br>
              <a:rPr lang="ru-RU" sz="2400" dirty="0"/>
            </a:br>
            <a:r>
              <a:rPr lang="ru-RU" sz="2400" dirty="0"/>
              <a:t>TAM = всего в России пилотов дронов * 300 рублей * 30%= 65 000 чел* 300 *30%= 5 850 000 рублей (источник: https://www.kommersant.ru/doc/7313527)</a:t>
            </a:r>
          </a:p>
          <a:p>
            <a:pPr algn="just">
              <a:defRPr/>
            </a:pPr>
            <a:r>
              <a:rPr lang="ru-RU" sz="2400" dirty="0"/>
              <a:t>SAM = всего на Юге России пилотов дронов * 300 рублей * 30%= 8 000 чел * 300 * 30%= 720 000 рублей</a:t>
            </a:r>
          </a:p>
          <a:p>
            <a:pPr algn="just">
              <a:defRPr/>
            </a:pPr>
            <a:r>
              <a:rPr lang="ru-RU" sz="2400" dirty="0"/>
              <a:t>SOM = всего в Ростовской области пилотов дронов * 300 рублей * 30% = 3 500 чел* 300 *30%= 315 000 рублей</a:t>
            </a:r>
          </a:p>
          <a:p>
            <a:pPr algn="just">
              <a:defRPr/>
            </a:pPr>
            <a:r>
              <a:rPr lang="ru-RU" sz="2400" dirty="0"/>
              <a:t>(источник: https://rostov-na-donu.okursah.ru/kursy/upravlenie-dronami)</a:t>
            </a:r>
          </a:p>
          <a:p>
            <a:pPr algn="just">
              <a:defRPr/>
            </a:pPr>
            <a:endParaRPr lang="ru-RU" sz="2400" dirty="0"/>
          </a:p>
          <a:p>
            <a:pPr algn="just">
              <a:defRPr/>
            </a:pPr>
            <a:r>
              <a:rPr lang="ru-RU" sz="2400" dirty="0"/>
              <a:t>Средняя стоимость продажи: 300 рублей</a:t>
            </a:r>
          </a:p>
          <a:p>
            <a:pPr algn="just">
              <a:defRPr/>
            </a:pPr>
            <a:r>
              <a:rPr lang="ru-RU" sz="2400" dirty="0"/>
              <a:t>Планируем размещение мобильного приложения для скачивания в </a:t>
            </a:r>
            <a:r>
              <a:rPr lang="ru-RU" sz="2400" dirty="0" err="1"/>
              <a:t>AppStore</a:t>
            </a:r>
            <a:r>
              <a:rPr lang="ru-RU" sz="2400" dirty="0"/>
              <a:t>, </a:t>
            </a:r>
            <a:r>
              <a:rPr lang="ru-RU" sz="2400" dirty="0" err="1"/>
              <a:t>PlayMarket</a:t>
            </a:r>
            <a:endParaRPr lang="ru-RU" sz="2400" dirty="0"/>
          </a:p>
          <a:p>
            <a:pPr algn="just">
              <a:defRPr/>
            </a:pPr>
            <a:r>
              <a:rPr lang="ru-RU" sz="2400" dirty="0"/>
              <a:t>Продвижение через СМИ, каналы с играми, социальные сети, блогеров, центры обучения пилотов БПЛА</a:t>
            </a:r>
          </a:p>
        </p:txBody>
      </p:sp>
      <p:sp>
        <p:nvSpPr>
          <p:cNvPr id="35" name="Овал">
            <a:extLst>
              <a:ext uri="{FF2B5EF4-FFF2-40B4-BE49-F238E27FC236}">
                <a16:creationId xmlns:a16="http://schemas.microsoft.com/office/drawing/2014/main" id="{247864C1-4B23-648C-59C1-7F3E20905919}"/>
              </a:ext>
            </a:extLst>
          </p:cNvPr>
          <p:cNvSpPr/>
          <p:nvPr/>
        </p:nvSpPr>
        <p:spPr>
          <a:xfrm>
            <a:off x="13023850" y="3655115"/>
            <a:ext cx="6750492" cy="65696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" name="Овал">
            <a:extLst>
              <a:ext uri="{FF2B5EF4-FFF2-40B4-BE49-F238E27FC236}">
                <a16:creationId xmlns:a16="http://schemas.microsoft.com/office/drawing/2014/main" id="{08D728D6-8122-006D-48F7-B42F1600E805}"/>
              </a:ext>
            </a:extLst>
          </p:cNvPr>
          <p:cNvSpPr/>
          <p:nvPr/>
        </p:nvSpPr>
        <p:spPr>
          <a:xfrm>
            <a:off x="14190598" y="5910670"/>
            <a:ext cx="4264497" cy="442741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" name="Овал">
            <a:extLst>
              <a:ext uri="{FF2B5EF4-FFF2-40B4-BE49-F238E27FC236}">
                <a16:creationId xmlns:a16="http://schemas.microsoft.com/office/drawing/2014/main" id="{4EBC69C0-FDDC-2ABB-17F4-1AD0623435C9}"/>
              </a:ext>
            </a:extLst>
          </p:cNvPr>
          <p:cNvSpPr/>
          <p:nvPr/>
        </p:nvSpPr>
        <p:spPr>
          <a:xfrm>
            <a:off x="14833981" y="7647878"/>
            <a:ext cx="2893641" cy="262763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" name="5 850 000 руб…">
            <a:extLst>
              <a:ext uri="{FF2B5EF4-FFF2-40B4-BE49-F238E27FC236}">
                <a16:creationId xmlns:a16="http://schemas.microsoft.com/office/drawing/2014/main" id="{A82A0B6D-2FBA-C21C-3148-AF95966E2C93}"/>
              </a:ext>
            </a:extLst>
          </p:cNvPr>
          <p:cNvSpPr txBox="1"/>
          <p:nvPr/>
        </p:nvSpPr>
        <p:spPr>
          <a:xfrm>
            <a:off x="14190599" y="4513133"/>
            <a:ext cx="4264496" cy="1350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ctr" defTabSz="1365469">
              <a:lnSpc>
                <a:spcPct val="80000"/>
              </a:lnSpc>
              <a:spcBef>
                <a:spcPts val="0"/>
              </a:spcBef>
              <a:defRPr sz="4760" b="1" spc="-95"/>
            </a:pPr>
            <a:r>
              <a:rPr sz="4400" dirty="0">
                <a:solidFill>
                  <a:schemeClr val="tx1"/>
                </a:solidFill>
              </a:rPr>
              <a:t>5 850 000 </a:t>
            </a:r>
            <a:r>
              <a:rPr sz="4400" dirty="0" err="1">
                <a:solidFill>
                  <a:schemeClr val="tx1"/>
                </a:solidFill>
              </a:rPr>
              <a:t>руб</a:t>
            </a:r>
            <a:endParaRPr sz="4400" dirty="0">
              <a:solidFill>
                <a:schemeClr val="tx1"/>
              </a:solidFill>
            </a:endParaRPr>
          </a:p>
          <a:p>
            <a:pPr algn="ctr" defTabSz="1365469">
              <a:lnSpc>
                <a:spcPct val="80000"/>
              </a:lnSpc>
              <a:spcBef>
                <a:spcPts val="0"/>
              </a:spcBef>
              <a:defRPr sz="4760" b="1" spc="-95"/>
            </a:pPr>
            <a:r>
              <a:rPr sz="4400" dirty="0">
                <a:solidFill>
                  <a:schemeClr val="tx1"/>
                </a:solidFill>
              </a:rPr>
              <a:t>TAM</a:t>
            </a:r>
          </a:p>
        </p:txBody>
      </p:sp>
      <p:sp>
        <p:nvSpPr>
          <p:cNvPr id="39" name="315 000 руб…">
            <a:extLst>
              <a:ext uri="{FF2B5EF4-FFF2-40B4-BE49-F238E27FC236}">
                <a16:creationId xmlns:a16="http://schemas.microsoft.com/office/drawing/2014/main" id="{190DF9D9-6879-98C8-4950-1C59B1C65B99}"/>
              </a:ext>
            </a:extLst>
          </p:cNvPr>
          <p:cNvSpPr txBox="1"/>
          <p:nvPr/>
        </p:nvSpPr>
        <p:spPr>
          <a:xfrm>
            <a:off x="14839835" y="8724353"/>
            <a:ext cx="2881170" cy="1156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ctr" defTabSz="1146019">
              <a:lnSpc>
                <a:spcPct val="80000"/>
              </a:lnSpc>
              <a:spcBef>
                <a:spcPts val="0"/>
              </a:spcBef>
              <a:defRPr sz="3995" b="1" spc="-79">
                <a:solidFill>
                  <a:srgbClr val="479FF8"/>
                </a:solidFill>
              </a:defRPr>
            </a:pPr>
            <a:r>
              <a:rPr sz="3600" dirty="0">
                <a:solidFill>
                  <a:schemeClr val="accent4">
                    <a:lumMod val="75000"/>
                  </a:schemeClr>
                </a:solidFill>
              </a:rPr>
              <a:t>315 000 </a:t>
            </a:r>
            <a:r>
              <a:rPr sz="3600" dirty="0" err="1">
                <a:solidFill>
                  <a:schemeClr val="accent4">
                    <a:lumMod val="75000"/>
                  </a:schemeClr>
                </a:solidFill>
              </a:rPr>
              <a:t>руб</a:t>
            </a:r>
            <a:endParaRPr sz="3600" dirty="0">
              <a:solidFill>
                <a:schemeClr val="accent4">
                  <a:lumMod val="75000"/>
                </a:schemeClr>
              </a:solidFill>
            </a:endParaRPr>
          </a:p>
          <a:p>
            <a:pPr algn="ctr" defTabSz="1146019">
              <a:lnSpc>
                <a:spcPct val="80000"/>
              </a:lnSpc>
              <a:spcBef>
                <a:spcPts val="0"/>
              </a:spcBef>
              <a:defRPr sz="3995" b="1" spc="-79">
                <a:solidFill>
                  <a:srgbClr val="479FF8"/>
                </a:solidFill>
              </a:defRPr>
            </a:pPr>
            <a:r>
              <a:rPr sz="3600" dirty="0">
                <a:solidFill>
                  <a:schemeClr val="accent4">
                    <a:lumMod val="75000"/>
                  </a:schemeClr>
                </a:solidFill>
              </a:rPr>
              <a:t>SAM</a:t>
            </a:r>
          </a:p>
        </p:txBody>
      </p:sp>
      <p:sp>
        <p:nvSpPr>
          <p:cNvPr id="40" name="720 000 руб…">
            <a:extLst>
              <a:ext uri="{FF2B5EF4-FFF2-40B4-BE49-F238E27FC236}">
                <a16:creationId xmlns:a16="http://schemas.microsoft.com/office/drawing/2014/main" id="{D3A256BD-FC9D-08E7-515C-1D89881D3820}"/>
              </a:ext>
            </a:extLst>
          </p:cNvPr>
          <p:cNvSpPr txBox="1"/>
          <p:nvPr/>
        </p:nvSpPr>
        <p:spPr>
          <a:xfrm>
            <a:off x="14640417" y="6619942"/>
            <a:ext cx="3280006" cy="108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ctr" defTabSz="1853137">
              <a:lnSpc>
                <a:spcPct val="80000"/>
              </a:lnSpc>
              <a:spcBef>
                <a:spcPts val="0"/>
              </a:spcBef>
              <a:defRPr sz="3800" b="1" spc="-76">
                <a:solidFill>
                  <a:srgbClr val="FFFFFF"/>
                </a:solidFill>
              </a:defRPr>
            </a:pPr>
            <a:r>
              <a:rPr sz="3600" dirty="0"/>
              <a:t>720 000 </a:t>
            </a:r>
            <a:r>
              <a:rPr sz="3600" dirty="0" err="1"/>
              <a:t>руб</a:t>
            </a:r>
            <a:endParaRPr sz="3600" dirty="0"/>
          </a:p>
          <a:p>
            <a:pPr algn="ctr" defTabSz="1853137">
              <a:lnSpc>
                <a:spcPct val="80000"/>
              </a:lnSpc>
              <a:spcBef>
                <a:spcPts val="0"/>
              </a:spcBef>
              <a:defRPr sz="3800" b="1" spc="-76">
                <a:solidFill>
                  <a:srgbClr val="FFFFFF"/>
                </a:solidFill>
              </a:defRPr>
            </a:pPr>
            <a:r>
              <a:rPr sz="3600" dirty="0"/>
              <a:t>SOM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  <a:endParaRPr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A40ED964-03DD-674C-CB43-7AA207F7D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831018"/>
              </p:ext>
            </p:extLst>
          </p:nvPr>
        </p:nvGraphicFramePr>
        <p:xfrm>
          <a:off x="587448" y="2789093"/>
          <a:ext cx="14646202" cy="615909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7323101">
                  <a:extLst>
                    <a:ext uri="{9D8B030D-6E8A-4147-A177-3AD203B41FA5}">
                      <a16:colId xmlns:a16="http://schemas.microsoft.com/office/drawing/2014/main" val="2190394940"/>
                    </a:ext>
                  </a:extLst>
                </a:gridCol>
                <a:gridCol w="7323101">
                  <a:extLst>
                    <a:ext uri="{9D8B030D-6E8A-4147-A177-3AD203B41FA5}">
                      <a16:colId xmlns:a16="http://schemas.microsoft.com/office/drawing/2014/main" val="363437919"/>
                    </a:ext>
                  </a:extLst>
                </a:gridCol>
              </a:tblGrid>
              <a:tr h="4827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Участник команды</a:t>
                      </a:r>
                      <a:endParaRPr lang="ru-RU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Роль команды</a:t>
                      </a:r>
                      <a:endParaRPr lang="ru-RU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56975"/>
                  </a:ext>
                </a:extLst>
              </a:tr>
              <a:tr h="4639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3200" u="none" strike="noStrike" dirty="0">
                          <a:effectLst/>
                        </a:rPr>
                        <a:t>Сим Михаил Сергеевич Т.РИ23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>
                          <a:effectLst/>
                        </a:rPr>
                        <a:t>Лидер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51695036"/>
                  </a:ext>
                </a:extLst>
              </a:tr>
              <a:tr h="5765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3200" u="none" strike="noStrike" dirty="0">
                          <a:effectLst/>
                        </a:rPr>
                        <a:t>Сафаров Роман </a:t>
                      </a:r>
                      <a:r>
                        <a:rPr lang="ru-RU" sz="3200" u="none" strike="noStrike" dirty="0" err="1">
                          <a:effectLst/>
                        </a:rPr>
                        <a:t>Сабирович</a:t>
                      </a:r>
                      <a:r>
                        <a:rPr lang="ru-RU" sz="3200" u="none" strike="noStrike" dirty="0">
                          <a:effectLst/>
                        </a:rPr>
                        <a:t> Т.РИ22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>
                          <a:effectLst/>
                        </a:rPr>
                        <a:t>Программист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983578542"/>
                  </a:ext>
                </a:extLst>
              </a:tr>
              <a:tr h="491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3200" u="none" strike="noStrike" dirty="0">
                          <a:effectLst/>
                        </a:rPr>
                        <a:t>Денисенко Богдан Валерьевич Т.РИ21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 dirty="0">
                          <a:effectLst/>
                        </a:rPr>
                        <a:t>Спикер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867719311"/>
                  </a:ext>
                </a:extLst>
              </a:tr>
              <a:tr h="5743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3200" u="none" strike="noStrike" dirty="0" err="1">
                          <a:effectLst/>
                        </a:rPr>
                        <a:t>Саханко</a:t>
                      </a:r>
                      <a:r>
                        <a:rPr lang="ru-RU" sz="3200" u="none" strike="noStrike" dirty="0">
                          <a:effectLst/>
                        </a:rPr>
                        <a:t> Иван Вадимович Т.ВР21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 dirty="0">
                          <a:effectLst/>
                        </a:rPr>
                        <a:t>Тестировщик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857630967"/>
                  </a:ext>
                </a:extLst>
              </a:tr>
              <a:tr h="5765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3200" u="none" strike="noStrike" dirty="0">
                          <a:effectLst/>
                        </a:rPr>
                        <a:t>Окорочков Ринат Александрович Т.РИ23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 dirty="0">
                          <a:effectLst/>
                        </a:rPr>
                        <a:t>Генератор идей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514186954"/>
                  </a:ext>
                </a:extLst>
              </a:tr>
              <a:tr h="57656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 dirty="0">
                          <a:effectLst/>
                        </a:rPr>
                        <a:t>Гончаров Олег Олегович Т.ИТ21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 dirty="0">
                          <a:effectLst/>
                        </a:rPr>
                        <a:t>Дизайнер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62952366"/>
                  </a:ext>
                </a:extLst>
              </a:tr>
              <a:tr h="57656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>
                          <a:effectLst/>
                        </a:rPr>
                        <a:t>Алейников Дмитрий Алексеевич Т.РИ22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 dirty="0">
                          <a:effectLst/>
                        </a:rPr>
                        <a:t>Программист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430340622"/>
                  </a:ext>
                </a:extLst>
              </a:tr>
              <a:tr h="57656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>
                          <a:effectLst/>
                        </a:rPr>
                        <a:t>Данильченко Никита Михайлович Т.РИ21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 dirty="0">
                          <a:effectLst/>
                        </a:rPr>
                        <a:t>Дизайнер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989791713"/>
                  </a:ext>
                </a:extLst>
              </a:tr>
              <a:tr h="57656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>
                          <a:effectLst/>
                        </a:rPr>
                        <a:t>Арзуманян Марк Андреевич Т.РИ23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 dirty="0">
                          <a:effectLst/>
                        </a:rPr>
                        <a:t>Генератор идей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062379185"/>
                  </a:ext>
                </a:extLst>
              </a:tr>
              <a:tr h="57656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 dirty="0" err="1">
                          <a:effectLst/>
                        </a:rPr>
                        <a:t>Шкабура</a:t>
                      </a:r>
                      <a:r>
                        <a:rPr lang="ru-RU" sz="3200" dirty="0">
                          <a:effectLst/>
                        </a:rPr>
                        <a:t> Михаил Сергеевич Т.РИ22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3200" dirty="0">
                          <a:effectLst/>
                        </a:rPr>
                        <a:t>Тестировщик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666128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ПАРТНЕРЫ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3257993"/>
            <a:ext cx="155843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Донской государственный технический университет (экспертная поддержка) </a:t>
            </a:r>
          </a:p>
          <a:p>
            <a:endParaRPr lang="ru-RU" sz="2800" dirty="0"/>
          </a:p>
          <a:p>
            <a:r>
              <a:rPr lang="ru-RU" sz="2800" dirty="0"/>
              <a:t>Научно-технический центр беспилотных авиационных систем (пилотирование проекта со студентами центра)</a:t>
            </a:r>
          </a:p>
          <a:p>
            <a:endParaRPr lang="ru-RU" sz="2800" dirty="0"/>
          </a:p>
          <a:p>
            <a:r>
              <a:rPr lang="ru-RU" sz="2800" dirty="0"/>
              <a:t>Центр беспилотных систем Ростовской области (информационная поддержка)</a:t>
            </a:r>
          </a:p>
          <a:p>
            <a:pPr>
              <a:defRPr/>
            </a:pPr>
            <a:br>
              <a:rPr lang="ru-RU" sz="2800" spc="-20" dirty="0">
                <a:latin typeface="Microsoft Sans Serif"/>
                <a:cs typeface="Microsoft Sans Serif"/>
              </a:rPr>
            </a:br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65388"/>
              </p:ext>
            </p:extLst>
          </p:nvPr>
        </p:nvGraphicFramePr>
        <p:xfrm>
          <a:off x="868467" y="3992063"/>
          <a:ext cx="17695270" cy="4876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3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6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38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Уровень готовности технологии</a:t>
                      </a:r>
                      <a:endParaRPr sz="28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Краткое описание</a:t>
                      </a:r>
                      <a:endParaRPr sz="28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Артефакт</a:t>
                      </a:r>
                      <a:endParaRPr sz="28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10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1</a:t>
                      </a:r>
                      <a:r>
                        <a:rPr lang="en-US" sz="2800" dirty="0"/>
                        <a:t>-3</a:t>
                      </a:r>
                      <a:endParaRPr lang="ru-RU" sz="28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Формирование концепции, лабораторные исследования, создание макета</a:t>
                      </a:r>
                      <a:endParaRPr sz="28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Научные статьи, отчеты о моделировании, письма заинтересованности от партнеров</a:t>
                      </a:r>
                      <a:endParaRPr sz="28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8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4-6</a:t>
                      </a:r>
                      <a:endParaRPr sz="28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Создание прототипа, подтверждение характеристик в лабораторных условиях</a:t>
                      </a:r>
                      <a:endParaRPr sz="28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 dirty="0"/>
                        <a:t>Фото/видео работающего лабораторного макета, протоколы успешных экспериментов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846</Words>
  <Application>Microsoft Office PowerPoint</Application>
  <DocSecurity>0</DocSecurity>
  <PresentationFormat>Произвольный</PresentationFormat>
  <Paragraphs>142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Microsoft Sans Serif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subject/>
  <dc:creator>semi</dc:creator>
  <cp:keywords/>
  <dc:description/>
  <cp:lastModifiedBy>semi</cp:lastModifiedBy>
  <cp:revision>26</cp:revision>
  <dcterms:created xsi:type="dcterms:W3CDTF">2026-02-16T12:08:47Z</dcterms:created>
  <dcterms:modified xsi:type="dcterms:W3CDTF">2026-04-26T09:39:36Z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