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98" r:id="rId6"/>
    <p:sldId id="291" r:id="rId7"/>
    <p:sldId id="292" r:id="rId8"/>
    <p:sldId id="293" r:id="rId9"/>
    <p:sldId id="294" r:id="rId10"/>
    <p:sldId id="295" r:id="rId11"/>
    <p:sldId id="299" r:id="rId12"/>
    <p:sldId id="281" r:id="rId13"/>
    <p:sldId id="297" r:id="rId14"/>
    <p:sldId id="282" r:id="rId15"/>
  </p:sldIdLst>
  <p:sldSz cx="12190413" cy="6859588"/>
  <p:notesSz cx="6858000" cy="9144000"/>
  <p:defaultTextStyle>
    <a:defPPr>
      <a:defRPr lang="ru-RU"/>
    </a:defPPr>
    <a:lvl1pPr marL="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43">
          <p15:clr>
            <a:srgbClr val="A4A3A4"/>
          </p15:clr>
        </p15:guide>
        <p15:guide id="2" orient="horz" pos="176">
          <p15:clr>
            <a:srgbClr val="A4A3A4"/>
          </p15:clr>
        </p15:guide>
        <p15:guide id="3" pos="7482">
          <p15:clr>
            <a:srgbClr val="A4A3A4"/>
          </p15:clr>
        </p15:guide>
        <p15:guide id="4" pos="1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9A6"/>
    <a:srgbClr val="FF6600"/>
    <a:srgbClr val="E8FFCF"/>
    <a:srgbClr val="008000"/>
    <a:srgbClr val="6600CC"/>
    <a:srgbClr val="FF3300"/>
    <a:srgbClr val="605D5C"/>
    <a:srgbClr val="E635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908FD8-90E7-3F1B-9A9F-714154D372D2}" v="9" dt="2023-11-20T19:05:59.322"/>
    <p1510:client id="{5705574F-043E-ADCB-BF92-40D1807E49A6}" v="593" dt="2023-11-19T16:53:37.631"/>
    <p1510:client id="{84FD664C-D441-EF45-1A50-C268AD13313E}" v="434" dt="2023-11-19T11:30:47.680"/>
    <p1510:client id="{9BB9C9CA-3806-4536-8494-E41C394B85D9}" v="13" dt="2022-07-28T09:23:15.352"/>
    <p1510:client id="{ABA417B3-DDDE-48A5-A57C-4556164230B3}" v="6" dt="2022-07-28T11:30:28.128"/>
    <p1510:client id="{BA43748C-5671-4BD2-7275-3E0F465B33C3}" v="1" dt="2023-11-19T11:33:45.736"/>
    <p1510:client id="{E64A0C8A-62B5-2501-D092-2F15EB727DBF}" v="29" dt="2023-11-20T10:21:34.28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35" autoAdjust="0"/>
    <p:restoredTop sz="88673" autoAdjust="0"/>
  </p:normalViewPr>
  <p:slideViewPr>
    <p:cSldViewPr snapToGrid="0" snapToObjects="1" showGuides="1">
      <p:cViewPr varScale="1">
        <p:scale>
          <a:sx n="82" d="100"/>
          <a:sy n="82" d="100"/>
        </p:scale>
        <p:origin x="-96" y="-456"/>
      </p:cViewPr>
      <p:guideLst>
        <p:guide orient="horz" pos="4143"/>
        <p:guide orient="horz" pos="176"/>
        <p:guide pos="7482"/>
        <p:guide pos="1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7" d="100"/>
          <a:sy n="87" d="100"/>
        </p:scale>
        <p:origin x="-354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C8F61-8705-440C-8B29-6BD7C90BE63C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BE808-1554-468C-B2C2-0DAAB620BE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01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896A2-B392-49D6-B011-BDC8CAECD43A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9DFDB-5F00-45A8-8ECA-5F26B55FE9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7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148431" y="-1"/>
            <a:ext cx="6041982" cy="68595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841949"/>
            <a:ext cx="5753344" cy="2844046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281" y="4685995"/>
            <a:ext cx="5753344" cy="1078445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>
                    <a:lumMod val="95000"/>
                  </a:schemeClr>
                </a:solidFill>
              </a:defRPr>
            </a:lvl1pPr>
            <a:lvl2pPr marL="586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0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6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9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1111" y="6357823"/>
            <a:ext cx="7714245" cy="3652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784630" y="687152"/>
            <a:ext cx="4012647" cy="826257"/>
          </a:xfrm>
          <a:prstGeom prst="rect">
            <a:avLst/>
          </a:prstGeom>
          <a:noFill/>
        </p:spPr>
        <p:txBody>
          <a:bodyPr wrap="none" lIns="117226" tIns="58613" rIns="117226" bIns="58613" rtlCol="0">
            <a:spAutoFit/>
          </a:bodyPr>
          <a:lstStyle/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Череповецкий</a:t>
            </a:r>
            <a:endParaRPr lang="en-US" b="0" i="0" dirty="0">
              <a:solidFill>
                <a:schemeClr val="bg1"/>
              </a:solidFill>
              <a:latin typeface="+mj-lt"/>
            </a:endParaRPr>
          </a:p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государственный университет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14457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9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0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6118257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одержимое 2"/>
          <p:cNvSpPr>
            <a:spLocks noGrp="1"/>
          </p:cNvSpPr>
          <p:nvPr>
            <p:ph idx="1"/>
          </p:nvPr>
        </p:nvSpPr>
        <p:spPr>
          <a:xfrm>
            <a:off x="512515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Содержимое 2"/>
          <p:cNvSpPr>
            <a:spLocks noGrp="1"/>
          </p:cNvSpPr>
          <p:nvPr>
            <p:ph idx="16"/>
          </p:nvPr>
        </p:nvSpPr>
        <p:spPr>
          <a:xfrm>
            <a:off x="6289712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2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1110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05386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4288638" y="983010"/>
            <a:ext cx="3611023" cy="5144571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8082913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одержимое 2"/>
          <p:cNvSpPr>
            <a:spLocks noGrp="1"/>
          </p:cNvSpPr>
          <p:nvPr>
            <p:ph idx="14"/>
          </p:nvPr>
        </p:nvSpPr>
        <p:spPr>
          <a:xfrm>
            <a:off x="8266164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5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6174715" y="983009"/>
            <a:ext cx="5517482" cy="5144573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5517690" cy="514469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524514" y="3932036"/>
            <a:ext cx="11167682" cy="2195546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11167682" cy="279612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7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8"/>
          <p:cNvSpPr>
            <a:spLocks noGrp="1"/>
          </p:cNvSpPr>
          <p:nvPr>
            <p:ph type="body" sz="quarter" idx="24"/>
          </p:nvPr>
        </p:nvSpPr>
        <p:spPr>
          <a:xfrm>
            <a:off x="2088070" y="3878127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26"/>
          </p:nvPr>
        </p:nvSpPr>
        <p:spPr>
          <a:xfrm>
            <a:off x="7802084" y="3876272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4" name="Текст 18"/>
          <p:cNvSpPr>
            <a:spLocks noGrp="1"/>
          </p:cNvSpPr>
          <p:nvPr>
            <p:ph type="body" sz="quarter" idx="28"/>
          </p:nvPr>
        </p:nvSpPr>
        <p:spPr>
          <a:xfrm>
            <a:off x="7802084" y="162053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23"/>
          </p:nvPr>
        </p:nvSpPr>
        <p:spPr>
          <a:xfrm>
            <a:off x="2088879" y="161962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6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Рисунок 25"/>
          <p:cNvSpPr>
            <a:spLocks noGrp="1"/>
          </p:cNvSpPr>
          <p:nvPr>
            <p:ph type="pic" sz="quarter" idx="30"/>
          </p:nvPr>
        </p:nvSpPr>
        <p:spPr>
          <a:xfrm>
            <a:off x="758776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7" name="Рисунок 25"/>
          <p:cNvSpPr>
            <a:spLocks noGrp="1"/>
          </p:cNvSpPr>
          <p:nvPr>
            <p:ph type="pic" sz="quarter" idx="31"/>
          </p:nvPr>
        </p:nvSpPr>
        <p:spPr>
          <a:xfrm>
            <a:off x="6464251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8" name="Рисунок 25"/>
          <p:cNvSpPr>
            <a:spLocks noGrp="1"/>
          </p:cNvSpPr>
          <p:nvPr>
            <p:ph type="pic" sz="quarter" idx="32"/>
          </p:nvPr>
        </p:nvSpPr>
        <p:spPr>
          <a:xfrm>
            <a:off x="6464251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9" name="Рисунок 25"/>
          <p:cNvSpPr>
            <a:spLocks noGrp="1"/>
          </p:cNvSpPr>
          <p:nvPr>
            <p:ph type="pic" sz="quarter" idx="33"/>
          </p:nvPr>
        </p:nvSpPr>
        <p:spPr>
          <a:xfrm>
            <a:off x="758776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аблица 1"/>
          <p:cNvSpPr>
            <a:spLocks noGrp="1"/>
          </p:cNvSpPr>
          <p:nvPr userDrawn="1">
            <p:ph type="tbl" sz="quarter" idx="12"/>
          </p:nvPr>
        </p:nvSpPr>
        <p:spPr>
          <a:xfrm>
            <a:off x="487617" y="2109174"/>
            <a:ext cx="11204580" cy="4027474"/>
          </a:xfrm>
        </p:spPr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4"/>
          </p:nvPr>
        </p:nvSpPr>
        <p:spPr>
          <a:xfrm>
            <a:off x="487616" y="991957"/>
            <a:ext cx="11204580" cy="111721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6"/>
          </p:nvPr>
        </p:nvSpPr>
        <p:spPr>
          <a:xfrm>
            <a:off x="561820" y="3263209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7"/>
          </p:nvPr>
        </p:nvSpPr>
        <p:spPr>
          <a:xfrm>
            <a:off x="3390024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18"/>
          </p:nvPr>
        </p:nvSpPr>
        <p:spPr>
          <a:xfrm>
            <a:off x="6218227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9"/>
          </p:nvPr>
        </p:nvSpPr>
        <p:spPr>
          <a:xfrm>
            <a:off x="9046431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Рисунок 19"/>
          <p:cNvSpPr>
            <a:spLocks noGrp="1"/>
          </p:cNvSpPr>
          <p:nvPr>
            <p:ph type="pic" sz="quarter" idx="20"/>
          </p:nvPr>
        </p:nvSpPr>
        <p:spPr>
          <a:xfrm>
            <a:off x="859466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21"/>
          </p:nvPr>
        </p:nvSpPr>
        <p:spPr>
          <a:xfrm>
            <a:off x="3687670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2" name="Рисунок 19"/>
          <p:cNvSpPr>
            <a:spLocks noGrp="1"/>
          </p:cNvSpPr>
          <p:nvPr>
            <p:ph type="pic" sz="quarter" idx="22"/>
          </p:nvPr>
        </p:nvSpPr>
        <p:spPr>
          <a:xfrm>
            <a:off x="6515873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3" name="Рисунок 19"/>
          <p:cNvSpPr>
            <a:spLocks noGrp="1"/>
          </p:cNvSpPr>
          <p:nvPr>
            <p:ph type="pic" sz="quarter" idx="23"/>
          </p:nvPr>
        </p:nvSpPr>
        <p:spPr>
          <a:xfrm>
            <a:off x="9344077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1111" y="6357823"/>
            <a:ext cx="7714245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dt="0"/>
  <p:txStyles>
    <p:titleStyle>
      <a:lvl1pPr algn="l" defTabSz="1172261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036" indent="-2036" algn="l" defTabSz="1172261" rtl="0" eaLnBrk="1" latinLnBrk="0" hangingPunct="1"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85" indent="-4070" algn="l" defTabSz="1172261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3744" indent="2036" algn="l" defTabSz="1172261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bg1">
              <a:lumMod val="75000"/>
            </a:schemeClr>
          </a:solidFill>
          <a:latin typeface="+mn-lt"/>
          <a:ea typeface="+mn-ea"/>
          <a:cs typeface="+mn-cs"/>
        </a:defRPr>
      </a:lvl3pPr>
      <a:lvl4pPr marL="2051456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587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3717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0984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9597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8210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13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6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39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52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65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678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291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904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hyperlink" Target="mailto:AlexKarven@mail.ru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4522" y="2068192"/>
            <a:ext cx="6605105" cy="1495017"/>
          </a:xfrm>
        </p:spPr>
        <p:txBody>
          <a:bodyPr>
            <a:normAutofit fontScale="90000"/>
          </a:bodyPr>
          <a:lstStyle/>
          <a:p>
            <a:r>
              <a:rPr lang="ru-RU" dirty="0"/>
              <a:t>Разработка теплоизоляционных огнестойких красок на водной основе с использованием кремнеземного аэрогеля, полученного из производственных отходов</a:t>
            </a:r>
          </a:p>
          <a:p>
            <a:endParaRPr lang="ru-RU" dirty="0">
              <a:cs typeface="Calibri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5771" y="5106389"/>
            <a:ext cx="1529004" cy="14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657" y="5813806"/>
            <a:ext cx="25050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168" y="5813806"/>
            <a:ext cx="155257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890" y="5777723"/>
            <a:ext cx="774596" cy="767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13" y="5793054"/>
            <a:ext cx="758535" cy="76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76030" y="3404503"/>
            <a:ext cx="7174795" cy="1495017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ctr" defTabSz="1172261" rtl="0" eaLnBrk="1" latinLnBrk="0" hangingPunct="1">
              <a:spcBef>
                <a:spcPct val="0"/>
              </a:spcBef>
              <a:buNone/>
              <a:defRPr sz="31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/>
              <a:t>Создание технологии теплоизоляционных огнестойких красок для снижения </a:t>
            </a:r>
            <a:r>
              <a:rPr lang="ru-RU" sz="2000" dirty="0" err="1"/>
              <a:t>теплопотерь</a:t>
            </a:r>
            <a:r>
              <a:rPr lang="ru-RU" sz="2000" dirty="0"/>
              <a:t>.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Актуальность проекта и проблема клиента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D2D375-43A6-475F-B673-E9D61E10272A}"/>
              </a:ext>
            </a:extLst>
          </p:cNvPr>
          <p:cNvSpPr txBox="1"/>
          <p:nvPr/>
        </p:nvSpPr>
        <p:spPr>
          <a:xfrm>
            <a:off x="311110" y="1189830"/>
            <a:ext cx="3898161" cy="25545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 sz="2000" dirty="0"/>
              <a:t>По оценке экспертов доля тепловых потерь в тепловых сетях в России достигают 20-30 %. Для примера для стран Скандинавии, находящихся в сопоставимых климатических условиях, эта величина не превышает отметку в 10%.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F13038F-111F-4B5B-8564-8832DBC884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9195" y="1881784"/>
            <a:ext cx="6044645" cy="3923931"/>
          </a:xfrm>
          <a:prstGeom prst="rect">
            <a:avLst/>
          </a:prstGeom>
        </p:spPr>
      </p:pic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5D71CF1D-1A69-421A-ACC7-95B7FE9D1FD9}"/>
              </a:ext>
            </a:extLst>
          </p:cNvPr>
          <p:cNvSpPr/>
          <p:nvPr/>
        </p:nvSpPr>
        <p:spPr>
          <a:xfrm>
            <a:off x="5070311" y="921545"/>
            <a:ext cx="3779565" cy="13702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/>
              <a:t>Есть объекты, которые теряют тепло из-за погодных условий, поэтому необходимо на них установить стабильный тепловой режим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7C16FAFB-45A2-4ADB-B56E-D4352CF841F1}"/>
              </a:ext>
            </a:extLst>
          </p:cNvPr>
          <p:cNvSpPr/>
          <p:nvPr/>
        </p:nvSpPr>
        <p:spPr>
          <a:xfrm>
            <a:off x="4219083" y="5315040"/>
            <a:ext cx="3213717" cy="10455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/>
              <a:t>Материалы, предлагаемые на рынке не справляются с реальными условиями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D003328D-403F-407E-9397-495DDB67525A}"/>
              </a:ext>
            </a:extLst>
          </p:cNvPr>
          <p:cNvSpPr/>
          <p:nvPr/>
        </p:nvSpPr>
        <p:spPr>
          <a:xfrm>
            <a:off x="8926591" y="5481516"/>
            <a:ext cx="2934564" cy="843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/>
              <a:t>Многие технологии энергосбережения устарели  </a:t>
            </a:r>
          </a:p>
        </p:txBody>
      </p:sp>
      <p:pic>
        <p:nvPicPr>
          <p:cNvPr id="2" name="Рисунок 1" descr="Изображение выглядит как пожар, взрыв, газ, жара&#10;&#10;Автоматически созданное описание">
            <a:extLst>
              <a:ext uri="{FF2B5EF4-FFF2-40B4-BE49-F238E27FC236}">
                <a16:creationId xmlns:a16="http://schemas.microsoft.com/office/drawing/2014/main" id="{8F7F6588-74F2-C2A0-73BE-CD1B71AD8E8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28" r="1028"/>
          <a:stretch>
            <a:fillRect/>
          </a:stretch>
        </p:blipFill>
        <p:spPr>
          <a:xfrm>
            <a:off x="345938" y="4037109"/>
            <a:ext cx="3493536" cy="233272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9B9C3698-7F34-EDCA-5976-FC60D321397F}"/>
              </a:ext>
            </a:extLst>
          </p:cNvPr>
          <p:cNvSpPr/>
          <p:nvPr/>
        </p:nvSpPr>
        <p:spPr>
          <a:xfrm>
            <a:off x="9236012" y="1027504"/>
            <a:ext cx="2638116" cy="10455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800" dirty="0">
                <a:cs typeface="Arial"/>
              </a:rPr>
              <a:t>Существующие теплоизоляционные краски являются горючими</a:t>
            </a:r>
          </a:p>
        </p:txBody>
      </p:sp>
      <p:sp>
        <p:nvSpPr>
          <p:cNvPr id="8" name="Стрелка: вправо 7">
            <a:extLst>
              <a:ext uri="{FF2B5EF4-FFF2-40B4-BE49-F238E27FC236}">
                <a16:creationId xmlns:a16="http://schemas.microsoft.com/office/drawing/2014/main" id="{EEF3837C-1279-19FC-D018-D68FA95A98A7}"/>
              </a:ext>
            </a:extLst>
          </p:cNvPr>
          <p:cNvSpPr/>
          <p:nvPr/>
        </p:nvSpPr>
        <p:spPr>
          <a:xfrm rot="-2580000">
            <a:off x="9251563" y="2642615"/>
            <a:ext cx="1562533" cy="28790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5078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1890A1-454F-4439-B993-41FD50F334B7}"/>
              </a:ext>
            </a:extLst>
          </p:cNvPr>
          <p:cNvSpPr txBox="1"/>
          <p:nvPr/>
        </p:nvSpPr>
        <p:spPr>
          <a:xfrm>
            <a:off x="443373" y="3513488"/>
            <a:ext cx="8522564" cy="198515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 sz="2000" dirty="0">
                <a:solidFill>
                  <a:srgbClr val="C00000"/>
                </a:solidFill>
              </a:rPr>
              <a:t>Уникальность: </a:t>
            </a:r>
            <a:r>
              <a:rPr lang="ru-RU" sz="1800" dirty="0">
                <a:solidFill>
                  <a:srgbClr val="C00000"/>
                </a:solidFill>
              </a:rPr>
              <a:t>Аэрогель в составе краски обеспечивает повышенные энергосберегающие свойства. </a:t>
            </a:r>
            <a:r>
              <a:rPr lang="ru-RU" sz="2000" dirty="0">
                <a:solidFill>
                  <a:srgbClr val="C00000"/>
                </a:solidFill>
              </a:rPr>
              <a:t>за счёт негорючести данной краски повышается безопасность её применения; краска универсальна, подходит для покрытия труб, а также для теплоизоляции жилых домов и построек. </a:t>
            </a:r>
            <a:endParaRPr lang="ru-RU" sz="1800">
              <a:solidFill>
                <a:srgbClr val="C00000"/>
              </a:solidFill>
              <a:cs typeface="Arial"/>
            </a:endParaRPr>
          </a:p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962EE4-FF1B-45A7-A6EE-5D416FE1BA06}"/>
              </a:ext>
            </a:extLst>
          </p:cNvPr>
          <p:cNvSpPr txBox="1"/>
          <p:nvPr/>
        </p:nvSpPr>
        <p:spPr>
          <a:xfrm>
            <a:off x="1785650" y="5125676"/>
            <a:ext cx="7980733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Выгода клиента в соотношении цена-качество. Благодаря тому что краска производится из отходов других производств, цена её будет существенно ниже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F56F6AF-EEBD-4C4D-853D-2209C22972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1494"/>
          <a:stretch/>
        </p:blipFill>
        <p:spPr>
          <a:xfrm>
            <a:off x="9140705" y="3581389"/>
            <a:ext cx="2835076" cy="146056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07C0A6B-4418-491F-81A0-2758062B43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076" b="17283"/>
          <a:stretch/>
        </p:blipFill>
        <p:spPr>
          <a:xfrm>
            <a:off x="345204" y="5040215"/>
            <a:ext cx="1332373" cy="1346555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49C84FA-D68C-D37D-D25E-FD9B881206FB}"/>
              </a:ext>
            </a:extLst>
          </p:cNvPr>
          <p:cNvSpPr/>
          <p:nvPr/>
        </p:nvSpPr>
        <p:spPr>
          <a:xfrm>
            <a:off x="309300" y="1588806"/>
            <a:ext cx="1532089" cy="9150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cs typeface="Arial"/>
              </a:rPr>
              <a:t>Исходное сырьё</a:t>
            </a:r>
            <a:endParaRPr lang="ru-RU">
              <a:solidFill>
                <a:schemeClr val="tx1"/>
              </a:solidFill>
              <a:cs typeface="Arial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EA8EC63-F5F2-621C-A3EA-444F848AF2D7}"/>
              </a:ext>
            </a:extLst>
          </p:cNvPr>
          <p:cNvSpPr/>
          <p:nvPr/>
        </p:nvSpPr>
        <p:spPr>
          <a:xfrm>
            <a:off x="2379253" y="900882"/>
            <a:ext cx="2004837" cy="76085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tx1"/>
                </a:solidFill>
                <a:cs typeface="Arial"/>
              </a:rPr>
              <a:t>Получение аэрогеля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4BCBC02-54B3-1836-486C-65D9C56AB79C}"/>
              </a:ext>
            </a:extLst>
          </p:cNvPr>
          <p:cNvSpPr/>
          <p:nvPr/>
        </p:nvSpPr>
        <p:spPr>
          <a:xfrm>
            <a:off x="2380638" y="2186113"/>
            <a:ext cx="2015115" cy="102824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800" dirty="0">
                <a:solidFill>
                  <a:schemeClr val="tx1"/>
                </a:solidFill>
                <a:cs typeface="Arial"/>
              </a:rPr>
              <a:t>Получение </a:t>
            </a:r>
            <a:r>
              <a:rPr lang="ru-RU" sz="1800" dirty="0" err="1">
                <a:solidFill>
                  <a:schemeClr val="tx1"/>
                </a:solidFill>
                <a:cs typeface="Arial"/>
              </a:rPr>
              <a:t>полисиликатов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3B9048C-08A0-E98D-7044-9F41FA6A5055}"/>
              </a:ext>
            </a:extLst>
          </p:cNvPr>
          <p:cNvSpPr/>
          <p:nvPr/>
        </p:nvSpPr>
        <p:spPr>
          <a:xfrm>
            <a:off x="5093638" y="1528075"/>
            <a:ext cx="2004837" cy="76085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800" dirty="0">
                <a:solidFill>
                  <a:schemeClr val="tx1"/>
                </a:solidFill>
                <a:cs typeface="Arial"/>
              </a:rPr>
              <a:t>Реактор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18" name="Соединитель: уступ 17">
            <a:extLst>
              <a:ext uri="{FF2B5EF4-FFF2-40B4-BE49-F238E27FC236}">
                <a16:creationId xmlns:a16="http://schemas.microsoft.com/office/drawing/2014/main" id="{3C972EE4-541C-4FA1-ACD9-CD2EC6F702A9}"/>
              </a:ext>
            </a:extLst>
          </p:cNvPr>
          <p:cNvCxnSpPr/>
          <p:nvPr/>
        </p:nvCxnSpPr>
        <p:spPr>
          <a:xfrm>
            <a:off x="4394584" y="1204113"/>
            <a:ext cx="698550" cy="595589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Соединитель: уступ 18">
            <a:extLst>
              <a:ext uri="{FF2B5EF4-FFF2-40B4-BE49-F238E27FC236}">
                <a16:creationId xmlns:a16="http://schemas.microsoft.com/office/drawing/2014/main" id="{D5237EF1-2F0A-B5F8-1C0F-772BBBBDA175}"/>
              </a:ext>
            </a:extLst>
          </p:cNvPr>
          <p:cNvCxnSpPr>
            <a:cxnSpLocks/>
          </p:cNvCxnSpPr>
          <p:nvPr/>
        </p:nvCxnSpPr>
        <p:spPr>
          <a:xfrm flipV="1">
            <a:off x="4397076" y="2056460"/>
            <a:ext cx="698550" cy="638519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Соединитель: уступ 19">
            <a:extLst>
              <a:ext uri="{FF2B5EF4-FFF2-40B4-BE49-F238E27FC236}">
                <a16:creationId xmlns:a16="http://schemas.microsoft.com/office/drawing/2014/main" id="{D6B4F3B6-288D-38AA-D528-F641F25F01E0}"/>
              </a:ext>
            </a:extLst>
          </p:cNvPr>
          <p:cNvCxnSpPr>
            <a:cxnSpLocks/>
          </p:cNvCxnSpPr>
          <p:nvPr/>
        </p:nvCxnSpPr>
        <p:spPr>
          <a:xfrm flipV="1">
            <a:off x="1838458" y="1501490"/>
            <a:ext cx="544371" cy="401982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Соединитель: уступ 20">
            <a:extLst>
              <a:ext uri="{FF2B5EF4-FFF2-40B4-BE49-F238E27FC236}">
                <a16:creationId xmlns:a16="http://schemas.microsoft.com/office/drawing/2014/main" id="{5FD73012-3BD7-79F7-0E88-278485BBA8DC}"/>
              </a:ext>
            </a:extLst>
          </p:cNvPr>
          <p:cNvCxnSpPr>
            <a:cxnSpLocks/>
          </p:cNvCxnSpPr>
          <p:nvPr/>
        </p:nvCxnSpPr>
        <p:spPr>
          <a:xfrm>
            <a:off x="1838456" y="2191171"/>
            <a:ext cx="544372" cy="400189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8BCABEE8-9889-EE76-75E6-5C905AB279B8}"/>
              </a:ext>
            </a:extLst>
          </p:cNvPr>
          <p:cNvSpPr/>
          <p:nvPr/>
        </p:nvSpPr>
        <p:spPr>
          <a:xfrm>
            <a:off x="5087234" y="2698452"/>
            <a:ext cx="2004837" cy="76085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800" dirty="0">
                <a:solidFill>
                  <a:schemeClr val="tx1"/>
                </a:solidFill>
                <a:cs typeface="Arial"/>
              </a:rPr>
              <a:t>Прочие материалы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B88C9DD2-5AB4-91E3-B7DB-905076B420E3}"/>
              </a:ext>
            </a:extLst>
          </p:cNvPr>
          <p:cNvCxnSpPr/>
          <p:nvPr/>
        </p:nvCxnSpPr>
        <p:spPr>
          <a:xfrm flipV="1">
            <a:off x="6027152" y="2222553"/>
            <a:ext cx="11407" cy="50269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2255F6FC-C20F-BE1F-DB16-3E6D0C56D6E5}"/>
              </a:ext>
            </a:extLst>
          </p:cNvPr>
          <p:cNvSpPr/>
          <p:nvPr/>
        </p:nvSpPr>
        <p:spPr>
          <a:xfrm>
            <a:off x="7487513" y="1363773"/>
            <a:ext cx="1912987" cy="10689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cs typeface="Arial"/>
              </a:rPr>
              <a:t>Теплоизоляционная краска</a:t>
            </a:r>
            <a:endParaRPr lang="ru-RU" sz="1600" b="1" dirty="0">
              <a:solidFill>
                <a:schemeClr val="tx1"/>
              </a:solidFill>
              <a:cs typeface="Arial"/>
            </a:endParaRPr>
          </a:p>
        </p:txBody>
      </p: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72674431-08C0-AAED-E1D1-385D72BAB681}"/>
              </a:ext>
            </a:extLst>
          </p:cNvPr>
          <p:cNvCxnSpPr>
            <a:cxnSpLocks/>
          </p:cNvCxnSpPr>
          <p:nvPr/>
        </p:nvCxnSpPr>
        <p:spPr>
          <a:xfrm>
            <a:off x="7098565" y="1914159"/>
            <a:ext cx="390727" cy="45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43F15727-5EB8-B2BD-BA09-1F5E30A7BFEF}"/>
              </a:ext>
            </a:extLst>
          </p:cNvPr>
          <p:cNvSpPr/>
          <p:nvPr/>
        </p:nvSpPr>
        <p:spPr>
          <a:xfrm>
            <a:off x="9804182" y="1044899"/>
            <a:ext cx="2004837" cy="76085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800" dirty="0">
                <a:solidFill>
                  <a:schemeClr val="tx1"/>
                </a:solidFill>
                <a:cs typeface="Arial"/>
              </a:rPr>
              <a:t>Разлив по емкостям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06FA34C0-D3A0-3341-502A-49AF7073EE31}"/>
              </a:ext>
            </a:extLst>
          </p:cNvPr>
          <p:cNvSpPr/>
          <p:nvPr/>
        </p:nvSpPr>
        <p:spPr>
          <a:xfrm>
            <a:off x="9804205" y="2465258"/>
            <a:ext cx="2004837" cy="76085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800" dirty="0">
                <a:solidFill>
                  <a:schemeClr val="tx1"/>
                </a:solidFill>
                <a:cs typeface="Arial"/>
              </a:rPr>
              <a:t>Готовый продукт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31" name="Прямая со стрелкой 30">
            <a:extLst>
              <a:ext uri="{FF2B5EF4-FFF2-40B4-BE49-F238E27FC236}">
                <a16:creationId xmlns:a16="http://schemas.microsoft.com/office/drawing/2014/main" id="{7ADD2F39-FFC9-8ADA-04DF-C56E0808C8D0}"/>
              </a:ext>
            </a:extLst>
          </p:cNvPr>
          <p:cNvCxnSpPr>
            <a:cxnSpLocks/>
          </p:cNvCxnSpPr>
          <p:nvPr/>
        </p:nvCxnSpPr>
        <p:spPr>
          <a:xfrm>
            <a:off x="10808815" y="1797474"/>
            <a:ext cx="13280" cy="66807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Соединитель: уступ 31">
            <a:extLst>
              <a:ext uri="{FF2B5EF4-FFF2-40B4-BE49-F238E27FC236}">
                <a16:creationId xmlns:a16="http://schemas.microsoft.com/office/drawing/2014/main" id="{CFC8A8B3-4D82-4DA6-71B9-5642C25EB9BE}"/>
              </a:ext>
            </a:extLst>
          </p:cNvPr>
          <p:cNvCxnSpPr>
            <a:cxnSpLocks/>
          </p:cNvCxnSpPr>
          <p:nvPr/>
        </p:nvCxnSpPr>
        <p:spPr>
          <a:xfrm flipV="1">
            <a:off x="9405282" y="1364852"/>
            <a:ext cx="404959" cy="538840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3453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Целевая аудитория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0F6EA235-5352-C461-3996-E770CBB6C7F5}"/>
              </a:ext>
            </a:extLst>
          </p:cNvPr>
          <p:cNvSpPr/>
          <p:nvPr/>
        </p:nvSpPr>
        <p:spPr>
          <a:xfrm>
            <a:off x="438264" y="1054420"/>
            <a:ext cx="4025110" cy="105002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cs typeface="Arial"/>
              </a:rPr>
              <a:t>Наши потребители:</a:t>
            </a:r>
          </a:p>
        </p:txBody>
      </p:sp>
      <p:sp>
        <p:nvSpPr>
          <p:cNvPr id="4" name="Прямоугольник: усеченные противолежащие углы 3">
            <a:extLst>
              <a:ext uri="{FF2B5EF4-FFF2-40B4-BE49-F238E27FC236}">
                <a16:creationId xmlns:a16="http://schemas.microsoft.com/office/drawing/2014/main" id="{0B763007-AD9F-0C42-256A-0F88106440E0}"/>
              </a:ext>
            </a:extLst>
          </p:cNvPr>
          <p:cNvSpPr/>
          <p:nvPr/>
        </p:nvSpPr>
        <p:spPr>
          <a:xfrm>
            <a:off x="1301502" y="2547424"/>
            <a:ext cx="3926669" cy="765645"/>
          </a:xfrm>
          <a:prstGeom prst="snip2Diag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cs typeface="Arial"/>
              </a:rPr>
              <a:t>Промышленные предприятия</a:t>
            </a:r>
          </a:p>
        </p:txBody>
      </p:sp>
      <p:sp>
        <p:nvSpPr>
          <p:cNvPr id="9" name="Прямоугольник: усеченные противолежащие углы 8">
            <a:extLst>
              <a:ext uri="{FF2B5EF4-FFF2-40B4-BE49-F238E27FC236}">
                <a16:creationId xmlns:a16="http://schemas.microsoft.com/office/drawing/2014/main" id="{13AF6E70-F157-6A76-EB23-A28437B6E97F}"/>
              </a:ext>
            </a:extLst>
          </p:cNvPr>
          <p:cNvSpPr/>
          <p:nvPr/>
        </p:nvSpPr>
        <p:spPr>
          <a:xfrm>
            <a:off x="1301160" y="3641204"/>
            <a:ext cx="3926669" cy="765645"/>
          </a:xfrm>
          <a:prstGeom prst="snip2Diag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cs typeface="Arial"/>
              </a:rPr>
              <a:t>Строительные магазины</a:t>
            </a:r>
            <a:endParaRPr lang="ru-RU" dirty="0"/>
          </a:p>
        </p:txBody>
      </p:sp>
      <p:sp>
        <p:nvSpPr>
          <p:cNvPr id="10" name="Прямоугольник: усеченные противолежащие углы 9">
            <a:extLst>
              <a:ext uri="{FF2B5EF4-FFF2-40B4-BE49-F238E27FC236}">
                <a16:creationId xmlns:a16="http://schemas.microsoft.com/office/drawing/2014/main" id="{A4636944-A0AF-A436-A4B9-2531E8C4EE80}"/>
              </a:ext>
            </a:extLst>
          </p:cNvPr>
          <p:cNvSpPr/>
          <p:nvPr/>
        </p:nvSpPr>
        <p:spPr>
          <a:xfrm>
            <a:off x="1301126" y="4734983"/>
            <a:ext cx="3926669" cy="765645"/>
          </a:xfrm>
          <a:prstGeom prst="snip2Diag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cs typeface="Arial"/>
              </a:rPr>
              <a:t>Физические лица</a:t>
            </a:r>
            <a:endParaRPr lang="ru-RU" dirty="0"/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581DD775-A983-A641-06C2-D6801C92B21E}"/>
              </a:ext>
            </a:extLst>
          </p:cNvPr>
          <p:cNvCxnSpPr/>
          <p:nvPr/>
        </p:nvCxnSpPr>
        <p:spPr>
          <a:xfrm>
            <a:off x="639549" y="2109143"/>
            <a:ext cx="26557" cy="2969864"/>
          </a:xfrm>
          <a:prstGeom prst="straightConnector1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1E353124-42D6-0496-E6F4-9A3FFD340775}"/>
              </a:ext>
            </a:extLst>
          </p:cNvPr>
          <p:cNvCxnSpPr/>
          <p:nvPr/>
        </p:nvCxnSpPr>
        <p:spPr>
          <a:xfrm>
            <a:off x="655515" y="2877099"/>
            <a:ext cx="648948" cy="834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5B5B910F-E132-530C-5220-73AFCFDE8A96}"/>
              </a:ext>
            </a:extLst>
          </p:cNvPr>
          <p:cNvCxnSpPr>
            <a:cxnSpLocks/>
          </p:cNvCxnSpPr>
          <p:nvPr/>
        </p:nvCxnSpPr>
        <p:spPr>
          <a:xfrm>
            <a:off x="655542" y="3973660"/>
            <a:ext cx="648948" cy="834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7712F202-5E7C-9CF1-06AF-8CCAE7ADF723}"/>
              </a:ext>
            </a:extLst>
          </p:cNvPr>
          <p:cNvCxnSpPr>
            <a:cxnSpLocks/>
          </p:cNvCxnSpPr>
          <p:nvPr/>
        </p:nvCxnSpPr>
        <p:spPr>
          <a:xfrm>
            <a:off x="655546" y="5070220"/>
            <a:ext cx="648948" cy="834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" name="Рисунок 1" descr="Изображение выглядит как завод, строительство, промышленность, инжиниринг&#10;&#10;Автоматически созданное описание">
            <a:extLst>
              <a:ext uri="{FF2B5EF4-FFF2-40B4-BE49-F238E27FC236}">
                <a16:creationId xmlns:a16="http://schemas.microsoft.com/office/drawing/2014/main" id="{6C37A510-4AE8-7760-422C-84FAD0419D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067" y="940627"/>
            <a:ext cx="3343510" cy="2241387"/>
          </a:xfrm>
          <a:prstGeom prst="rect">
            <a:avLst/>
          </a:prstGeom>
        </p:spPr>
      </p:pic>
      <p:pic>
        <p:nvPicPr>
          <p:cNvPr id="7" name="Рисунок 6" descr="Финские краски | Строительный и мебельный рынок «Южный»">
            <a:extLst>
              <a:ext uri="{FF2B5EF4-FFF2-40B4-BE49-F238E27FC236}">
                <a16:creationId xmlns:a16="http://schemas.microsoft.com/office/drawing/2014/main" id="{A2E10AF1-F98A-448D-7C28-F2DC08E70B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6492" y="2545036"/>
            <a:ext cx="3123507" cy="2365926"/>
          </a:xfrm>
          <a:prstGeom prst="rect">
            <a:avLst/>
          </a:prstGeom>
        </p:spPr>
      </p:pic>
      <p:pic>
        <p:nvPicPr>
          <p:cNvPr id="8" name="Рисунок 7" descr="Мужчина красит стену в доме валиком и краской. ремонт комнат в доме. |  Премиум Фото">
            <a:extLst>
              <a:ext uri="{FF2B5EF4-FFF2-40B4-BE49-F238E27FC236}">
                <a16:creationId xmlns:a16="http://schemas.microsoft.com/office/drawing/2014/main" id="{1492216A-7D7F-36F6-629E-FD2E9906C8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1789" y="4027488"/>
            <a:ext cx="3431864" cy="224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981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Бизнес-модель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Схема движения товара и денег по модели бизнес-канва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9CC3255-8799-4446-AEC1-4146381555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08" t="10671" r="5319" b="10671"/>
          <a:stretch/>
        </p:blipFill>
        <p:spPr>
          <a:xfrm>
            <a:off x="1074292" y="1577614"/>
            <a:ext cx="10058209" cy="521327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21F5A77-3AD3-487B-B046-8EB0FDE5D937}"/>
              </a:ext>
            </a:extLst>
          </p:cNvPr>
          <p:cNvSpPr txBox="1"/>
          <p:nvPr/>
        </p:nvSpPr>
        <p:spPr>
          <a:xfrm>
            <a:off x="6227513" y="6302261"/>
            <a:ext cx="4014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/>
              <a:t>Спонсоры, гранты, инвесторы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CE1371-8275-4B6D-BF61-335B12B8FAEC}"/>
              </a:ext>
            </a:extLst>
          </p:cNvPr>
          <p:cNvSpPr txBox="1"/>
          <p:nvPr/>
        </p:nvSpPr>
        <p:spPr>
          <a:xfrm>
            <a:off x="1189608" y="2783463"/>
            <a:ext cx="185543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/>
              <a:t>ПАО «Северсталь» </a:t>
            </a:r>
          </a:p>
          <a:p>
            <a:r>
              <a:rPr lang="ru-RU" sz="1800" dirty="0"/>
              <a:t> и </a:t>
            </a:r>
          </a:p>
          <a:p>
            <a:r>
              <a:rPr lang="ru-RU" sz="1800" dirty="0"/>
              <a:t>ПАО «</a:t>
            </a:r>
            <a:r>
              <a:rPr lang="ru-RU" sz="1800" dirty="0" err="1"/>
              <a:t>Фосагро</a:t>
            </a:r>
            <a:r>
              <a:rPr lang="ru-RU" sz="1800" dirty="0"/>
              <a:t>»</a:t>
            </a:r>
          </a:p>
          <a:p>
            <a:endParaRPr lang="ru-RU" sz="1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27AA6A-49F7-4952-AB25-40C4DF44DBE4}"/>
              </a:ext>
            </a:extLst>
          </p:cNvPr>
          <p:cNvSpPr txBox="1"/>
          <p:nvPr/>
        </p:nvSpPr>
        <p:spPr>
          <a:xfrm>
            <a:off x="7068000" y="4442883"/>
            <a:ext cx="21927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/>
              <a:t>Прямые продажи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642346-6364-4995-B427-BE5DFA0AF326}"/>
              </a:ext>
            </a:extLst>
          </p:cNvPr>
          <p:cNvSpPr txBox="1"/>
          <p:nvPr/>
        </p:nvSpPr>
        <p:spPr>
          <a:xfrm>
            <a:off x="3045041" y="2491430"/>
            <a:ext cx="20773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Привлечение: реклама,</a:t>
            </a:r>
            <a:r>
              <a:rPr lang="en-US" sz="1600" dirty="0"/>
              <a:t> web-</a:t>
            </a:r>
            <a:r>
              <a:rPr lang="ru-RU" sz="1600" dirty="0"/>
              <a:t>сайт, торговые предложения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508A3D3-9EEA-4A55-801D-4A7BB6772649}"/>
              </a:ext>
            </a:extLst>
          </p:cNvPr>
          <p:cNvSpPr txBox="1"/>
          <p:nvPr/>
        </p:nvSpPr>
        <p:spPr>
          <a:xfrm>
            <a:off x="3045041" y="4361420"/>
            <a:ext cx="20773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Бюджет на полгода</a:t>
            </a:r>
          </a:p>
          <a:p>
            <a:r>
              <a:rPr lang="ru-RU" sz="1600" dirty="0"/>
              <a:t>5 человек в команде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4B77E7-C1FA-445F-89DB-98C28983EF6B}"/>
              </a:ext>
            </a:extLst>
          </p:cNvPr>
          <p:cNvSpPr txBox="1"/>
          <p:nvPr/>
        </p:nvSpPr>
        <p:spPr>
          <a:xfrm>
            <a:off x="5007005" y="2450373"/>
            <a:ext cx="21927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Высокий уровень качества теплоизоляционных красок, универсальность в применении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467CA4-4453-4E27-94D8-1EA215A0CECA}"/>
              </a:ext>
            </a:extLst>
          </p:cNvPr>
          <p:cNvSpPr txBox="1"/>
          <p:nvPr/>
        </p:nvSpPr>
        <p:spPr>
          <a:xfrm>
            <a:off x="9145372" y="2542741"/>
            <a:ext cx="185543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Строительные компании и предприятия</a:t>
            </a:r>
          </a:p>
          <a:p>
            <a:endParaRPr lang="ru-RU" sz="1600" dirty="0"/>
          </a:p>
          <a:p>
            <a:r>
              <a:rPr lang="ru-RU" sz="1600" dirty="0"/>
              <a:t>Ключевой сегмент:</a:t>
            </a:r>
          </a:p>
          <a:p>
            <a:r>
              <a:rPr lang="ru-RU" sz="1600" dirty="0"/>
              <a:t>-предприятия интересующиеся технологией и уникальностью красок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5AEBC5-85F7-4416-A4EB-80F83DF01A10}"/>
              </a:ext>
            </a:extLst>
          </p:cNvPr>
          <p:cNvSpPr txBox="1"/>
          <p:nvPr/>
        </p:nvSpPr>
        <p:spPr>
          <a:xfrm>
            <a:off x="1189608" y="6194540"/>
            <a:ext cx="46785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1.Разработка технологии</a:t>
            </a:r>
          </a:p>
          <a:p>
            <a:r>
              <a:rPr lang="ru-RU" sz="1600" dirty="0"/>
              <a:t>2.Реклама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C763AE6-0C80-499F-BA52-57AE4A2E9801}"/>
              </a:ext>
            </a:extLst>
          </p:cNvPr>
          <p:cNvSpPr txBox="1"/>
          <p:nvPr/>
        </p:nvSpPr>
        <p:spPr>
          <a:xfrm>
            <a:off x="7261934" y="2475783"/>
            <a:ext cx="1686757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Менеджеры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81601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Овал 10"/>
          <p:cNvSpPr/>
          <p:nvPr/>
        </p:nvSpPr>
        <p:spPr>
          <a:xfrm>
            <a:off x="8037217" y="2307174"/>
            <a:ext cx="2870521" cy="2824222"/>
          </a:xfrm>
          <a:prstGeom prst="ellipse">
            <a:avLst/>
          </a:prstGeom>
          <a:solidFill>
            <a:srgbClr val="6600C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Рынок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1840090"/>
          </a:xfrm>
        </p:spPr>
        <p:txBody>
          <a:bodyPr>
            <a:normAutofit/>
          </a:bodyPr>
          <a:lstStyle/>
          <a:p>
            <a:r>
              <a:rPr lang="ru-RU" dirty="0"/>
              <a:t>В первое время продажи будут проводиться на территории Вологодской области. </a:t>
            </a:r>
          </a:p>
          <a:p>
            <a:endParaRPr lang="ru-RU" dirty="0"/>
          </a:p>
        </p:txBody>
      </p:sp>
      <p:sp>
        <p:nvSpPr>
          <p:cNvPr id="10" name="Овал 9"/>
          <p:cNvSpPr/>
          <p:nvPr/>
        </p:nvSpPr>
        <p:spPr>
          <a:xfrm>
            <a:off x="8254943" y="2823099"/>
            <a:ext cx="2435070" cy="2308297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8657164" y="3553428"/>
            <a:ext cx="1630628" cy="1577968"/>
          </a:xfrm>
          <a:prstGeom prst="ellipse">
            <a:avLst/>
          </a:prstGeom>
          <a:solidFill>
            <a:srgbClr val="008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9084726" y="2376823"/>
            <a:ext cx="983848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TAM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084726" y="3130301"/>
            <a:ext cx="1203066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SAM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084726" y="4213185"/>
            <a:ext cx="983848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SOM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809265" y="2101295"/>
            <a:ext cx="4953964" cy="1002251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344965" y="3585994"/>
            <a:ext cx="5321221" cy="1011909"/>
          </a:xfrm>
          <a:prstGeom prst="roundRect">
            <a:avLst/>
          </a:prstGeom>
          <a:solidFill>
            <a:schemeClr val="bg2">
              <a:lumMod val="2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387540" y="4966886"/>
            <a:ext cx="5091203" cy="1051789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2" name="Прямая со стрелкой 21"/>
          <p:cNvCxnSpPr>
            <a:endCxn id="11" idx="1"/>
          </p:cNvCxnSpPr>
          <p:nvPr/>
        </p:nvCxnSpPr>
        <p:spPr>
          <a:xfrm flipV="1">
            <a:off x="5763168" y="2720772"/>
            <a:ext cx="2694427" cy="1249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endCxn id="10" idx="1"/>
          </p:cNvCxnSpPr>
          <p:nvPr/>
        </p:nvCxnSpPr>
        <p:spPr>
          <a:xfrm flipV="1">
            <a:off x="6624879" y="3130289"/>
            <a:ext cx="2007229" cy="10592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V="1">
            <a:off x="7406683" y="3778164"/>
            <a:ext cx="1459525" cy="187398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948383" y="2253280"/>
            <a:ext cx="4467467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 sz="2400" dirty="0"/>
              <a:t>Предприятия Вологодской области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83394" y="3799255"/>
            <a:ext cx="450183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</a:rPr>
              <a:t>Предприятия Череповца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814728" y="5032351"/>
            <a:ext cx="3470477" cy="8771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ru-RU"/>
          </a:p>
          <a:p>
            <a:r>
              <a:rPr lang="ru-RU" sz="2800" dirty="0">
                <a:solidFill>
                  <a:schemeClr val="bg1"/>
                </a:solidFill>
                <a:ea typeface="+mn-lt"/>
                <a:cs typeface="+mn-lt"/>
              </a:rPr>
              <a:t>ПАО «Северсталь»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299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один усеченный угол 6">
            <a:extLst>
              <a:ext uri="{FF2B5EF4-FFF2-40B4-BE49-F238E27FC236}">
                <a16:creationId xmlns:a16="http://schemas.microsoft.com/office/drawing/2014/main" id="{5615C01E-A720-EFF6-92AB-203AE4961900}"/>
              </a:ext>
            </a:extLst>
          </p:cNvPr>
          <p:cNvSpPr/>
          <p:nvPr/>
        </p:nvSpPr>
        <p:spPr>
          <a:xfrm>
            <a:off x="8354484" y="2106991"/>
            <a:ext cx="3454704" cy="3989638"/>
          </a:xfrm>
          <a:prstGeom prst="snip1Rect">
            <a:avLst/>
          </a:prstGeom>
          <a:solidFill>
            <a:srgbClr val="FFC9A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: один усеченный угол 1">
            <a:extLst>
              <a:ext uri="{FF2B5EF4-FFF2-40B4-BE49-F238E27FC236}">
                <a16:creationId xmlns:a16="http://schemas.microsoft.com/office/drawing/2014/main" id="{C8444453-464D-5C66-A4C4-26888E6B530D}"/>
              </a:ext>
            </a:extLst>
          </p:cNvPr>
          <p:cNvSpPr/>
          <p:nvPr/>
        </p:nvSpPr>
        <p:spPr>
          <a:xfrm>
            <a:off x="513372" y="2065864"/>
            <a:ext cx="3454704" cy="3989638"/>
          </a:xfrm>
          <a:prstGeom prst="snip1Rect">
            <a:avLst/>
          </a:prstGeom>
          <a:solidFill>
            <a:srgbClr val="E8FFC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Конкуренты</a:t>
            </a: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E4BF7E01-CF49-45C6-BD4F-81ED4FF4F26D}"/>
              </a:ext>
            </a:extLst>
          </p:cNvPr>
          <p:cNvSpPr/>
          <p:nvPr/>
        </p:nvSpPr>
        <p:spPr>
          <a:xfrm>
            <a:off x="4659748" y="912701"/>
            <a:ext cx="2987590" cy="5636993"/>
          </a:xfrm>
          <a:prstGeom prst="flowChartDocumen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Основные конкуренты:</a:t>
            </a:r>
            <a:endParaRPr lang="ru-RU" sz="2000" b="1">
              <a:solidFill>
                <a:schemeClr val="tx1"/>
              </a:solidFill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ru-RU" sz="2000" dirty="0">
                <a:solidFill>
                  <a:schemeClr val="tx1"/>
                </a:solidFill>
              </a:rPr>
              <a:t> НПО «Фуллерен» - Корунд</a:t>
            </a:r>
            <a:endParaRPr lang="ru-RU" sz="2000">
              <a:solidFill>
                <a:schemeClr val="tx1"/>
              </a:solidFill>
              <a:cs typeface="Arial"/>
            </a:endParaRPr>
          </a:p>
          <a:p>
            <a:pPr marL="285750" indent="-285750">
              <a:buFont typeface="Arial"/>
              <a:buChar char="•"/>
            </a:pPr>
            <a:endParaRPr lang="ru-RU" sz="2000" dirty="0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ru-RU" sz="2000" dirty="0">
                <a:solidFill>
                  <a:schemeClr val="tx1"/>
                </a:solidFill>
              </a:rPr>
              <a:t>НПО "БРОНЯ" </a:t>
            </a:r>
            <a:endParaRPr lang="ru-RU" sz="2000">
              <a:solidFill>
                <a:schemeClr val="tx1"/>
              </a:solidFill>
              <a:cs typeface="Arial"/>
            </a:endParaRPr>
          </a:p>
          <a:p>
            <a:pPr marL="285750" indent="-285750">
              <a:buFont typeface="Arial"/>
              <a:buChar char="•"/>
            </a:pPr>
            <a:endParaRPr lang="ru-RU" sz="2000" dirty="0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ru-RU" sz="2000" dirty="0">
                <a:solidFill>
                  <a:schemeClr val="tx1"/>
                </a:solidFill>
              </a:rPr>
              <a:t>ООО НПП «</a:t>
            </a:r>
            <a:r>
              <a:rPr lang="ru-RU" sz="2000" err="1">
                <a:solidFill>
                  <a:schemeClr val="tx1"/>
                </a:solidFill>
              </a:rPr>
              <a:t>Термалком</a:t>
            </a:r>
            <a:r>
              <a:rPr lang="ru-RU" sz="2000" dirty="0">
                <a:solidFill>
                  <a:schemeClr val="tx1"/>
                </a:solidFill>
              </a:rPr>
              <a:t>» - </a:t>
            </a:r>
            <a:r>
              <a:rPr lang="ru-RU" sz="2000" err="1">
                <a:solidFill>
                  <a:schemeClr val="tx1"/>
                </a:solidFill>
              </a:rPr>
              <a:t>Астратек</a:t>
            </a:r>
            <a:endParaRPr lang="ru-RU" sz="2000">
              <a:solidFill>
                <a:schemeClr val="tx1"/>
              </a:solidFill>
              <a:cs typeface="Arial"/>
            </a:endParaRPr>
          </a:p>
          <a:p>
            <a:pPr marL="285750" indent="-285750">
              <a:buFont typeface="Arial"/>
              <a:buChar char="•"/>
            </a:pPr>
            <a:endParaRPr lang="ru-RU" sz="2000" dirty="0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ru-RU" sz="2000" dirty="0">
                <a:solidFill>
                  <a:schemeClr val="tx1"/>
                </a:solidFill>
              </a:rPr>
              <a:t>ООО НПК ИТ - </a:t>
            </a:r>
            <a:r>
              <a:rPr lang="ru-RU" sz="2000" err="1">
                <a:solidFill>
                  <a:schemeClr val="tx1"/>
                </a:solidFill>
              </a:rPr>
              <a:t>Актерм</a:t>
            </a:r>
            <a:endParaRPr lang="ru-RU" sz="2000">
              <a:solidFill>
                <a:schemeClr val="tx1"/>
              </a:solidFill>
              <a:cs typeface="Arial"/>
            </a:endParaRPr>
          </a:p>
          <a:p>
            <a:pPr marL="285750" indent="-285750">
              <a:buFont typeface="Arial"/>
              <a:buChar char="•"/>
            </a:pPr>
            <a:endParaRPr lang="ru-RU" sz="2000" dirty="0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ru-RU" sz="2000" dirty="0">
                <a:solidFill>
                  <a:schemeClr val="tx1"/>
                </a:solidFill>
              </a:rPr>
              <a:t> ООО «</a:t>
            </a:r>
            <a:r>
              <a:rPr lang="ru-RU" sz="2000" err="1">
                <a:solidFill>
                  <a:schemeClr val="tx1"/>
                </a:solidFill>
              </a:rPr>
              <a:t>Спецэмаль</a:t>
            </a:r>
            <a:r>
              <a:rPr lang="ru-RU" sz="2000" dirty="0">
                <a:solidFill>
                  <a:schemeClr val="tx1"/>
                </a:solidFill>
              </a:rPr>
              <a:t>» - </a:t>
            </a:r>
            <a:r>
              <a:rPr lang="ru-RU" sz="2000" err="1">
                <a:solidFill>
                  <a:schemeClr val="tx1"/>
                </a:solidFill>
              </a:rPr>
              <a:t>Магнитерм</a:t>
            </a:r>
            <a:endParaRPr lang="ru-RU" sz="2000">
              <a:solidFill>
                <a:schemeClr val="tx1"/>
              </a:solidFill>
              <a:cs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52415" y="1096266"/>
            <a:ext cx="2243520" cy="4462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dirty="0"/>
              <a:t>Достоинства</a:t>
            </a:r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9034312" y="1096301"/>
            <a:ext cx="2048719" cy="4462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Недостатки</a:t>
            </a:r>
          </a:p>
        </p:txBody>
      </p:sp>
      <p:cxnSp>
        <p:nvCxnSpPr>
          <p:cNvPr id="18" name="Прямая со стрелкой 17"/>
          <p:cNvCxnSpPr>
            <a:cxnSpLocks/>
          </p:cNvCxnSpPr>
          <p:nvPr/>
        </p:nvCxnSpPr>
        <p:spPr>
          <a:xfrm flipH="1" flipV="1">
            <a:off x="3185703" y="1254437"/>
            <a:ext cx="1474016" cy="1884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cxnSpLocks/>
            <a:stCxn id="4" idx="7"/>
            <a:endCxn id="14" idx="1"/>
          </p:cNvCxnSpPr>
          <p:nvPr/>
        </p:nvCxnSpPr>
        <p:spPr>
          <a:xfrm>
            <a:off x="7647190" y="1309153"/>
            <a:ext cx="1387122" cy="1028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8328250" y="2283222"/>
            <a:ext cx="3482533" cy="363176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dirty="0"/>
              <a:t>Высокая цена</a:t>
            </a:r>
            <a:endParaRPr lang="ru-RU">
              <a:cs typeface="Arial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dirty="0"/>
              <a:t>Теплоизоляционные краски пожароопасны</a:t>
            </a:r>
            <a:endParaRPr lang="ru-RU">
              <a:cs typeface="Arial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dirty="0"/>
              <a:t>Огнестойкие краски не удерживают тепло</a:t>
            </a:r>
            <a:endParaRPr lang="ru-RU">
              <a:cs typeface="Arial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dirty="0"/>
              <a:t>Токсичны</a:t>
            </a:r>
            <a:endParaRPr lang="ru-RU">
              <a:cs typeface="Arial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dirty="0"/>
              <a:t>Вредные отходы производства</a:t>
            </a:r>
            <a:endParaRPr lang="ru-RU" dirty="0">
              <a:cs typeface="Arial"/>
            </a:endParaRPr>
          </a:p>
          <a:p>
            <a:endParaRPr lang="ru-RU" dirty="0"/>
          </a:p>
        </p:txBody>
      </p:sp>
      <p:cxnSp>
        <p:nvCxnSpPr>
          <p:cNvPr id="27" name="Прямая со стрелкой 26"/>
          <p:cNvCxnSpPr>
            <a:cxnSpLocks/>
            <a:stCxn id="14" idx="2"/>
          </p:cNvCxnSpPr>
          <p:nvPr/>
        </p:nvCxnSpPr>
        <p:spPr>
          <a:xfrm>
            <a:off x="10058672" y="1542577"/>
            <a:ext cx="10845" cy="5772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cxnSpLocks/>
            <a:stCxn id="3" idx="2"/>
          </p:cNvCxnSpPr>
          <p:nvPr/>
        </p:nvCxnSpPr>
        <p:spPr>
          <a:xfrm>
            <a:off x="2074175" y="1542542"/>
            <a:ext cx="5127" cy="52932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37" name="TextBox 1036"/>
          <p:cNvSpPr txBox="1"/>
          <p:nvPr/>
        </p:nvSpPr>
        <p:spPr>
          <a:xfrm>
            <a:off x="509286" y="2283222"/>
            <a:ext cx="3356657" cy="186204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dirty="0"/>
              <a:t>Продукция с известным уровнем эффективности</a:t>
            </a:r>
            <a:endParaRPr lang="ru-RU">
              <a:cs typeface="Arial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dirty="0"/>
              <a:t>Качественная продукция</a:t>
            </a:r>
            <a:endParaRPr lang="ru-RU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0708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Текущие результаты команды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4F7795D-8D54-4842-1449-896F85841C0D}"/>
              </a:ext>
            </a:extLst>
          </p:cNvPr>
          <p:cNvSpPr/>
          <p:nvPr/>
        </p:nvSpPr>
        <p:spPr>
          <a:xfrm>
            <a:off x="312415" y="1042339"/>
            <a:ext cx="3710914" cy="55048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u="sng" dirty="0">
                <a:solidFill>
                  <a:schemeClr val="tx1"/>
                </a:solidFill>
                <a:cs typeface="Arial"/>
              </a:rPr>
              <a:t>Предварительные договоренности:</a:t>
            </a:r>
          </a:p>
          <a:p>
            <a:r>
              <a:rPr lang="ru-RU" sz="2000" dirty="0">
                <a:solidFill>
                  <a:schemeClr val="tx1"/>
                </a:solidFill>
                <a:cs typeface="Arial"/>
              </a:rPr>
              <a:t>Кафедра Химических технологий готова предоставить лаборатории и оборудование для проведения экспериментов по созданию и усовершенствованию будущей технологии.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8FFE617-1702-D86F-EAB4-D284AA0CE668}"/>
              </a:ext>
            </a:extLst>
          </p:cNvPr>
          <p:cNvSpPr/>
          <p:nvPr/>
        </p:nvSpPr>
        <p:spPr>
          <a:xfrm>
            <a:off x="4297063" y="1042339"/>
            <a:ext cx="3710914" cy="55048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000" u="sng" dirty="0">
                <a:solidFill>
                  <a:srgbClr val="000000"/>
                </a:solidFill>
                <a:cs typeface="Arial"/>
              </a:rPr>
              <a:t> Ключевые партнерства</a:t>
            </a:r>
            <a:r>
              <a:rPr lang="ru-RU" sz="2000" u="sng" dirty="0">
                <a:solidFill>
                  <a:schemeClr val="tx1"/>
                </a:solidFill>
                <a:cs typeface="Arial"/>
              </a:rPr>
              <a:t>:</a:t>
            </a:r>
          </a:p>
          <a:p>
            <a:pPr algn="ctr"/>
            <a:endParaRPr lang="ru-RU" sz="2000" u="sng" dirty="0">
              <a:solidFill>
                <a:schemeClr val="tx1"/>
              </a:solidFill>
              <a:cs typeface="Arial"/>
            </a:endParaRPr>
          </a:p>
          <a:p>
            <a:pPr marL="342900" indent="-342900">
              <a:buFont typeface="Arial"/>
              <a:buChar char="•"/>
            </a:pPr>
            <a:r>
              <a:rPr lang="ru-RU" dirty="0">
                <a:solidFill>
                  <a:schemeClr val="tx1"/>
                </a:solidFill>
                <a:cs typeface="Arial"/>
              </a:rPr>
              <a:t>ПАО «Северсталь»</a:t>
            </a:r>
          </a:p>
          <a:p>
            <a:pPr marL="342900" indent="-342900">
              <a:buFont typeface="Arial"/>
              <a:buChar char="•"/>
            </a:pPr>
            <a:r>
              <a:rPr lang="ru-RU" dirty="0">
                <a:solidFill>
                  <a:schemeClr val="tx1"/>
                </a:solidFill>
                <a:cs typeface="Arial"/>
              </a:rPr>
              <a:t>ЧГРЭС</a:t>
            </a:r>
          </a:p>
          <a:p>
            <a:pPr marL="342900" indent="-342900">
              <a:buFont typeface="Arial"/>
              <a:buChar char="•"/>
            </a:pPr>
            <a:r>
              <a:rPr lang="ru-RU" dirty="0">
                <a:solidFill>
                  <a:schemeClr val="tx1"/>
                </a:solidFill>
                <a:cs typeface="Arial"/>
              </a:rPr>
              <a:t>ПАО «Фосагро»</a:t>
            </a:r>
          </a:p>
          <a:p>
            <a:endParaRPr lang="ru-RU" sz="2000" dirty="0">
              <a:solidFill>
                <a:schemeClr val="tx1"/>
              </a:solidFill>
              <a:cs typeface="Arial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6930586-31D3-9125-09A1-FB2996DC732E}"/>
              </a:ext>
            </a:extLst>
          </p:cNvPr>
          <p:cNvSpPr/>
          <p:nvPr/>
        </p:nvSpPr>
        <p:spPr>
          <a:xfrm>
            <a:off x="8258587" y="1031242"/>
            <a:ext cx="3710914" cy="55048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800" u="sng" dirty="0">
                <a:solidFill>
                  <a:srgbClr val="000000"/>
                </a:solidFill>
                <a:cs typeface="Arial"/>
              </a:rPr>
              <a:t>Что было реализовано, количественные и качественные показатели:</a:t>
            </a:r>
            <a:endParaRPr lang="ru-RU" sz="1800">
              <a:cs typeface="Arial"/>
            </a:endParaRPr>
          </a:p>
          <a:p>
            <a:pPr marL="1905" indent="-1905">
              <a:spcBef>
                <a:spcPct val="20000"/>
              </a:spcBef>
            </a:pPr>
            <a:r>
              <a:rPr lang="ru-RU" sz="2000" dirty="0">
                <a:solidFill>
                  <a:schemeClr val="tx1"/>
                </a:solidFill>
                <a:cs typeface="Arial"/>
              </a:rPr>
              <a:t>Был проведен информационный патентный поиск. По результатам подготовленная аналитическая записка</a:t>
            </a:r>
            <a:endParaRPr lang="en-US" dirty="0">
              <a:solidFill>
                <a:schemeClr val="tx1"/>
              </a:solidFill>
            </a:endParaRPr>
          </a:p>
          <a:p>
            <a:pPr marL="1905" indent="-1905">
              <a:spcBef>
                <a:spcPct val="20000"/>
              </a:spcBef>
            </a:pPr>
            <a:endParaRPr lang="ru-RU" sz="2000" dirty="0">
              <a:solidFill>
                <a:schemeClr val="tx1"/>
              </a:solidFill>
              <a:cs typeface="Arial"/>
            </a:endParaRPr>
          </a:p>
          <a:p>
            <a:pPr marL="1905" indent="-1905">
              <a:spcBef>
                <a:spcPct val="20000"/>
              </a:spcBef>
            </a:pPr>
            <a:r>
              <a:rPr lang="ru-RU" sz="2000" dirty="0">
                <a:solidFill>
                  <a:schemeClr val="tx1"/>
                </a:solidFill>
                <a:cs typeface="Arial"/>
              </a:rPr>
              <a:t>Проведён анализ рынка</a:t>
            </a:r>
            <a:endParaRPr lang="en-US" sz="2000" dirty="0">
              <a:solidFill>
                <a:schemeClr val="tx1"/>
              </a:solidFill>
              <a:cs typeface="Arial"/>
            </a:endParaRPr>
          </a:p>
          <a:p>
            <a:pPr marL="1905" indent="-1905">
              <a:spcBef>
                <a:spcPct val="20000"/>
              </a:spcBef>
            </a:pPr>
            <a:r>
              <a:rPr lang="ru-RU" sz="2000" dirty="0">
                <a:solidFill>
                  <a:schemeClr val="tx1"/>
                </a:solidFill>
                <a:cs typeface="Arial"/>
              </a:rPr>
              <a:t>Утверждено техническое задание</a:t>
            </a:r>
            <a:endParaRPr lang="en-US" sz="2000" dirty="0">
              <a:solidFill>
                <a:schemeClr val="tx1"/>
              </a:solidFill>
              <a:cs typeface="Arial"/>
            </a:endParaRPr>
          </a:p>
          <a:p>
            <a:pPr marL="1905" indent="-1905">
              <a:spcBef>
                <a:spcPct val="20000"/>
              </a:spcBef>
            </a:pPr>
            <a:endParaRPr lang="ru-RU" sz="2000" dirty="0">
              <a:solidFill>
                <a:schemeClr val="tx1"/>
              </a:solidFill>
              <a:cs typeface="Arial"/>
            </a:endParaRPr>
          </a:p>
          <a:p>
            <a:pPr marL="1905" indent="-1905">
              <a:spcBef>
                <a:spcPct val="20000"/>
              </a:spcBef>
            </a:pPr>
            <a:r>
              <a:rPr lang="ru-RU" sz="2000" dirty="0">
                <a:solidFill>
                  <a:schemeClr val="tx1"/>
                </a:solidFill>
                <a:cs typeface="Arial"/>
              </a:rPr>
              <a:t>Была создана основа будущей технологии</a:t>
            </a:r>
          </a:p>
          <a:p>
            <a:pPr marL="1905" indent="-1905">
              <a:spcBef>
                <a:spcPct val="20000"/>
              </a:spcBef>
            </a:pPr>
            <a:endParaRPr lang="ru-RU" sz="2000" dirty="0">
              <a:solidFill>
                <a:schemeClr val="tx1"/>
              </a:solidFill>
              <a:cs typeface="Arial"/>
            </a:endParaRPr>
          </a:p>
          <a:p>
            <a:pPr algn="ctr"/>
            <a:endParaRPr lang="ru-RU" sz="2000" u="sng" dirty="0">
              <a:solidFill>
                <a:schemeClr val="tx1"/>
              </a:solidFill>
              <a:cs typeface="Arial"/>
            </a:endParaRPr>
          </a:p>
          <a:p>
            <a:pPr marL="342900" indent="-342900">
              <a:buFont typeface="Arial"/>
              <a:buChar char="•"/>
            </a:pPr>
            <a:endParaRPr lang="ru-RU" dirty="0">
              <a:solidFill>
                <a:schemeClr val="tx1"/>
              </a:solidFill>
              <a:cs typeface="Arial"/>
            </a:endParaRPr>
          </a:p>
          <a:p>
            <a:endParaRPr lang="ru-RU" sz="2000" dirty="0">
              <a:solidFill>
                <a:schemeClr val="tx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643272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C7A1EAF-E809-2AA4-077A-DF27BDE06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План развития стартап-проекта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21F8FD9-CB3D-06A6-9460-0E8706C9B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10" name="Объект 1"/>
          <p:cNvSpPr>
            <a:spLocks noGrp="1"/>
          </p:cNvSpPr>
          <p:nvPr>
            <p:ph idx="1"/>
          </p:nvPr>
        </p:nvSpPr>
        <p:spPr>
          <a:xfrm>
            <a:off x="609520" y="1163576"/>
            <a:ext cx="10971372" cy="602638"/>
          </a:xfrm>
        </p:spPr>
        <p:txBody>
          <a:bodyPr>
            <a:normAutofit/>
          </a:bodyPr>
          <a:lstStyle/>
          <a:p>
            <a:r>
              <a:rPr lang="ru-RU" dirty="0"/>
              <a:t>В технологии планируется улучшить такие качества, как: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7843FF8E-DD86-430A-95C8-6AF0ACBAF418}"/>
              </a:ext>
            </a:extLst>
          </p:cNvPr>
          <p:cNvSpPr/>
          <p:nvPr/>
        </p:nvSpPr>
        <p:spPr>
          <a:xfrm>
            <a:off x="861134" y="2012266"/>
            <a:ext cx="3462292" cy="5891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Стоимость производства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2F511FFF-1764-4ED7-9C85-85CEC95D1AB7}"/>
              </a:ext>
            </a:extLst>
          </p:cNvPr>
          <p:cNvSpPr/>
          <p:nvPr/>
        </p:nvSpPr>
        <p:spPr>
          <a:xfrm>
            <a:off x="4745801" y="2233169"/>
            <a:ext cx="3329126" cy="6026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Теплопроводность</a:t>
            </a:r>
            <a:r>
              <a:rPr lang="ru-RU" dirty="0"/>
              <a:t> 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3119DE0D-4879-4907-A6B8-4105AE7A7F97}"/>
              </a:ext>
            </a:extLst>
          </p:cNvPr>
          <p:cNvSpPr/>
          <p:nvPr/>
        </p:nvSpPr>
        <p:spPr>
          <a:xfrm>
            <a:off x="8497303" y="2012265"/>
            <a:ext cx="2831976" cy="5891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Огнестойкость</a:t>
            </a:r>
            <a:r>
              <a:rPr lang="ru-RU" dirty="0"/>
              <a:t> 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5FBD9AE2-DFD0-4B63-A8AE-ACE9A1762F4A}"/>
              </a:ext>
            </a:extLst>
          </p:cNvPr>
          <p:cNvSpPr/>
          <p:nvPr/>
        </p:nvSpPr>
        <p:spPr>
          <a:xfrm>
            <a:off x="7298904" y="3128474"/>
            <a:ext cx="2660382" cy="6026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Устойчивость</a:t>
            </a:r>
            <a:r>
              <a:rPr lang="ru-RU" dirty="0"/>
              <a:t> 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AF41D3FA-0328-4142-929A-EC8FE0FE1411}"/>
              </a:ext>
            </a:extLst>
          </p:cNvPr>
          <p:cNvSpPr/>
          <p:nvPr/>
        </p:nvSpPr>
        <p:spPr>
          <a:xfrm>
            <a:off x="1757778" y="3128474"/>
            <a:ext cx="4204262" cy="6026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Антикоррозионные свойства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4A9A2D1-4B18-4AD5-BA3F-D838634F4E85}"/>
              </a:ext>
            </a:extLst>
          </p:cNvPr>
          <p:cNvSpPr/>
          <p:nvPr/>
        </p:nvSpPr>
        <p:spPr>
          <a:xfrm>
            <a:off x="612165" y="4614571"/>
            <a:ext cx="10517079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Коммерциализация продукта подразумевает нахождение новых компаний заинтересованных в данной технологии, а также в создании бренда.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1001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Предложение для инвестора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1928867"/>
          </a:xfrm>
        </p:spPr>
        <p:txBody>
          <a:bodyPr vert="horz" lIns="117226" tIns="58613" rIns="117226" bIns="58613" rtlCol="0" anchor="t">
            <a:normAutofit lnSpcReduction="10000"/>
          </a:bodyPr>
          <a:lstStyle/>
          <a:p>
            <a:pPr marL="1905" indent="-1905" algn="ctr"/>
            <a:r>
              <a:rPr lang="ru-RU" dirty="0"/>
              <a:t>На первых порах для разработки рабочей технологии для закупки необходимых материалов и оборудования нам требуется 3 миллиона рублей</a:t>
            </a:r>
          </a:p>
          <a:p>
            <a:pPr marL="1905" indent="-1905" algn="ctr"/>
            <a:r>
              <a:rPr lang="ru-RU" dirty="0"/>
              <a:t>Данная сумма необходима на закупку оборудования: реактор идеального перемешивания, автоклав, дозатор по бочкам. А также аренду помещений и зарплату работникам проекта</a:t>
            </a:r>
            <a:endParaRPr lang="ru-RU" dirty="0">
              <a:cs typeface="Arial"/>
            </a:endParaRPr>
          </a:p>
          <a:p>
            <a:endParaRPr lang="ru-RU" dirty="0"/>
          </a:p>
          <a:p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190972E-FD04-409A-B50E-36A34D02247B}"/>
              </a:ext>
            </a:extLst>
          </p:cNvPr>
          <p:cNvSpPr/>
          <p:nvPr/>
        </p:nvSpPr>
        <p:spPr>
          <a:xfrm>
            <a:off x="609521" y="5207011"/>
            <a:ext cx="10820779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При этом инвестор получит доступ ко всем разработкам,  сможет предъявлять требования к продукту, производимому по технологии, в дальнейшем от продаж  он будет получать 10% от продаж.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F2AF3ED-6603-4A1C-B3F9-BF5EC3D3B7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2655" y="2769304"/>
            <a:ext cx="3540759" cy="235681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3650933-9131-4C59-A1BC-AF527B76D7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6999" y="2769304"/>
            <a:ext cx="3540759" cy="2360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9994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Команда</a:t>
            </a:r>
          </a:p>
        </p:txBody>
      </p:sp>
      <p:sp>
        <p:nvSpPr>
          <p:cNvPr id="43" name="Объект 1"/>
          <p:cNvSpPr txBox="1">
            <a:spLocks/>
          </p:cNvSpPr>
          <p:nvPr/>
        </p:nvSpPr>
        <p:spPr>
          <a:xfrm>
            <a:off x="5084791" y="5484726"/>
            <a:ext cx="7333227" cy="528907"/>
          </a:xfrm>
          <a:prstGeom prst="rect">
            <a:avLst/>
          </a:prstGeom>
        </p:spPr>
        <p:txBody>
          <a:bodyPr>
            <a:normAutofit/>
          </a:bodyPr>
          <a:lstStyle>
            <a:lvl1pPr marL="2036" indent="-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85" indent="-4070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3744" indent="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100" dirty="0"/>
              <a:t>Контакты команды - </a:t>
            </a:r>
            <a:r>
              <a:rPr lang="en-US" sz="1900" dirty="0"/>
              <a:t>8 911 536 50 97</a:t>
            </a:r>
            <a:r>
              <a:rPr lang="ru-RU" sz="1900" dirty="0"/>
              <a:t> (</a:t>
            </a:r>
            <a:r>
              <a:rPr lang="en-US" sz="19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AlexKarven@mail.ru</a:t>
            </a:r>
            <a:r>
              <a:rPr lang="ru-RU" sz="1900" dirty="0"/>
              <a:t>)</a:t>
            </a:r>
          </a:p>
          <a:p>
            <a:endParaRPr lang="ru-RU" dirty="0">
              <a:solidFill>
                <a:srgbClr val="00B050"/>
              </a:solidFill>
            </a:endParaRPr>
          </a:p>
          <a:p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13A1E51-685A-450C-A586-A77BBB45C3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530" y="3965269"/>
            <a:ext cx="3074579" cy="260491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8CE6DF4-3F5D-4159-860E-D5ABF3416E46}"/>
              </a:ext>
            </a:extLst>
          </p:cNvPr>
          <p:cNvSpPr/>
          <p:nvPr/>
        </p:nvSpPr>
        <p:spPr>
          <a:xfrm>
            <a:off x="312819" y="6357823"/>
            <a:ext cx="21397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 err="1"/>
              <a:t>Трекер</a:t>
            </a:r>
            <a:r>
              <a:rPr lang="ru-RU" sz="1800" dirty="0"/>
              <a:t> команды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4D0CB51-3176-4713-9B77-747A401A4F3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351" t="24590" r="27960" b="35288"/>
          <a:stretch/>
        </p:blipFill>
        <p:spPr>
          <a:xfrm>
            <a:off x="4842719" y="857496"/>
            <a:ext cx="2253309" cy="257229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C6B585E-0AA0-4E15-AD0F-3536083AD4F0}"/>
              </a:ext>
            </a:extLst>
          </p:cNvPr>
          <p:cNvSpPr txBox="1"/>
          <p:nvPr/>
        </p:nvSpPr>
        <p:spPr>
          <a:xfrm>
            <a:off x="4327004" y="3578964"/>
            <a:ext cx="32847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/>
              <a:t>Назаров Александр Сергеевич</a:t>
            </a:r>
          </a:p>
          <a:p>
            <a:pPr algn="ctr"/>
            <a:r>
              <a:rPr lang="ru-RU" sz="1800" dirty="0"/>
              <a:t>Лидер команды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3615394-FF25-4D50-A7A4-96E33F4F0F4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1327" b="27736"/>
          <a:stretch/>
        </p:blipFill>
        <p:spPr>
          <a:xfrm>
            <a:off x="236241" y="901302"/>
            <a:ext cx="1654103" cy="218812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DBEC466-DC1E-46D5-8CE3-BEEDFC813A3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035" t="28990" r="40239" b="37402"/>
          <a:stretch/>
        </p:blipFill>
        <p:spPr>
          <a:xfrm>
            <a:off x="2158893" y="921493"/>
            <a:ext cx="2253309" cy="218812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0ED908E-0D85-45F0-88E7-FA18387824C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4463" t="5254" r="13876"/>
          <a:stretch/>
        </p:blipFill>
        <p:spPr>
          <a:xfrm>
            <a:off x="10058099" y="921493"/>
            <a:ext cx="1896741" cy="218812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28A4FB1-4315-40B2-BAC7-094D5215155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0755" t="25237" b="31149"/>
          <a:stretch/>
        </p:blipFill>
        <p:spPr>
          <a:xfrm>
            <a:off x="7611742" y="909549"/>
            <a:ext cx="2270375" cy="222850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7D6ABE0-2B58-44CC-86D3-FBFEAEAF0462}"/>
              </a:ext>
            </a:extLst>
          </p:cNvPr>
          <p:cNvSpPr txBox="1"/>
          <p:nvPr/>
        </p:nvSpPr>
        <p:spPr>
          <a:xfrm>
            <a:off x="12513" y="3262440"/>
            <a:ext cx="21015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/>
              <a:t>Батяева Юлия Алексеевна</a:t>
            </a:r>
          </a:p>
          <a:p>
            <a:pPr algn="ctr"/>
            <a:r>
              <a:rPr lang="ru-RU" sz="1800" dirty="0"/>
              <a:t>Интегратор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33DB875-FE08-41C4-81D5-6FFF99CFC91F}"/>
              </a:ext>
            </a:extLst>
          </p:cNvPr>
          <p:cNvSpPr txBox="1"/>
          <p:nvPr/>
        </p:nvSpPr>
        <p:spPr>
          <a:xfrm>
            <a:off x="2317072" y="3280624"/>
            <a:ext cx="21015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/>
              <a:t>Гурина Ксения Сергеевна</a:t>
            </a:r>
          </a:p>
          <a:p>
            <a:pPr algn="ctr"/>
            <a:r>
              <a:rPr lang="ru-RU" sz="1800" dirty="0"/>
              <a:t>Производитель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82B0259-F2F9-4DAA-8626-E8B220214834}"/>
              </a:ext>
            </a:extLst>
          </p:cNvPr>
          <p:cNvSpPr txBox="1"/>
          <p:nvPr/>
        </p:nvSpPr>
        <p:spPr>
          <a:xfrm>
            <a:off x="7625991" y="3280624"/>
            <a:ext cx="23703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/>
              <a:t>Хорошилов Артемий Павлович</a:t>
            </a:r>
          </a:p>
          <a:p>
            <a:pPr algn="ctr"/>
            <a:r>
              <a:rPr lang="ru-RU" sz="1800" dirty="0"/>
              <a:t>Предприниматель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4C4A96D-E878-4244-AFA6-F13805A3C1A2}"/>
              </a:ext>
            </a:extLst>
          </p:cNvPr>
          <p:cNvSpPr txBox="1"/>
          <p:nvPr/>
        </p:nvSpPr>
        <p:spPr>
          <a:xfrm>
            <a:off x="9594919" y="3270587"/>
            <a:ext cx="28230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/>
              <a:t>Якунина Мария Романовна </a:t>
            </a:r>
          </a:p>
          <a:p>
            <a:pPr algn="ctr"/>
            <a:r>
              <a:rPr lang="ru-RU" sz="1800" dirty="0"/>
              <a:t>Администратор</a:t>
            </a:r>
          </a:p>
        </p:txBody>
      </p:sp>
    </p:spTree>
    <p:extLst>
      <p:ext uri="{BB962C8B-B14F-4D97-AF65-F5344CB8AC3E}">
        <p14:creationId xmlns:p14="http://schemas.microsoft.com/office/powerpoint/2010/main" val="3069170245"/>
      </p:ext>
    </p:extLst>
  </p:cSld>
  <p:clrMapOvr>
    <a:masterClrMapping/>
  </p:clrMapOvr>
</p:sld>
</file>

<file path=ppt/theme/theme1.xml><?xml version="1.0" encoding="utf-8"?>
<a:theme xmlns:a="http://schemas.openxmlformats.org/drawingml/2006/main" name="Презентация">
  <a:themeElements>
    <a:clrScheme name="ЧГУ">
      <a:dk1>
        <a:srgbClr val="000000"/>
      </a:dk1>
      <a:lt1>
        <a:srgbClr val="FFFFFF"/>
      </a:lt1>
      <a:dk2>
        <a:srgbClr val="121314"/>
      </a:dk2>
      <a:lt2>
        <a:srgbClr val="F5F3F4"/>
      </a:lt2>
      <a:accent1>
        <a:srgbClr val="DA251D"/>
      </a:accent1>
      <a:accent2>
        <a:srgbClr val="A50E13"/>
      </a:accent2>
      <a:accent3>
        <a:srgbClr val="660102"/>
      </a:accent3>
      <a:accent4>
        <a:srgbClr val="E63538"/>
      </a:accent4>
      <a:accent5>
        <a:srgbClr val="B2A8A7"/>
      </a:accent5>
      <a:accent6>
        <a:srgbClr val="D4D4D4"/>
      </a:accent6>
      <a:hlink>
        <a:srgbClr val="DA251D"/>
      </a:hlink>
      <a:folHlink>
        <a:srgbClr val="B2A8A7"/>
      </a:folHlink>
    </a:clrScheme>
    <a:fontScheme name="ЧГУ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C87649E7524794AA35A456EA0EAADF8" ma:contentTypeVersion="15" ma:contentTypeDescription="Создание документа." ma:contentTypeScope="" ma:versionID="2dab7c0eba4859789521ec233c299425">
  <xsd:schema xmlns:xsd="http://www.w3.org/2001/XMLSchema" xmlns:xs="http://www.w3.org/2001/XMLSchema" xmlns:p="http://schemas.microsoft.com/office/2006/metadata/properties" xmlns:ns2="2b9d9955-93fb-4bd4-bcdb-8e7ddc259c20" xmlns:ns3="4c612441-9502-4d03-96ef-459065c861af" targetNamespace="http://schemas.microsoft.com/office/2006/metadata/properties" ma:root="true" ma:fieldsID="4956f9d603baee2021465d12568e22ee" ns2:_="" ns3:_="">
    <xsd:import namespace="2b9d9955-93fb-4bd4-bcdb-8e7ddc259c20"/>
    <xsd:import namespace="4c612441-9502-4d03-96ef-459065c861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9d9955-93fb-4bd4-bcdb-8e7ddc259c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18b14e38-c1c0-4c10-a034-9890b75499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12441-9502-4d03-96ef-459065c861a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4f5d557-526c-428f-9913-5aeff0506f6f}" ma:internalName="TaxCatchAll" ma:showField="CatchAllData" ma:web="4c612441-9502-4d03-96ef-459065c861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b9d9955-93fb-4bd4-bcdb-8e7ddc259c20">
      <Terms xmlns="http://schemas.microsoft.com/office/infopath/2007/PartnerControls"/>
    </lcf76f155ced4ddcb4097134ff3c332f>
    <TaxCatchAll xmlns="4c612441-9502-4d03-96ef-459065c861af" xsi:nil="true"/>
  </documentManagement>
</p:properties>
</file>

<file path=customXml/itemProps1.xml><?xml version="1.0" encoding="utf-8"?>
<ds:datastoreItem xmlns:ds="http://schemas.openxmlformats.org/officeDocument/2006/customXml" ds:itemID="{FDA8685B-D433-4A50-82AE-0EE899E309F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A6CA5F9-3E3A-4EF6-9E87-40B7E5B523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b9d9955-93fb-4bd4-bcdb-8e7ddc259c20"/>
    <ds:schemaRef ds:uri="4c612441-9502-4d03-96ef-459065c861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6200D7A-E42F-473E-ABEB-7993CB9305DC}">
  <ds:schemaRefs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2006/metadata/properties"/>
    <ds:schemaRef ds:uri="4c612441-9502-4d03-96ef-459065c861af"/>
    <ds:schemaRef ds:uri="http://purl.org/dc/elements/1.1/"/>
    <ds:schemaRef ds:uri="http://schemas.microsoft.com/office/infopath/2007/PartnerControls"/>
    <ds:schemaRef ds:uri="2b9d9955-93fb-4bd4-bcdb-8e7ddc259c20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2799</TotalTime>
  <Words>645</Words>
  <Application>Microsoft Office PowerPoint</Application>
  <PresentationFormat>Произвольный</PresentationFormat>
  <Paragraphs>97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Презентация</vt:lpstr>
      <vt:lpstr>Разработка теплоизоляционных огнестойких красок на водной основе с использованием кремнеземного аэрогеля, полученного из производственных отходов </vt:lpstr>
      <vt:lpstr>Актуальность проекта и проблема клиента</vt:lpstr>
      <vt:lpstr>Решение</vt:lpstr>
      <vt:lpstr>Целевая аудитория</vt:lpstr>
      <vt:lpstr>Бизнес-модель</vt:lpstr>
      <vt:lpstr>Рынок</vt:lpstr>
      <vt:lpstr>Конкуренты</vt:lpstr>
      <vt:lpstr>Текущие результаты команды</vt:lpstr>
      <vt:lpstr>План развития стартап-проекта</vt:lpstr>
      <vt:lpstr>Предложение для инвестора</vt:lpstr>
      <vt:lpstr>Команда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достижения кафедры химических технологий  1972-2022 гг.</dc:title>
  <dc:creator>Anastasia</dc:creator>
  <cp:lastModifiedBy>Пользователь Windows</cp:lastModifiedBy>
  <cp:revision>604</cp:revision>
  <dcterms:created xsi:type="dcterms:W3CDTF">2022-04-04T12:37:27Z</dcterms:created>
  <dcterms:modified xsi:type="dcterms:W3CDTF">2023-11-20T19:06:10Z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0x0101003C87649E7524794AA35A456EA0EAADF8</vt:lpwstr>
  </property>
</Properties>
</file>