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1"/>
    <p:sldMasterId id="2147483672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0" r:id="rId14"/>
    <p:sldId id="268" r:id="rId15"/>
    <p:sldId id="269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91" y="20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2038430804110684"/>
          <c:y val="4.05619313867045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Структура первоначальных расходов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9C6-49FE-AE3C-4AD10B6FDF6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9C6-49FE-AE3C-4AD10B6FDF6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D9C6-49FE-AE3C-4AD10B6FDF6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Лист1!$A$2:$A$6</c:f>
              <c:strCache>
                <c:ptCount val="5"/>
                <c:pt idx="0">
                  <c:v>Разработка электроники</c:v>
                </c:pt>
                <c:pt idx="1">
                  <c:v>Запуск пилотной партии</c:v>
                </c:pt>
                <c:pt idx="2">
                  <c:v>Тестирование и сертификация</c:v>
                </c:pt>
                <c:pt idx="3">
                  <c:v>Разработка ПО</c:v>
                </c:pt>
                <c:pt idx="4">
                  <c:v>Разработка платформы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30</c:v>
                </c:pt>
                <c:pt idx="1">
                  <c:v>20</c:v>
                </c:pt>
                <c:pt idx="2">
                  <c:v>15</c:v>
                </c:pt>
                <c:pt idx="3">
                  <c:v>20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C6-49FE-AE3C-4AD10B6FDF67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6ceae81625_1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g36ceae81625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6ceae81625_1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g36ceae81625_1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6ceae81625_1_4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g36ceae81625_1_4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6ceae81625_1_5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g36ceae81625_1_5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6ceae81625_1_7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g36ceae81625_1_7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6ceae81625_1_8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g36ceae81625_1_8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6ceae81625_1_10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g36ceae81625_1_10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6ceae81625_1_1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g36ceae81625_1_1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6ceae81625_1_13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g36ceae81625_1_13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6ceae81625_1_15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g36ceae81625_1_15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6ceae81625_1_16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g36ceae81625_1_16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6ceae81625_1_20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36ceae81625_1_20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6ceae81625_1_2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g36ceae81625_1_2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500"/>
              <a:buNone/>
              <a:defRPr sz="15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400"/>
              <a:buNone/>
              <a:defRPr sz="14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2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08" name="Google Shape;108;p22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3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5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  <a:defRPr sz="33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/>
          <p:nvPr/>
        </p:nvSpPr>
        <p:spPr>
          <a:xfrm>
            <a:off x="716586" y="1918355"/>
            <a:ext cx="4940400" cy="901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 fontScale="550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</a:pPr>
            <a:r>
              <a:rPr lang="ru-RU" sz="45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Ультракомпактная DC-станция для городской микро-мобильности "UrbanVolt".</a:t>
            </a:r>
            <a:endParaRPr sz="1100" dirty="0"/>
          </a:p>
        </p:txBody>
      </p:sp>
      <p:sp>
        <p:nvSpPr>
          <p:cNvPr id="136" name="Google Shape;136;p26"/>
          <p:cNvSpPr txBox="1"/>
          <p:nvPr/>
        </p:nvSpPr>
        <p:spPr>
          <a:xfrm>
            <a:off x="372508" y="444755"/>
            <a:ext cx="3169200" cy="5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ru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«Электроника»</a:t>
            </a:r>
            <a:endParaRPr sz="1100"/>
          </a:p>
        </p:txBody>
      </p:sp>
      <p:sp>
        <p:nvSpPr>
          <p:cNvPr id="137" name="Google Shape;137;p26"/>
          <p:cNvSpPr txBox="1"/>
          <p:nvPr/>
        </p:nvSpPr>
        <p:spPr>
          <a:xfrm>
            <a:off x="367795" y="2983851"/>
            <a:ext cx="4940400" cy="11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</a:pPr>
            <a:r>
              <a:rPr lang="ru-RU" sz="15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Роинишвили Владислав Михайлович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</a:pPr>
            <a:r>
              <a:rPr lang="ru-RU" sz="15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Белугин Дмитрий Сергеевич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</a:pPr>
            <a:r>
              <a:rPr lang="ru-RU" sz="15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Полищук Мария Андреевна</a:t>
            </a:r>
            <a:endParaRPr sz="15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/>
        </p:nvSpPr>
        <p:spPr>
          <a:xfrm>
            <a:off x="713115" y="1936588"/>
            <a:ext cx="4940400" cy="8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 fontScale="55000" lnSpcReduction="20000"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</a:pPr>
            <a:r>
              <a:rPr lang="ru-RU" sz="45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Ультракомпактная DC-станция для городской микро-мобильности "UrbanVolt".</a:t>
            </a:r>
            <a:endParaRPr lang="ru-RU" sz="1100" dirty="0"/>
          </a:p>
        </p:txBody>
      </p:sp>
      <p:sp>
        <p:nvSpPr>
          <p:cNvPr id="143" name="Google Shape;143;p27"/>
          <p:cNvSpPr txBox="1"/>
          <p:nvPr/>
        </p:nvSpPr>
        <p:spPr>
          <a:xfrm>
            <a:off x="372508" y="444755"/>
            <a:ext cx="3169200" cy="5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ru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Акселератор «Спорттех 2025»</a:t>
            </a:r>
            <a:endParaRPr sz="1100"/>
          </a:p>
        </p:txBody>
      </p:sp>
      <p:sp>
        <p:nvSpPr>
          <p:cNvPr id="144" name="Google Shape;144;p27"/>
          <p:cNvSpPr txBox="1"/>
          <p:nvPr/>
        </p:nvSpPr>
        <p:spPr>
          <a:xfrm>
            <a:off x="372508" y="2983851"/>
            <a:ext cx="4940400" cy="11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</a:pPr>
            <a:r>
              <a:rPr lang="ru-RU" sz="15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Роинишвили Владислав Михайлович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</a:pPr>
            <a:r>
              <a:rPr lang="ru-RU" sz="15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Белугин Дмитрий Сергеевич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</a:pPr>
            <a:r>
              <a:rPr lang="ru-RU" sz="15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Полищук Мария Андреевна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8"/>
          <p:cNvSpPr txBox="1">
            <a:spLocks noGrp="1"/>
          </p:cNvSpPr>
          <p:nvPr>
            <p:ph type="title"/>
          </p:nvPr>
        </p:nvSpPr>
        <p:spPr>
          <a:xfrm>
            <a:off x="628650" y="448125"/>
            <a:ext cx="7886700" cy="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ru"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Какой продукт будет продаваться</a:t>
            </a:r>
            <a:endParaRPr dirty="0"/>
          </a:p>
        </p:txBody>
      </p:sp>
      <p:sp>
        <p:nvSpPr>
          <p:cNvPr id="150" name="Google Shape;150;p28"/>
          <p:cNvSpPr txBox="1">
            <a:spLocks noGrp="1"/>
          </p:cNvSpPr>
          <p:nvPr>
            <p:ph type="body" idx="1"/>
          </p:nvPr>
        </p:nvSpPr>
        <p:spPr>
          <a:xfrm>
            <a:off x="430346" y="1417900"/>
            <a:ext cx="8146500" cy="2691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spcFirstLastPara="1" wrap="square" lIns="68575" tIns="34275" rIns="68575" bIns="34275" anchor="t" anchorCtr="0"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lt1"/>
              </a:buClr>
              <a:buSzPts val="1200"/>
              <a:buNone/>
            </a:pPr>
            <a:r>
              <a:rPr lang="ru-RU" sz="16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Разработка «умной» зарядной станции постоянного тока (DC) с интегрированной системой накопления энергии и облачной платформой управления, рассчитанной не только на электромобили, но и на лёгкий электротранспорт — электросамокаты, электровелосипеды, электромопеды, грузовые электровелосипеды курьеров, малые коммерческие электротранспортные средства.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</a:pPr>
            <a:endParaRPr lang="ru-RU" sz="1600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9"/>
          <p:cNvSpPr txBox="1">
            <a:spLocks noGrp="1"/>
          </p:cNvSpPr>
          <p:nvPr>
            <p:ph type="title"/>
          </p:nvPr>
        </p:nvSpPr>
        <p:spPr>
          <a:xfrm>
            <a:off x="430346" y="372995"/>
            <a:ext cx="7886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ru" sz="2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Какую и чью проблему решает, Потенциальные потребительские сегменты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DD82E9-7779-4B09-A362-E0AF021968D6}"/>
              </a:ext>
            </a:extLst>
          </p:cNvPr>
          <p:cNvSpPr txBox="1"/>
          <p:nvPr/>
        </p:nvSpPr>
        <p:spPr>
          <a:xfrm rot="10800000" flipH="1" flipV="1">
            <a:off x="604742" y="1600337"/>
            <a:ext cx="5437841" cy="2246769"/>
          </a:xfrm>
          <a:prstGeom prst="rect">
            <a:avLst/>
          </a:prstGeom>
          <a:solidFill>
            <a:srgbClr val="6666FF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square" rtlCol="0">
            <a:spAutoFit/>
          </a:bodyPr>
          <a:lstStyle/>
          <a:p>
            <a:r>
              <a:rPr lang="ru-RU" b="1" dirty="0"/>
              <a:t>Проблема:</a:t>
            </a:r>
            <a:r>
              <a:rPr lang="ru-RU" dirty="0"/>
              <a:t> в городах недостаточно зарядной инфраструктуры для микро-мобильности, что мешает развитию экологичной лёгкой мобильности. Существующие станции громоздки, не универсальны и не интегрированы в энергосистему. Многие пользователи не могут заряжать транспорт в удобных местах.</a:t>
            </a:r>
          </a:p>
          <a:p>
            <a:r>
              <a:rPr lang="ru-RU" b="1" dirty="0"/>
              <a:t>Актуальность:</a:t>
            </a:r>
            <a:r>
              <a:rPr lang="ru-RU" dirty="0"/>
              <a:t> спрос на микро-мобильность стремительно растёт; для стабильной работы e-транспорта необходимы удобные, доступные зарядки. Согласно рыночным исследованиям, рынок зарядной инфраструктуры для микро-мобильности показывает быстрый рост.</a:t>
            </a:r>
            <a:endParaRPr lang="ru-RU" dirty="0">
              <a:highlight>
                <a:srgbClr val="FFFF00"/>
              </a:highlight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8B7C4FD-116D-4FE0-BF88-EE8326B36218}"/>
              </a:ext>
            </a:extLst>
          </p:cNvPr>
          <p:cNvSpPr txBox="1"/>
          <p:nvPr/>
        </p:nvSpPr>
        <p:spPr>
          <a:xfrm>
            <a:off x="5132916" y="1291891"/>
            <a:ext cx="3580738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ru-RU" dirty="0">
                <a:solidFill>
                  <a:schemeClr val="bg1"/>
                </a:solidFill>
              </a:rPr>
              <a:t>Целевые сегменты: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B2B — коммерческие объекты с высокой проходимостью (торговые центры, рестораны, коворкинги), логистические компании и муниципалитеты крупных городов.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B2C — владельцы электротранспорта (электросамокаты, велосипеды, мопеды) 18-45 лет, активные городские жители, курьеры и пользователи каршеринга микро-мобильности.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220DBBF3-54C8-4E11-8BCF-97E0247BFD42}"/>
              </a:ext>
            </a:extLst>
          </p:cNvPr>
          <p:cNvSpPr/>
          <p:nvPr/>
        </p:nvSpPr>
        <p:spPr>
          <a:xfrm>
            <a:off x="1203095" y="1645537"/>
            <a:ext cx="6737809" cy="2846334"/>
          </a:xfrm>
          <a:prstGeom prst="roundRect">
            <a:avLst/>
          </a:prstGeom>
          <a:solidFill>
            <a:schemeClr val="accent1"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Google Shape;161;p30"/>
          <p:cNvSpPr txBox="1">
            <a:spLocks noGrp="1"/>
          </p:cNvSpPr>
          <p:nvPr>
            <p:ph type="title"/>
          </p:nvPr>
        </p:nvSpPr>
        <p:spPr>
          <a:xfrm>
            <a:off x="430346" y="372995"/>
            <a:ext cx="7886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ru" sz="2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На основе какого научно-</a:t>
            </a:r>
            <a:br>
              <a:rPr lang="ru" sz="2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" sz="2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технического решения и/или </a:t>
            </a:r>
            <a:br>
              <a:rPr lang="ru" sz="2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" sz="2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результата будет создан продукт</a:t>
            </a: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02C7EC-C044-4475-893E-405FAC8D67B1}"/>
              </a:ext>
            </a:extLst>
          </p:cNvPr>
          <p:cNvSpPr txBox="1"/>
          <p:nvPr/>
        </p:nvSpPr>
        <p:spPr>
          <a:xfrm>
            <a:off x="1412841" y="1837598"/>
            <a:ext cx="6318318" cy="24622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Концепция продукта: компактная DC-станция, которая занимает мало места, легко интегрируется в городскую среду (пешеходные зоны, парковки, территории коммерческих объектов), с универсальными разъёмами/адаптерами для разных видов лёгкого электротранспорта.</a:t>
            </a:r>
          </a:p>
          <a:p>
            <a:r>
              <a:rPr lang="ru-RU" dirty="0">
                <a:solidFill>
                  <a:schemeClr val="bg1"/>
                </a:solidFill>
              </a:rPr>
              <a:t>Собственные разработки: Алгоритм интеллектуального распределения мощности между зарядными портами с приоритизацией по типу транспорта и состоянию сети; Система управления состоянием LiFePO4 аккумуляторов с адаптивным прогнозированием срока службы. Существующие технологии: Протоколы быстрой зарядки DC (CCS Combo); Платформа IoT для удаленного мониторинга (AWS IoT); Открытые API городских энергосистем и картографических сервисов.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167DB80-047D-4BEE-97AC-2DDB72AEF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2318" y="1395583"/>
            <a:ext cx="4350470" cy="22330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7" name="Google Shape;167;p31"/>
          <p:cNvSpPr txBox="1">
            <a:spLocks noGrp="1"/>
          </p:cNvSpPr>
          <p:nvPr>
            <p:ph type="title"/>
          </p:nvPr>
        </p:nvSpPr>
        <p:spPr>
          <a:xfrm>
            <a:off x="430346" y="372994"/>
            <a:ext cx="7886700" cy="8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ru" sz="2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Оценка потенциала рынка</a:t>
            </a:r>
            <a:br>
              <a:rPr lang="ru" sz="2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" sz="2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и рентабельности бизнеса</a:t>
            </a:r>
            <a:endParaRPr dirty="0"/>
          </a:p>
        </p:txBody>
      </p:sp>
      <p:sp>
        <p:nvSpPr>
          <p:cNvPr id="168" name="Google Shape;168;p31"/>
          <p:cNvSpPr txBox="1">
            <a:spLocks noGrp="1"/>
          </p:cNvSpPr>
          <p:nvPr>
            <p:ph type="body" idx="1"/>
          </p:nvPr>
        </p:nvSpPr>
        <p:spPr>
          <a:xfrm>
            <a:off x="430345" y="1258894"/>
            <a:ext cx="3971973" cy="2823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Глобальный рынок зарядной инфраструктуры для микро-мобильности быстро растёт. </a:t>
            </a:r>
            <a:b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В Европе и, в частности, в Германии спрос на такие решения растёт: например, рынок микро-мобильной зарядной инфраструктуры в Германии оценивается ростом с 95</a:t>
            </a:r>
            <a:r>
              <a:rPr lang="en-US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$</a:t>
            </a: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до значительной суммы к 2030 г.</a:t>
            </a:r>
            <a:r>
              <a:rPr lang="en-US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/>
            </a:r>
            <a:br>
              <a:rPr lang="en-US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Рост популярности электросамокатов и e-</a:t>
            </a:r>
            <a:r>
              <a:rPr lang="ru-RU" sz="1200" dirty="0" err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bike</a:t>
            </a: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, а также усилия по развитию «зелёных» транспортных решений, означают, что спрос на компактные зарядные станции будет только увеличиваться</a:t>
            </a:r>
            <a:r>
              <a:rPr lang="en-US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sz="1200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35B0F1-9353-4F58-9EB9-80411E544173}"/>
              </a:ext>
            </a:extLst>
          </p:cNvPr>
          <p:cNvSpPr txBox="1"/>
          <p:nvPr/>
        </p:nvSpPr>
        <p:spPr>
          <a:xfrm>
            <a:off x="4449452" y="3709431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В целом — высокий потенциал при правильном ценообразовании, размещении и масштабировании.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2"/>
          <p:cNvSpPr txBox="1">
            <a:spLocks noGrp="1"/>
          </p:cNvSpPr>
          <p:nvPr>
            <p:ph type="title"/>
          </p:nvPr>
        </p:nvSpPr>
        <p:spPr>
          <a:xfrm>
            <a:off x="430346" y="372995"/>
            <a:ext cx="7886700" cy="47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ru" sz="2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dirty="0"/>
          </a:p>
        </p:txBody>
      </p:sp>
      <p:sp>
        <p:nvSpPr>
          <p:cNvPr id="174" name="Google Shape;174;p32"/>
          <p:cNvSpPr txBox="1">
            <a:spLocks noGrp="1"/>
          </p:cNvSpPr>
          <p:nvPr>
            <p:ph type="body" idx="1"/>
          </p:nvPr>
        </p:nvSpPr>
        <p:spPr>
          <a:xfrm>
            <a:off x="498750" y="840908"/>
            <a:ext cx="8146500" cy="285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sz="48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Источник дохода: Продажа зарядных станций, подписка для B2B-клиентов, платная зарядка для пользователей. </a:t>
            </a:r>
            <a:r>
              <a:rPr lang="en-US" sz="48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/>
            </a:r>
            <a:br>
              <a:rPr lang="en-US" sz="48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-US" sz="48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/>
            </a:r>
            <a:br>
              <a:rPr lang="en-US" sz="48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-US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/>
            </a:r>
            <a:br>
              <a:rPr lang="en-US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-US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/>
            </a:r>
            <a:br>
              <a:rPr lang="en-US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-US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/>
            </a:r>
            <a:br>
              <a:rPr lang="en-US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</a:br>
            <a:endParaRPr sz="1200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" name="Стрелка: вправо 1">
            <a:extLst>
              <a:ext uri="{FF2B5EF4-FFF2-40B4-BE49-F238E27FC236}">
                <a16:creationId xmlns:a16="http://schemas.microsoft.com/office/drawing/2014/main" id="{51A1EEBC-4DBE-406B-BE4D-069104EE77B2}"/>
              </a:ext>
            </a:extLst>
          </p:cNvPr>
          <p:cNvSpPr/>
          <p:nvPr/>
        </p:nvSpPr>
        <p:spPr>
          <a:xfrm rot="5400000">
            <a:off x="3979411" y="1161445"/>
            <a:ext cx="157175" cy="125973"/>
          </a:xfrm>
          <a:prstGeom prst="rightArrow">
            <a:avLst>
              <a:gd name="adj1" fmla="val 42518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534881-9778-4333-ACFD-34ACA81D46E6}"/>
              </a:ext>
            </a:extLst>
          </p:cNvPr>
          <p:cNvSpPr txBox="1"/>
          <p:nvPr/>
        </p:nvSpPr>
        <p:spPr>
          <a:xfrm>
            <a:off x="467972" y="1264500"/>
            <a:ext cx="78114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Целевая аудитория: B2B и B2G клиенты, курьерские службы, владельцы ТЦ, арендодатели и владельцы электросамокатов. 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9CC1DA-1DAF-4651-B265-055BD0620125}"/>
              </a:ext>
            </a:extLst>
          </p:cNvPr>
          <p:cNvSpPr txBox="1"/>
          <p:nvPr/>
        </p:nvSpPr>
        <p:spPr>
          <a:xfrm>
            <a:off x="430345" y="1865914"/>
            <a:ext cx="78867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Продукт решает проблему нехватки зарядных станций для электросамокатов, отсутствие удобных точек зарядки. Устройство компактнее в 5 раз, специализируется именно на микро мобильности. 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18581D-DD96-45C4-B292-E6E78BAFCC64}"/>
              </a:ext>
            </a:extLst>
          </p:cNvPr>
          <p:cNvSpPr txBox="1"/>
          <p:nvPr/>
        </p:nvSpPr>
        <p:spPr>
          <a:xfrm>
            <a:off x="422919" y="2541674"/>
            <a:ext cx="814649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Цепочка создания ценности: Позволяет заряжать любой лёгкий транспорт в удобных местах города. Снижает нагрузку на электросети за счёт встроенного накопителя. Наше устройство дешевле, компактнее и адаптирован для ЛЭТ. 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09332B-4D5B-4E21-98A8-C6D72054ABD3}"/>
              </a:ext>
            </a:extLst>
          </p:cNvPr>
          <p:cNvSpPr txBox="1"/>
          <p:nvPr/>
        </p:nvSpPr>
        <p:spPr>
          <a:xfrm>
            <a:off x="422918" y="3293801"/>
            <a:ext cx="81464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Каналы продаж и коммуникаций: Прямые продажи, выставки, партнёрские программы и социальные сети. 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3632E7-05F2-4AAE-9227-60088DFCB5AC}"/>
              </a:ext>
            </a:extLst>
          </p:cNvPr>
          <p:cNvSpPr txBox="1"/>
          <p:nvPr/>
        </p:nvSpPr>
        <p:spPr>
          <a:xfrm>
            <a:off x="562240" y="4198502"/>
            <a:ext cx="79480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Ключевые партнёры: Университет (разработка электроники и систем управления). </a:t>
            </a: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24CF310-49D2-441A-97A2-AC1E0E97DA12}"/>
              </a:ext>
            </a:extLst>
          </p:cNvPr>
          <p:cNvSpPr txBox="1"/>
          <p:nvPr/>
        </p:nvSpPr>
        <p:spPr>
          <a:xfrm>
            <a:off x="300444" y="3794579"/>
            <a:ext cx="814649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Механизмы масштабирования: Выход в другие города РФ. </a:t>
            </a:r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F9C617-78DC-4E8B-A344-5866C9FC5528}"/>
              </a:ext>
            </a:extLst>
          </p:cNvPr>
          <p:cNvSpPr txBox="1"/>
          <p:nvPr/>
        </p:nvSpPr>
        <p:spPr>
          <a:xfrm>
            <a:off x="0" y="4602425"/>
            <a:ext cx="78867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Прогноз выручки: 2-3 млн рублей.</a:t>
            </a:r>
            <a:endParaRPr lang="ru-RU" dirty="0"/>
          </a:p>
        </p:txBody>
      </p:sp>
      <p:sp>
        <p:nvSpPr>
          <p:cNvPr id="19" name="Стрелка: вправо 18">
            <a:extLst>
              <a:ext uri="{FF2B5EF4-FFF2-40B4-BE49-F238E27FC236}">
                <a16:creationId xmlns:a16="http://schemas.microsoft.com/office/drawing/2014/main" id="{BBDED34D-4703-4CF9-8597-727CBA76F84F}"/>
              </a:ext>
            </a:extLst>
          </p:cNvPr>
          <p:cNvSpPr/>
          <p:nvPr/>
        </p:nvSpPr>
        <p:spPr>
          <a:xfrm rot="5400000">
            <a:off x="3979412" y="1737625"/>
            <a:ext cx="157175" cy="125973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20" name="Стрелка: вправо 19">
            <a:extLst>
              <a:ext uri="{FF2B5EF4-FFF2-40B4-BE49-F238E27FC236}">
                <a16:creationId xmlns:a16="http://schemas.microsoft.com/office/drawing/2014/main" id="{60BD21E8-40F2-4651-8A9D-D2603FB9B2A8}"/>
              </a:ext>
            </a:extLst>
          </p:cNvPr>
          <p:cNvSpPr/>
          <p:nvPr/>
        </p:nvSpPr>
        <p:spPr>
          <a:xfrm rot="5400000">
            <a:off x="3979411" y="2412638"/>
            <a:ext cx="157175" cy="125973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21" name="Стрелка: вправо 20">
            <a:extLst>
              <a:ext uri="{FF2B5EF4-FFF2-40B4-BE49-F238E27FC236}">
                <a16:creationId xmlns:a16="http://schemas.microsoft.com/office/drawing/2014/main" id="{0DA3260D-6503-48EB-9984-E1D967B68D08}"/>
              </a:ext>
            </a:extLst>
          </p:cNvPr>
          <p:cNvSpPr/>
          <p:nvPr/>
        </p:nvSpPr>
        <p:spPr>
          <a:xfrm rot="5400000">
            <a:off x="3983883" y="3137098"/>
            <a:ext cx="157175" cy="125973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22" name="Стрелка: вправо 21">
            <a:extLst>
              <a:ext uri="{FF2B5EF4-FFF2-40B4-BE49-F238E27FC236}">
                <a16:creationId xmlns:a16="http://schemas.microsoft.com/office/drawing/2014/main" id="{02BC5AF4-4806-4C5A-B725-A889BEF833BC}"/>
              </a:ext>
            </a:extLst>
          </p:cNvPr>
          <p:cNvSpPr/>
          <p:nvPr/>
        </p:nvSpPr>
        <p:spPr>
          <a:xfrm rot="5400000">
            <a:off x="3983883" y="3651530"/>
            <a:ext cx="157175" cy="125973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23" name="Стрелка: вправо 22">
            <a:extLst>
              <a:ext uri="{FF2B5EF4-FFF2-40B4-BE49-F238E27FC236}">
                <a16:creationId xmlns:a16="http://schemas.microsoft.com/office/drawing/2014/main" id="{3B36AB2E-FD5E-4FB9-AD27-525A77571FE3}"/>
              </a:ext>
            </a:extLst>
          </p:cNvPr>
          <p:cNvSpPr/>
          <p:nvPr/>
        </p:nvSpPr>
        <p:spPr>
          <a:xfrm rot="5400000">
            <a:off x="3979411" y="4111834"/>
            <a:ext cx="157175" cy="125973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17" name="Стрелка: вправо 16">
            <a:extLst>
              <a:ext uri="{FF2B5EF4-FFF2-40B4-BE49-F238E27FC236}">
                <a16:creationId xmlns:a16="http://schemas.microsoft.com/office/drawing/2014/main" id="{7E8BFBC4-88A6-4B8B-9EE7-92CA44F7C757}"/>
              </a:ext>
            </a:extLst>
          </p:cNvPr>
          <p:cNvSpPr/>
          <p:nvPr/>
        </p:nvSpPr>
        <p:spPr>
          <a:xfrm rot="5400000">
            <a:off x="3979411" y="4499761"/>
            <a:ext cx="157175" cy="125973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3"/>
          <p:cNvSpPr txBox="1">
            <a:spLocks noGrp="1"/>
          </p:cNvSpPr>
          <p:nvPr>
            <p:ph type="title"/>
          </p:nvPr>
        </p:nvSpPr>
        <p:spPr>
          <a:xfrm>
            <a:off x="430346" y="372995"/>
            <a:ext cx="7886700" cy="47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ru" sz="2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Основные конкуренты</a:t>
            </a:r>
            <a:endParaRPr dirty="0"/>
          </a:p>
        </p:txBody>
      </p:sp>
      <p:sp>
        <p:nvSpPr>
          <p:cNvPr id="180" name="Google Shape;180;p33"/>
          <p:cNvSpPr txBox="1">
            <a:spLocks noGrp="1"/>
          </p:cNvSpPr>
          <p:nvPr>
            <p:ph type="body" idx="1"/>
          </p:nvPr>
        </p:nvSpPr>
        <p:spPr>
          <a:xfrm>
            <a:off x="498750" y="889085"/>
            <a:ext cx="8146500" cy="290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</a:pPr>
            <a:r>
              <a:rPr lang="ru-RU" sz="1400" dirty="0">
                <a:solidFill>
                  <a:schemeClr val="lt1"/>
                </a:solidFill>
                <a:latin typeface="Arial" panose="020B0604020202020204" pitchFamily="34" charset="0"/>
                <a:ea typeface="Inter"/>
                <a:cs typeface="Arial" panose="020B0604020202020204" pitchFamily="34" charset="0"/>
                <a:sym typeface="Inter"/>
              </a:rPr>
              <a:t>Tesla </a:t>
            </a:r>
            <a:r>
              <a:rPr lang="ru-RU" sz="1400" dirty="0" err="1">
                <a:solidFill>
                  <a:schemeClr val="lt1"/>
                </a:solidFill>
                <a:latin typeface="Arial" panose="020B0604020202020204" pitchFamily="34" charset="0"/>
                <a:ea typeface="Inter"/>
                <a:cs typeface="Arial" panose="020B0604020202020204" pitchFamily="34" charset="0"/>
                <a:sym typeface="Inter"/>
              </a:rPr>
              <a:t>Destination</a:t>
            </a:r>
            <a:r>
              <a:rPr lang="ru-RU" sz="1400" dirty="0">
                <a:solidFill>
                  <a:schemeClr val="lt1"/>
                </a:solidFill>
                <a:latin typeface="Arial" panose="020B0604020202020204" pitchFamily="34" charset="0"/>
                <a:ea typeface="Inter"/>
                <a:cs typeface="Arial" panose="020B0604020202020204" pitchFamily="34" charset="0"/>
                <a:sym typeface="Inter"/>
              </a:rPr>
              <a:t> </a:t>
            </a:r>
            <a:r>
              <a:rPr lang="ru-RU" sz="1400" dirty="0" err="1">
                <a:solidFill>
                  <a:schemeClr val="lt1"/>
                </a:solidFill>
                <a:latin typeface="Arial" panose="020B0604020202020204" pitchFamily="34" charset="0"/>
                <a:ea typeface="Inter"/>
                <a:cs typeface="Arial" panose="020B0604020202020204" pitchFamily="34" charset="0"/>
                <a:sym typeface="Inter"/>
              </a:rPr>
              <a:t>Charging</a:t>
            </a:r>
            <a:r>
              <a:rPr lang="ru-RU" sz="1400" dirty="0">
                <a:solidFill>
                  <a:schemeClr val="lt1"/>
                </a:solidFill>
                <a:latin typeface="Arial" panose="020B0604020202020204" pitchFamily="34" charset="0"/>
                <a:ea typeface="Inter"/>
                <a:cs typeface="Arial" panose="020B0604020202020204" pitchFamily="34" charset="0"/>
                <a:sym typeface="Inter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0FD2F0-1A4D-469E-9242-6D1947938B77}"/>
              </a:ext>
            </a:extLst>
          </p:cNvPr>
          <p:cNvSpPr txBox="1"/>
          <p:nvPr/>
        </p:nvSpPr>
        <p:spPr>
          <a:xfrm>
            <a:off x="488185" y="1223396"/>
            <a:ext cx="8146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Традиционные</a:t>
            </a:r>
            <a:r>
              <a:rPr lang="ru-RU" sz="14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ABB</a:t>
            </a:r>
            <a:r>
              <a:rPr lang="ru-RU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и</a:t>
            </a:r>
            <a:r>
              <a:rPr lang="ru-RU" dirty="0">
                <a:solidFill>
                  <a:schemeClr val="bg1"/>
                </a:solidFill>
              </a:rPr>
              <a:t> AC-зарядки (для электросамокатов/велосипедов/электромобилей), которые, однако, часто занимают много места и менее удобны в городской среде.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94C498-94BB-4C8F-B6C6-B294FC3099C2}"/>
              </a:ext>
            </a:extLst>
          </p:cNvPr>
          <p:cNvSpPr txBox="1"/>
          <p:nvPr/>
        </p:nvSpPr>
        <p:spPr>
          <a:xfrm>
            <a:off x="488185" y="1862907"/>
            <a:ext cx="8146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Более крупные DC-станции для электромобилей — но они рассчитаны на большие мощности и большие транспортные средства; для микро-мобильности они избыточны и дорогие.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B18A97-63DA-47C3-A6B3-DF4E5A169B68}"/>
              </a:ext>
            </a:extLst>
          </p:cNvPr>
          <p:cNvSpPr txBox="1"/>
          <p:nvPr/>
        </p:nvSpPr>
        <p:spPr>
          <a:xfrm>
            <a:off x="488185" y="2502418"/>
            <a:ext cx="46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Российские производители (например, "Заряжай")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F1F7CB-F638-42CF-819C-E8ED4CC35840}"/>
              </a:ext>
            </a:extLst>
          </p:cNvPr>
          <p:cNvSpPr txBox="1"/>
          <p:nvPr/>
        </p:nvSpPr>
        <p:spPr>
          <a:xfrm>
            <a:off x="498750" y="2926486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Локальные производители ИБП и </a:t>
            </a:r>
            <a:r>
              <a:rPr lang="ru-RU" sz="1400" dirty="0" err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энергорешений</a:t>
            </a:r>
            <a:r>
              <a:rPr lang="ru-RU" sz="14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2428157-A1AD-4855-81F6-2F9D9A8B37A3}"/>
              </a:ext>
            </a:extLst>
          </p:cNvPr>
          <p:cNvSpPr txBox="1"/>
          <p:nvPr/>
        </p:nvSpPr>
        <p:spPr>
          <a:xfrm>
            <a:off x="488185" y="3350554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Сети проката электротранспорта (</a:t>
            </a:r>
            <a:r>
              <a:rPr lang="ru-RU" sz="1400" dirty="0" err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Whoosh</a:t>
            </a:r>
            <a:r>
              <a:rPr lang="ru-RU" sz="14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ru-RU" sz="1400" dirty="0" err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Urent</a:t>
            </a:r>
            <a:r>
              <a:rPr lang="ru-RU" sz="14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) </a:t>
            </a:r>
            <a:endParaRPr lang="ru-RU" dirty="0"/>
          </a:p>
        </p:txBody>
      </p:sp>
      <p:sp>
        <p:nvSpPr>
          <p:cNvPr id="10" name="Улыбающееся лицо 9">
            <a:extLst>
              <a:ext uri="{FF2B5EF4-FFF2-40B4-BE49-F238E27FC236}">
                <a16:creationId xmlns:a16="http://schemas.microsoft.com/office/drawing/2014/main" id="{034A6DE2-AF93-4EF2-B693-672B5558C441}"/>
              </a:ext>
            </a:extLst>
          </p:cNvPr>
          <p:cNvSpPr/>
          <p:nvPr/>
        </p:nvSpPr>
        <p:spPr>
          <a:xfrm>
            <a:off x="8554824" y="4675695"/>
            <a:ext cx="259238" cy="98982"/>
          </a:xfrm>
          <a:prstGeom prst="smileyFace">
            <a:avLst/>
          </a:prstGeom>
          <a:solidFill>
            <a:srgbClr val="66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>
            <a:extLst>
              <a:ext uri="{FF2B5EF4-FFF2-40B4-BE49-F238E27FC236}">
                <a16:creationId xmlns:a16="http://schemas.microsoft.com/office/drawing/2014/main" id="{3F672017-578C-4ED2-8961-54F3DDFB0A82}"/>
              </a:ext>
            </a:extLst>
          </p:cNvPr>
          <p:cNvSpPr/>
          <p:nvPr/>
        </p:nvSpPr>
        <p:spPr>
          <a:xfrm>
            <a:off x="3908123" y="2019710"/>
            <a:ext cx="1150070" cy="424206"/>
          </a:xfrm>
          <a:prstGeom prst="ellipse">
            <a:avLst/>
          </a:prstGeom>
          <a:solidFill>
            <a:srgbClr val="66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5" name="Google Shape;185;p34"/>
          <p:cNvSpPr txBox="1">
            <a:spLocks noGrp="1"/>
          </p:cNvSpPr>
          <p:nvPr>
            <p:ph type="title"/>
          </p:nvPr>
        </p:nvSpPr>
        <p:spPr>
          <a:xfrm>
            <a:off x="430346" y="372994"/>
            <a:ext cx="7886700" cy="8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ru" sz="2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br>
              <a:rPr lang="ru" sz="2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" sz="2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и основные конкурентные</a:t>
            </a:r>
            <a:br>
              <a:rPr lang="ru" sz="2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" sz="2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преимущества</a:t>
            </a:r>
            <a:endParaRPr dirty="0"/>
          </a:p>
        </p:txBody>
      </p:sp>
      <p:sp>
        <p:nvSpPr>
          <p:cNvPr id="186" name="Google Shape;186;p34"/>
          <p:cNvSpPr txBox="1">
            <a:spLocks noGrp="1"/>
          </p:cNvSpPr>
          <p:nvPr>
            <p:ph type="body" idx="1"/>
          </p:nvPr>
        </p:nvSpPr>
        <p:spPr>
          <a:xfrm>
            <a:off x="463340" y="1313796"/>
            <a:ext cx="8146500" cy="617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</a:pPr>
            <a:r>
              <a:rPr lang="ru-RU" sz="1400" dirty="0">
                <a:solidFill>
                  <a:schemeClr val="lt1"/>
                </a:solidFill>
                <a:latin typeface="Arial" panose="020B0604020202020204" pitchFamily="34" charset="0"/>
                <a:ea typeface="Inter"/>
                <a:cs typeface="Arial" panose="020B0604020202020204" pitchFamily="34" charset="0"/>
                <a:sym typeface="Inter"/>
              </a:rPr>
              <a:t>UrbanVolt — единственное решение, сочетающее ультракомпактный дизайн, универсальность для всего спектра микро-мобильности и встроенную систему накопления энергии, что позволяет размещать станции без дорогостоящего подключения к сетям.</a:t>
            </a:r>
            <a:endParaRPr sz="1400" dirty="0">
              <a:solidFill>
                <a:schemeClr val="lt1"/>
              </a:solidFill>
              <a:latin typeface="Arial" panose="020B0604020202020204" pitchFamily="34" charset="0"/>
              <a:ea typeface="Inter"/>
              <a:cs typeface="Arial" panose="020B0604020202020204" pitchFamily="34" charset="0"/>
              <a:sym typeface="Inter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BFA913-BCF4-41F5-8CAE-0B8BF6BB8896}"/>
              </a:ext>
            </a:extLst>
          </p:cNvPr>
          <p:cNvSpPr txBox="1"/>
          <p:nvPr/>
        </p:nvSpPr>
        <p:spPr>
          <a:xfrm>
            <a:off x="430346" y="2707269"/>
            <a:ext cx="8179494" cy="1384995"/>
          </a:xfrm>
          <a:prstGeom prst="rect">
            <a:avLst/>
          </a:prstGeom>
          <a:noFill/>
          <a:ln>
            <a:solidFill>
              <a:srgbClr val="6666FF"/>
            </a:solidFill>
          </a:ln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Удобство интеграции в городскую среду и коммерческие объекты — не требует много места, гибкость размещения.</a:t>
            </a:r>
          </a:p>
          <a:p>
            <a:r>
              <a:rPr lang="ru-RU" dirty="0">
                <a:solidFill>
                  <a:schemeClr val="bg1"/>
                </a:solidFill>
              </a:rPr>
              <a:t>Оптимальное соотношение мощности, стоимости и потребностей пользователей микро-мобильности — дешевле и проще, чем большие EV-станции.</a:t>
            </a:r>
          </a:p>
          <a:p>
            <a:r>
              <a:rPr lang="ru-RU" dirty="0">
                <a:solidFill>
                  <a:schemeClr val="bg1"/>
                </a:solidFill>
              </a:rPr>
              <a:t>Решение реальной проблемы недостатка зарядной инфраструктуры для </a:t>
            </a:r>
            <a:r>
              <a:rPr lang="ru-RU" sz="14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электросамокатов, </a:t>
            </a:r>
            <a:r>
              <a:rPr lang="ru-RU" sz="1400" dirty="0" err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электромопедов</a:t>
            </a:r>
            <a:r>
              <a:rPr lang="ru-RU" sz="14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и других лёгких транспортных средств.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08B3CC-4169-4011-8253-046C158660FC}"/>
              </a:ext>
            </a:extLst>
          </p:cNvPr>
          <p:cNvSpPr txBox="1"/>
          <p:nvPr/>
        </p:nvSpPr>
        <p:spPr>
          <a:xfrm>
            <a:off x="463340" y="2060626"/>
            <a:ext cx="80396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А также</a:t>
            </a:r>
            <a:r>
              <a:rPr lang="en-US" dirty="0">
                <a:solidFill>
                  <a:schemeClr val="bg1"/>
                </a:solidFill>
              </a:rPr>
              <a:t>:</a:t>
            </a:r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11A9BCA8-2719-4464-A9CE-E0B349083372}"/>
              </a:ext>
            </a:extLst>
          </p:cNvPr>
          <p:cNvCxnSpPr/>
          <p:nvPr/>
        </p:nvCxnSpPr>
        <p:spPr>
          <a:xfrm>
            <a:off x="4483158" y="2436231"/>
            <a:ext cx="0" cy="271038"/>
          </a:xfrm>
          <a:prstGeom prst="straightConnector1">
            <a:avLst/>
          </a:prstGeom>
          <a:ln>
            <a:solidFill>
              <a:srgbClr val="666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5"/>
          <p:cNvSpPr txBox="1">
            <a:spLocks noGrp="1"/>
          </p:cNvSpPr>
          <p:nvPr>
            <p:ph type="title"/>
          </p:nvPr>
        </p:nvSpPr>
        <p:spPr>
          <a:xfrm>
            <a:off x="430346" y="335287"/>
            <a:ext cx="7886700" cy="630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ru" sz="2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Организационные,</a:t>
            </a:r>
            <a:br>
              <a:rPr lang="ru" sz="2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" sz="2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производственные и финансовые</a:t>
            </a:r>
            <a:br>
              <a:rPr lang="ru" sz="2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" sz="2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параметры бизнеса</a:t>
            </a:r>
            <a:endParaRPr dirty="0"/>
          </a:p>
        </p:txBody>
      </p:sp>
      <p:sp>
        <p:nvSpPr>
          <p:cNvPr id="192" name="Google Shape;192;p35"/>
          <p:cNvSpPr txBox="1">
            <a:spLocks noGrp="1"/>
          </p:cNvSpPr>
          <p:nvPr>
            <p:ph type="body" idx="1"/>
          </p:nvPr>
        </p:nvSpPr>
        <p:spPr>
          <a:xfrm>
            <a:off x="430346" y="1122205"/>
            <a:ext cx="8146500" cy="2290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850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</a:pP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Лидер (CEO) – общее управление проектом, стратегическое планирование, переговоры с партнёрами.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</a:pP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Аналитик (CFO) – расчёт себестоимости, выручки, финансовое моделирование.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</a:pP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Тестировщик / инженер (CTO) – разработка электроники, тестирование прототипов.</a:t>
            </a:r>
            <a:b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</a:br>
            <a:endParaRPr lang="ru-RU" sz="1200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</a:pP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Производственный процесс: </a:t>
            </a:r>
            <a:b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Разработка -&gt; тестирование -&gt; пилотные установки -&gt; масштабирование до серии. </a:t>
            </a:r>
            <a:b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/>
            </a:r>
            <a:b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Контроль качества:</a:t>
            </a:r>
          </a:p>
          <a:p>
            <a:pPr marL="17145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66FF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Работа по утверждённым тест-планам.</a:t>
            </a:r>
          </a:p>
          <a:p>
            <a:pPr marL="17145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66FF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Многократные проверки на брак и дефекты.</a:t>
            </a:r>
          </a:p>
          <a:p>
            <a:pPr marL="17145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66FF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Оценка надёжности перед запуском пилота.</a:t>
            </a:r>
            <a:b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/>
            </a:r>
            <a:b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</a:br>
            <a:endParaRPr lang="ru-RU" sz="1200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66FF"/>
              </a:buClr>
              <a:buSzPts val="1200"/>
              <a:buNone/>
            </a:pP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Партнёры и ресурсы:</a:t>
            </a:r>
          </a:p>
          <a:p>
            <a:pPr marL="17145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66FF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Университет — экспертиза специалистов, лаборатории, оборудование для тестов.</a:t>
            </a:r>
          </a:p>
          <a:p>
            <a:pPr marL="17145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66FF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Возможное привлечение сторонних производственных площадок.</a:t>
            </a:r>
            <a:endParaRPr lang="en-US" sz="1200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66FF"/>
              </a:buClr>
              <a:buSzPts val="1200"/>
              <a:buNone/>
            </a:pP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/>
            </a:r>
            <a:b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Источники финансирования: Гранты, собственные вложения, частные инвесторы. </a:t>
            </a:r>
            <a:endParaRPr lang="en-US" sz="1200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indent="0">
              <a:spcBef>
                <a:spcPts val="0"/>
              </a:spcBef>
              <a:buClr>
                <a:srgbClr val="6666FF"/>
              </a:buClr>
              <a:buSzPts val="1200"/>
              <a:buNone/>
            </a:pPr>
            <a:endParaRPr lang="en-US" sz="1200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indent="0">
              <a:spcBef>
                <a:spcPts val="0"/>
              </a:spcBef>
              <a:buClr>
                <a:srgbClr val="6666FF"/>
              </a:buClr>
              <a:buSzPts val="1200"/>
              <a:buNone/>
            </a:pP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Структуры расходов: Разработка электроники - 40%, маркетинг и партнёрство - 20%, тестирование - 20%, ПО - 10%, корпус - 10%.</a:t>
            </a:r>
            <a:endParaRPr lang="en-US" sz="1200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272D02-330C-4FB5-AA4D-2FD745D5D7D4}"/>
              </a:ext>
            </a:extLst>
          </p:cNvPr>
          <p:cNvSpPr txBox="1"/>
          <p:nvPr/>
        </p:nvSpPr>
        <p:spPr>
          <a:xfrm>
            <a:off x="455616" y="3412503"/>
            <a:ext cx="823276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>
              <a:buClr>
                <a:srgbClr val="6666FF"/>
              </a:buClr>
              <a:buSzPts val="1200"/>
            </a:pPr>
            <a:r>
              <a:rPr lang="ru-RU" sz="10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Система управления проектом:</a:t>
            </a:r>
            <a:endParaRPr lang="en-US" sz="1000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71450" lvl="1" indent="-171450">
              <a:buClr>
                <a:srgbClr val="6666FF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Eженедельные онлайн собрания.</a:t>
            </a:r>
            <a:endParaRPr lang="en-US" sz="1000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71450" lvl="1" indent="-171450">
              <a:buClr>
                <a:srgbClr val="6666FF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Задачи распределяются благодаря Notion, по ролям, раз в неделю - спринт-</a:t>
            </a:r>
            <a:r>
              <a:rPr lang="ru-RU" sz="1000" dirty="0" err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ревью</a:t>
            </a:r>
            <a:r>
              <a:rPr lang="ru-RU" sz="10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lang="en-US" sz="1000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71450" lvl="1" indent="-171450">
              <a:buClr>
                <a:srgbClr val="6666FF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Метод управления - Agile.</a:t>
            </a:r>
            <a:endParaRPr lang="en-US" sz="1000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71450" lvl="1" indent="-171450">
              <a:buClr>
                <a:srgbClr val="6666FF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Коммуникации происходят через онлайн мессенджеры, документация хранится в облачном диске.</a:t>
            </a:r>
            <a:endParaRPr lang="en-US" sz="1000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71450" lvl="1" indent="-171450">
              <a:buClr>
                <a:srgbClr val="6666FF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Принятие решений - по ролям. Общее решение за всей командой.</a:t>
            </a:r>
            <a:endParaRPr lang="en-US" sz="1000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71450" lvl="1" indent="-171450">
              <a:buClr>
                <a:srgbClr val="6666FF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Отчётность происходит каждый месяц.</a:t>
            </a:r>
            <a:endParaRPr lang="en-US" sz="1000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71450" lvl="1" indent="-171450">
              <a:buClr>
                <a:srgbClr val="6666FF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Создан "реестр рисков": технических (перегрев), финансовых и городских.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6"/>
          <p:cNvSpPr txBox="1">
            <a:spLocks noGrp="1"/>
          </p:cNvSpPr>
          <p:nvPr>
            <p:ph type="title"/>
          </p:nvPr>
        </p:nvSpPr>
        <p:spPr>
          <a:xfrm>
            <a:off x="430346" y="372994"/>
            <a:ext cx="7886700" cy="8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ru" sz="2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Каналы продвижения</a:t>
            </a:r>
            <a:br>
              <a:rPr lang="ru" sz="2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" sz="2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будущего продукта</a:t>
            </a:r>
            <a:endParaRPr dirty="0"/>
          </a:p>
        </p:txBody>
      </p:sp>
      <p:sp>
        <p:nvSpPr>
          <p:cNvPr id="198" name="Google Shape;198;p36"/>
          <p:cNvSpPr txBox="1">
            <a:spLocks noGrp="1"/>
          </p:cNvSpPr>
          <p:nvPr>
            <p:ph type="body" idx="1"/>
          </p:nvPr>
        </p:nvSpPr>
        <p:spPr>
          <a:xfrm>
            <a:off x="430346" y="1385036"/>
            <a:ext cx="8146500" cy="1932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171450" indent="-171450">
              <a:lnSpc>
                <a:spcPct val="150000"/>
              </a:lnSpc>
              <a:spcBef>
                <a:spcPts val="0"/>
              </a:spcBef>
              <a:buClr>
                <a:schemeClr val="lt1"/>
              </a:buClr>
              <a:buSzPts val="1200"/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Прямые продажи через участие в тендерах на городскую инфраструктуру</a:t>
            </a:r>
          </a:p>
          <a:p>
            <a:pPr marL="171450" indent="-171450">
              <a:lnSpc>
                <a:spcPct val="150000"/>
              </a:lnSpc>
              <a:spcBef>
                <a:spcPts val="0"/>
              </a:spcBef>
              <a:buClr>
                <a:schemeClr val="lt1"/>
              </a:buClr>
              <a:buSzPts val="1200"/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Партнерские программы с девелоперскими компаниями и сетями АЗС</a:t>
            </a:r>
          </a:p>
          <a:p>
            <a:pPr marL="171450" indent="-171450">
              <a:lnSpc>
                <a:spcPct val="150000"/>
              </a:lnSpc>
              <a:spcBef>
                <a:spcPts val="0"/>
              </a:spcBef>
              <a:buClr>
                <a:schemeClr val="lt1"/>
              </a:buClr>
              <a:buSzPts val="1200"/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Участие в профильных выставках (Умный город, </a:t>
            </a:r>
            <a:r>
              <a:rPr lang="ru-RU" sz="1200" dirty="0" err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Электромобилизация</a:t>
            </a: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)</a:t>
            </a:r>
          </a:p>
          <a:p>
            <a:pPr marL="171450" indent="-171450">
              <a:lnSpc>
                <a:spcPct val="150000"/>
              </a:lnSpc>
              <a:spcBef>
                <a:spcPts val="0"/>
              </a:spcBef>
              <a:buClr>
                <a:schemeClr val="lt1"/>
              </a:buClr>
              <a:buSzPts val="1200"/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Партнёрства с городскими властями и муниципалитетами. </a:t>
            </a:r>
          </a:p>
          <a:p>
            <a:pPr marL="171450" indent="-171450">
              <a:lnSpc>
                <a:spcPct val="150000"/>
              </a:lnSpc>
              <a:spcBef>
                <a:spcPts val="0"/>
              </a:spcBef>
              <a:buClr>
                <a:schemeClr val="lt1"/>
              </a:buClr>
              <a:buSzPts val="1200"/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Выставки и конференции в области устойчивой мобильности, экомобильности, «умных городов».</a:t>
            </a:r>
          </a:p>
          <a:p>
            <a:pPr marL="171450" indent="-171450">
              <a:lnSpc>
                <a:spcPct val="150000"/>
              </a:lnSpc>
              <a:spcBef>
                <a:spcPts val="0"/>
              </a:spcBef>
              <a:buClr>
                <a:schemeClr val="lt1"/>
              </a:buClr>
              <a:buSzPts val="1200"/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Демонстрационные установки в публичных зонах.</a:t>
            </a:r>
            <a:endParaRPr sz="1200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" y="-78425"/>
            <a:ext cx="7886700" cy="9942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Финансовая модель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6923" y="503291"/>
            <a:ext cx="3886200" cy="5020583"/>
          </a:xfrm>
        </p:spPr>
        <p:txBody>
          <a:bodyPr>
            <a:noAutofit/>
          </a:bodyPr>
          <a:lstStyle/>
          <a:p>
            <a:pPr marL="139700" indent="0">
              <a:buNone/>
            </a:pPr>
            <a:r>
              <a:rPr lang="ru-RU" sz="1200" b="1" dirty="0" smtClean="0">
                <a:solidFill>
                  <a:schemeClr val="bg1"/>
                </a:solidFill>
              </a:rPr>
              <a:t>Годовой прогноз выручки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b="1" dirty="0" smtClean="0">
                <a:solidFill>
                  <a:schemeClr val="bg1"/>
                </a:solidFill>
              </a:rPr>
              <a:t>– </a:t>
            </a:r>
            <a:r>
              <a:rPr lang="ru-RU" sz="1200" b="1" dirty="0" smtClean="0">
                <a:solidFill>
                  <a:schemeClr val="bg1"/>
                </a:solidFill>
              </a:rPr>
              <a:t>2</a:t>
            </a:r>
            <a:r>
              <a:rPr lang="en-US" sz="1200" b="1" dirty="0" smtClean="0">
                <a:solidFill>
                  <a:schemeClr val="bg1"/>
                </a:solidFill>
              </a:rPr>
              <a:t>-</a:t>
            </a:r>
            <a:r>
              <a:rPr lang="ru-RU" sz="1200" b="1" dirty="0" smtClean="0">
                <a:solidFill>
                  <a:schemeClr val="bg1"/>
                </a:solidFill>
              </a:rPr>
              <a:t>3 </a:t>
            </a:r>
            <a:r>
              <a:rPr lang="ru-RU" sz="1200" b="1" dirty="0">
                <a:solidFill>
                  <a:schemeClr val="bg1"/>
                </a:solidFill>
              </a:rPr>
              <a:t>млн рублей</a:t>
            </a:r>
            <a:endParaRPr lang="ru-RU" sz="1200" dirty="0">
              <a:solidFill>
                <a:schemeClr val="bg1"/>
              </a:solidFill>
            </a:endParaRPr>
          </a:p>
          <a:p>
            <a:pPr marL="139700" indent="0">
              <a:buNone/>
            </a:pPr>
            <a:r>
              <a:rPr lang="ru-RU" sz="1200" b="1" dirty="0">
                <a:solidFill>
                  <a:schemeClr val="bg1"/>
                </a:solidFill>
              </a:rPr>
              <a:t>Структура </a:t>
            </a:r>
            <a:r>
              <a:rPr lang="ru-RU" sz="1200" b="1" dirty="0" smtClean="0">
                <a:solidFill>
                  <a:schemeClr val="bg1"/>
                </a:solidFill>
              </a:rPr>
              <a:t>доходов</a:t>
            </a:r>
            <a:r>
              <a:rPr lang="en-US" sz="1200" b="1" dirty="0" smtClean="0">
                <a:solidFill>
                  <a:schemeClr val="bg1"/>
                </a:solidFill>
              </a:rPr>
              <a:t>:</a:t>
            </a:r>
          </a:p>
          <a:p>
            <a:pPr marL="482600" indent="-342900">
              <a:buClr>
                <a:schemeClr val="bg1"/>
              </a:buClr>
              <a:buFont typeface="+mj-lt"/>
              <a:buAutoNum type="arabicPeriod"/>
            </a:pPr>
            <a:r>
              <a:rPr lang="ru-RU" sz="1200" b="1" dirty="0" smtClean="0">
                <a:solidFill>
                  <a:schemeClr val="bg1"/>
                </a:solidFill>
              </a:rPr>
              <a:t>Прямые продажи станций</a:t>
            </a:r>
            <a:r>
              <a:rPr lang="ru-RU" sz="1200" dirty="0" smtClean="0">
                <a:solidFill>
                  <a:schemeClr val="bg1"/>
                </a:solidFill>
              </a:rPr>
              <a:t> </a:t>
            </a:r>
          </a:p>
          <a:p>
            <a:pPr marL="482600" indent="-342900">
              <a:buClr>
                <a:schemeClr val="bg1"/>
              </a:buClr>
              <a:buFont typeface="+mj-lt"/>
              <a:buAutoNum type="arabicPeriod"/>
            </a:pPr>
            <a:r>
              <a:rPr lang="ru-RU" sz="1200" b="1" dirty="0" smtClean="0">
                <a:solidFill>
                  <a:schemeClr val="bg1"/>
                </a:solidFill>
              </a:rPr>
              <a:t>Платная зарядка</a:t>
            </a:r>
            <a:r>
              <a:rPr lang="ru-RU" sz="1200" dirty="0" smtClean="0">
                <a:solidFill>
                  <a:schemeClr val="bg1"/>
                </a:solidFill>
              </a:rPr>
              <a:t> для пользователей</a:t>
            </a:r>
          </a:p>
          <a:p>
            <a:pPr marL="482600" indent="-342900">
              <a:buClr>
                <a:schemeClr val="bg1"/>
              </a:buClr>
              <a:buFont typeface="+mj-lt"/>
              <a:buAutoNum type="arabicPeriod"/>
            </a:pPr>
            <a:r>
              <a:rPr lang="ru-RU" sz="1200" b="1" dirty="0" smtClean="0">
                <a:solidFill>
                  <a:schemeClr val="bg1"/>
                </a:solidFill>
              </a:rPr>
              <a:t>Подписка</a:t>
            </a:r>
            <a:r>
              <a:rPr lang="ru-RU" sz="1200" dirty="0" smtClean="0">
                <a:solidFill>
                  <a:schemeClr val="bg1"/>
                </a:solidFill>
              </a:rPr>
              <a:t> для B2B-клиентов</a:t>
            </a:r>
          </a:p>
          <a:p>
            <a:pPr marL="139700" indent="0">
              <a:buClr>
                <a:schemeClr val="bg1"/>
              </a:buClr>
              <a:buNone/>
            </a:pPr>
            <a:r>
              <a:rPr lang="ru-RU" sz="1200" dirty="0" smtClean="0">
                <a:solidFill>
                  <a:schemeClr val="bg1"/>
                </a:solidFill>
              </a:rPr>
              <a:t>Источник финансирования – грант.</a:t>
            </a:r>
          </a:p>
          <a:p>
            <a:pPr marL="139700" indent="0">
              <a:buClr>
                <a:schemeClr val="bg1"/>
              </a:buClr>
              <a:buNone/>
            </a:pPr>
            <a:r>
              <a:rPr lang="ru-RU" sz="1200" dirty="0">
                <a:solidFill>
                  <a:schemeClr val="bg1"/>
                </a:solidFill>
              </a:rPr>
              <a:t/>
            </a:r>
            <a:br>
              <a:rPr lang="ru-RU" sz="1200" dirty="0">
                <a:solidFill>
                  <a:schemeClr val="bg1"/>
                </a:solidFill>
              </a:rPr>
            </a:br>
            <a:r>
              <a:rPr lang="ru-RU" sz="1200" dirty="0" smtClean="0">
                <a:solidFill>
                  <a:schemeClr val="bg1"/>
                </a:solidFill>
              </a:rPr>
              <a:t>Капитальные затраты </a:t>
            </a:r>
            <a:r>
              <a:rPr lang="ru-RU" sz="1200" dirty="0">
                <a:solidFill>
                  <a:schemeClr val="bg1"/>
                </a:solidFill>
              </a:rPr>
              <a:t>- Единовременные </a:t>
            </a:r>
            <a:r>
              <a:rPr lang="ru-RU" sz="1200" dirty="0" smtClean="0">
                <a:solidFill>
                  <a:schemeClr val="bg1"/>
                </a:solidFill>
              </a:rPr>
              <a:t>инвестиции</a:t>
            </a:r>
            <a:endParaRPr lang="ru-RU" sz="1200" dirty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</a:pPr>
            <a:r>
              <a:rPr lang="ru-RU" sz="1200" dirty="0">
                <a:solidFill>
                  <a:schemeClr val="bg1"/>
                </a:solidFill>
              </a:rPr>
              <a:t>НИОКР и создание рабочего прототипа: </a:t>
            </a:r>
            <a:r>
              <a:rPr lang="ru-RU" sz="1200" dirty="0" smtClean="0">
                <a:solidFill>
                  <a:schemeClr val="bg1"/>
                </a:solidFill>
              </a:rPr>
              <a:t>~500 тыс. </a:t>
            </a:r>
            <a:r>
              <a:rPr lang="ru-RU" sz="1200" dirty="0">
                <a:solidFill>
                  <a:schemeClr val="bg1"/>
                </a:solidFill>
              </a:rPr>
              <a:t>руб</a:t>
            </a:r>
            <a:r>
              <a:rPr lang="ru-RU" sz="1200" dirty="0" smtClean="0">
                <a:solidFill>
                  <a:schemeClr val="bg1"/>
                </a:solidFill>
              </a:rPr>
              <a:t>. (</a:t>
            </a:r>
            <a:r>
              <a:rPr lang="ru-RU" sz="1200" dirty="0">
                <a:solidFill>
                  <a:schemeClr val="bg1"/>
                </a:solidFill>
              </a:rPr>
              <a:t>Электроника, ПО, </a:t>
            </a:r>
            <a:r>
              <a:rPr lang="ru-RU" sz="1200" dirty="0" smtClean="0">
                <a:solidFill>
                  <a:schemeClr val="bg1"/>
                </a:solidFill>
              </a:rPr>
              <a:t>корпус)</a:t>
            </a:r>
            <a:endParaRPr lang="ru-RU" sz="1200" dirty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</a:pPr>
            <a:r>
              <a:rPr lang="ru-RU" sz="1200" dirty="0">
                <a:solidFill>
                  <a:schemeClr val="bg1"/>
                </a:solidFill>
              </a:rPr>
              <a:t>Запуск пилотной партии (10-15 станций): </a:t>
            </a:r>
            <a:r>
              <a:rPr lang="ru-RU" sz="1200" dirty="0" smtClean="0">
                <a:solidFill>
                  <a:schemeClr val="bg1"/>
                </a:solidFill>
              </a:rPr>
              <a:t>~200 тыс. руб.</a:t>
            </a:r>
            <a:endParaRPr lang="ru-RU" sz="1200" dirty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</a:pPr>
            <a:r>
              <a:rPr lang="ru-RU" sz="1200" dirty="0">
                <a:solidFill>
                  <a:schemeClr val="bg1"/>
                </a:solidFill>
              </a:rPr>
              <a:t>Сертификация оборудования: </a:t>
            </a:r>
            <a:r>
              <a:rPr lang="ru-RU" sz="1200" dirty="0" smtClean="0">
                <a:solidFill>
                  <a:schemeClr val="bg1"/>
                </a:solidFill>
              </a:rPr>
              <a:t>~ 150 </a:t>
            </a:r>
            <a:r>
              <a:rPr lang="ru-RU" sz="1200" dirty="0">
                <a:solidFill>
                  <a:schemeClr val="bg1"/>
                </a:solidFill>
              </a:rPr>
              <a:t>тыс. руб</a:t>
            </a:r>
            <a:r>
              <a:rPr lang="ru-RU" sz="1200" dirty="0" smtClean="0">
                <a:solidFill>
                  <a:schemeClr val="bg1"/>
                </a:solidFill>
              </a:rPr>
              <a:t>.</a:t>
            </a:r>
            <a:endParaRPr lang="ru-RU" sz="1200" dirty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</a:pPr>
            <a:r>
              <a:rPr lang="ru-RU" sz="1200" dirty="0">
                <a:solidFill>
                  <a:schemeClr val="bg1"/>
                </a:solidFill>
              </a:rPr>
              <a:t>Разработка и запуск облачной платформы: </a:t>
            </a:r>
            <a:r>
              <a:rPr lang="ru-RU" sz="1200" dirty="0" smtClean="0">
                <a:solidFill>
                  <a:schemeClr val="bg1"/>
                </a:solidFill>
              </a:rPr>
              <a:t>~150 </a:t>
            </a:r>
            <a:r>
              <a:rPr lang="ru-RU" sz="1200" dirty="0">
                <a:solidFill>
                  <a:schemeClr val="bg1"/>
                </a:solidFill>
              </a:rPr>
              <a:t>тыс. руб</a:t>
            </a:r>
            <a:r>
              <a:rPr lang="ru-RU" sz="1200" dirty="0" smtClean="0">
                <a:solidFill>
                  <a:schemeClr val="bg1"/>
                </a:solidFill>
              </a:rPr>
              <a:t>.</a:t>
            </a:r>
            <a:endParaRPr lang="ru-RU" sz="1200" dirty="0">
              <a:solidFill>
                <a:schemeClr val="bg1"/>
              </a:solidFill>
            </a:endParaRPr>
          </a:p>
          <a:p>
            <a:pPr marL="139700" indent="0">
              <a:buClr>
                <a:schemeClr val="bg1"/>
              </a:buClr>
              <a:buNone/>
            </a:pPr>
            <a:r>
              <a:rPr lang="ru-RU" sz="1200" dirty="0" smtClean="0">
                <a:solidFill>
                  <a:schemeClr val="bg1"/>
                </a:solidFill>
              </a:rPr>
              <a:t>ИТОГО </a:t>
            </a:r>
            <a:r>
              <a:rPr lang="ru-RU" sz="1200" dirty="0">
                <a:solidFill>
                  <a:schemeClr val="bg1"/>
                </a:solidFill>
              </a:rPr>
              <a:t>(для выхода на рынок): </a:t>
            </a:r>
            <a:r>
              <a:rPr lang="ru-RU" sz="1200" dirty="0" smtClean="0">
                <a:solidFill>
                  <a:schemeClr val="bg1"/>
                </a:solidFill>
              </a:rPr>
              <a:t>~1 </a:t>
            </a:r>
            <a:r>
              <a:rPr lang="ru-RU" sz="1200" dirty="0">
                <a:solidFill>
                  <a:schemeClr val="bg1"/>
                </a:solidFill>
              </a:rPr>
              <a:t>млн руб.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396552850"/>
              </p:ext>
            </p:extLst>
          </p:nvPr>
        </p:nvGraphicFramePr>
        <p:xfrm>
          <a:off x="3865844" y="720649"/>
          <a:ext cx="5381100" cy="4070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4444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8"/>
          <p:cNvSpPr txBox="1">
            <a:spLocks noGrp="1"/>
          </p:cNvSpPr>
          <p:nvPr>
            <p:ph type="title"/>
          </p:nvPr>
        </p:nvSpPr>
        <p:spPr>
          <a:xfrm>
            <a:off x="430346" y="372994"/>
            <a:ext cx="7886700" cy="8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ru" sz="2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endParaRPr sz="21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8"/>
          <p:cNvSpPr txBox="1">
            <a:spLocks noGrp="1"/>
          </p:cNvSpPr>
          <p:nvPr>
            <p:ph type="body" idx="1"/>
          </p:nvPr>
        </p:nvSpPr>
        <p:spPr>
          <a:xfrm>
            <a:off x="430346" y="2196123"/>
            <a:ext cx="6596058" cy="1541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</a:pP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Сейчас: небольшая команда разработчиков / инженеров, ответственных за техническую часть — проектирование, электроника, сборка.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</a:pPr>
            <a:endParaRPr lang="ru-RU" sz="1200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</a:pP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В будущем: расширение — маркетологи/продажи, специалисты по установке и обслуживанию, менеджмент.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</a:pPr>
            <a:endParaRPr lang="ru-RU" sz="1200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</a:pPr>
            <a:r>
              <a:rPr lang="ru-RU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Возможное привлечение внешних партнёров….</a:t>
            </a:r>
            <a:endParaRPr sz="1200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B05372-885A-46E9-9A6C-27AD2CA3E72A}"/>
              </a:ext>
            </a:extLst>
          </p:cNvPr>
          <p:cNvSpPr txBox="1"/>
          <p:nvPr/>
        </p:nvSpPr>
        <p:spPr>
          <a:xfrm>
            <a:off x="430346" y="1508704"/>
            <a:ext cx="6344239" cy="307777"/>
          </a:xfrm>
          <a:prstGeom prst="rect">
            <a:avLst/>
          </a:prstGeom>
          <a:noFill/>
          <a:ln>
            <a:solidFill>
              <a:srgbClr val="6666FF"/>
            </a:solidFill>
          </a:ln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Команда: Роинишвили Владислав, Белугин Дмитрий, Полищук Мария.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9"/>
          <p:cNvSpPr txBox="1">
            <a:spLocks noGrp="1"/>
          </p:cNvSpPr>
          <p:nvPr>
            <p:ph type="title"/>
          </p:nvPr>
        </p:nvSpPr>
        <p:spPr>
          <a:xfrm>
            <a:off x="430346" y="372994"/>
            <a:ext cx="7886700" cy="8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ru" sz="2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План дальнейшего развития</a:t>
            </a:r>
            <a:br>
              <a:rPr lang="ru" sz="2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" sz="2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стартап-проекта</a:t>
            </a:r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F3B6E1-B12D-49A2-A835-DD9434E59F80}"/>
              </a:ext>
            </a:extLst>
          </p:cNvPr>
          <p:cNvSpPr txBox="1"/>
          <p:nvPr/>
        </p:nvSpPr>
        <p:spPr>
          <a:xfrm>
            <a:off x="430346" y="1317235"/>
            <a:ext cx="81465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Год 1: разработка и тестирование прототипа станции; пилотная установка в 1–3 местах (город, коммерческие объекты); сбор обратной связи.</a:t>
            </a:r>
          </a:p>
          <a:p>
            <a:r>
              <a:rPr lang="ru-RU" dirty="0">
                <a:solidFill>
                  <a:schemeClr val="bg1"/>
                </a:solidFill>
              </a:rPr>
              <a:t>Год 2: доработка конструкции, начало серийного производства; первые продажи/аренды; развёртывание на 10–50 точек.</a:t>
            </a:r>
          </a:p>
          <a:p>
            <a:r>
              <a:rPr lang="ru-RU" dirty="0">
                <a:solidFill>
                  <a:schemeClr val="bg1"/>
                </a:solidFill>
              </a:rPr>
              <a:t>Год 3: масштабирование бизнеса — расширение на другие города/регионы, начало сервисного обслуживания.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Выводы: при успешном пилоте и грамотной стратегии — велика вероятность, что продукт окажется востребованным, бизнес сможет масштабироваться, цена/качество даст конкурентное преимущество, и стартап станет устойчивым.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974</Words>
  <Application>Microsoft Office PowerPoint</Application>
  <PresentationFormat>Экран (16:9)</PresentationFormat>
  <Paragraphs>102</Paragraphs>
  <Slides>14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Inter</vt:lpstr>
      <vt:lpstr>Play</vt:lpstr>
      <vt:lpstr>Wingdings</vt:lpstr>
      <vt:lpstr>Simple Light</vt:lpstr>
      <vt:lpstr>Тема Office</vt:lpstr>
      <vt:lpstr>Презентация PowerPoint</vt:lpstr>
      <vt:lpstr>Презентация PowerPoint</vt:lpstr>
      <vt:lpstr>Какой продукт будет продаваться</vt:lpstr>
      <vt:lpstr>Какую и чью проблему решает, Потенциальные потребительские сегменты</vt:lpstr>
      <vt:lpstr>На основе какого научно- технического решения и/или  результата будет создан продукт</vt:lpstr>
      <vt:lpstr>Оценка потенциала рынка и рентабельности бизнеса</vt:lpstr>
      <vt:lpstr>Бизнес-модель</vt:lpstr>
      <vt:lpstr>Основные конкуренты</vt:lpstr>
      <vt:lpstr>Ценностное предложение и основные конкурентные преимущества</vt:lpstr>
      <vt:lpstr>Организационные, производственные и финансовые параметры бизнеса</vt:lpstr>
      <vt:lpstr>Каналы продвижения будущего продукта</vt:lpstr>
      <vt:lpstr>Финансовая модель</vt:lpstr>
      <vt:lpstr>Команда</vt:lpstr>
      <vt:lpstr>План дальнейшего развития стартап-проекта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Дмитрий Белугин</dc:creator>
  <cp:lastModifiedBy>kto</cp:lastModifiedBy>
  <cp:revision>17</cp:revision>
  <dcterms:modified xsi:type="dcterms:W3CDTF">2025-11-26T20:18:15Z</dcterms:modified>
</cp:coreProperties>
</file>