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3" r:id="rId2"/>
    <p:sldId id="286" r:id="rId3"/>
    <p:sldId id="287" r:id="rId4"/>
    <p:sldId id="284" r:id="rId5"/>
    <p:sldId id="281" r:id="rId6"/>
    <p:sldId id="279" r:id="rId7"/>
    <p:sldId id="29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194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6350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63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05-46AB-BC79-31229B9A1458}"/>
              </c:ext>
            </c:extLst>
          </c:dPt>
          <c:dPt>
            <c:idx val="1"/>
            <c:bubble3D val="0"/>
            <c:spPr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05-46AB-BC79-31229B9A1458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05-46AB-BC79-31229B9A1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r>
              <a:rPr lang="ru-RU"/>
              <a:t>Алексей: </a:t>
            </a:r>
          </a:p>
          <a:p>
            <a:r>
              <a:rPr lang="en-US" altLang="ru-RU"/>
              <a:t>1</a:t>
            </a:r>
            <a:r>
              <a:rPr lang="ru-RU" altLang="ru-RU"/>
              <a:t>. Поле для научной-деятельности+Павел мотивации</a:t>
            </a:r>
          </a:p>
          <a:p>
            <a:r>
              <a:rPr lang="ru-RU" altLang="ru-RU"/>
              <a:t>2. Доктор ли должен заниматься включением? </a:t>
            </a:r>
          </a:p>
          <a:p>
            <a:r>
              <a:rPr lang="ru-RU" altLang="ru-RU"/>
              <a:t>модуль как для врача так и для помощника врача</a:t>
            </a:r>
          </a:p>
          <a:p>
            <a:r>
              <a:rPr lang="ru-RU" altLang="ru-RU"/>
              <a:t>дневник самоконтроля - встраиваем в него! </a:t>
            </a:r>
          </a:p>
          <a:p>
            <a:r>
              <a:rPr lang="ru-RU" altLang="ru-RU"/>
              <a:t>гипотеза - пилот - предлагаем встроить дополнение программы в ЕМИАС </a:t>
            </a:r>
          </a:p>
          <a:p>
            <a:r>
              <a:rPr lang="ru-RU" altLang="ru-RU"/>
              <a:t>Баллы НМО - не говорим, включить эффективность врача и рейтинг </a:t>
            </a:r>
          </a:p>
          <a:p>
            <a:endParaRPr lang="ru-RU" altLang="ru-RU"/>
          </a:p>
          <a:p>
            <a:r>
              <a:rPr lang="ru-RU" altLang="ru-RU"/>
              <a:t>Шуленин дал грант - не говорим</a:t>
            </a:r>
          </a:p>
          <a:p>
            <a:r>
              <a:rPr lang="ru-RU" altLang="ru-RU"/>
              <a:t>Поддержал АНО </a:t>
            </a:r>
          </a:p>
          <a:p>
            <a:endParaRPr lang="ru-RU" altLang="ru-RU"/>
          </a:p>
          <a:p>
            <a:r>
              <a:rPr lang="ru-RU" altLang="ru-RU"/>
              <a:t>ГИ - приверженность формируется по всей схеме </a:t>
            </a:r>
          </a:p>
          <a:p>
            <a:endParaRPr lang="ru-RU" altLang="ru-RU"/>
          </a:p>
          <a:p>
            <a:r>
              <a:rPr lang="ru-RU" altLang="ru-RU"/>
              <a:t>Обещало АНО поддержать - со схемой в т.ч. по ХСН </a:t>
            </a:r>
          </a:p>
          <a:p>
            <a:endParaRPr lang="ru-RU" altLang="ru-RU"/>
          </a:p>
          <a:p>
            <a:r>
              <a:rPr lang="ru-RU" altLang="ru-RU" b="1"/>
              <a:t>Диспансерное динамическое наблюдение</a:t>
            </a:r>
          </a:p>
          <a:p>
            <a:endParaRPr lang="ru-RU" altLang="ru-RU"/>
          </a:p>
          <a:p>
            <a:r>
              <a:rPr lang="ru-RU" altLang="ru-RU"/>
              <a:t>Дёргать пациента по необходимости </a:t>
            </a:r>
          </a:p>
          <a:p>
            <a:endParaRPr lang="ru-RU" altLang="ru-RU"/>
          </a:p>
          <a:p>
            <a:r>
              <a:rPr lang="ru-RU" altLang="ru-RU"/>
              <a:t>- отчёт собран из большого кол-ва источников - готовы представить результаты по требованию</a:t>
            </a:r>
          </a:p>
          <a:p>
            <a:r>
              <a:rPr lang="ru-RU" altLang="ru-RU"/>
              <a:t>- рецензия получена положительная от главного внештатного клинфармаколога</a:t>
            </a:r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/>
              <a:t>Павел: </a:t>
            </a:r>
          </a:p>
          <a:p>
            <a:r>
              <a:rPr lang="ru-RU" altLang="ru-RU"/>
              <a:t>технологическая платформа инновационная !!! позволяющая</a:t>
            </a:r>
          </a:p>
          <a:p>
            <a:endParaRPr lang="ru-RU" altLang="ru-RU"/>
          </a:p>
          <a:p>
            <a:r>
              <a:rPr lang="ru-RU" altLang="ru-RU"/>
              <a:t>- измерять уровни приверженнсоти </a:t>
            </a:r>
          </a:p>
          <a:p>
            <a:r>
              <a:rPr lang="ru-RU" altLang="ru-RU"/>
              <a:t>- изменять уровень - коммуникации, получение , начало приёма , связь с помощником врача</a:t>
            </a:r>
          </a:p>
          <a:p>
            <a:r>
              <a:rPr lang="ru-RU" altLang="ru-RU"/>
              <a:t>- чувствительность поведения пациентов - коммуникации доказана! </a:t>
            </a:r>
          </a:p>
          <a:p>
            <a:r>
              <a:rPr lang="ru-RU" altLang="ru-RU"/>
              <a:t>- вовлекать пациента в здоровье </a:t>
            </a:r>
          </a:p>
          <a:p>
            <a:r>
              <a:rPr lang="ru-RU" altLang="ru-RU"/>
              <a:t>- собирать данные и влиять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/>
              <a:t>-  Problem</a:t>
            </a:r>
          </a:p>
          <a:p>
            <a:r>
              <a:rPr lang="ru-RU" altLang="ru-RU"/>
              <a:t>Мы healthtech компания RxObservatory, которая занимается проблемой приверженности пациентов врачебным назначениям. Эта проблема глобальна, например, здравоохранение США её оценивает в триллионы долларов. Проблема многогранна, она заключается в полном или частичном невыполнении пациентом врачебных рекомендаций, что в итоге влечёт за собой увеличение затрат на высокотехнологичную медицинскую помощь и госпитализации. </a:t>
            </a:r>
          </a:p>
          <a:p>
            <a:r>
              <a:rPr lang="ru-RU" altLang="ru-RU"/>
              <a:t> - Solution</a:t>
            </a:r>
          </a:p>
          <a:p>
            <a:r>
              <a:rPr lang="ru-RU" altLang="ru-RU"/>
              <a:t>Решение данной проблемы должно быть комплексным. В первую очередь это дать врачу инструмент наблюдения за приверженностью, мотивировать врача наблюдать за ней, коммуницировать с пациентом и делать это максимально экономя время, а также создать value для пациента рапортовать врачу и быть наблюдаем в ходе терапии.</a:t>
            </a:r>
          </a:p>
          <a:p>
            <a:r>
              <a:rPr lang="ru-RU" altLang="ru-RU"/>
              <a:t> - Product</a:t>
            </a:r>
          </a:p>
          <a:p>
            <a:r>
              <a:rPr lang="ru-RU" altLang="ru-RU"/>
              <a:t>Мы создали уникальную it платформу, в которой объединили функции оценки факта получения терапии пациентом, аналитику по текущей приверженности, напоминания о необходимости своевременного приёма терапии, репорт о нежелательных явлениях на терапии. Мы сделали коммуникацию между врачом и пациентом максимально автоматизированной и простой. </a:t>
            </a:r>
          </a:p>
          <a:p>
            <a:r>
              <a:rPr lang="ru-RU" altLang="ru-RU"/>
              <a:t> - Market</a:t>
            </a:r>
          </a:p>
          <a:p>
            <a:r>
              <a:rPr lang="ru-RU" altLang="ru-RU"/>
              <a:t>Мы нацелены на разных стейкхолдеров проблемы: фармацевтические компании, аптеки, организаторы здравоохранения (частные и государственные клиники), а также рынок страховых. </a:t>
            </a:r>
          </a:p>
          <a:p>
            <a:r>
              <a:rPr lang="ru-RU" altLang="ru-RU"/>
              <a:t> - Traction/USP</a:t>
            </a:r>
          </a:p>
          <a:p>
            <a:r>
              <a:rPr lang="ru-RU" altLang="ru-RU"/>
              <a:t>Для того, чтобы проверить свою гипотезу Мы разработали mvp и провели пилотный проект с участием 50 врачей и 700 пациентов, изучали приверженность терапии на фоне использования нашего решения и без него. Получили x2  значения приверженности выше с нашим продуктом по сравнению со средними показателями.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defTabSz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88023" y="296863"/>
            <a:ext cx="10826605" cy="5397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Текст 16"/>
          <p:cNvSpPr>
            <a:spLocks noGrp="1"/>
          </p:cNvSpPr>
          <p:nvPr>
            <p:ph type="body" sz="quarter" idx="13"/>
          </p:nvPr>
        </p:nvSpPr>
        <p:spPr>
          <a:xfrm>
            <a:off x="695325" y="1160463"/>
            <a:ext cx="7825775" cy="1392831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buClr>
                <a:schemeClr val="tx2"/>
              </a:buClr>
              <a:buFont typeface="Wingdings" panose="05000000000000000000" pitchFamily="2" charset="2"/>
              <a:buChar char="§"/>
              <a:defRPr sz="1200"/>
            </a:lvl1pPr>
            <a:lvl2pPr marL="401955" indent="-170180">
              <a:buClr>
                <a:schemeClr val="tx2"/>
              </a:buClr>
              <a:defRPr sz="1200"/>
            </a:lvl2pPr>
            <a:lvl3pPr marL="536575" indent="182880">
              <a:buClr>
                <a:schemeClr val="tx2"/>
              </a:buClr>
              <a:buFont typeface="Системный шрифт, обычный"/>
              <a:buChar char="→"/>
              <a:defRPr sz="1200"/>
            </a:lvl3pPr>
            <a:lvl4pPr marL="989330" indent="-184150">
              <a:buClr>
                <a:schemeClr val="tx2"/>
              </a:buClr>
              <a:buFont typeface="Wingdings" panose="05000000000000000000" pitchFamily="2" charset="2"/>
              <a:buChar char="ü"/>
              <a:defRPr sz="1200"/>
            </a:lvl4pPr>
            <a:lvl5pPr marL="1294130" indent="-220980">
              <a:buClr>
                <a:schemeClr val="tx2"/>
              </a:buClr>
              <a:buFont typeface="Wingdings" panose="05000000000000000000" pitchFamily="2" charset="2"/>
              <a:buChar char="Ø"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458576" y="6356350"/>
            <a:ext cx="600074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rgbClr val="1351A3"/>
                </a:solidFill>
              </a:defRPr>
            </a:lvl1pPr>
          </a:lstStyle>
          <a:p>
            <a:fld id="{839B3AA6-D9BC-B24D-AA3E-3E50210C011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 userDrawn="1"/>
        </p:nvSpPr>
        <p:spPr>
          <a:xfrm rot="16200000">
            <a:off x="-2964505" y="3181429"/>
            <a:ext cx="6476870" cy="114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  <a:lvl1pPr>
              <a:defRPr sz="900" spc="-20">
                <a:solidFill>
                  <a:schemeClr val="bg1">
                    <a:lumMod val="75000"/>
                  </a:schemeClr>
                </a:solidFill>
                <a:latin typeface="HeliosC" panose="00000500000000000000" pitchFamily="2" charset="-52"/>
                <a:cs typeface="Arial" panose="020B0604020202020204" pitchFamily="34" charset="0"/>
              </a:defRPr>
            </a:lvl1pPr>
          </a:lstStyle>
          <a:p>
            <a:r>
              <a:rPr lang="ru-RU" sz="740" dirty="0">
                <a:latin typeface="Arial" panose="020B0604020202020204" pitchFamily="34" charset="0"/>
                <a:cs typeface="Arial" panose="020B0604020202020204" pitchFamily="34" charset="0"/>
              </a:rPr>
              <a:t>Настоящая презентация является строго конфиденциальной</a:t>
            </a:r>
            <a:r>
              <a:rPr lang="en-US" sz="7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40" dirty="0">
                <a:latin typeface="Arial" panose="020B0604020202020204" pitchFamily="34" charset="0"/>
                <a:cs typeface="Arial" panose="020B0604020202020204" pitchFamily="34" charset="0"/>
              </a:rPr>
              <a:t>и не может воспроизводиться или распространяться</a:t>
            </a:r>
            <a:r>
              <a:rPr lang="en-US" sz="7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40" dirty="0">
                <a:latin typeface="Arial" panose="020B0604020202020204" pitchFamily="34" charset="0"/>
                <a:cs typeface="Arial" panose="020B0604020202020204" pitchFamily="34" charset="0"/>
              </a:rPr>
              <a:t>среди третьих лиц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6;p1"/>
          <p:cNvSpPr txBox="1"/>
          <p:nvPr/>
        </p:nvSpPr>
        <p:spPr>
          <a:xfrm>
            <a:off x="635635" y="4011930"/>
            <a:ext cx="10186670" cy="148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4" tIns="48364" rIns="96754" bIns="4836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indent="0" defTabSz="96774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ru-RU" sz="3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ЦИФРОВАЯ ПЛАТФОРМА ДЛЯ УПРАВЛЕНИЯ ПРИВЕРЖЕННОСТЬЮ ТЕРАПИИ  </a:t>
            </a:r>
          </a:p>
        </p:txBody>
      </p:sp>
      <p:sp>
        <p:nvSpPr>
          <p:cNvPr id="3" name="Google Shape;156;p1"/>
          <p:cNvSpPr txBox="1"/>
          <p:nvPr/>
        </p:nvSpPr>
        <p:spPr>
          <a:xfrm>
            <a:off x="687019" y="6426966"/>
            <a:ext cx="6678906" cy="3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4" tIns="48364" rIns="96754" bIns="4836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indent="0" defTabSz="96774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ru-RU" alt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Версия</a:t>
            </a:r>
            <a:r>
              <a:rPr 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 </a:t>
            </a:r>
            <a:r>
              <a:rPr lang="ru-RU" alt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19</a:t>
            </a:r>
            <a:r>
              <a:rPr 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.0</a:t>
            </a:r>
            <a:r>
              <a:rPr lang="ru-RU" alt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3</a:t>
            </a:r>
            <a:r>
              <a:rPr lang="en-US" sz="1060" kern="0" dirty="0">
                <a:solidFill>
                  <a:schemeClr val="tx1"/>
                </a:solidFill>
                <a:latin typeface="Arial" panose="020B0604020202020204"/>
                <a:cs typeface="Segoe UI" panose="020B0502040204020203" pitchFamily="34" charset="0"/>
              </a:rPr>
              <a:t>.2022</a:t>
            </a:r>
            <a:endParaRPr lang="ru-RU" sz="1060" kern="0" dirty="0">
              <a:solidFill>
                <a:schemeClr val="tx1"/>
              </a:solidFill>
              <a:latin typeface="Arial" panose="020B0604020202020204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Скругленный прямоугольник 50"/>
          <p:cNvSpPr/>
          <p:nvPr/>
        </p:nvSpPr>
        <p:spPr>
          <a:xfrm>
            <a:off x="7948546" y="1156795"/>
            <a:ext cx="2862383" cy="1105755"/>
          </a:xfrm>
          <a:prstGeom prst="roundRect">
            <a:avLst>
              <a:gd name="adj" fmla="val 29124"/>
            </a:avLst>
          </a:prstGeom>
          <a:solidFill>
            <a:srgbClr val="467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35360" y="1133284"/>
            <a:ext cx="3063017" cy="3842500"/>
          </a:xfrm>
          <a:prstGeom prst="roundRect">
            <a:avLst>
              <a:gd name="adj" fmla="val 15426"/>
            </a:avLst>
          </a:prstGeom>
          <a:solidFill>
            <a:srgbClr val="1946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-195123" y="1207303"/>
          <a:ext cx="3980245" cy="2653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5360" y="6276293"/>
            <a:ext cx="6094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l">
              <a:buFont typeface="+mj-lt"/>
              <a:buAutoNum type="arabicPeriod"/>
            </a:pPr>
            <a:r>
              <a:rPr lang="ru-RU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50% пациентов частично придерживаются и лишь 25% пациентов полностью следуют рецепту</a:t>
            </a:r>
          </a:p>
          <a:p>
            <a:pPr marL="177800" indent="-177800" algn="l">
              <a:buFont typeface="+mj-lt"/>
              <a:buAutoNum type="arabicPeriod"/>
            </a:pPr>
            <a:r>
              <a:rPr lang="ru-RU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Источник</a:t>
            </a:r>
            <a:r>
              <a:rPr 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: International longevity center UK </a:t>
            </a:r>
          </a:p>
          <a:p>
            <a:pPr marL="177800" indent="-177800" algn="l">
              <a:buFont typeface="+mj-lt"/>
              <a:buAutoNum type="arabicPeriod"/>
            </a:pPr>
            <a:r>
              <a:rPr lang="ru-RU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Оценка Компании, на базе соотношения издержек систем здравоохранения и ВВП стран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8067" y="1936222"/>
            <a:ext cx="900553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600" dirty="0">
                <a:solidFill>
                  <a:schemeClr val="bg1"/>
                </a:solidFill>
                <a:latin typeface="Montserrat Light" panose="00000400000000000000" pitchFamily="2" charset="0"/>
                <a:cs typeface="Montserrat" panose="00000500000000000000" charset="0"/>
              </a:rPr>
              <a:t>1,2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4565" y="2170605"/>
            <a:ext cx="1827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5400" b="1" dirty="0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25</a:t>
            </a:r>
            <a:r>
              <a:rPr lang="ru-RU" altLang="en-US" sz="5400" b="1" baseline="30000" dirty="0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%</a:t>
            </a:r>
            <a:endParaRPr lang="ru-RU" sz="5400" b="1" baseline="30000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2264" y="1877638"/>
            <a:ext cx="983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b="1" dirty="0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Всего</a:t>
            </a:r>
            <a:endParaRPr lang="ru-RU" b="1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360" y="3828669"/>
            <a:ext cx="30630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b="1" dirty="0">
                <a:solidFill>
                  <a:schemeClr val="bg1"/>
                </a:solidFill>
                <a:latin typeface="Montserrat" panose="00000500000000000000" charset="0"/>
              </a:rPr>
              <a:t>пациентов полностью придерживаются курса лечения</a:t>
            </a:r>
            <a:endParaRPr lang="ru-RU" b="1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82117" y="5376845"/>
            <a:ext cx="3905142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altLang="en-US" sz="1600" b="1" dirty="0">
                <a:solidFill>
                  <a:srgbClr val="19467D"/>
                </a:solidFill>
                <a:latin typeface="Montserrat" panose="00000500000000000000" charset="0"/>
                <a:sym typeface="+mn-ea"/>
              </a:rPr>
              <a:t>Напрямую</a:t>
            </a:r>
            <a:r>
              <a:rPr lang="ru-RU" altLang="en-US" sz="1600" b="1" dirty="0">
                <a:solidFill>
                  <a:srgbClr val="19467D"/>
                </a:solidFill>
                <a:latin typeface="Montserrat" panose="00000500000000000000" charset="0"/>
              </a:rPr>
              <a:t> коррелирует </a:t>
            </a:r>
          </a:p>
          <a:p>
            <a:pPr algn="l"/>
            <a:r>
              <a:rPr lang="ru-RU" altLang="en-US" sz="1600" b="1" dirty="0">
                <a:solidFill>
                  <a:srgbClr val="19467D"/>
                </a:solidFill>
                <a:latin typeface="Montserrat" panose="00000500000000000000" charset="0"/>
              </a:rPr>
              <a:t>с уровнями заболеваемости и смертности</a:t>
            </a:r>
            <a:r>
              <a:rPr lang="ru-RU" altLang="en-US" sz="1400" baseline="30000" dirty="0">
                <a:solidFill>
                  <a:srgbClr val="19467D"/>
                </a:solidFill>
                <a:latin typeface="Montserrat Light" panose="00000400000000000000" pitchFamily="2" charset="0"/>
              </a:rPr>
              <a:t>5</a:t>
            </a:r>
            <a:r>
              <a:rPr lang="ru-RU" altLang="en-US" sz="1600" b="1" dirty="0">
                <a:solidFill>
                  <a:srgbClr val="19467D"/>
                </a:solidFill>
                <a:latin typeface="Montserrat" panose="00000500000000000000" charset="0"/>
              </a:rPr>
              <a:t>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3420" y="3051641"/>
            <a:ext cx="21602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latin typeface="Montserrat" panose="00000500000000000000" charset="0"/>
              </a:rPr>
              <a:t>Огромные издержки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2039" y="3609049"/>
            <a:ext cx="29874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19467D"/>
                </a:solidFill>
                <a:latin typeface="Montserrat" panose="00000500000000000000" charset="0"/>
              </a:rPr>
              <a:t>₽</a:t>
            </a:r>
            <a:r>
              <a:rPr lang="ru-RU" altLang="en-US" sz="4000" b="1" dirty="0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</a:rPr>
              <a:t>1 </a:t>
            </a:r>
            <a:r>
              <a:rPr lang="ru-RU" altLang="en-US" sz="4000" b="1" baseline="30000" dirty="0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</a:rPr>
              <a:t>трлн</a:t>
            </a:r>
            <a:endParaRPr lang="ru-RU" sz="4000" b="1" baseline="30000" dirty="0">
              <a:solidFill>
                <a:srgbClr val="19467D"/>
              </a:solidFill>
              <a:latin typeface="Montserrat" panose="0000050000000000000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87820" y="4191662"/>
            <a:ext cx="1535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b="1" dirty="0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</a:rPr>
              <a:t>до</a:t>
            </a:r>
            <a:endParaRPr lang="ru-RU" b="1" dirty="0">
              <a:solidFill>
                <a:srgbClr val="19467D"/>
              </a:solidFill>
              <a:latin typeface="Montserrat" panose="00000500000000000000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87167" y="4421846"/>
            <a:ext cx="37372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19467D"/>
                </a:solidFill>
                <a:latin typeface="Montserrat" panose="00000500000000000000" charset="0"/>
              </a:rPr>
              <a:t>$300</a:t>
            </a:r>
            <a:r>
              <a:rPr lang="en-US" sz="4000" b="1" baseline="30000" dirty="0">
                <a:solidFill>
                  <a:srgbClr val="19467D"/>
                </a:solidFill>
                <a:latin typeface="Montserrat" panose="00000500000000000000" charset="0"/>
              </a:rPr>
              <a:t> </a:t>
            </a:r>
            <a:r>
              <a:rPr lang="ru-RU" sz="4000" b="1" baseline="30000" dirty="0">
                <a:solidFill>
                  <a:srgbClr val="19467D"/>
                </a:solidFill>
                <a:latin typeface="Montserrat" panose="00000500000000000000" charset="0"/>
              </a:rPr>
              <a:t>млрд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87820" y="3326793"/>
            <a:ext cx="1535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b="1" dirty="0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</a:rPr>
              <a:t>около</a:t>
            </a:r>
            <a:endParaRPr lang="ru-RU" b="1" dirty="0">
              <a:solidFill>
                <a:srgbClr val="19467D"/>
              </a:solidFill>
              <a:latin typeface="Montserrat" panose="0000050000000000000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432" y="5129277"/>
            <a:ext cx="3023273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9467D"/>
                </a:solidFill>
                <a:latin typeface="Montserrat" panose="00000500000000000000" charset="0"/>
              </a:rPr>
              <a:t>Низкий уровень «приверженности» терапии у пациентов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211253" y="3569035"/>
            <a:ext cx="513169" cy="274177"/>
          </a:xfrm>
          <a:prstGeom prst="roundRect">
            <a:avLst/>
          </a:prstGeom>
          <a:noFill/>
          <a:ln w="19050">
            <a:solidFill>
              <a:srgbClr val="4472C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19467D"/>
                </a:solidFill>
                <a:latin typeface="Montserrat Light" panose="00000400000000000000" pitchFamily="2" charset="0"/>
              </a:rPr>
              <a:t>РФ</a:t>
            </a:r>
            <a:r>
              <a:rPr lang="ru-RU" sz="1050" baseline="30000" dirty="0">
                <a:solidFill>
                  <a:srgbClr val="19467D"/>
                </a:solidFill>
                <a:latin typeface="Montserrat Light" panose="00000400000000000000" pitchFamily="2" charset="0"/>
              </a:rPr>
              <a:t>4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547714" y="4351062"/>
            <a:ext cx="626555" cy="274177"/>
          </a:xfrm>
          <a:prstGeom prst="roundRect">
            <a:avLst/>
          </a:prstGeom>
          <a:noFill/>
          <a:ln w="19050">
            <a:solidFill>
              <a:srgbClr val="4472C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19467D"/>
                </a:solidFill>
                <a:latin typeface="Montserrat Light" panose="00000400000000000000" pitchFamily="2" charset="0"/>
              </a:rPr>
              <a:t>США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3440500" y="5590919"/>
            <a:ext cx="3973535" cy="0"/>
          </a:xfrm>
          <a:prstGeom prst="line">
            <a:avLst/>
          </a:prstGeom>
          <a:ln w="31750">
            <a:solidFill>
              <a:srgbClr val="19467D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Треугольник 38"/>
          <p:cNvSpPr/>
          <p:nvPr/>
        </p:nvSpPr>
        <p:spPr>
          <a:xfrm rot="5400000">
            <a:off x="7371435" y="5464023"/>
            <a:ext cx="338953" cy="253753"/>
          </a:xfrm>
          <a:prstGeom prst="triangle">
            <a:avLst/>
          </a:prstGeom>
          <a:solidFill>
            <a:srgbClr val="194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8123196" y="1248170"/>
            <a:ext cx="251308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chemeClr val="bg1"/>
                </a:solidFill>
                <a:latin typeface="Montserrat" panose="00000500000000000000" charset="0"/>
              </a:rPr>
              <a:t>система здравоохранения</a:t>
            </a:r>
            <a:endParaRPr lang="ru-RU" b="1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5110802" y="1156843"/>
            <a:ext cx="1124426" cy="1124426"/>
            <a:chOff x="5145092" y="1078281"/>
            <a:chExt cx="1124426" cy="1124426"/>
          </a:xfrm>
        </p:grpSpPr>
        <p:pic>
          <p:nvPicPr>
            <p:cNvPr id="58" name="Рисунок 57" descr="Изображение выглядит как круг, символ, Графика, логотип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5092" y="1078281"/>
              <a:ext cx="1124426" cy="1124426"/>
            </a:xfrm>
            <a:prstGeom prst="rect">
              <a:avLst/>
            </a:prstGeom>
          </p:spPr>
        </p:pic>
        <p:sp>
          <p:nvSpPr>
            <p:cNvPr id="59" name="Овал 58"/>
            <p:cNvSpPr/>
            <p:nvPr/>
          </p:nvSpPr>
          <p:spPr>
            <a:xfrm>
              <a:off x="5377592" y="1138890"/>
              <a:ext cx="691480" cy="691480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8817198" y="1899158"/>
            <a:ext cx="1124426" cy="1124426"/>
            <a:chOff x="5145092" y="1078281"/>
            <a:chExt cx="1124426" cy="1124426"/>
          </a:xfrm>
        </p:grpSpPr>
        <p:pic>
          <p:nvPicPr>
            <p:cNvPr id="62" name="Рисунок 61" descr="Изображение выглядит как круг, символ, Графика, логотип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5092" y="1078281"/>
              <a:ext cx="1124426" cy="1124426"/>
            </a:xfrm>
            <a:prstGeom prst="rect">
              <a:avLst/>
            </a:prstGeom>
          </p:spPr>
        </p:pic>
        <p:sp>
          <p:nvSpPr>
            <p:cNvPr id="63" name="Овал 62"/>
            <p:cNvSpPr/>
            <p:nvPr/>
          </p:nvSpPr>
          <p:spPr>
            <a:xfrm>
              <a:off x="5377592" y="1138890"/>
              <a:ext cx="691480" cy="691480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Треугольник 63"/>
          <p:cNvSpPr/>
          <p:nvPr/>
        </p:nvSpPr>
        <p:spPr>
          <a:xfrm rot="5400000">
            <a:off x="3926338" y="1508473"/>
            <a:ext cx="458998" cy="395688"/>
          </a:xfrm>
          <a:prstGeom prst="triangle">
            <a:avLst/>
          </a:prstGeom>
          <a:noFill/>
          <a:ln>
            <a:solidFill>
              <a:srgbClr val="19467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6F0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Треугольник 64"/>
          <p:cNvSpPr/>
          <p:nvPr/>
        </p:nvSpPr>
        <p:spPr>
          <a:xfrm rot="5400000">
            <a:off x="7060001" y="1516093"/>
            <a:ext cx="458998" cy="395688"/>
          </a:xfrm>
          <a:prstGeom prst="triangle">
            <a:avLst/>
          </a:prstGeom>
          <a:noFill/>
          <a:ln>
            <a:solidFill>
              <a:srgbClr val="19467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6F0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 descr="Изображение выглядит как символ, Шрифт, Графика, логотип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8180" y="2099367"/>
            <a:ext cx="534516" cy="534516"/>
          </a:xfrm>
          <a:prstGeom prst="rect">
            <a:avLst/>
          </a:prstGeom>
        </p:spPr>
      </p:pic>
      <p:pic>
        <p:nvPicPr>
          <p:cNvPr id="69" name="Рисунок 68" descr="Изображение выглядит как символ, Графика, Шрифт, логотип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981" y="1378738"/>
            <a:ext cx="461835" cy="461835"/>
          </a:xfrm>
          <a:prstGeom prst="rect">
            <a:avLst/>
          </a:prstGeom>
        </p:spPr>
      </p:pic>
      <p:sp>
        <p:nvSpPr>
          <p:cNvPr id="71" name="Номер слайда 7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D7522-8130-D846-97CD-7A40FF0CE3CA}" type="slidenum">
              <a:rPr lang="ru-RU" smtClean="0"/>
              <a:t>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335280" y="280035"/>
            <a:ext cx="104755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en-US" sz="3200" b="1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  <a:sym typeface="+mn-ea"/>
              </a:rPr>
              <a:t>Проблема приверженности терапии</a:t>
            </a:r>
            <a:endParaRPr lang="ru-RU" altLang="en-US" sz="3200" b="1" dirty="0">
              <a:solidFill>
                <a:srgbClr val="19467D"/>
              </a:solidFill>
              <a:latin typeface="Montserrat" panose="00000500000000000000" charset="0"/>
              <a:cs typeface="Montserrat" panose="00000500000000000000" charset="0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04640" y="6276293"/>
            <a:ext cx="609463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19075" algn="l">
              <a:buFont typeface="+mj-lt"/>
              <a:buAutoNum type="arabicPeriod" startAt="4"/>
            </a:pPr>
            <a:r>
              <a:rPr lang="ru-RU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Источник</a:t>
            </a:r>
            <a:r>
              <a:rPr lang="en-US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:</a:t>
            </a:r>
            <a:r>
              <a:rPr lang="ru-RU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 оценка Компании, </a:t>
            </a:r>
            <a:r>
              <a:rPr lang="en-US" altLang="ru-RU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DSM</a:t>
            </a:r>
            <a:endParaRPr lang="en-US" altLang="en-US" sz="800" dirty="0">
              <a:solidFill>
                <a:srgbClr val="19467D"/>
              </a:solidFill>
              <a:latin typeface="Montserrat Light" panose="00000400000000000000" pitchFamily="2" charset="0"/>
              <a:cs typeface="Montserrat" panose="00000500000000000000" charset="0"/>
            </a:endParaRPr>
          </a:p>
          <a:p>
            <a:pPr marL="228600" indent="-219075" algn="l">
              <a:buFont typeface="+mj-lt"/>
              <a:buAutoNum type="arabicPeriod" startAt="4"/>
            </a:pPr>
            <a:r>
              <a:rPr lang="ru-RU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Источник</a:t>
            </a:r>
            <a:r>
              <a:rPr lang="en-US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</a:rPr>
              <a:t>: The Annals of Pharmacotherapy, 2016</a:t>
            </a:r>
          </a:p>
          <a:p>
            <a:pPr marL="228600" indent="-219075" algn="l">
              <a:buFont typeface="+mj-lt"/>
              <a:buAutoNum type="arabicPeriod" startAt="4"/>
            </a:pPr>
            <a:r>
              <a:rPr lang="en-US" altLang="en-US" sz="800" dirty="0">
                <a:solidFill>
                  <a:srgbClr val="19467D"/>
                </a:solidFill>
                <a:latin typeface="Montserrat Light" panose="00000400000000000000" pitchFamily="2" charset="0"/>
                <a:cs typeface="Montserrat" panose="00000500000000000000" charset="0"/>
                <a:sym typeface="Calibri" panose="020F0502020204030204"/>
              </a:rPr>
              <a:t>World Health Organization. Adherence to long-term therapies: evidence for action. WHO Library Cataloguing-in-Publication Data. Geneva: WHO; 2003.</a:t>
            </a:r>
            <a:endParaRPr lang="en-US" altLang="en-US" sz="800" dirty="0">
              <a:solidFill>
                <a:srgbClr val="19467D"/>
              </a:solidFill>
              <a:latin typeface="Montserrat Light" panose="00000400000000000000" pitchFamily="2" charset="0"/>
              <a:cs typeface="Montserrat" panose="00000500000000000000" charset="0"/>
            </a:endParaRPr>
          </a:p>
        </p:txBody>
      </p:sp>
      <p:sp>
        <p:nvSpPr>
          <p:cNvPr id="7" name="Google Shape;119;p3"/>
          <p:cNvSpPr/>
          <p:nvPr/>
        </p:nvSpPr>
        <p:spPr>
          <a:xfrm>
            <a:off x="3884295" y="2327910"/>
            <a:ext cx="3577590" cy="117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5" tIns="48364" rIns="96755" bIns="48364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ontserrat" panose="00000500000000000000" pitchFamily="2" charset="-52"/>
                <a:ea typeface="Arial" panose="020B0604020202020204"/>
                <a:cs typeface="Arial" panose="020B0604020202020204"/>
                <a:sym typeface="Arial" panose="020B0604020202020204"/>
              </a:rPr>
              <a:t>Несоблюдение врачебных назначений приводит к недостаточному контролю симптомов заболеваний и риску осложнений</a:t>
            </a:r>
            <a:r>
              <a:rPr lang="en-US" altLang="ru-RU" sz="1400" baseline="30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ontserrat" panose="00000500000000000000" pitchFamily="2" charset="-52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r>
              <a:rPr lang="ru-RU" sz="1400" cap="small" baseline="30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ontserrat" panose="00000500000000000000" pitchFamily="2" charset="-52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</a:p>
        </p:txBody>
      </p:sp>
      <p:sp>
        <p:nvSpPr>
          <p:cNvPr id="17" name="Text Box 4"/>
          <p:cNvSpPr txBox="1"/>
          <p:nvPr/>
        </p:nvSpPr>
        <p:spPr>
          <a:xfrm>
            <a:off x="3816249" y="3460003"/>
            <a:ext cx="385120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dirty="0">
                <a:solidFill>
                  <a:srgbClr val="4673E6"/>
                </a:solidFill>
                <a:latin typeface="Montserrat Medium" panose="00000600000000000000" pitchFamily="2" charset="-52"/>
                <a:cs typeface="Montserrat" panose="00000500000000000000" charset="0"/>
              </a:rPr>
              <a:t> </a:t>
            </a:r>
            <a:r>
              <a:rPr lang="ru-RU" altLang="en-US" sz="2800" dirty="0">
                <a:solidFill>
                  <a:srgbClr val="4673E6"/>
                </a:solidFill>
                <a:latin typeface="Montserrat Medium" panose="00000600000000000000" pitchFamily="2" charset="-52"/>
                <a:cs typeface="Montserrat" panose="00000500000000000000" charset="0"/>
              </a:rPr>
              <a:t>в среднем </a:t>
            </a:r>
            <a:r>
              <a:rPr lang="en-US" altLang="en-US" sz="2800" dirty="0">
                <a:solidFill>
                  <a:srgbClr val="4673E6"/>
                </a:solidFill>
                <a:latin typeface="Montserrat Medium" panose="00000600000000000000" pitchFamily="2" charset="-52"/>
                <a:cs typeface="Montserrat" panose="00000500000000000000" charset="0"/>
              </a:rPr>
              <a:t>33-65</a:t>
            </a:r>
            <a:r>
              <a:rPr lang="ru-RU" altLang="en-US" sz="2800" dirty="0">
                <a:solidFill>
                  <a:srgbClr val="4673E6"/>
                </a:solidFill>
                <a:latin typeface="Montserrat SemiBold" panose="00000700000000000000" pitchFamily="2" charset="-52"/>
                <a:cs typeface="Montserrat" panose="00000500000000000000" charset="0"/>
              </a:rPr>
              <a:t>%</a:t>
            </a:r>
          </a:p>
        </p:txBody>
      </p:sp>
      <p:sp>
        <p:nvSpPr>
          <p:cNvPr id="18" name="Текст 3"/>
          <p:cNvSpPr txBox="1"/>
          <p:nvPr/>
        </p:nvSpPr>
        <p:spPr>
          <a:xfrm>
            <a:off x="3957955" y="4091305"/>
            <a:ext cx="3509645" cy="13906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направляются на более дорогостоящее лечение в стационары из-за недостаточной приверженности терапии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92"/>
          <p:cNvCxnSpPr/>
          <p:nvPr/>
        </p:nvCxnSpPr>
        <p:spPr>
          <a:xfrm flipV="1">
            <a:off x="8101965" y="3501390"/>
            <a:ext cx="1035685" cy="8255"/>
          </a:xfrm>
          <a:prstGeom prst="straightConnector1">
            <a:avLst/>
          </a:prstGeom>
          <a:noFill/>
          <a:ln w="19050">
            <a:solidFill>
              <a:srgbClr val="19467D"/>
            </a:solidFill>
            <a:prstDash val="dash"/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Овал 45"/>
          <p:cNvSpPr/>
          <p:nvPr/>
        </p:nvSpPr>
        <p:spPr>
          <a:xfrm>
            <a:off x="2262320" y="982764"/>
            <a:ext cx="4554346" cy="4554346"/>
          </a:xfrm>
          <a:prstGeom prst="ellipse">
            <a:avLst/>
          </a:prstGeom>
          <a:noFill/>
          <a:ln w="19050">
            <a:solidFill>
              <a:srgbClr val="19467D"/>
            </a:solidFill>
            <a:prstDash val="dash"/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2" name="Группа 71"/>
          <p:cNvGrpSpPr/>
          <p:nvPr/>
        </p:nvGrpSpPr>
        <p:grpSpPr>
          <a:xfrm>
            <a:off x="1808375" y="2996162"/>
            <a:ext cx="995182" cy="995182"/>
            <a:chOff x="3701438" y="1449784"/>
            <a:chExt cx="648072" cy="648072"/>
          </a:xfrm>
        </p:grpSpPr>
        <p:sp>
          <p:nvSpPr>
            <p:cNvPr id="64" name="Овал 63"/>
            <p:cNvSpPr/>
            <p:nvPr/>
          </p:nvSpPr>
          <p:spPr>
            <a:xfrm>
              <a:off x="3701438" y="1449784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8" name="Рисунок 67" descr="Изображение выглядит как Графика, символ, Шрифт, графическая вставка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3070" y="1541998"/>
              <a:ext cx="421553" cy="421553"/>
            </a:xfrm>
            <a:prstGeom prst="rect">
              <a:avLst/>
            </a:prstGeom>
          </p:spPr>
        </p:pic>
      </p:grpSp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D7522-8130-D846-97CD-7A40FF0CE3CA}" type="slidenum">
              <a:rPr lang="ru-RU">
                <a:latin typeface="Montserrat" panose="00000500000000000000" charset="0"/>
                <a:cs typeface="Montserrat" panose="00000500000000000000" charset="0"/>
              </a:rPr>
              <a:t>3</a:t>
            </a:fld>
            <a:endParaRPr lang="ru-RU">
              <a:latin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4646338" y="5320510"/>
            <a:ext cx="8479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9467D"/>
                </a:solidFill>
                <a:latin typeface="Montserrat" panose="00000500000000000000" charset="0"/>
              </a:rPr>
              <a:t>Врач</a:t>
            </a:r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418162" y="3332238"/>
            <a:ext cx="1461833" cy="331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9467D"/>
                </a:solidFill>
                <a:latin typeface="Montserrat" panose="00000500000000000000" charset="0"/>
              </a:rPr>
              <a:t>Пациент</a:t>
            </a: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3954182" y="1286941"/>
            <a:ext cx="14767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9467D"/>
                </a:solidFill>
                <a:latin typeface="Montserrat" panose="00000500000000000000" charset="0"/>
              </a:rPr>
              <a:t>Аптека</a:t>
            </a:r>
          </a:p>
        </p:txBody>
      </p:sp>
      <p:sp>
        <p:nvSpPr>
          <p:cNvPr id="53" name="Текст 2"/>
          <p:cNvSpPr txBox="1"/>
          <p:nvPr/>
        </p:nvSpPr>
        <p:spPr bwMode="auto">
          <a:xfrm>
            <a:off x="453833" y="3688225"/>
            <a:ext cx="1817341" cy="99518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783590" marR="0" indent="-32639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»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7pPr>
            <a:lvl8pPr marL="35661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8pPr>
            <a:lvl9pPr marL="4023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000" dirty="0">
                <a:solidFill>
                  <a:srgbClr val="4673E6"/>
                </a:solidFill>
                <a:latin typeface="Montserrat" panose="00000500000000000000" charset="0"/>
                <a:ea typeface="Century Gothic" panose="020B0502020202020204" charset="0"/>
                <a:cs typeface="Montserrat" panose="00000500000000000000" charset="0"/>
              </a:rPr>
              <a:t>Система комму-     </a:t>
            </a:r>
            <a:r>
              <a:rPr lang="ru-RU" sz="1000" dirty="0" err="1">
                <a:solidFill>
                  <a:srgbClr val="4673E6"/>
                </a:solidFill>
                <a:latin typeface="Montserrat" panose="00000500000000000000" charset="0"/>
                <a:ea typeface="Century Gothic" panose="020B0502020202020204" charset="0"/>
                <a:cs typeface="Montserrat" panose="00000500000000000000" charset="0"/>
              </a:rPr>
              <a:t>никации</a:t>
            </a:r>
            <a:r>
              <a:rPr lang="ru-RU" sz="1000" dirty="0">
                <a:solidFill>
                  <a:srgbClr val="4673E6"/>
                </a:solidFill>
                <a:latin typeface="Montserrat" panose="00000500000000000000" charset="0"/>
                <a:ea typeface="Century Gothic" panose="020B0502020202020204" charset="0"/>
                <a:cs typeface="Montserrat" panose="00000500000000000000" charset="0"/>
              </a:rPr>
              <a:t> и мотивации                  с момента выписки рецепта</a:t>
            </a:r>
          </a:p>
          <a:p>
            <a:pPr marL="206375" indent="-206375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  <a:latin typeface="Montserrat" panose="00000500000000000000" charset="0"/>
                <a:ea typeface="Microsoft YaHei" panose="020B0503020204020204" charset="-122"/>
              </a:rPr>
              <a:t>Повышение уровня приверженности</a:t>
            </a:r>
          </a:p>
          <a:p>
            <a:pPr marL="206375" indent="-206375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  <a:latin typeface="Montserrat" panose="00000500000000000000" charset="0"/>
                <a:ea typeface="Microsoft YaHei" panose="020B0503020204020204" charset="-122"/>
              </a:rPr>
              <a:t>Улучшение здоровья</a:t>
            </a:r>
          </a:p>
          <a:p>
            <a:pPr mar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None/>
            </a:pPr>
            <a:endParaRPr lang="ru-RU" sz="1000" dirty="0">
              <a:solidFill>
                <a:schemeClr val="tx1"/>
              </a:solidFill>
              <a:latin typeface="Montserrat" panose="00000500000000000000" charset="0"/>
              <a:ea typeface="Microsoft YaHei" panose="020B0503020204020204" charset="-122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9289818" y="3277299"/>
            <a:ext cx="301815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9467D"/>
                </a:solidFill>
                <a:latin typeface="Montserrat" panose="00000500000000000000" charset="0"/>
                <a:cs typeface="Montserrat" panose="00000500000000000000" charset="0"/>
              </a:rPr>
              <a:t>Здравоохранение</a:t>
            </a:r>
          </a:p>
        </p:txBody>
      </p:sp>
      <p:sp>
        <p:nvSpPr>
          <p:cNvPr id="58" name="TextBox 57"/>
          <p:cNvSpPr txBox="1"/>
          <p:nvPr/>
        </p:nvSpPr>
        <p:spPr bwMode="auto">
          <a:xfrm>
            <a:off x="9290050" y="3719830"/>
            <a:ext cx="24218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6375" indent="-206375">
              <a:lnSpc>
                <a:spcPct val="90000"/>
              </a:lnSpc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latin typeface="Montserrat" panose="00000500000000000000" charset="0"/>
                <a:ea typeface="Microsoft YaHei" panose="020B0503020204020204" charset="-122"/>
                <a:cs typeface="+mj-cs"/>
                <a:sym typeface="Calibri" panose="020F0502020204030204"/>
              </a:rPr>
              <a:t>Повышение эффективности системы здравоохранения </a:t>
            </a:r>
          </a:p>
          <a:p>
            <a:pPr marL="206375" indent="-206375">
              <a:lnSpc>
                <a:spcPct val="90000"/>
              </a:lnSpc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latin typeface="Montserrat" panose="00000500000000000000" charset="0"/>
                <a:ea typeface="Microsoft YaHei" panose="020B0503020204020204" charset="-122"/>
                <a:cs typeface="+mj-cs"/>
                <a:sym typeface="Calibri" panose="020F0502020204030204"/>
              </a:rPr>
              <a:t>Оперативное получение данных </a:t>
            </a:r>
          </a:p>
          <a:p>
            <a:pPr marL="206375" indent="-206375">
              <a:lnSpc>
                <a:spcPct val="90000"/>
              </a:lnSpc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latin typeface="Montserrat" panose="00000500000000000000" charset="0"/>
                <a:ea typeface="Microsoft YaHei" panose="020B0503020204020204" charset="-122"/>
                <a:cs typeface="+mj-cs"/>
                <a:sym typeface="Calibri" panose="020F0502020204030204"/>
              </a:rPr>
              <a:t>Снижение затрат на здравоохранение</a:t>
            </a:r>
          </a:p>
        </p:txBody>
      </p:sp>
      <p:sp>
        <p:nvSpPr>
          <p:cNvPr id="59" name="Текст 2"/>
          <p:cNvSpPr txBox="1"/>
          <p:nvPr/>
        </p:nvSpPr>
        <p:spPr bwMode="auto">
          <a:xfrm>
            <a:off x="4770921" y="6023882"/>
            <a:ext cx="1963226" cy="116586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783590" marR="0" indent="-32639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»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7pPr>
            <a:lvl8pPr marL="35661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8pPr>
            <a:lvl9pPr marL="4023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9pPr>
          </a:lstStyle>
          <a:p>
            <a:pPr marL="206375" indent="-206375" algn="l" defTabSz="914400">
              <a:lnSpc>
                <a:spcPct val="90000"/>
              </a:lnSpc>
              <a:spcAft>
                <a:spcPts val="600"/>
              </a:spcAft>
              <a:buClr>
                <a:srgbClr val="4673E6"/>
              </a:buClr>
              <a:buSzTx/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  <a:latin typeface="Montserrat" panose="00000500000000000000" charset="0"/>
                <a:ea typeface="Microsoft YaHei" panose="020B0503020204020204" charset="-122"/>
              </a:rPr>
              <a:t>Регулярные данные о соблюдении пациентом рекомендаций</a:t>
            </a:r>
          </a:p>
          <a:p>
            <a:pPr mar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None/>
            </a:pPr>
            <a:endParaRPr lang="ru-RU" sz="1000" dirty="0">
              <a:solidFill>
                <a:schemeClr val="tx1"/>
              </a:solidFill>
              <a:latin typeface="Montserrat" panose="00000500000000000000" charset="0"/>
              <a:ea typeface="Microsoft YaHei" panose="020B0503020204020204" charset="-122"/>
            </a:endParaRPr>
          </a:p>
        </p:txBody>
      </p:sp>
      <p:sp>
        <p:nvSpPr>
          <p:cNvPr id="60" name="Текст 2"/>
          <p:cNvSpPr txBox="1"/>
          <p:nvPr/>
        </p:nvSpPr>
        <p:spPr bwMode="auto">
          <a:xfrm>
            <a:off x="4008120" y="1575435"/>
            <a:ext cx="2203450" cy="10115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783590" marR="0" indent="-32639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–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»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7pPr>
            <a:lvl8pPr marL="35661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8pPr>
            <a:lvl9pPr marL="4023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3200" b="0" i="0" u="none" strike="noStrike" cap="none" spc="0" baseline="0">
                <a:ln>
                  <a:noFill/>
                </a:ln>
                <a:solidFill>
                  <a:srgbClr val="1F497D"/>
                </a:solidFill>
                <a:uFillTx/>
                <a:latin typeface="+mj-lt"/>
                <a:ea typeface="+mj-ea"/>
                <a:cs typeface="+mj-cs"/>
                <a:sym typeface="Calibri" panose="020F0502020204030204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ru-RU" sz="1000" dirty="0">
                <a:solidFill>
                  <a:srgbClr val="4673E6"/>
                </a:solidFill>
                <a:latin typeface="Montserrat" panose="00000500000000000000" charset="0"/>
              </a:rPr>
              <a:t>Направление пациентов в аптеки-партнеры</a:t>
            </a:r>
          </a:p>
          <a:p>
            <a:pPr marL="206375" indent="-206375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  <a:latin typeface="Montserrat" panose="00000500000000000000" charset="0"/>
                <a:ea typeface="Microsoft YaHei" panose="020B0503020204020204" charset="-122"/>
              </a:rPr>
              <a:t>Пациентопоток</a:t>
            </a:r>
          </a:p>
          <a:p>
            <a:pPr marL="206375" indent="-206375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chemeClr val="tx1"/>
                </a:solidFill>
                <a:latin typeface="Montserrat" panose="00000500000000000000" charset="0"/>
                <a:ea typeface="Microsoft YaHei" panose="020B0503020204020204" charset="-122"/>
                <a:sym typeface="+mn-ea"/>
              </a:rPr>
              <a:t>Возможности прогноза заказа/уходимости товаров</a:t>
            </a:r>
            <a:endParaRPr lang="ru-RU" sz="1000" dirty="0">
              <a:solidFill>
                <a:schemeClr val="tx1"/>
              </a:solidFill>
              <a:latin typeface="Montserrat" panose="00000500000000000000" charset="0"/>
              <a:ea typeface="Microsoft YaHei" panose="020B0503020204020204" charset="-122"/>
            </a:endParaRPr>
          </a:p>
          <a:p>
            <a:pPr marL="206375" indent="-206375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673E6"/>
              </a:buClr>
              <a:buFont typeface="Courier New" panose="02070309020205020404" pitchFamily="49" charset="0"/>
              <a:buChar char="o"/>
            </a:pPr>
            <a:endParaRPr lang="ru-RU" sz="1000" dirty="0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pSp>
        <p:nvGrpSpPr>
          <p:cNvPr id="97" name="Группа 96"/>
          <p:cNvGrpSpPr/>
          <p:nvPr/>
        </p:nvGrpSpPr>
        <p:grpSpPr>
          <a:xfrm>
            <a:off x="4035870" y="661264"/>
            <a:ext cx="648072" cy="648072"/>
            <a:chOff x="3701438" y="4872887"/>
            <a:chExt cx="648072" cy="648072"/>
          </a:xfrm>
        </p:grpSpPr>
        <p:sp>
          <p:nvSpPr>
            <p:cNvPr id="66" name="Овал 65"/>
            <p:cNvSpPr/>
            <p:nvPr/>
          </p:nvSpPr>
          <p:spPr>
            <a:xfrm>
              <a:off x="3701438" y="4872887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7" name="Рисунок 66" descr="Изображение выглядит как символ, Прямоугольник, Шрифт, Графика&#10;&#10;Автоматически созданное описание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4554" y="4999414"/>
              <a:ext cx="386024" cy="386024"/>
            </a:xfrm>
            <a:prstGeom prst="rect">
              <a:avLst/>
            </a:prstGeom>
          </p:spPr>
        </p:pic>
      </p:grpSp>
      <p:grpSp>
        <p:nvGrpSpPr>
          <p:cNvPr id="71" name="Группа 70"/>
          <p:cNvGrpSpPr/>
          <p:nvPr/>
        </p:nvGrpSpPr>
        <p:grpSpPr>
          <a:xfrm>
            <a:off x="4035870" y="5176986"/>
            <a:ext cx="648072" cy="648072"/>
            <a:chOff x="1994861" y="3249427"/>
            <a:chExt cx="648072" cy="648072"/>
          </a:xfrm>
        </p:grpSpPr>
        <p:sp>
          <p:nvSpPr>
            <p:cNvPr id="65" name="Овал 64"/>
            <p:cNvSpPr/>
            <p:nvPr/>
          </p:nvSpPr>
          <p:spPr>
            <a:xfrm>
              <a:off x="1994861" y="3249427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 descr="Изображение выглядит как Графика, графическая вставка, белый,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5708" y="3351007"/>
              <a:ext cx="378049" cy="378049"/>
            </a:xfrm>
            <a:prstGeom prst="rect">
              <a:avLst/>
            </a:prstGeom>
          </p:spPr>
        </p:pic>
      </p:grpSp>
      <p:sp>
        <p:nvSpPr>
          <p:cNvPr id="74" name="Овал 73"/>
          <p:cNvSpPr/>
          <p:nvPr/>
        </p:nvSpPr>
        <p:spPr>
          <a:xfrm>
            <a:off x="10074858" y="2242731"/>
            <a:ext cx="648072" cy="648072"/>
          </a:xfrm>
          <a:prstGeom prst="ellipse">
            <a:avLst/>
          </a:prstGeom>
          <a:solidFill>
            <a:srgbClr val="4673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 descr="Изображение выглядит как символ, Шрифт, Графика, логотип&#10;&#10;Автоматически созданное описа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723" y="2346901"/>
            <a:ext cx="433603" cy="433603"/>
          </a:xfrm>
          <a:prstGeom prst="rect">
            <a:avLst/>
          </a:prstGeom>
        </p:spPr>
      </p:pic>
      <p:grpSp>
        <p:nvGrpSpPr>
          <p:cNvPr id="94" name="Группа 93"/>
          <p:cNvGrpSpPr/>
          <p:nvPr/>
        </p:nvGrpSpPr>
        <p:grpSpPr>
          <a:xfrm>
            <a:off x="3752791" y="2759570"/>
            <a:ext cx="4668637" cy="1460908"/>
            <a:chOff x="3761681" y="2601356"/>
            <a:chExt cx="4668637" cy="1460908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4028313" y="2601356"/>
              <a:ext cx="4190144" cy="1460908"/>
            </a:xfrm>
            <a:prstGeom prst="roundRect">
              <a:avLst/>
            </a:prstGeom>
            <a:solidFill>
              <a:srgbClr val="E6F0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761681" y="3154153"/>
              <a:ext cx="4668637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19467D"/>
                  </a:solidFill>
                  <a:latin typeface="Montserrat" panose="00000500000000000000" charset="0"/>
                  <a:cs typeface="Montserrat" panose="00000500000000000000" charset="0"/>
                </a:rPr>
                <a:t>IT </a:t>
              </a:r>
              <a:r>
                <a:rPr lang="ru-RU" altLang="en-US" sz="1600" b="1" dirty="0">
                  <a:solidFill>
                    <a:srgbClr val="19467D"/>
                  </a:solidFill>
                  <a:latin typeface="Montserrat" panose="00000500000000000000" charset="0"/>
                  <a:cs typeface="Montserrat" panose="00000500000000000000" charset="0"/>
                </a:rPr>
                <a:t>платформа для </a:t>
              </a:r>
            </a:p>
            <a:p>
              <a:pPr algn="ctr">
                <a:defRPr/>
              </a:pPr>
              <a:r>
                <a:rPr lang="ru-RU" altLang="en-US" sz="1600" b="1" dirty="0">
                  <a:solidFill>
                    <a:srgbClr val="19467D"/>
                  </a:solidFill>
                  <a:latin typeface="Montserrat" panose="00000500000000000000" charset="0"/>
                  <a:cs typeface="Montserrat" panose="00000500000000000000" charset="0"/>
                </a:rPr>
                <a:t>мониторинга и управления приверженностью</a:t>
              </a:r>
            </a:p>
          </p:txBody>
        </p:sp>
        <p:pic>
          <p:nvPicPr>
            <p:cNvPr id="82" name="Рисунок 81" descr="Изображение выглядит как Шрифт, Графика, текст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7732" y="2626409"/>
              <a:ext cx="3362186" cy="731275"/>
            </a:xfrm>
            <a:prstGeom prst="rect">
              <a:avLst/>
            </a:prstGeom>
          </p:spPr>
        </p:pic>
      </p:grpSp>
      <p:pic>
        <p:nvPicPr>
          <p:cNvPr id="83" name="Рисунок 82" descr="Изображение выглядит как Шрифт, Графика, текст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0409855" y="188640"/>
            <a:ext cx="1383321" cy="300872"/>
          </a:xfrm>
          <a:prstGeom prst="rect">
            <a:avLst/>
          </a:prstGeom>
        </p:spPr>
      </p:pic>
      <p:grpSp>
        <p:nvGrpSpPr>
          <p:cNvPr id="99" name="Группа 98"/>
          <p:cNvGrpSpPr/>
          <p:nvPr/>
        </p:nvGrpSpPr>
        <p:grpSpPr>
          <a:xfrm rot="3982211">
            <a:off x="5439197" y="1077405"/>
            <a:ext cx="698011" cy="613597"/>
            <a:chOff x="4683573" y="1804032"/>
            <a:chExt cx="698011" cy="613597"/>
          </a:xfrm>
        </p:grpSpPr>
        <p:sp>
          <p:nvSpPr>
            <p:cNvPr id="90" name="Треугольник 89"/>
            <p:cNvSpPr/>
            <p:nvPr/>
          </p:nvSpPr>
          <p:spPr>
            <a:xfrm rot="14086304">
              <a:off x="4657472" y="2065260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Треугольник 90"/>
            <p:cNvSpPr/>
            <p:nvPr/>
          </p:nvSpPr>
          <p:spPr>
            <a:xfrm rot="3499459">
              <a:off x="5029216" y="1830133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3" name="Прямая со стрелкой 92"/>
          <p:cNvCxnSpPr/>
          <p:nvPr/>
        </p:nvCxnSpPr>
        <p:spPr>
          <a:xfrm flipH="1">
            <a:off x="2930524" y="3509775"/>
            <a:ext cx="1077313" cy="0"/>
          </a:xfrm>
          <a:prstGeom prst="straightConnector1">
            <a:avLst/>
          </a:prstGeom>
          <a:noFill/>
          <a:ln w="19050">
            <a:solidFill>
              <a:srgbClr val="19467D"/>
            </a:solidFill>
            <a:prstDash val="dash"/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0" name="Группа 99"/>
          <p:cNvGrpSpPr/>
          <p:nvPr/>
        </p:nvGrpSpPr>
        <p:grpSpPr>
          <a:xfrm rot="9880153">
            <a:off x="2453538" y="1503868"/>
            <a:ext cx="705214" cy="638086"/>
            <a:chOff x="4665083" y="1767708"/>
            <a:chExt cx="705214" cy="638086"/>
          </a:xfrm>
        </p:grpSpPr>
        <p:sp>
          <p:nvSpPr>
            <p:cNvPr id="101" name="Треугольник 100"/>
            <p:cNvSpPr/>
            <p:nvPr/>
          </p:nvSpPr>
          <p:spPr>
            <a:xfrm rot="14197366">
              <a:off x="4638982" y="2053425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Треугольник 101"/>
            <p:cNvSpPr/>
            <p:nvPr/>
          </p:nvSpPr>
          <p:spPr>
            <a:xfrm rot="3159021">
              <a:off x="5017929" y="1793809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3" name="Группа 102"/>
          <p:cNvGrpSpPr/>
          <p:nvPr/>
        </p:nvGrpSpPr>
        <p:grpSpPr>
          <a:xfrm rot="5001141">
            <a:off x="2615126" y="4530956"/>
            <a:ext cx="681339" cy="654267"/>
            <a:chOff x="4660018" y="1735075"/>
            <a:chExt cx="681339" cy="654267"/>
          </a:xfrm>
        </p:grpSpPr>
        <p:sp>
          <p:nvSpPr>
            <p:cNvPr id="104" name="Треугольник 103"/>
            <p:cNvSpPr/>
            <p:nvPr/>
          </p:nvSpPr>
          <p:spPr>
            <a:xfrm rot="13980373">
              <a:off x="4633917" y="2036973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Треугольник 104"/>
            <p:cNvSpPr/>
            <p:nvPr/>
          </p:nvSpPr>
          <p:spPr>
            <a:xfrm rot="3159021">
              <a:off x="4988989" y="1761176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6" name="Группа 105"/>
          <p:cNvGrpSpPr/>
          <p:nvPr/>
        </p:nvGrpSpPr>
        <p:grpSpPr>
          <a:xfrm rot="10500694">
            <a:off x="5720179" y="4595324"/>
            <a:ext cx="680992" cy="658175"/>
            <a:chOff x="4648247" y="1730711"/>
            <a:chExt cx="680992" cy="658175"/>
          </a:xfrm>
        </p:grpSpPr>
        <p:sp>
          <p:nvSpPr>
            <p:cNvPr id="107" name="Треугольник 106"/>
            <p:cNvSpPr/>
            <p:nvPr/>
          </p:nvSpPr>
          <p:spPr>
            <a:xfrm rot="14091806">
              <a:off x="4622146" y="2036517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Треугольник 107"/>
            <p:cNvSpPr/>
            <p:nvPr/>
          </p:nvSpPr>
          <p:spPr>
            <a:xfrm rot="3383447">
              <a:off x="4976871" y="1756812"/>
              <a:ext cx="378470" cy="326267"/>
            </a:xfrm>
            <a:prstGeom prst="triangle">
              <a:avLst/>
            </a:prstGeom>
            <a:solidFill>
              <a:srgbClr val="1946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 bwMode="auto">
          <a:xfrm>
            <a:off x="326604" y="415925"/>
            <a:ext cx="8294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</a:rPr>
              <a:t>Решение</a:t>
            </a:r>
            <a:endParaRPr lang="en-US" altLang="ru-RU" sz="4000" b="1" dirty="0">
              <a:solidFill>
                <a:schemeClr val="accent1">
                  <a:lumMod val="50000"/>
                </a:schemeClr>
              </a:solidFill>
              <a:latin typeface="Montserrat" panose="00000500000000000000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683760" y="5626100"/>
            <a:ext cx="3284855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457200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Tx/>
              <a:buSzTx/>
              <a:buFont typeface="Arial" panose="020B0604020202020204"/>
            </a:pPr>
            <a:r>
              <a:rPr lang="ru-RU" sz="1000" dirty="0">
                <a:ln>
                  <a:noFill/>
                </a:ln>
                <a:solidFill>
                  <a:srgbClr val="4673E6"/>
                </a:solidFill>
                <a:uFillTx/>
                <a:latin typeface="Montserrat" panose="00000500000000000000" charset="0"/>
                <a:ea typeface="+mj-ea"/>
                <a:cs typeface="+mj-cs"/>
                <a:sym typeface="+mn-ea"/>
              </a:rPr>
              <a:t>Инструмент для увеличения эффективности назначений и наблюдения за пациентом</a:t>
            </a:r>
            <a:endParaRPr lang="ru-RU" sz="1000" dirty="0">
              <a:ln>
                <a:noFill/>
              </a:ln>
              <a:solidFill>
                <a:srgbClr val="4673E6"/>
              </a:solidFill>
              <a:uFillTx/>
              <a:latin typeface="Montserrat" panose="00000500000000000000" charset="0"/>
              <a:ea typeface="+mj-ea"/>
              <a:cs typeface="+mj-cs"/>
            </a:endParaRPr>
          </a:p>
          <a:p>
            <a:pPr algn="l"/>
            <a:endParaRPr lang="ru-RU" altLang="en-US" sz="900" dirty="0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7716520" y="704850"/>
            <a:ext cx="39954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  <a:defRPr/>
            </a:pPr>
            <a:r>
              <a:rPr lang="ru-RU" sz="1600" b="1" dirty="0">
                <a:solidFill>
                  <a:srgbClr val="19467D"/>
                </a:solidFill>
                <a:latin typeface="Montserrat" panose="00000500000000000000" charset="0"/>
              </a:rPr>
              <a:t>Сервис комплексной фармацевтической опеки пациента, мотивирующей на строгое выполнение врачебных рекомендаций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  <a:t>Основные результаты пилотного проекта 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</a:br>
            <a:endParaRPr lang="ru-RU" sz="4000" b="1" dirty="0">
              <a:solidFill>
                <a:schemeClr val="accent1">
                  <a:lumMod val="50000"/>
                </a:schemeClr>
              </a:solidFill>
              <a:latin typeface="Montserrat" panose="00000500000000000000" charset="0"/>
              <a:ea typeface="+mn-ea"/>
              <a:cs typeface="+mn-cs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819785" y="1560195"/>
            <a:ext cx="4507230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ru-RU" sz="1400" b="1">
                <a:latin typeface="Montserrat" panose="00000500000000000000" charset="0"/>
                <a:cs typeface="Montserrat" panose="00000500000000000000" charset="0"/>
                <a:sym typeface="+mn-ea"/>
              </a:rPr>
              <a:t>3 поликлиники Москвы</a:t>
            </a:r>
            <a:r>
              <a:rPr lang="ru-RU" sz="1400">
                <a:latin typeface="Montserrat" panose="00000500000000000000" charset="0"/>
                <a:cs typeface="Montserrat" panose="00000500000000000000" charset="0"/>
                <a:sym typeface="+mn-ea"/>
              </a:rPr>
              <a:t> (ГП2, ГП22, ГП 218)</a:t>
            </a:r>
          </a:p>
          <a:p>
            <a:pPr algn="l"/>
            <a:endParaRPr lang="ru-RU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r>
              <a:rPr lang="ru-RU" sz="1400" b="1">
                <a:latin typeface="Montserrat" panose="00000500000000000000" charset="0"/>
                <a:cs typeface="Montserrat" panose="00000500000000000000" charset="0"/>
                <a:sym typeface="+mn-ea"/>
              </a:rPr>
              <a:t>50</a:t>
            </a:r>
            <a:r>
              <a:rPr lang="ru-RU" sz="1400">
                <a:latin typeface="Montserrat" panose="00000500000000000000" charset="0"/>
                <a:cs typeface="Montserrat" panose="00000500000000000000" charset="0"/>
                <a:sym typeface="+mn-ea"/>
              </a:rPr>
              <a:t> врачей (неврологи, ВОП, терапевты)</a:t>
            </a:r>
          </a:p>
          <a:p>
            <a:pPr algn="l"/>
            <a:endParaRPr lang="ru-RU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r>
              <a:rPr lang="ru-RU" altLang="en-US" sz="1400" b="1">
                <a:latin typeface="Montserrat" panose="00000500000000000000" charset="0"/>
                <a:cs typeface="Montserrat" panose="00000500000000000000" charset="0"/>
              </a:rPr>
              <a:t>1,5</a:t>
            </a:r>
            <a:r>
              <a:rPr lang="ru-RU" altLang="en-US" sz="1400">
                <a:latin typeface="Montserrat" panose="00000500000000000000" charset="0"/>
                <a:cs typeface="Montserrat" panose="00000500000000000000" charset="0"/>
              </a:rPr>
              <a:t> месяца (сентябрь - октябрь 2022 г.)</a:t>
            </a:r>
          </a:p>
          <a:p>
            <a:pPr algn="l"/>
            <a:endParaRPr lang="ru-RU" altLang="en-US" sz="1400">
              <a:latin typeface="Montserrat" panose="00000500000000000000" charset="0"/>
              <a:cs typeface="Montserrat" panose="00000500000000000000" charset="0"/>
            </a:endParaRPr>
          </a:p>
          <a:p>
            <a:pPr algn="l"/>
            <a:r>
              <a:rPr lang="ru-RU" altLang="en-US" sz="1400" b="1">
                <a:latin typeface="Montserrat" panose="00000500000000000000" charset="0"/>
                <a:cs typeface="Montserrat" panose="00000500000000000000" charset="0"/>
              </a:rPr>
              <a:t>1100+</a:t>
            </a:r>
            <a:r>
              <a:rPr lang="ru-RU" altLang="en-US" sz="1400">
                <a:latin typeface="Montserrat" panose="00000500000000000000" charset="0"/>
                <a:cs typeface="Montserrat" panose="00000500000000000000" charset="0"/>
              </a:rPr>
              <a:t> пациентов (ХИМ</a:t>
            </a:r>
            <a:r>
              <a:rPr lang="en-US" altLang="en-US" sz="1400">
                <a:latin typeface="Montserrat" panose="00000500000000000000" charset="0"/>
                <a:cs typeface="Montserrat" panose="00000500000000000000" charset="0"/>
              </a:rPr>
              <a:t>/</a:t>
            </a:r>
            <a:r>
              <a:rPr lang="ru-RU" altLang="en-US" sz="1400">
                <a:latin typeface="Montserrat" panose="00000500000000000000" charset="0"/>
                <a:cs typeface="Montserrat" panose="00000500000000000000" charset="0"/>
              </a:rPr>
              <a:t>ДЭП, ССЗ + тревога)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958850" y="3433445"/>
            <a:ext cx="5589270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ru-RU" sz="4000" b="1">
                <a:solidFill>
                  <a:srgbClr val="1F4E79"/>
                </a:solidFill>
                <a:latin typeface="Montserrat" panose="00000500000000000000" charset="0"/>
                <a:cs typeface="Montserrat" panose="00000500000000000000" charset="0"/>
                <a:sym typeface="+mn-ea"/>
              </a:rPr>
              <a:t>68%</a:t>
            </a:r>
            <a:r>
              <a:rPr lang="en-US" altLang="ru-RU" sz="1400" b="1">
                <a:latin typeface="Montserrat" panose="00000500000000000000" charset="0"/>
                <a:cs typeface="Montserrat" panose="00000500000000000000" charset="0"/>
                <a:sym typeface="+mn-ea"/>
              </a:rPr>
              <a:t> </a:t>
            </a:r>
            <a:endParaRPr lang="ru-RU" altLang="en-US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endParaRPr lang="ru-RU" altLang="en-US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r>
              <a:rPr lang="en-US" altLang="ru-RU" sz="4000" b="1">
                <a:solidFill>
                  <a:srgbClr val="1F4E79"/>
                </a:solidFill>
                <a:latin typeface="Montserrat" panose="00000500000000000000" charset="0"/>
                <a:cs typeface="Montserrat" panose="00000500000000000000" charset="0"/>
                <a:sym typeface="+mn-ea"/>
              </a:rPr>
              <a:t>56% </a:t>
            </a:r>
            <a:endParaRPr lang="ru-RU" altLang="en-US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endParaRPr lang="ru-RU" altLang="en-US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l"/>
            <a:r>
              <a:rPr lang="en-US" altLang="ru-RU" sz="4000" b="1">
                <a:solidFill>
                  <a:srgbClr val="1F4E79"/>
                </a:solidFill>
                <a:latin typeface="Montserrat" panose="00000500000000000000" charset="0"/>
                <a:cs typeface="Montserrat" panose="00000500000000000000" charset="0"/>
                <a:sym typeface="+mn-ea"/>
              </a:rPr>
              <a:t>74%</a:t>
            </a:r>
            <a:r>
              <a:rPr lang="ru-RU" altLang="en-US" sz="1400" b="1">
                <a:latin typeface="Montserrat" panose="00000500000000000000" charset="0"/>
                <a:cs typeface="Montserrat" panose="00000500000000000000" charset="0"/>
                <a:sym typeface="+mn-ea"/>
              </a:rPr>
              <a:t> </a:t>
            </a:r>
            <a:endParaRPr lang="ru-RU" altLang="en-US" sz="1400">
              <a:latin typeface="Montserrat" panose="00000500000000000000" charset="0"/>
              <a:cs typeface="Montserrat" panose="00000500000000000000" charset="0"/>
              <a:sym typeface="+mn-ea"/>
            </a:endParaRPr>
          </a:p>
          <a:p>
            <a:pPr algn="ctr"/>
            <a:r>
              <a:rPr lang="ru-RU" altLang="en-US" sz="1400">
                <a:latin typeface="Montserrat" panose="00000500000000000000" charset="0"/>
                <a:cs typeface="Montserrat" panose="00000500000000000000" charset="0"/>
                <a:sym typeface="+mn-ea"/>
              </a:rPr>
              <a:t> </a:t>
            </a:r>
            <a:r>
              <a:rPr lang="ru-RU" sz="1400">
                <a:latin typeface="Montserrat" panose="00000500000000000000" charset="0"/>
                <a:cs typeface="Montserrat" panose="00000500000000000000" charset="0"/>
                <a:sym typeface="+mn-ea"/>
              </a:rPr>
              <a:t> </a:t>
            </a:r>
          </a:p>
          <a:p>
            <a:pPr algn="ctr"/>
            <a:endParaRPr lang="ru-RU" altLang="en-US" sz="1400">
              <a:latin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13" name="Title 1"/>
          <p:cNvSpPr>
            <a:spLocks noGrp="1"/>
          </p:cNvSpPr>
          <p:nvPr/>
        </p:nvSpPr>
        <p:spPr>
          <a:xfrm>
            <a:off x="5650230" y="1557020"/>
            <a:ext cx="620331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Использование платформы позволяет </a:t>
            </a:r>
            <a:r>
              <a:rPr lang="ru-RU" sz="4000" b="1">
                <a:solidFill>
                  <a:srgbClr val="1F4E79"/>
                </a:solidFill>
                <a:latin typeface="Montserrat" panose="00000500000000000000" charset="0"/>
                <a:ea typeface="+mn-ea"/>
                <a:cs typeface="Montserrat" panose="00000500000000000000" charset="0"/>
              </a:rPr>
              <a:t>оценить текущую приверженность</a:t>
            </a:r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 и увеличивает</a:t>
            </a:r>
          </a:p>
          <a:p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приверженность терапии </a:t>
            </a:r>
            <a:r>
              <a:rPr lang="ru-RU" sz="5000" b="1">
                <a:solidFill>
                  <a:srgbClr val="1F4E79"/>
                </a:solidFill>
                <a:latin typeface="Montserrat" panose="00000500000000000000" charset="0"/>
                <a:ea typeface="+mn-ea"/>
                <a:cs typeface="Montserrat" panose="00000500000000000000" charset="0"/>
              </a:rPr>
              <a:t>в 2 раза</a:t>
            </a:r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 по сравнению со средними значениями по нозологиям </a:t>
            </a:r>
          </a:p>
          <a:p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(</a:t>
            </a:r>
            <a:r>
              <a:rPr lang="ru-RU" sz="4000" b="1">
                <a:solidFill>
                  <a:srgbClr val="1F4E79"/>
                </a:solidFill>
                <a:latin typeface="Montserrat" panose="00000500000000000000" charset="0"/>
                <a:ea typeface="+mn-ea"/>
                <a:cs typeface="Montserrat" panose="00000500000000000000" charset="0"/>
              </a:rPr>
              <a:t>24,6 % vs 47%</a:t>
            </a:r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)</a:t>
            </a:r>
            <a:r>
              <a:rPr lang="ru-RU" sz="4000" baseline="30000">
                <a:latin typeface="Montserrat" panose="00000500000000000000" charset="0"/>
                <a:ea typeface="+mn-ea"/>
                <a:cs typeface="Montserrat" panose="00000500000000000000" charset="0"/>
              </a:rPr>
              <a:t>1</a:t>
            </a:r>
            <a:r>
              <a:rPr lang="ru-RU" sz="4000">
                <a:latin typeface="Montserrat" panose="00000500000000000000" charset="0"/>
                <a:ea typeface="+mn-ea"/>
                <a:cs typeface="Montserrat" panose="00000500000000000000" charset="0"/>
              </a:rPr>
              <a:t>  </a:t>
            </a:r>
            <a:endParaRPr lang="ru-RU" altLang="en-US"/>
          </a:p>
        </p:txBody>
      </p:sp>
      <p:sp>
        <p:nvSpPr>
          <p:cNvPr id="14" name="Text Box 13"/>
          <p:cNvSpPr txBox="1"/>
          <p:nvPr/>
        </p:nvSpPr>
        <p:spPr>
          <a:xfrm>
            <a:off x="820420" y="6233160"/>
            <a:ext cx="11033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charset="0"/>
                <a:cs typeface="Montserrat" panose="00000500000000000000" charset="0"/>
              </a:rPr>
              <a:t>1. По результатам Пилотного проекта. См. Отчёт </a:t>
            </a:r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charset="0"/>
                <a:cs typeface="Montserrat" panose="00000500000000000000" charset="0"/>
              </a:rPr>
              <a:t>RxObservatory </a:t>
            </a:r>
            <a:r>
              <a:rPr lang="ru-RU" sz="8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charset="0"/>
                <a:cs typeface="Montserrat" panose="00000500000000000000" charset="0"/>
              </a:rPr>
              <a:t>Пилот 1</a:t>
            </a:r>
          </a:p>
          <a:p>
            <a:r>
              <a:rPr lang="ru-RU" sz="8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charset="0"/>
                <a:cs typeface="Montserrat" panose="00000500000000000000" charset="0"/>
              </a:rPr>
              <a:t>2. Решетова, А. А. Оценка приверженности терапии этилметилгидроксипиридина малатом пациентов с хронической ишемией мозга при помощи цифровой платформы / А. А. Решетова,</a:t>
            </a:r>
          </a:p>
          <a:p>
            <a:r>
              <a:rPr lang="ru-RU" sz="8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charset="0"/>
                <a:cs typeface="Montserrat" panose="00000500000000000000" charset="0"/>
              </a:rPr>
              <a:t>А. С. Безымянный, С. С. Зуев // Здоровье мегаполиса. – 2023. – Т. 4, вып. 2. DOI:10.47619/2713-2617.zm.2023.v.4i2;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2210435" y="3559175"/>
            <a:ext cx="36753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>
                <a:latin typeface="Montserrat" panose="00000500000000000000" charset="0"/>
                <a:cs typeface="Montserrat" panose="00000500000000000000" charset="0"/>
                <a:sym typeface="+mn-ea"/>
              </a:rPr>
              <a:t>врачей отметили, что платформа позволяет повысить приверженность лечению и видеть полную картину выполнения предписаний пациентом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2210435" y="4411980"/>
            <a:ext cx="32467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>
                <a:latin typeface="Montserrat" panose="00000500000000000000" charset="0"/>
                <a:cs typeface="Montserrat" panose="00000500000000000000" charset="0"/>
                <a:sym typeface="+mn-ea"/>
              </a:rPr>
              <a:t>врачей отмечают, что платформа помогает выполнять предписания врача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2210435" y="5230495"/>
            <a:ext cx="32467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>
                <a:latin typeface="Montserrat" panose="00000500000000000000" charset="0"/>
                <a:cs typeface="Montserrat" panose="00000500000000000000" charset="0"/>
                <a:sym typeface="+mn-ea"/>
              </a:rPr>
              <a:t>хотели бы использовать </a:t>
            </a:r>
            <a:r>
              <a:rPr lang="en-US" altLang="en-US" sz="1000">
                <a:latin typeface="Montserrat" panose="00000500000000000000" charset="0"/>
                <a:cs typeface="Montserrat" panose="00000500000000000000" charset="0"/>
                <a:sym typeface="+mn-ea"/>
              </a:rPr>
              <a:t>IT </a:t>
            </a:r>
            <a:r>
              <a:rPr lang="ru-RU" altLang="en-US" sz="1000">
                <a:latin typeface="Montserrat" panose="00000500000000000000" charset="0"/>
                <a:cs typeface="Montserrat" panose="00000500000000000000" charset="0"/>
                <a:sym typeface="+mn-ea"/>
              </a:rPr>
              <a:t>решение в своей практике в дальнейшем</a:t>
            </a:r>
          </a:p>
        </p:txBody>
      </p:sp>
      <p:sp>
        <p:nvSpPr>
          <p:cNvPr id="18" name="Title 1"/>
          <p:cNvSpPr>
            <a:spLocks noGrp="1"/>
          </p:cNvSpPr>
          <p:nvPr/>
        </p:nvSpPr>
        <p:spPr>
          <a:xfrm>
            <a:off x="5771515" y="3387090"/>
            <a:ext cx="6203315" cy="1023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>
                <a:latin typeface="Montserrat" panose="00000500000000000000" charset="0"/>
                <a:ea typeface="+mn-ea"/>
                <a:cs typeface="Montserrat" panose="00000500000000000000" charset="0"/>
              </a:rPr>
              <a:t>Публикация в журнале ВАК «Здоровье мегаполиса»</a:t>
            </a:r>
            <a:r>
              <a:rPr lang="ru-RU" sz="1200" baseline="30000">
                <a:latin typeface="Montserrat" panose="00000500000000000000" charset="0"/>
                <a:ea typeface="+mn-ea"/>
                <a:cs typeface="Montserrat" panose="00000500000000000000" charset="0"/>
              </a:rPr>
              <a:t>2</a:t>
            </a:r>
            <a:r>
              <a:rPr lang="ru-RU" sz="1200">
                <a:latin typeface="Montserrat" panose="00000500000000000000" charset="0"/>
                <a:ea typeface="+mn-ea"/>
                <a:cs typeface="Montserrat" panose="00000500000000000000" charset="0"/>
              </a:rPr>
              <a:t> </a:t>
            </a:r>
          </a:p>
          <a:p>
            <a:pPr indent="0">
              <a:buFont typeface="Arial" panose="020B0604020202020204" pitchFamily="34" charset="0"/>
            </a:pPr>
            <a:endParaRPr lang="ru-RU" sz="1200">
              <a:latin typeface="Montserrat" panose="00000500000000000000" charset="0"/>
              <a:ea typeface="+mn-ea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>
                <a:latin typeface="Montserrat" panose="00000500000000000000" charset="0"/>
                <a:ea typeface="+mn-ea"/>
                <a:cs typeface="Montserrat" panose="00000500000000000000" charset="0"/>
              </a:rPr>
              <a:t>Полчены положительные рецензии от главного клин.фармакогола г. Москвы М.В. Журавлёвой и  главного внештатного специалиста по клин. исследованиям г. Москвы С.К. Зырянова </a:t>
            </a:r>
          </a:p>
          <a:p>
            <a:pPr indent="0">
              <a:buFont typeface="Arial" panose="020B0604020202020204" pitchFamily="34" charset="0"/>
            </a:pPr>
            <a:endParaRPr lang="ru-RU" sz="1200">
              <a:latin typeface="Montserrat" panose="00000500000000000000" charset="0"/>
              <a:ea typeface="+mn-ea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>
                <a:latin typeface="Montserrat" panose="00000500000000000000" charset="0"/>
                <a:ea typeface="+mn-ea"/>
                <a:cs typeface="Montserrat" panose="00000500000000000000" charset="0"/>
              </a:rPr>
              <a:t>Проект поддержали:  </a:t>
            </a:r>
          </a:p>
          <a:p>
            <a:endParaRPr lang="ru-RU" altLang="en-US" sz="1200">
              <a:latin typeface="Montserrat" panose="00000500000000000000" charset="0"/>
              <a:ea typeface="+mn-ea"/>
              <a:cs typeface="Montserrat" panose="00000500000000000000" charset="0"/>
            </a:endParaRPr>
          </a:p>
        </p:txBody>
      </p:sp>
      <p:pic>
        <p:nvPicPr>
          <p:cNvPr id="19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25" y="4638040"/>
            <a:ext cx="1579880" cy="854710"/>
          </a:xfrm>
          <a:prstGeom prst="rect">
            <a:avLst/>
          </a:prstGeom>
        </p:spPr>
      </p:pic>
      <p:pic>
        <p:nvPicPr>
          <p:cNvPr id="20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815" y="4805045"/>
            <a:ext cx="2177415" cy="520065"/>
          </a:xfrm>
          <a:prstGeom prst="rect">
            <a:avLst/>
          </a:prstGeom>
        </p:spPr>
      </p:pic>
      <p:pic>
        <p:nvPicPr>
          <p:cNvPr id="21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815" y="5718175"/>
            <a:ext cx="2768600" cy="514985"/>
          </a:xfrm>
          <a:prstGeom prst="rect">
            <a:avLst/>
          </a:prstGeom>
        </p:spPr>
      </p:pic>
      <p:pic>
        <p:nvPicPr>
          <p:cNvPr id="2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25" y="5629275"/>
            <a:ext cx="2233295" cy="6019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Прямая соединительная линия 105"/>
          <p:cNvCxnSpPr/>
          <p:nvPr/>
        </p:nvCxnSpPr>
        <p:spPr>
          <a:xfrm flipV="1">
            <a:off x="10172065" y="2754630"/>
            <a:ext cx="9525" cy="19043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105"/>
          <p:cNvCxnSpPr/>
          <p:nvPr/>
        </p:nvCxnSpPr>
        <p:spPr>
          <a:xfrm flipV="1">
            <a:off x="2181225" y="2635250"/>
            <a:ext cx="9525" cy="19043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442720" y="1899920"/>
            <a:ext cx="8475980" cy="4364355"/>
          </a:xfrm>
          <a:prstGeom prst="ellips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3877945" y="1737360"/>
            <a:ext cx="4418965" cy="674370"/>
          </a:xfrm>
          <a:prstGeom prst="roundRect">
            <a:avLst/>
          </a:prstGeom>
          <a:solidFill>
            <a:srgbClr val="364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Прямая соединительная линия 105"/>
          <p:cNvCxnSpPr/>
          <p:nvPr/>
        </p:nvCxnSpPr>
        <p:spPr>
          <a:xfrm flipH="1" flipV="1">
            <a:off x="6073775" y="2412365"/>
            <a:ext cx="34290" cy="2525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5" name="Google Shape;95;g129e374948d_0_0"/>
          <p:cNvPicPr preferRelativeResize="0">
            <a:picLocks noGrp="1" noChangeAspect="1"/>
          </p:cNvPicPr>
          <p:nvPr>
            <p:ph sz="half"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4209415" y="1786890"/>
            <a:ext cx="3718560" cy="6070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6"/>
          <p:cNvGrpSpPr/>
          <p:nvPr/>
        </p:nvGrpSpPr>
        <p:grpSpPr>
          <a:xfrm>
            <a:off x="883385" y="1899917"/>
            <a:ext cx="2350743" cy="1034419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17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0" name="TextBox 13"/>
          <p:cNvSpPr txBox="1"/>
          <p:nvPr/>
        </p:nvSpPr>
        <p:spPr>
          <a:xfrm>
            <a:off x="1442755" y="2269857"/>
            <a:ext cx="182128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" panose="00000500000000000000" pitchFamily="2" charset="-52"/>
              </a:rPr>
              <a:t>Лечащий 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врач</a:t>
            </a:r>
          </a:p>
        </p:txBody>
      </p:sp>
      <p:grpSp>
        <p:nvGrpSpPr>
          <p:cNvPr id="21" name="Группа 6"/>
          <p:cNvGrpSpPr/>
          <p:nvPr/>
        </p:nvGrpSpPr>
        <p:grpSpPr>
          <a:xfrm>
            <a:off x="8985250" y="2146300"/>
            <a:ext cx="2350770" cy="836295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22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9514875" y="2512696"/>
            <a:ext cx="182128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" panose="00000500000000000000" pitchFamily="2" charset="-52"/>
              </a:rPr>
              <a:t>Пациент</a:t>
            </a:r>
          </a:p>
        </p:txBody>
      </p:sp>
      <p:grpSp>
        <p:nvGrpSpPr>
          <p:cNvPr id="38" name="Группа 6"/>
          <p:cNvGrpSpPr/>
          <p:nvPr/>
        </p:nvGrpSpPr>
        <p:grpSpPr>
          <a:xfrm>
            <a:off x="502285" y="3474085"/>
            <a:ext cx="3376295" cy="3232150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39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TextBox 13"/>
          <p:cNvSpPr txBox="1"/>
          <p:nvPr/>
        </p:nvSpPr>
        <p:spPr>
          <a:xfrm>
            <a:off x="796925" y="3976370"/>
            <a:ext cx="284099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00" dirty="0">
                <a:latin typeface="Montserrat" panose="00000500000000000000" pitchFamily="2" charset="-52"/>
              </a:rPr>
              <a:t>- ознакамливается с существующими программами и схемами терапии в соответствии с клин.рекомендациями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приглашает пациентов в программу наблюдения 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получает Согласие пациента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актуализирует проблему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мониторит показатели в ЛК 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может передать ведение пациента помощнику врача в рамках ДДН</a:t>
            </a:r>
          </a:p>
        </p:txBody>
      </p:sp>
      <p:grpSp>
        <p:nvGrpSpPr>
          <p:cNvPr id="3" name="Группа 6"/>
          <p:cNvGrpSpPr/>
          <p:nvPr/>
        </p:nvGrpSpPr>
        <p:grpSpPr>
          <a:xfrm>
            <a:off x="8498840" y="3125470"/>
            <a:ext cx="3356610" cy="3323590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4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9" name="TextBox 13"/>
          <p:cNvSpPr txBox="1"/>
          <p:nvPr/>
        </p:nvSpPr>
        <p:spPr>
          <a:xfrm>
            <a:off x="8917940" y="3356610"/>
            <a:ext cx="2705735" cy="301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00" dirty="0">
                <a:latin typeface="Montserrat" panose="00000500000000000000" pitchFamily="2" charset="-52"/>
              </a:rPr>
              <a:t>- даёт Согласие участия в программе</a:t>
            </a: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бронирует препараты в аптеке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получет препараты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отвечает на регулярные коммуникации, заполянет анкеты приверженности по шкалам </a:t>
            </a:r>
            <a:r>
              <a:rPr lang="en-US" sz="1000" dirty="0">
                <a:latin typeface="Montserrat" panose="00000500000000000000" pitchFamily="2" charset="-52"/>
              </a:rPr>
              <a:t>SEAMS, Morisky-4</a:t>
            </a:r>
            <a:r>
              <a:rPr lang="ru-RU" sz="1000" dirty="0">
                <a:latin typeface="Montserrat" panose="00000500000000000000" pitchFamily="2" charset="-52"/>
              </a:rPr>
              <a:t>,8 и др. и НЯ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может подключить родственника</a:t>
            </a:r>
            <a:r>
              <a:rPr lang="en-US" sz="1000" dirty="0">
                <a:latin typeface="Montserrat" panose="00000500000000000000" pitchFamily="2" charset="-52"/>
              </a:rPr>
              <a:t>/</a:t>
            </a:r>
            <a:r>
              <a:rPr lang="ru-RU" sz="1000" dirty="0">
                <a:latin typeface="Montserrat" panose="00000500000000000000" pitchFamily="2" charset="-52"/>
              </a:rPr>
              <a:t>опекуна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получает баллы за целевые действия программы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  <a:p>
            <a:pPr algn="l"/>
            <a:r>
              <a:rPr lang="ru-RU" sz="1000" dirty="0">
                <a:latin typeface="Montserrat" panose="00000500000000000000" pitchFamily="2" charset="-52"/>
              </a:rPr>
              <a:t>- может обменять баллы на витрине вознаграждений</a:t>
            </a:r>
          </a:p>
          <a:p>
            <a:pPr algn="l"/>
            <a:endParaRPr lang="ru-RU" sz="1000" dirty="0">
              <a:latin typeface="Montserrat" panose="00000500000000000000" pitchFamily="2" charset="-52"/>
            </a:endParaRPr>
          </a:p>
        </p:txBody>
      </p:sp>
      <p:sp>
        <p:nvSpPr>
          <p:cNvPr id="46" name="Заголовок 1"/>
          <p:cNvSpPr txBox="1"/>
          <p:nvPr/>
        </p:nvSpPr>
        <p:spPr>
          <a:xfrm>
            <a:off x="173355" y="317500"/>
            <a:ext cx="8530590" cy="591820"/>
          </a:xfrm>
          <a:prstGeom prst="rect">
            <a:avLst/>
          </a:prstGeom>
          <a:ln w="12700"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85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  <a:t>Механика работы платформы</a:t>
            </a:r>
          </a:p>
        </p:txBody>
      </p:sp>
      <p:grpSp>
        <p:nvGrpSpPr>
          <p:cNvPr id="28" name="Группа 6"/>
          <p:cNvGrpSpPr/>
          <p:nvPr/>
        </p:nvGrpSpPr>
        <p:grpSpPr>
          <a:xfrm>
            <a:off x="4417060" y="2900045"/>
            <a:ext cx="3356610" cy="2631440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29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1" name="TextBox 13"/>
          <p:cNvSpPr txBox="1"/>
          <p:nvPr/>
        </p:nvSpPr>
        <p:spPr>
          <a:xfrm>
            <a:off x="4715510" y="3272155"/>
            <a:ext cx="27057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00" dirty="0">
                <a:latin typeface="Montserrat" panose="00000500000000000000" pitchFamily="2" charset="-52"/>
              </a:rPr>
              <a:t>- запускает автоматизированную коммуникацию с пациентом: </a:t>
            </a:r>
            <a:r>
              <a:rPr lang="ru-RU" altLang="en-US" sz="1000" dirty="0">
                <a:latin typeface="Montserrat" panose="00000500000000000000" pitchFamily="2" charset="-52"/>
              </a:rPr>
              <a:t>обучение пациента, замер текущей приверженности, напоминания</a:t>
            </a:r>
          </a:p>
          <a:p>
            <a:pPr algn="l"/>
            <a:endParaRPr lang="ru-RU" altLang="en-US" sz="1000" dirty="0">
              <a:latin typeface="Montserrat" panose="00000500000000000000" pitchFamily="2" charset="-52"/>
            </a:endParaRPr>
          </a:p>
          <a:p>
            <a:pPr algn="l"/>
            <a:r>
              <a:rPr lang="ru-RU" altLang="en-US" sz="1000" dirty="0">
                <a:latin typeface="Montserrat" panose="00000500000000000000" pitchFamily="2" charset="-52"/>
              </a:rPr>
              <a:t>- запускает программу мотивации для пациента</a:t>
            </a:r>
          </a:p>
          <a:p>
            <a:pPr algn="l"/>
            <a:endParaRPr lang="ru-RU" altLang="en-US" sz="1000" dirty="0">
              <a:latin typeface="Montserrat" panose="00000500000000000000" pitchFamily="2" charset="-52"/>
            </a:endParaRPr>
          </a:p>
          <a:p>
            <a:pPr algn="l"/>
            <a:r>
              <a:rPr lang="ru-RU" altLang="en-US" sz="1000" dirty="0">
                <a:latin typeface="Montserrat" panose="00000500000000000000" pitchFamily="2" charset="-52"/>
              </a:rPr>
              <a:t>- собирает данные для лечащего врача </a:t>
            </a:r>
          </a:p>
          <a:p>
            <a:pPr algn="l"/>
            <a:endParaRPr lang="ru-RU" altLang="en-US" sz="1000" dirty="0">
              <a:latin typeface="Montserrat" panose="00000500000000000000" pitchFamily="2" charset="-52"/>
            </a:endParaRPr>
          </a:p>
          <a:p>
            <a:pPr algn="l"/>
            <a:r>
              <a:rPr lang="ru-RU" altLang="en-US" sz="1000" dirty="0">
                <a:latin typeface="Montserrat" panose="00000500000000000000" pitchFamily="2" charset="-52"/>
              </a:rPr>
              <a:t>- сообщает статус по пациенту врачу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4715510" y="5821680"/>
            <a:ext cx="2350770" cy="836295"/>
            <a:chOff x="4820523" y="2724139"/>
            <a:chExt cx="2082836" cy="761233"/>
          </a:xfrm>
          <a:solidFill>
            <a:srgbClr val="F5F7FD"/>
          </a:solidFill>
        </p:grpSpPr>
        <p:sp>
          <p:nvSpPr>
            <p:cNvPr id="8" name="Прямоугольник: скругленные углы 7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2700000" algn="tl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: скругленные углы 8"/>
            <p:cNvSpPr/>
            <p:nvPr/>
          </p:nvSpPr>
          <p:spPr>
            <a:xfrm>
              <a:off x="4820523" y="2724139"/>
              <a:ext cx="2082836" cy="761233"/>
            </a:xfrm>
            <a:prstGeom prst="roundRect">
              <a:avLst>
                <a:gd name="adj" fmla="val 33607"/>
              </a:avLst>
            </a:prstGeom>
            <a:grpFill/>
            <a:ln>
              <a:noFill/>
            </a:ln>
            <a:effectLst>
              <a:outerShdw blurRad="127000" dist="38100" dir="13500000" sx="103000" sy="103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390550" y="6162676"/>
            <a:ext cx="182128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" panose="00000500000000000000" pitchFamily="2" charset="-52"/>
              </a:rPr>
              <a:t>Аптека</a:t>
            </a:r>
          </a:p>
        </p:txBody>
      </p:sp>
      <p:grpSp>
        <p:nvGrpSpPr>
          <p:cNvPr id="72" name="Группа 71"/>
          <p:cNvGrpSpPr/>
          <p:nvPr/>
        </p:nvGrpSpPr>
        <p:grpSpPr>
          <a:xfrm>
            <a:off x="9302115" y="2322830"/>
            <a:ext cx="679450" cy="624205"/>
            <a:chOff x="3701438" y="1449784"/>
            <a:chExt cx="648072" cy="648072"/>
          </a:xfrm>
        </p:grpSpPr>
        <p:sp>
          <p:nvSpPr>
            <p:cNvPr id="64" name="Овал 63"/>
            <p:cNvSpPr/>
            <p:nvPr/>
          </p:nvSpPr>
          <p:spPr>
            <a:xfrm>
              <a:off x="3701438" y="1449784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8" name="Рисунок 67" descr="Изображение выглядит как Графика, символ, Шрифт, графическая вставка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3070" y="1541998"/>
              <a:ext cx="421553" cy="421553"/>
            </a:xfrm>
            <a:prstGeom prst="rect">
              <a:avLst/>
            </a:prstGeom>
          </p:spPr>
        </p:pic>
      </p:grpSp>
      <p:grpSp>
        <p:nvGrpSpPr>
          <p:cNvPr id="97" name="Группа 96"/>
          <p:cNvGrpSpPr/>
          <p:nvPr/>
        </p:nvGrpSpPr>
        <p:grpSpPr>
          <a:xfrm>
            <a:off x="5257610" y="5988279"/>
            <a:ext cx="648072" cy="648072"/>
            <a:chOff x="3701438" y="4872887"/>
            <a:chExt cx="648072" cy="648072"/>
          </a:xfrm>
        </p:grpSpPr>
        <p:sp>
          <p:nvSpPr>
            <p:cNvPr id="66" name="Овал 65"/>
            <p:cNvSpPr/>
            <p:nvPr/>
          </p:nvSpPr>
          <p:spPr>
            <a:xfrm>
              <a:off x="3701438" y="4872887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66" descr="Изображение выглядит как символ, Прямоугольник, Шрифт, Графика&#10;&#10;Автоматически созданное описание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4554" y="4999414"/>
              <a:ext cx="386024" cy="386024"/>
            </a:xfrm>
            <a:prstGeom prst="rect">
              <a:avLst/>
            </a:prstGeom>
          </p:spPr>
        </p:pic>
      </p:grpSp>
      <p:grpSp>
        <p:nvGrpSpPr>
          <p:cNvPr id="71" name="Группа 70"/>
          <p:cNvGrpSpPr/>
          <p:nvPr/>
        </p:nvGrpSpPr>
        <p:grpSpPr>
          <a:xfrm>
            <a:off x="1251395" y="2209631"/>
            <a:ext cx="648072" cy="648072"/>
            <a:chOff x="1994861" y="3249427"/>
            <a:chExt cx="648072" cy="648072"/>
          </a:xfrm>
        </p:grpSpPr>
        <p:sp>
          <p:nvSpPr>
            <p:cNvPr id="65" name="Овал 64"/>
            <p:cNvSpPr/>
            <p:nvPr/>
          </p:nvSpPr>
          <p:spPr>
            <a:xfrm>
              <a:off x="1994861" y="3249427"/>
              <a:ext cx="648072" cy="648072"/>
            </a:xfrm>
            <a:prstGeom prst="ellipse">
              <a:avLst/>
            </a:prstGeom>
            <a:solidFill>
              <a:srgbClr val="4673E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 descr="Изображение выглядит как Графика, графическая вставка, белый,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5708" y="3351007"/>
              <a:ext cx="378049" cy="378049"/>
            </a:xfrm>
            <a:prstGeom prst="rect">
              <a:avLst/>
            </a:prstGeom>
          </p:spPr>
        </p:pic>
      </p:grpSp>
      <p:sp>
        <p:nvSpPr>
          <p:cNvPr id="37" name="Isosceles Triangle 36"/>
          <p:cNvSpPr/>
          <p:nvPr/>
        </p:nvSpPr>
        <p:spPr>
          <a:xfrm rot="4200000">
            <a:off x="3566160" y="2063115"/>
            <a:ext cx="198755" cy="207645"/>
          </a:xfrm>
          <a:prstGeom prst="triangle">
            <a:avLst/>
          </a:prstGeom>
          <a:solidFill>
            <a:srgbClr val="19467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 rot="7680000">
            <a:off x="8587740" y="2460625"/>
            <a:ext cx="198755" cy="207645"/>
          </a:xfrm>
          <a:prstGeom prst="triangle">
            <a:avLst/>
          </a:prstGeom>
          <a:solidFill>
            <a:srgbClr val="19467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14640000">
            <a:off x="7940675" y="5791200"/>
            <a:ext cx="198755" cy="207645"/>
          </a:xfrm>
          <a:prstGeom prst="triangle">
            <a:avLst/>
          </a:prstGeom>
          <a:solidFill>
            <a:srgbClr val="19467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/>
          <p:cNvSpPr/>
          <p:nvPr/>
        </p:nvSpPr>
        <p:spPr>
          <a:xfrm rot="17640000">
            <a:off x="3975100" y="5981065"/>
            <a:ext cx="198755" cy="207645"/>
          </a:xfrm>
          <a:prstGeom prst="triangle">
            <a:avLst/>
          </a:prstGeom>
          <a:solidFill>
            <a:srgbClr val="19467D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10000"/>
          </a:bodyPr>
          <a:lstStyle/>
          <a:p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Масштабирование программ по наблюдению пациентов с хроническими заболеваниями (</a:t>
            </a:r>
            <a:r>
              <a:rPr lang="ru-RU" sz="1800" dirty="0">
                <a:latin typeface="Montserrat" panose="00000500000000000000" charset="0"/>
                <a:cs typeface="Montserrat" panose="00000500000000000000" charset="0"/>
                <a:sym typeface="+mn-ea"/>
              </a:rPr>
              <a:t>ХСН, ХОБЛ, РС и др. </a:t>
            </a:r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)</a:t>
            </a:r>
          </a:p>
          <a:p>
            <a:endParaRPr lang="ru-RU" sz="1800" dirty="0">
              <a:latin typeface="Montserrat" panose="00000500000000000000" charset="0"/>
              <a:cs typeface="Montserrat" panose="00000500000000000000" charset="0"/>
            </a:endParaRPr>
          </a:p>
          <a:p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Интеграция с проектом Диспансерного динамического наблюдения с включением в механику Помощников врача после их обучения работе с платформой </a:t>
            </a:r>
          </a:p>
          <a:p>
            <a:pPr marL="0" indent="0">
              <a:buNone/>
            </a:pPr>
            <a:endParaRPr lang="ru-RU" sz="1800" dirty="0">
              <a:latin typeface="Montserrat" panose="00000500000000000000" charset="0"/>
              <a:cs typeface="Montserrat" panose="00000500000000000000" charset="0"/>
            </a:endParaRPr>
          </a:p>
          <a:p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Доказательства статистически значимого влияния использования продукта на конечные точки: исходы, обострения и частоту госпитализаций (группа с </a:t>
            </a:r>
            <a:r>
              <a:rPr lang="en-US" sz="1800" dirty="0" err="1">
                <a:latin typeface="Montserrat" panose="00000500000000000000" charset="0"/>
                <a:cs typeface="Montserrat" panose="00000500000000000000" charset="0"/>
              </a:rPr>
              <a:t>RxObs</a:t>
            </a:r>
            <a:r>
              <a:rPr lang="en-US" sz="1800" dirty="0">
                <a:latin typeface="Montserrat" panose="00000500000000000000" charset="0"/>
                <a:cs typeface="Montserrat" panose="00000500000000000000" charset="0"/>
              </a:rPr>
              <a:t> vs </a:t>
            </a:r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контрольная группа)</a:t>
            </a:r>
          </a:p>
          <a:p>
            <a:endParaRPr lang="ru-RU" sz="1800" dirty="0">
              <a:latin typeface="Montserrat" panose="00000500000000000000" charset="0"/>
              <a:cs typeface="Montserrat" panose="00000500000000000000" charset="0"/>
            </a:endParaRPr>
          </a:p>
          <a:p>
            <a:r>
              <a:rPr lang="ru-RU" sz="1800" dirty="0">
                <a:latin typeface="Montserrat" panose="00000500000000000000" charset="0"/>
                <a:cs typeface="Montserrat" panose="00000500000000000000" charset="0"/>
              </a:rPr>
              <a:t>Интеграция с ЦЛО и ЕМИАС </a:t>
            </a:r>
          </a:p>
          <a:p>
            <a:endParaRPr lang="ru-RU" sz="1800" dirty="0">
              <a:latin typeface="Montserrat" panose="00000500000000000000" charset="0"/>
              <a:cs typeface="Montserrat" panose="00000500000000000000" charset="0"/>
            </a:endParaRPr>
          </a:p>
          <a:p>
            <a:endParaRPr lang="ru-RU" sz="1800" dirty="0">
              <a:latin typeface="Montserrat" panose="00000500000000000000" charset="0"/>
              <a:cs typeface="Montserrat" panose="00000500000000000000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  <a:t>Дальнейшее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  <a:t>развитие проекта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</a:br>
            <a:endParaRPr lang="ru-RU" sz="4000" b="1" dirty="0">
              <a:solidFill>
                <a:schemeClr val="accent1">
                  <a:lumMod val="50000"/>
                </a:schemeClr>
              </a:solidFill>
              <a:latin typeface="Montserrat" panose="00000500000000000000" charset="0"/>
              <a:ea typeface="+mn-ea"/>
              <a:cs typeface="+mn-cs"/>
            </a:endParaRPr>
          </a:p>
        </p:txBody>
      </p:sp>
      <p:grpSp>
        <p:nvGrpSpPr>
          <p:cNvPr id="21" name="Group 1445"/>
          <p:cNvGrpSpPr>
            <a:grpSpLocks noChangeAspect="1"/>
          </p:cNvGrpSpPr>
          <p:nvPr/>
        </p:nvGrpSpPr>
        <p:grpSpPr bwMode="auto">
          <a:xfrm>
            <a:off x="8565572" y="2394798"/>
            <a:ext cx="865374" cy="901530"/>
            <a:chOff x="3542" y="3710"/>
            <a:chExt cx="383" cy="39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Freeform 1447"/>
            <p:cNvSpPr/>
            <p:nvPr/>
          </p:nvSpPr>
          <p:spPr bwMode="auto">
            <a:xfrm>
              <a:off x="3542" y="3710"/>
              <a:ext cx="383" cy="284"/>
            </a:xfrm>
            <a:custGeom>
              <a:avLst/>
              <a:gdLst>
                <a:gd name="T0" fmla="*/ 2567 w 3446"/>
                <a:gd name="T1" fmla="*/ 0 h 2558"/>
                <a:gd name="T2" fmla="*/ 3446 w 3446"/>
                <a:gd name="T3" fmla="*/ 762 h 2558"/>
                <a:gd name="T4" fmla="*/ 3020 w 3446"/>
                <a:gd name="T5" fmla="*/ 875 h 2558"/>
                <a:gd name="T6" fmla="*/ 2961 w 3446"/>
                <a:gd name="T7" fmla="*/ 1092 h 2558"/>
                <a:gd name="T8" fmla="*/ 2880 w 3446"/>
                <a:gd name="T9" fmla="*/ 1297 h 2558"/>
                <a:gd name="T10" fmla="*/ 2780 w 3446"/>
                <a:gd name="T11" fmla="*/ 1488 h 2558"/>
                <a:gd name="T12" fmla="*/ 2661 w 3446"/>
                <a:gd name="T13" fmla="*/ 1666 h 2558"/>
                <a:gd name="T14" fmla="*/ 2526 w 3446"/>
                <a:gd name="T15" fmla="*/ 1829 h 2558"/>
                <a:gd name="T16" fmla="*/ 2374 w 3446"/>
                <a:gd name="T17" fmla="*/ 1977 h 2558"/>
                <a:gd name="T18" fmla="*/ 2209 w 3446"/>
                <a:gd name="T19" fmla="*/ 2110 h 2558"/>
                <a:gd name="T20" fmla="*/ 2032 w 3446"/>
                <a:gd name="T21" fmla="*/ 2227 h 2558"/>
                <a:gd name="T22" fmla="*/ 1844 w 3446"/>
                <a:gd name="T23" fmla="*/ 2327 h 2558"/>
                <a:gd name="T24" fmla="*/ 1647 w 3446"/>
                <a:gd name="T25" fmla="*/ 2410 h 2558"/>
                <a:gd name="T26" fmla="*/ 1442 w 3446"/>
                <a:gd name="T27" fmla="*/ 2476 h 2558"/>
                <a:gd name="T28" fmla="*/ 1231 w 3446"/>
                <a:gd name="T29" fmla="*/ 2522 h 2558"/>
                <a:gd name="T30" fmla="*/ 1015 w 3446"/>
                <a:gd name="T31" fmla="*/ 2550 h 2558"/>
                <a:gd name="T32" fmla="*/ 796 w 3446"/>
                <a:gd name="T33" fmla="*/ 2558 h 2558"/>
                <a:gd name="T34" fmla="*/ 575 w 3446"/>
                <a:gd name="T35" fmla="*/ 2547 h 2558"/>
                <a:gd name="T36" fmla="*/ 354 w 3446"/>
                <a:gd name="T37" fmla="*/ 2515 h 2558"/>
                <a:gd name="T38" fmla="*/ 135 w 3446"/>
                <a:gd name="T39" fmla="*/ 2461 h 2558"/>
                <a:gd name="T40" fmla="*/ 12 w 3446"/>
                <a:gd name="T41" fmla="*/ 2420 h 2558"/>
                <a:gd name="T42" fmla="*/ 0 w 3446"/>
                <a:gd name="T43" fmla="*/ 2400 h 2558"/>
                <a:gd name="T44" fmla="*/ 3 w 3446"/>
                <a:gd name="T45" fmla="*/ 2377 h 2558"/>
                <a:gd name="T46" fmla="*/ 19 w 3446"/>
                <a:gd name="T47" fmla="*/ 2361 h 2558"/>
                <a:gd name="T48" fmla="*/ 45 w 3446"/>
                <a:gd name="T49" fmla="*/ 2356 h 2558"/>
                <a:gd name="T50" fmla="*/ 275 w 3446"/>
                <a:gd name="T51" fmla="*/ 2379 h 2558"/>
                <a:gd name="T52" fmla="*/ 499 w 3446"/>
                <a:gd name="T53" fmla="*/ 2371 h 2558"/>
                <a:gd name="T54" fmla="*/ 715 w 3446"/>
                <a:gd name="T55" fmla="*/ 2335 h 2558"/>
                <a:gd name="T56" fmla="*/ 924 w 3446"/>
                <a:gd name="T57" fmla="*/ 2275 h 2558"/>
                <a:gd name="T58" fmla="*/ 1122 w 3446"/>
                <a:gd name="T59" fmla="*/ 2191 h 2558"/>
                <a:gd name="T60" fmla="*/ 1308 w 3446"/>
                <a:gd name="T61" fmla="*/ 2085 h 2558"/>
                <a:gd name="T62" fmla="*/ 1480 w 3446"/>
                <a:gd name="T63" fmla="*/ 1958 h 2558"/>
                <a:gd name="T64" fmla="*/ 1638 w 3446"/>
                <a:gd name="T65" fmla="*/ 1813 h 2558"/>
                <a:gd name="T66" fmla="*/ 1779 w 3446"/>
                <a:gd name="T67" fmla="*/ 1651 h 2558"/>
                <a:gd name="T68" fmla="*/ 1902 w 3446"/>
                <a:gd name="T69" fmla="*/ 1475 h 2558"/>
                <a:gd name="T70" fmla="*/ 2007 w 3446"/>
                <a:gd name="T71" fmla="*/ 1284 h 2558"/>
                <a:gd name="T72" fmla="*/ 2088 w 3446"/>
                <a:gd name="T73" fmla="*/ 1082 h 2558"/>
                <a:gd name="T74" fmla="*/ 2149 w 3446"/>
                <a:gd name="T75" fmla="*/ 872 h 2558"/>
                <a:gd name="T76" fmla="*/ 1689 w 3446"/>
                <a:gd name="T77" fmla="*/ 762 h 2558"/>
                <a:gd name="T78" fmla="*/ 2567 w 3446"/>
                <a:gd name="T79" fmla="*/ 0 h 2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46" h="2558">
                  <a:moveTo>
                    <a:pt x="2567" y="0"/>
                  </a:moveTo>
                  <a:lnTo>
                    <a:pt x="2567" y="0"/>
                  </a:lnTo>
                  <a:lnTo>
                    <a:pt x="3007" y="381"/>
                  </a:lnTo>
                  <a:lnTo>
                    <a:pt x="3446" y="762"/>
                  </a:lnTo>
                  <a:lnTo>
                    <a:pt x="3041" y="762"/>
                  </a:lnTo>
                  <a:lnTo>
                    <a:pt x="3020" y="875"/>
                  </a:lnTo>
                  <a:lnTo>
                    <a:pt x="2993" y="985"/>
                  </a:lnTo>
                  <a:lnTo>
                    <a:pt x="2961" y="1092"/>
                  </a:lnTo>
                  <a:lnTo>
                    <a:pt x="2924" y="1196"/>
                  </a:lnTo>
                  <a:lnTo>
                    <a:pt x="2880" y="1297"/>
                  </a:lnTo>
                  <a:lnTo>
                    <a:pt x="2833" y="1395"/>
                  </a:lnTo>
                  <a:lnTo>
                    <a:pt x="2780" y="1488"/>
                  </a:lnTo>
                  <a:lnTo>
                    <a:pt x="2723" y="1579"/>
                  </a:lnTo>
                  <a:lnTo>
                    <a:pt x="2661" y="1666"/>
                  </a:lnTo>
                  <a:lnTo>
                    <a:pt x="2595" y="1749"/>
                  </a:lnTo>
                  <a:lnTo>
                    <a:pt x="2526" y="1829"/>
                  </a:lnTo>
                  <a:lnTo>
                    <a:pt x="2452" y="1904"/>
                  </a:lnTo>
                  <a:lnTo>
                    <a:pt x="2374" y="1977"/>
                  </a:lnTo>
                  <a:lnTo>
                    <a:pt x="2294" y="2046"/>
                  </a:lnTo>
                  <a:lnTo>
                    <a:pt x="2209" y="2110"/>
                  </a:lnTo>
                  <a:lnTo>
                    <a:pt x="2122" y="2170"/>
                  </a:lnTo>
                  <a:lnTo>
                    <a:pt x="2032" y="2227"/>
                  </a:lnTo>
                  <a:lnTo>
                    <a:pt x="1939" y="2279"/>
                  </a:lnTo>
                  <a:lnTo>
                    <a:pt x="1844" y="2327"/>
                  </a:lnTo>
                  <a:lnTo>
                    <a:pt x="1747" y="2371"/>
                  </a:lnTo>
                  <a:lnTo>
                    <a:pt x="1647" y="2410"/>
                  </a:lnTo>
                  <a:lnTo>
                    <a:pt x="1546" y="2444"/>
                  </a:lnTo>
                  <a:lnTo>
                    <a:pt x="1442" y="2476"/>
                  </a:lnTo>
                  <a:lnTo>
                    <a:pt x="1337" y="2501"/>
                  </a:lnTo>
                  <a:lnTo>
                    <a:pt x="1231" y="2522"/>
                  </a:lnTo>
                  <a:lnTo>
                    <a:pt x="1123" y="2538"/>
                  </a:lnTo>
                  <a:lnTo>
                    <a:pt x="1015" y="2550"/>
                  </a:lnTo>
                  <a:lnTo>
                    <a:pt x="906" y="2557"/>
                  </a:lnTo>
                  <a:lnTo>
                    <a:pt x="796" y="2558"/>
                  </a:lnTo>
                  <a:lnTo>
                    <a:pt x="685" y="2556"/>
                  </a:lnTo>
                  <a:lnTo>
                    <a:pt x="575" y="2547"/>
                  </a:lnTo>
                  <a:lnTo>
                    <a:pt x="464" y="2534"/>
                  </a:lnTo>
                  <a:lnTo>
                    <a:pt x="354" y="2515"/>
                  </a:lnTo>
                  <a:lnTo>
                    <a:pt x="243" y="2491"/>
                  </a:lnTo>
                  <a:lnTo>
                    <a:pt x="135" y="2461"/>
                  </a:lnTo>
                  <a:lnTo>
                    <a:pt x="26" y="2427"/>
                  </a:lnTo>
                  <a:lnTo>
                    <a:pt x="12" y="2420"/>
                  </a:lnTo>
                  <a:lnTo>
                    <a:pt x="4" y="2411"/>
                  </a:lnTo>
                  <a:lnTo>
                    <a:pt x="0" y="2400"/>
                  </a:lnTo>
                  <a:lnTo>
                    <a:pt x="0" y="2389"/>
                  </a:lnTo>
                  <a:lnTo>
                    <a:pt x="3" y="2377"/>
                  </a:lnTo>
                  <a:lnTo>
                    <a:pt x="9" y="2368"/>
                  </a:lnTo>
                  <a:lnTo>
                    <a:pt x="19" y="2361"/>
                  </a:lnTo>
                  <a:lnTo>
                    <a:pt x="30" y="2356"/>
                  </a:lnTo>
                  <a:lnTo>
                    <a:pt x="45" y="2356"/>
                  </a:lnTo>
                  <a:lnTo>
                    <a:pt x="160" y="2371"/>
                  </a:lnTo>
                  <a:lnTo>
                    <a:pt x="275" y="2379"/>
                  </a:lnTo>
                  <a:lnTo>
                    <a:pt x="388" y="2377"/>
                  </a:lnTo>
                  <a:lnTo>
                    <a:pt x="499" y="2371"/>
                  </a:lnTo>
                  <a:lnTo>
                    <a:pt x="609" y="2356"/>
                  </a:lnTo>
                  <a:lnTo>
                    <a:pt x="715" y="2335"/>
                  </a:lnTo>
                  <a:lnTo>
                    <a:pt x="821" y="2308"/>
                  </a:lnTo>
                  <a:lnTo>
                    <a:pt x="924" y="2275"/>
                  </a:lnTo>
                  <a:lnTo>
                    <a:pt x="1025" y="2236"/>
                  </a:lnTo>
                  <a:lnTo>
                    <a:pt x="1122" y="2191"/>
                  </a:lnTo>
                  <a:lnTo>
                    <a:pt x="1216" y="2140"/>
                  </a:lnTo>
                  <a:lnTo>
                    <a:pt x="1308" y="2085"/>
                  </a:lnTo>
                  <a:lnTo>
                    <a:pt x="1396" y="2024"/>
                  </a:lnTo>
                  <a:lnTo>
                    <a:pt x="1480" y="1958"/>
                  </a:lnTo>
                  <a:lnTo>
                    <a:pt x="1562" y="1888"/>
                  </a:lnTo>
                  <a:lnTo>
                    <a:pt x="1638" y="1813"/>
                  </a:lnTo>
                  <a:lnTo>
                    <a:pt x="1711" y="1734"/>
                  </a:lnTo>
                  <a:lnTo>
                    <a:pt x="1779" y="1651"/>
                  </a:lnTo>
                  <a:lnTo>
                    <a:pt x="1843" y="1564"/>
                  </a:lnTo>
                  <a:lnTo>
                    <a:pt x="1902" y="1475"/>
                  </a:lnTo>
                  <a:lnTo>
                    <a:pt x="1957" y="1381"/>
                  </a:lnTo>
                  <a:lnTo>
                    <a:pt x="2007" y="1284"/>
                  </a:lnTo>
                  <a:lnTo>
                    <a:pt x="2050" y="1185"/>
                  </a:lnTo>
                  <a:lnTo>
                    <a:pt x="2088" y="1082"/>
                  </a:lnTo>
                  <a:lnTo>
                    <a:pt x="2122" y="978"/>
                  </a:lnTo>
                  <a:lnTo>
                    <a:pt x="2149" y="872"/>
                  </a:lnTo>
                  <a:lnTo>
                    <a:pt x="2170" y="762"/>
                  </a:lnTo>
                  <a:lnTo>
                    <a:pt x="1689" y="762"/>
                  </a:lnTo>
                  <a:lnTo>
                    <a:pt x="2129" y="38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1448"/>
            <p:cNvSpPr/>
            <p:nvPr/>
          </p:nvSpPr>
          <p:spPr bwMode="auto">
            <a:xfrm>
              <a:off x="3767" y="3936"/>
              <a:ext cx="50" cy="173"/>
            </a:xfrm>
            <a:custGeom>
              <a:avLst/>
              <a:gdLst>
                <a:gd name="T0" fmla="*/ 450 w 450"/>
                <a:gd name="T1" fmla="*/ 0 h 1552"/>
                <a:gd name="T2" fmla="*/ 450 w 450"/>
                <a:gd name="T3" fmla="*/ 1552 h 1552"/>
                <a:gd name="T4" fmla="*/ 0 w 450"/>
                <a:gd name="T5" fmla="*/ 1552 h 1552"/>
                <a:gd name="T6" fmla="*/ 0 w 450"/>
                <a:gd name="T7" fmla="*/ 324 h 1552"/>
                <a:gd name="T8" fmla="*/ 97 w 450"/>
                <a:gd name="T9" fmla="*/ 267 h 1552"/>
                <a:gd name="T10" fmla="*/ 190 w 450"/>
                <a:gd name="T11" fmla="*/ 207 h 1552"/>
                <a:gd name="T12" fmla="*/ 281 w 450"/>
                <a:gd name="T13" fmla="*/ 142 h 1552"/>
                <a:gd name="T14" fmla="*/ 367 w 450"/>
                <a:gd name="T15" fmla="*/ 73 h 1552"/>
                <a:gd name="T16" fmla="*/ 450 w 450"/>
                <a:gd name="T17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0" h="1552">
                  <a:moveTo>
                    <a:pt x="450" y="0"/>
                  </a:moveTo>
                  <a:lnTo>
                    <a:pt x="450" y="1552"/>
                  </a:lnTo>
                  <a:lnTo>
                    <a:pt x="0" y="1552"/>
                  </a:lnTo>
                  <a:lnTo>
                    <a:pt x="0" y="324"/>
                  </a:lnTo>
                  <a:lnTo>
                    <a:pt x="97" y="267"/>
                  </a:lnTo>
                  <a:lnTo>
                    <a:pt x="190" y="207"/>
                  </a:lnTo>
                  <a:lnTo>
                    <a:pt x="281" y="142"/>
                  </a:lnTo>
                  <a:lnTo>
                    <a:pt x="367" y="73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449"/>
            <p:cNvSpPr/>
            <p:nvPr/>
          </p:nvSpPr>
          <p:spPr bwMode="auto">
            <a:xfrm>
              <a:off x="3692" y="3984"/>
              <a:ext cx="50" cy="125"/>
            </a:xfrm>
            <a:custGeom>
              <a:avLst/>
              <a:gdLst>
                <a:gd name="T0" fmla="*/ 448 w 448"/>
                <a:gd name="T1" fmla="*/ 0 h 1119"/>
                <a:gd name="T2" fmla="*/ 448 w 448"/>
                <a:gd name="T3" fmla="*/ 1119 h 1119"/>
                <a:gd name="T4" fmla="*/ 0 w 448"/>
                <a:gd name="T5" fmla="*/ 1119 h 1119"/>
                <a:gd name="T6" fmla="*/ 0 w 448"/>
                <a:gd name="T7" fmla="*/ 142 h 1119"/>
                <a:gd name="T8" fmla="*/ 115 w 448"/>
                <a:gd name="T9" fmla="*/ 114 h 1119"/>
                <a:gd name="T10" fmla="*/ 228 w 448"/>
                <a:gd name="T11" fmla="*/ 82 h 1119"/>
                <a:gd name="T12" fmla="*/ 340 w 448"/>
                <a:gd name="T13" fmla="*/ 44 h 1119"/>
                <a:gd name="T14" fmla="*/ 448 w 448"/>
                <a:gd name="T1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1119">
                  <a:moveTo>
                    <a:pt x="448" y="0"/>
                  </a:moveTo>
                  <a:lnTo>
                    <a:pt x="448" y="1119"/>
                  </a:lnTo>
                  <a:lnTo>
                    <a:pt x="0" y="1119"/>
                  </a:lnTo>
                  <a:lnTo>
                    <a:pt x="0" y="142"/>
                  </a:lnTo>
                  <a:lnTo>
                    <a:pt x="115" y="114"/>
                  </a:lnTo>
                  <a:lnTo>
                    <a:pt x="228" y="82"/>
                  </a:lnTo>
                  <a:lnTo>
                    <a:pt x="340" y="44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450"/>
            <p:cNvSpPr/>
            <p:nvPr/>
          </p:nvSpPr>
          <p:spPr bwMode="auto">
            <a:xfrm>
              <a:off x="3842" y="3807"/>
              <a:ext cx="50" cy="302"/>
            </a:xfrm>
            <a:custGeom>
              <a:avLst/>
              <a:gdLst>
                <a:gd name="T0" fmla="*/ 437 w 449"/>
                <a:gd name="T1" fmla="*/ 0 h 2717"/>
                <a:gd name="T2" fmla="*/ 449 w 449"/>
                <a:gd name="T3" fmla="*/ 0 h 2717"/>
                <a:gd name="T4" fmla="*/ 449 w 449"/>
                <a:gd name="T5" fmla="*/ 2717 h 2717"/>
                <a:gd name="T6" fmla="*/ 0 w 449"/>
                <a:gd name="T7" fmla="*/ 2717 h 2717"/>
                <a:gd name="T8" fmla="*/ 0 w 449"/>
                <a:gd name="T9" fmla="*/ 926 h 2717"/>
                <a:gd name="T10" fmla="*/ 68 w 449"/>
                <a:gd name="T11" fmla="*/ 835 h 2717"/>
                <a:gd name="T12" fmla="*/ 134 w 449"/>
                <a:gd name="T13" fmla="*/ 742 h 2717"/>
                <a:gd name="T14" fmla="*/ 193 w 449"/>
                <a:gd name="T15" fmla="*/ 645 h 2717"/>
                <a:gd name="T16" fmla="*/ 248 w 449"/>
                <a:gd name="T17" fmla="*/ 545 h 2717"/>
                <a:gd name="T18" fmla="*/ 297 w 449"/>
                <a:gd name="T19" fmla="*/ 442 h 2717"/>
                <a:gd name="T20" fmla="*/ 341 w 449"/>
                <a:gd name="T21" fmla="*/ 336 h 2717"/>
                <a:gd name="T22" fmla="*/ 379 w 449"/>
                <a:gd name="T23" fmla="*/ 226 h 2717"/>
                <a:gd name="T24" fmla="*/ 412 w 449"/>
                <a:gd name="T25" fmla="*/ 115 h 2717"/>
                <a:gd name="T26" fmla="*/ 437 w 449"/>
                <a:gd name="T27" fmla="*/ 0 h 2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9" h="2717">
                  <a:moveTo>
                    <a:pt x="437" y="0"/>
                  </a:moveTo>
                  <a:lnTo>
                    <a:pt x="449" y="0"/>
                  </a:lnTo>
                  <a:lnTo>
                    <a:pt x="449" y="2717"/>
                  </a:lnTo>
                  <a:lnTo>
                    <a:pt x="0" y="2717"/>
                  </a:lnTo>
                  <a:lnTo>
                    <a:pt x="0" y="926"/>
                  </a:lnTo>
                  <a:lnTo>
                    <a:pt x="68" y="835"/>
                  </a:lnTo>
                  <a:lnTo>
                    <a:pt x="134" y="742"/>
                  </a:lnTo>
                  <a:lnTo>
                    <a:pt x="193" y="645"/>
                  </a:lnTo>
                  <a:lnTo>
                    <a:pt x="248" y="545"/>
                  </a:lnTo>
                  <a:lnTo>
                    <a:pt x="297" y="442"/>
                  </a:lnTo>
                  <a:lnTo>
                    <a:pt x="341" y="336"/>
                  </a:lnTo>
                  <a:lnTo>
                    <a:pt x="379" y="226"/>
                  </a:lnTo>
                  <a:lnTo>
                    <a:pt x="412" y="115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451"/>
            <p:cNvSpPr/>
            <p:nvPr/>
          </p:nvSpPr>
          <p:spPr bwMode="auto">
            <a:xfrm>
              <a:off x="3542" y="3991"/>
              <a:ext cx="50" cy="118"/>
            </a:xfrm>
            <a:custGeom>
              <a:avLst/>
              <a:gdLst>
                <a:gd name="T0" fmla="*/ 0 w 451"/>
                <a:gd name="T1" fmla="*/ 0 h 1055"/>
                <a:gd name="T2" fmla="*/ 111 w 451"/>
                <a:gd name="T3" fmla="*/ 34 h 1055"/>
                <a:gd name="T4" fmla="*/ 223 w 451"/>
                <a:gd name="T5" fmla="*/ 65 h 1055"/>
                <a:gd name="T6" fmla="*/ 336 w 451"/>
                <a:gd name="T7" fmla="*/ 89 h 1055"/>
                <a:gd name="T8" fmla="*/ 451 w 451"/>
                <a:gd name="T9" fmla="*/ 108 h 1055"/>
                <a:gd name="T10" fmla="*/ 451 w 451"/>
                <a:gd name="T11" fmla="*/ 1055 h 1055"/>
                <a:gd name="T12" fmla="*/ 0 w 451"/>
                <a:gd name="T13" fmla="*/ 1055 h 1055"/>
                <a:gd name="T14" fmla="*/ 0 w 451"/>
                <a:gd name="T15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1" h="1055">
                  <a:moveTo>
                    <a:pt x="0" y="0"/>
                  </a:moveTo>
                  <a:lnTo>
                    <a:pt x="111" y="34"/>
                  </a:lnTo>
                  <a:lnTo>
                    <a:pt x="223" y="65"/>
                  </a:lnTo>
                  <a:lnTo>
                    <a:pt x="336" y="89"/>
                  </a:lnTo>
                  <a:lnTo>
                    <a:pt x="451" y="108"/>
                  </a:lnTo>
                  <a:lnTo>
                    <a:pt x="451" y="1055"/>
                  </a:lnTo>
                  <a:lnTo>
                    <a:pt x="0" y="10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1452"/>
            <p:cNvSpPr/>
            <p:nvPr/>
          </p:nvSpPr>
          <p:spPr bwMode="auto">
            <a:xfrm>
              <a:off x="3617" y="4004"/>
              <a:ext cx="50" cy="105"/>
            </a:xfrm>
            <a:custGeom>
              <a:avLst/>
              <a:gdLst>
                <a:gd name="T0" fmla="*/ 449 w 449"/>
                <a:gd name="T1" fmla="*/ 0 h 939"/>
                <a:gd name="T2" fmla="*/ 449 w 449"/>
                <a:gd name="T3" fmla="*/ 939 h 939"/>
                <a:gd name="T4" fmla="*/ 0 w 449"/>
                <a:gd name="T5" fmla="*/ 939 h 939"/>
                <a:gd name="T6" fmla="*/ 0 w 449"/>
                <a:gd name="T7" fmla="*/ 14 h 939"/>
                <a:gd name="T8" fmla="*/ 68 w 449"/>
                <a:gd name="T9" fmla="*/ 18 h 939"/>
                <a:gd name="T10" fmla="*/ 136 w 449"/>
                <a:gd name="T11" fmla="*/ 19 h 939"/>
                <a:gd name="T12" fmla="*/ 242 w 449"/>
                <a:gd name="T13" fmla="*/ 17 h 939"/>
                <a:gd name="T14" fmla="*/ 346 w 449"/>
                <a:gd name="T15" fmla="*/ 10 h 939"/>
                <a:gd name="T16" fmla="*/ 449 w 449"/>
                <a:gd name="T17" fmla="*/ 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939">
                  <a:moveTo>
                    <a:pt x="449" y="0"/>
                  </a:moveTo>
                  <a:lnTo>
                    <a:pt x="449" y="939"/>
                  </a:lnTo>
                  <a:lnTo>
                    <a:pt x="0" y="939"/>
                  </a:lnTo>
                  <a:lnTo>
                    <a:pt x="0" y="14"/>
                  </a:lnTo>
                  <a:lnTo>
                    <a:pt x="68" y="18"/>
                  </a:lnTo>
                  <a:lnTo>
                    <a:pt x="136" y="19"/>
                  </a:lnTo>
                  <a:lnTo>
                    <a:pt x="242" y="17"/>
                  </a:lnTo>
                  <a:lnTo>
                    <a:pt x="346" y="10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6432550" y="0"/>
            <a:ext cx="5759450" cy="6858000"/>
          </a:xfrm>
          <a:prstGeom prst="rect">
            <a:avLst/>
          </a:prstGeom>
          <a:solidFill>
            <a:srgbClr val="194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Free photo hands of unrecognizable female doctor writing on form and typing on laptop keyboard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/>
          <a:srcRect/>
          <a:stretch>
            <a:fillRect/>
          </a:stretch>
        </p:blipFill>
        <p:spPr bwMode="auto">
          <a:xfrm>
            <a:off x="10196830" y="365125"/>
            <a:ext cx="1530350" cy="15303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6808470" y="431800"/>
            <a:ext cx="31388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RxObservatory</a:t>
            </a:r>
            <a:r>
              <a:rPr lang="en-US" altLang="en-US" b="1" dirty="0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 </a:t>
            </a:r>
            <a:r>
              <a:rPr lang="ru-RU" altLang="en-US" b="1" dirty="0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ставит целью повысить приверженность терапии в 3-5 раз к текущему уровню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6981190" y="2515870"/>
            <a:ext cx="10979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00" b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Пациент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8763000" y="2515870"/>
            <a:ext cx="10979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00" b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ЛПУ</a:t>
            </a:r>
            <a:r>
              <a:rPr lang="en-US" altLang="ru-RU" sz="1000" b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/</a:t>
            </a:r>
            <a:r>
              <a:rPr lang="ru-RU" altLang="ru-RU" sz="1000" b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врач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0253345" y="2515870"/>
            <a:ext cx="16338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>
                <a:solidFill>
                  <a:schemeClr val="bg1"/>
                </a:solidFill>
                <a:latin typeface="Montserrat" panose="00000500000000000000" charset="0"/>
                <a:cs typeface="Montserrat" panose="00000500000000000000" charset="0"/>
              </a:rPr>
              <a:t>Здравоохранение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0990" y="2905125"/>
            <a:ext cx="175895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лучшие исходы и улучшение качества жизни</a:t>
            </a:r>
          </a:p>
          <a:p>
            <a:pPr indent="0">
              <a:buFont typeface="Arial" panose="020B0604020202020204" pitchFamily="34" charset="0"/>
              <a:buNone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нижение стоимости лечения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информационный сервис улучшающий приверженность к назначенной терапии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наблюдение врача на всём протяжении терапии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коммуникацию, мотивирующую менять образ жизни </a:t>
            </a:r>
          </a:p>
        </p:txBody>
      </p:sp>
      <p:sp>
        <p:nvSpPr>
          <p:cNvPr id="11" name="TextBox 18"/>
          <p:cNvSpPr txBox="1"/>
          <p:nvPr/>
        </p:nvSpPr>
        <p:spPr>
          <a:xfrm>
            <a:off x="8420735" y="2905125"/>
            <a:ext cx="175895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  <a:sym typeface="+mn-ea"/>
              </a:rPr>
              <a:t>увеличение эффективности назначений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  <a:sym typeface="+mn-ea"/>
              </a:rPr>
              <a:t>наблюдение за пациентом и приверженностью</a:t>
            </a: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  <a:sym typeface="+mn-ea"/>
              </a:rPr>
              <a:t>оперативное получение данных для принятия врачебных решений</a:t>
            </a: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10190480" y="2905125"/>
            <a:ext cx="17589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снижение % смертности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уменьшение издержек на госпитализации и высокотехнологичную медицинскую помощь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структурированные данные для адресных закупок ЛП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900" dirty="0">
              <a:solidFill>
                <a:schemeClr val="bg1"/>
              </a:solidFill>
              <a:latin typeface="Montserrat" panose="00000500000000000000" charset="0"/>
              <a:ea typeface="Microsoft YaHei" panose="020B0503020204020204" charset="-122"/>
              <a:cs typeface="Montserrat" panose="0000050000000000000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bg1"/>
                </a:solidFill>
                <a:latin typeface="Montserrat" panose="00000500000000000000" charset="0"/>
                <a:ea typeface="Microsoft YaHei" panose="020B0503020204020204" charset="-122"/>
                <a:cs typeface="Montserrat" panose="00000500000000000000" charset="0"/>
              </a:rPr>
              <a:t>прогнозирование приверженности как триггер дальнейших вмешательств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8644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  <a:t>Благодарим за внимание!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charset="0"/>
                <a:ea typeface="+mn-ea"/>
                <a:cs typeface="+mn-cs"/>
              </a:rPr>
            </a:br>
            <a:endParaRPr lang="ru-RU" sz="4000" b="1" dirty="0">
              <a:solidFill>
                <a:schemeClr val="accent1">
                  <a:lumMod val="50000"/>
                </a:schemeClr>
              </a:solidFill>
              <a:latin typeface="Montserrat" panose="00000500000000000000" charset="0"/>
              <a:ea typeface="+mn-ea"/>
              <a:cs typeface="+mn-cs"/>
            </a:endParaRPr>
          </a:p>
        </p:txBody>
      </p:sp>
      <p:pic>
        <p:nvPicPr>
          <p:cNvPr id="82" name="Объект 81" descr="Изображение выглядит как Шрифт, Графика, текст, графический дизайн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5090" y="6006465"/>
            <a:ext cx="3035935" cy="660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1158</Words>
  <Application>Microsoft Office PowerPoint</Application>
  <PresentationFormat>Широкоэкранный</PresentationFormat>
  <Paragraphs>201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9" baseType="lpstr">
      <vt:lpstr>Microsoft YaHei</vt:lpstr>
      <vt:lpstr>Arial</vt:lpstr>
      <vt:lpstr>Calibri</vt:lpstr>
      <vt:lpstr>Calibri Light</vt:lpstr>
      <vt:lpstr>Courier New</vt:lpstr>
      <vt:lpstr>Montserrat</vt:lpstr>
      <vt:lpstr>Montserrat Light</vt:lpstr>
      <vt:lpstr>Montserrat Medium</vt:lpstr>
      <vt:lpstr>Montserrat SemiBold</vt:lpstr>
      <vt:lpstr>Wingdings</vt:lpstr>
      <vt:lpstr>Системный шрифт, обычный</vt:lpstr>
      <vt:lpstr>Office Theme</vt:lpstr>
      <vt:lpstr>Презентация PowerPoint</vt:lpstr>
      <vt:lpstr>Презентация PowerPoint</vt:lpstr>
      <vt:lpstr>Презентация PowerPoint</vt:lpstr>
      <vt:lpstr>Основные результаты пилотного проекта   </vt:lpstr>
      <vt:lpstr>Презентация PowerPoint</vt:lpstr>
      <vt:lpstr>Дальнейшее  развитие проекта  </vt:lpstr>
      <vt:lpstr>Благодарим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Максим Кугук</cp:lastModifiedBy>
  <cp:revision>18</cp:revision>
  <dcterms:created xsi:type="dcterms:W3CDTF">2023-03-19T20:48:00Z</dcterms:created>
  <dcterms:modified xsi:type="dcterms:W3CDTF">2023-07-27T18:43:37Z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C28083BDB3034E03A40C2B857E1390B8</vt:lpwstr>
  </property>
  <property fmtid="{D5CDD505-2E9C-101B-9397-08002B2CF9AE}" pid="3" name="KSOProductBuildVer">
    <vt:lpwstr>1033-11.2.0.11219</vt:lpwstr>
  </property>
</Properties>
</file>