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70" r:id="rId2"/>
    <p:sldId id="281" r:id="rId3"/>
    <p:sldId id="292" r:id="rId4"/>
    <p:sldId id="293" r:id="rId5"/>
    <p:sldId id="282" r:id="rId6"/>
    <p:sldId id="284" r:id="rId7"/>
    <p:sldId id="286" r:id="rId8"/>
    <p:sldId id="290" r:id="rId9"/>
    <p:sldId id="287" r:id="rId10"/>
    <p:sldId id="288" r:id="rId1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F2F2D"/>
    <a:srgbClr val="FD493D"/>
    <a:srgbClr val="9F00FF"/>
    <a:srgbClr val="FCAF17"/>
    <a:srgbClr val="B5D8E1"/>
    <a:srgbClr val="FBB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>
        <p:scale>
          <a:sx n="110" d="100"/>
          <a:sy n="110" d="100"/>
        </p:scale>
        <p:origin x="90" y="13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Статистика</a:t>
            </a:r>
            <a:r>
              <a:rPr lang="ru-RU" baseline="0" dirty="0" smtClean="0"/>
              <a:t> ДТП с 2019-2023(</a:t>
            </a:r>
            <a:r>
              <a:rPr lang="ru-RU" baseline="0" dirty="0" err="1" smtClean="0"/>
              <a:t>КрасДИ</a:t>
            </a:r>
            <a:r>
              <a:rPr lang="ru-RU" baseline="0" dirty="0" smtClean="0"/>
              <a:t>)</a:t>
            </a:r>
            <a:endParaRPr lang="ru-RU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ДТП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Лист1!$A$2:$A$7</c:f>
              <c:strCach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Итого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11</c:v>
                </c:pt>
                <c:pt idx="1">
                  <c:v>8</c:v>
                </c:pt>
                <c:pt idx="2">
                  <c:v>8</c:v>
                </c:pt>
                <c:pt idx="3">
                  <c:v>7</c:v>
                </c:pt>
                <c:pt idx="4">
                  <c:v>5</c:v>
                </c:pt>
                <c:pt idx="5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C2-4FD3-982B-CA710ED4FFA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Пострадавших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Лист1!$A$2:$A$7</c:f>
              <c:strCach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Итого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3</c:v>
                </c:pt>
                <c:pt idx="1">
                  <c:v>3</c:v>
                </c:pt>
                <c:pt idx="2">
                  <c:v>8</c:v>
                </c:pt>
                <c:pt idx="3">
                  <c:v>3</c:v>
                </c:pt>
                <c:pt idx="4">
                  <c:v>6</c:v>
                </c:pt>
                <c:pt idx="5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C2-4FD3-982B-CA710ED4FFA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Погибших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Лист1!$A$2:$A$7</c:f>
              <c:strCach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Итого</c:v>
                </c:pt>
              </c:strCache>
            </c:strRef>
          </c:cat>
          <c:val>
            <c:numRef>
              <c:f>Лист1!$D$2:$D$7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5</c:v>
                </c:pt>
                <c:pt idx="3">
                  <c:v>0</c:v>
                </c:pt>
                <c:pt idx="4">
                  <c:v>1</c:v>
                </c:pt>
                <c:pt idx="5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C2-4FD3-982B-CA710ED4FF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09165695"/>
        <c:axId val="709167775"/>
      </c:barChart>
      <c:catAx>
        <c:axId val="7091656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09167775"/>
        <c:crosses val="autoZero"/>
        <c:auto val="1"/>
        <c:lblAlgn val="ctr"/>
        <c:lblOffset val="100"/>
        <c:noMultiLvlLbl val="0"/>
      </c:catAx>
      <c:valAx>
        <c:axId val="7091677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091656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2349366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65131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16488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3878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openxmlformats.org/officeDocument/2006/relationships/image" Target="../media/image13.jpe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2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589158" y="1230069"/>
            <a:ext cx="5474797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200" dirty="0">
                <a:latin typeface="RussianRail G Pro" panose="02000503040000020004" pitchFamily="50" charset="-52"/>
                <a:sym typeface="Gilroy-ExtraBold"/>
              </a:rPr>
              <a:t>Система, направленная на создание психологического барьера, препятствующего выезду автотранспорта на железнодорожный переезд и выходу пешеходов на железнодорожный переход</a:t>
            </a:r>
            <a:endParaRPr lang="ru-RU" sz="2200" dirty="0">
              <a:solidFill>
                <a:srgbClr val="1B1B1B"/>
              </a:solidFill>
              <a:latin typeface="RussianRail G Pro" panose="02000503040000020004" pitchFamily="50" charset="-52"/>
            </a:endParaRP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1100" dirty="0"/>
          </a:p>
          <a:p>
            <a:r>
              <a:rPr lang="ru-RU" sz="1500" dirty="0">
                <a:latin typeface="RussianRail G Pro" panose="02000503040000020004" pitchFamily="50" charset="-52"/>
              </a:rPr>
              <a:t>Докладчик:</a:t>
            </a:r>
          </a:p>
          <a:p>
            <a:r>
              <a:rPr lang="ru-RU" sz="1500" dirty="0" smtClean="0">
                <a:latin typeface="RussianRail G Pro" panose="02000503040000020004" pitchFamily="50" charset="-52"/>
              </a:rPr>
              <a:t>Пихтарев </a:t>
            </a:r>
            <a:r>
              <a:rPr lang="ru-RU" sz="1500" dirty="0">
                <a:latin typeface="RussianRail G Pro" panose="02000503040000020004" pitchFamily="50" charset="-52"/>
              </a:rPr>
              <a:t>Никита Сергеевич</a:t>
            </a:r>
          </a:p>
          <a:p>
            <a:pPr defTabSz="877822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500" dirty="0">
              <a:latin typeface="RussianRail G Pro" panose="02000503040000020004" pitchFamily="50" charset="-52"/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4835077-E088-3D04-6CF2-0CBBD197A3F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 l="26146" t="11764" r="26646" b="38265"/>
          <a:stretch/>
        </p:blipFill>
        <p:spPr>
          <a:xfrm>
            <a:off x="168244" y="123825"/>
            <a:ext cx="1843548" cy="1097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 и 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BEB451-0BD2-359E-97F3-2604CAA32CA5}"/>
              </a:ext>
            </a:extLst>
          </p:cNvPr>
          <p:cNvSpPr txBox="1"/>
          <p:nvPr/>
        </p:nvSpPr>
        <p:spPr>
          <a:xfrm>
            <a:off x="174658" y="1726480"/>
            <a:ext cx="4170920" cy="45243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RussianRail G Pro" panose="02000503040000020004" pitchFamily="50" charset="-52"/>
              </a:rPr>
              <a:t>	Система сигнализации существующая сейчас на железнодорожных переездах не </a:t>
            </a:r>
            <a:r>
              <a:rPr lang="ru-RU" dirty="0">
                <a:latin typeface="RussianRail G Pro" panose="02000503040000020004" pitchFamily="50" charset="-52"/>
              </a:rPr>
              <a:t>информативна, </a:t>
            </a:r>
            <a:endParaRPr lang="ru-RU" dirty="0" smtClean="0">
              <a:latin typeface="RussianRail G Pro" panose="02000503040000020004" pitchFamily="50" charset="-52"/>
            </a:endParaRPr>
          </a:p>
          <a:p>
            <a:pPr algn="just"/>
            <a:r>
              <a:rPr lang="ru-RU" dirty="0" smtClean="0">
                <a:latin typeface="RussianRail G Pro" panose="02000503040000020004" pitchFamily="50" charset="-52"/>
              </a:rPr>
              <a:t>	Она </a:t>
            </a:r>
            <a:r>
              <a:rPr lang="ru-RU" dirty="0">
                <a:latin typeface="RussianRail G Pro" panose="02000503040000020004" pitchFamily="50" charset="-52"/>
              </a:rPr>
              <a:t>не способна </a:t>
            </a:r>
            <a:r>
              <a:rPr lang="ru-RU" dirty="0" smtClean="0">
                <a:latin typeface="RussianRail G Pro" panose="02000503040000020004" pitchFamily="50" charset="-52"/>
              </a:rPr>
              <a:t>автомобилистам и пешеходам дать достаточную информации о приближении железнодорожного состава.</a:t>
            </a:r>
          </a:p>
          <a:p>
            <a:pPr algn="just"/>
            <a:r>
              <a:rPr lang="ru-RU" dirty="0" smtClean="0">
                <a:latin typeface="RussianRail G Pro" panose="02000503040000020004" pitchFamily="50" charset="-52"/>
              </a:rPr>
              <a:t>	Не информированность о времени закрытия и открытия переезда не позволяет автомобилистам вовремя принять решение и скорректировать направление своего движения.</a:t>
            </a:r>
            <a:endParaRPr lang="ru-RU" dirty="0">
              <a:solidFill>
                <a:schemeClr val="bg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dirty="0">
              <a:solidFill>
                <a:schemeClr val="bg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dirty="0" smtClean="0">
                <a:latin typeface="RussianRail G Pro" panose="02000503040000020004" pitchFamily="50" charset="-52"/>
              </a:rPr>
              <a:t> </a:t>
            </a:r>
            <a:endParaRPr lang="ru-RU" dirty="0">
              <a:latin typeface="RussianRail G Pro" panose="02000503040000020004" pitchFamily="50" charset="-52"/>
            </a:endParaRPr>
          </a:p>
        </p:txBody>
      </p: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dirty="0"/>
                <a:t>2</a:t>
              </a:r>
            </a:p>
          </p:txBody>
        </p:sp>
      </p:grpSp>
      <p:pic>
        <p:nvPicPr>
          <p:cNvPr id="1036" name="Picture 12" descr="https://sun9-69.userapi.com/impg/t_rXxzgYYQe7L4WlnV7o2JfznFO6100kHx8v_w/rkstGHHUgvY.jpg?size=891x626&amp;quality=95&amp;sign=23e70a4383cee01e85586b2e44169a0a&amp;type=alb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127" y="503393"/>
            <a:ext cx="6183084" cy="3302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4982B4D7-BD47-4959-A3CC-D4AA1D1161E3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127" y="3842364"/>
            <a:ext cx="6183084" cy="2617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-ExtraBold"/>
                <a:sym typeface="Gilroy-ExtraBold"/>
              </a:rPr>
              <a:t>Проблема и актуальность</a:t>
            </a:r>
            <a:endParaRPr kumimoji="0" sz="1600" b="0" i="0" u="none" strike="noStrike" kern="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-ExtraBold"/>
              <a:sym typeface="Gilroy-ExtraBold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BEB451-0BD2-359E-97F3-2604CAA32CA5}"/>
              </a:ext>
            </a:extLst>
          </p:cNvPr>
          <p:cNvSpPr txBox="1"/>
          <p:nvPr/>
        </p:nvSpPr>
        <p:spPr>
          <a:xfrm>
            <a:off x="864468" y="987816"/>
            <a:ext cx="11054816" cy="8617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ussianRail G Pro" panose="02000503040000020004" pitchFamily="50" charset="-52"/>
                <a:cs typeface="Helvetica"/>
                <a:sym typeface="Helvetica"/>
              </a:rPr>
              <a:t> </a:t>
            </a:r>
            <a:endParaRPr lang="ru-RU" sz="3200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Существующая система сигнализации</a:t>
            </a:r>
            <a:endParaRPr lang="ru-RU" sz="3200" dirty="0">
              <a:solidFill>
                <a:srgbClr val="FF0000"/>
              </a:solidFill>
            </a:endParaRPr>
          </a:p>
        </p:txBody>
      </p: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49919" y="6351159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roy-Bold"/>
                  <a:sym typeface="Gilroy-Bold"/>
                </a:rPr>
                <a:t>4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-Bold"/>
                <a:sym typeface="Gilroy-Bold"/>
              </a:endParaRPr>
            </a:p>
          </p:txBody>
        </p:sp>
      </p:grpSp>
      <p:sp>
        <p:nvSpPr>
          <p:cNvPr id="19" name="Стрелка вправо 7">
            <a:extLst>
              <a:ext uri="{FF2B5EF4-FFF2-40B4-BE49-F238E27FC236}">
                <a16:creationId xmlns:a16="http://schemas.microsoft.com/office/drawing/2014/main" id="{26776289-5EC5-4758-98EB-D2C18A8E2D16}"/>
              </a:ext>
            </a:extLst>
          </p:cNvPr>
          <p:cNvSpPr/>
          <p:nvPr/>
        </p:nvSpPr>
        <p:spPr>
          <a:xfrm rot="8249410">
            <a:off x="3144504" y="2173741"/>
            <a:ext cx="947352" cy="42836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83CA130-928A-44AF-8B75-8404C808D463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12" t="7055" r="32175" b="41634"/>
          <a:stretch/>
        </p:blipFill>
        <p:spPr bwMode="auto">
          <a:xfrm>
            <a:off x="1294464" y="3623921"/>
            <a:ext cx="2562240" cy="24989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D0373A6-706A-4161-9151-2061163688C8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2084" y="4245328"/>
            <a:ext cx="3269485" cy="1883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">
            <a:extLst>
              <a:ext uri="{FF2B5EF4-FFF2-40B4-BE49-F238E27FC236}">
                <a16:creationId xmlns:a16="http://schemas.microsoft.com/office/drawing/2014/main" id="{23B159BC-5104-49A7-8ADA-C85091F41F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24" r="22751"/>
          <a:stretch/>
        </p:blipFill>
        <p:spPr bwMode="auto">
          <a:xfrm>
            <a:off x="7617542" y="3278661"/>
            <a:ext cx="2824802" cy="284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Стрелка вправо 7">
            <a:extLst>
              <a:ext uri="{FF2B5EF4-FFF2-40B4-BE49-F238E27FC236}">
                <a16:creationId xmlns:a16="http://schemas.microsoft.com/office/drawing/2014/main" id="{E9FDD043-8E2F-4ED3-8E37-C314CA28F460}"/>
              </a:ext>
            </a:extLst>
          </p:cNvPr>
          <p:cNvSpPr/>
          <p:nvPr/>
        </p:nvSpPr>
        <p:spPr>
          <a:xfrm rot="5400000">
            <a:off x="5610308" y="2378724"/>
            <a:ext cx="947352" cy="42836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8">
            <a:extLst>
              <a:ext uri="{FF2B5EF4-FFF2-40B4-BE49-F238E27FC236}">
                <a16:creationId xmlns:a16="http://schemas.microsoft.com/office/drawing/2014/main" id="{4053DD8A-513F-4AAE-858A-F23FDCE37252}"/>
              </a:ext>
            </a:extLst>
          </p:cNvPr>
          <p:cNvSpPr/>
          <p:nvPr/>
        </p:nvSpPr>
        <p:spPr>
          <a:xfrm rot="2659090">
            <a:off x="8188133" y="2229608"/>
            <a:ext cx="947352" cy="42836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631046" y="2456219"/>
            <a:ext cx="12244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Слишком громко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617543" y="2865884"/>
            <a:ext cx="28248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00B0F0"/>
                </a:solidFill>
              </a:rPr>
              <a:t>Не информативно</a:t>
            </a:r>
            <a:endParaRPr lang="ru-RU" sz="2400" dirty="0">
              <a:solidFill>
                <a:srgbClr val="00B0F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146862" y="3244334"/>
            <a:ext cx="18982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/>
              <a:t>Долгий переход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01498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-ExtraBold"/>
                <a:sym typeface="Gilroy-ExtraBold"/>
              </a:rPr>
              <a:t>Проблема и актуальность</a:t>
            </a:r>
            <a:endParaRPr kumimoji="0" sz="1600" b="0" i="0" u="none" strike="noStrike" kern="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-ExtraBold"/>
              <a:sym typeface="Gilroy-ExtraBold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BEB451-0BD2-359E-97F3-2604CAA32CA5}"/>
              </a:ext>
            </a:extLst>
          </p:cNvPr>
          <p:cNvSpPr txBox="1"/>
          <p:nvPr/>
        </p:nvSpPr>
        <p:spPr>
          <a:xfrm>
            <a:off x="409303" y="1210622"/>
            <a:ext cx="5303520" cy="25853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ussianRail G Pro" panose="02000503040000020004" pitchFamily="50" charset="-52"/>
                <a:cs typeface="Helvetica"/>
                <a:sym typeface="Helvetica"/>
              </a:rPr>
              <a:t>	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ussianRail G Pro" panose="02000503040000020004" pitchFamily="50" charset="-52"/>
                <a:cs typeface="Helvetica"/>
                <a:sym typeface="Helvetica"/>
              </a:rPr>
              <a:t>Несмотря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ussianRail G Pro" panose="02000503040000020004" pitchFamily="50" charset="-52"/>
                <a:cs typeface="Helvetica"/>
                <a:sym typeface="Helvetica"/>
              </a:rPr>
              <a:t>на двух уровненную систему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ussianRail G Pro" panose="02000503040000020004" pitchFamily="50" charset="-52"/>
                <a:cs typeface="Helvetica"/>
                <a:sym typeface="Helvetica"/>
              </a:rPr>
              <a:t>оповещения (звуковая, световая),</a:t>
            </a:r>
            <a:r>
              <a:rPr kumimoji="0" lang="ru-RU" sz="16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ussianRail G Pro" panose="02000503040000020004" pitchFamily="50" charset="-52"/>
                <a:cs typeface="Helvetica"/>
                <a:sym typeface="Helvetica"/>
              </a:rPr>
              <a:t> установленных на железнодорожных переездах, за период с 2019 </a:t>
            </a:r>
            <a:r>
              <a:rPr lang="ru-RU" sz="1600" dirty="0" smtClean="0">
                <a:latin typeface="RussianRail G Pro" panose="02000503040000020004" pitchFamily="50" charset="-52"/>
                <a:cs typeface="Helvetica"/>
              </a:rPr>
              <a:t>по 09.2023 года на </a:t>
            </a:r>
            <a:r>
              <a:rPr lang="ru-RU" sz="1600" dirty="0" err="1" smtClean="0">
                <a:latin typeface="RussianRail G Pro" panose="02000503040000020004" pitchFamily="50" charset="-52"/>
                <a:cs typeface="Helvetica"/>
              </a:rPr>
              <a:t>КрасЖД</a:t>
            </a:r>
            <a:r>
              <a:rPr lang="ru-RU" sz="1600" dirty="0" smtClean="0">
                <a:latin typeface="RussianRail G Pro" panose="02000503040000020004" pitchFamily="50" charset="-52"/>
                <a:cs typeface="Helvetica"/>
              </a:rPr>
              <a:t> произошло 39 ДТП.</a:t>
            </a:r>
          </a:p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 smtClean="0">
                <a:latin typeface="RussianRail G Pro" panose="02000503040000020004" pitchFamily="50" charset="-52"/>
                <a:cs typeface="Helvetica"/>
              </a:rPr>
              <a:t>	Количество пострадавших составило 23 человека.</a:t>
            </a:r>
          </a:p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 smtClean="0">
                <a:latin typeface="RussianRail G Pro" panose="02000503040000020004" pitchFamily="50" charset="-52"/>
                <a:cs typeface="Helvetica"/>
              </a:rPr>
              <a:t>	</a:t>
            </a:r>
            <a:r>
              <a:rPr lang="ru-RU" sz="1600" dirty="0" smtClean="0">
                <a:solidFill>
                  <a:srgbClr val="FF0000"/>
                </a:solidFill>
                <a:latin typeface="RussianRail G Pro" panose="02000503040000020004" pitchFamily="50" charset="-52"/>
                <a:cs typeface="Helvetica"/>
              </a:rPr>
              <a:t>Количество погибших составило – 7 человек.</a:t>
            </a:r>
          </a:p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 smtClean="0">
                <a:latin typeface="RussianRail G Pro" panose="02000503040000020004" pitchFamily="50" charset="-52"/>
                <a:cs typeface="Helvetica"/>
              </a:rPr>
              <a:t>Материальный ущерб нанесенный подвижному составу составляет от 2 до 10 мил. рублей в зависимости от степени повреждения. </a:t>
            </a:r>
            <a:endParaRPr lang="ru-RU" sz="1600" b="1" dirty="0">
              <a:solidFill>
                <a:srgbClr val="9F00FF"/>
              </a:solidFill>
              <a:latin typeface="RussianRail G Pro" panose="02000503040000020004" pitchFamily="50" charset="-52"/>
              <a:ea typeface="Verdana" panose="020B0604030504040204" pitchFamily="34" charset="0"/>
            </a:endParaRPr>
          </a:p>
        </p:txBody>
      </p: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-1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roy-Bold"/>
                  <a:sym typeface="Gilroy-Bold"/>
                </a:rPr>
                <a:t>5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-Bold"/>
                <a:sym typeface="Gilroy-Bold"/>
              </a:endParaRPr>
            </a:p>
          </p:txBody>
        </p:sp>
      </p:grpSp>
      <p:pic>
        <p:nvPicPr>
          <p:cNvPr id="1034" name="Picture 10" descr="https://sun9-16.userapi.com/impg/WV5-aODFgnnwTslC8-zGGu0PzsVdubVqjXfwrg/f1R3u20wytM.jpg?size=1152x864&amp;quality=95&amp;sign=69dacc199d0896f4c19ed582eea1ff0f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684" y="3727269"/>
            <a:ext cx="5226139" cy="2984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4090382186"/>
              </p:ext>
            </p:extLst>
          </p:nvPr>
        </p:nvGraphicFramePr>
        <p:xfrm>
          <a:off x="6261463" y="894575"/>
          <a:ext cx="4636073" cy="5166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35117332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Решение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3BEB451-0BD2-359E-97F3-2604CAA32CA5}"/>
              </a:ext>
            </a:extLst>
          </p:cNvPr>
          <p:cNvSpPr txBox="1"/>
          <p:nvPr/>
        </p:nvSpPr>
        <p:spPr>
          <a:xfrm>
            <a:off x="730045" y="972864"/>
            <a:ext cx="9697065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400" b="1" dirty="0">
                <a:latin typeface="RussianRail G Pro" panose="02000503040000020004" pitchFamily="50" charset="-52"/>
              </a:rPr>
              <a:t>Стенд информационно-световой сигнализации с таймером времени </a:t>
            </a:r>
            <a:endParaRPr lang="ru-RU" sz="2400" b="1" dirty="0">
              <a:solidFill>
                <a:schemeClr val="bg1">
                  <a:lumMod val="50000"/>
                </a:schemeClr>
              </a:solidFill>
              <a:latin typeface="RussianRail G Pro" panose="02000503040000020004" pitchFamily="50" charset="-52"/>
              <a:ea typeface="Verdana" panose="020B0604030504040204" pitchFamily="34" charset="0"/>
              <a:sym typeface="Calibri"/>
            </a:endParaRP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3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6</a:t>
              </a:r>
              <a:endParaRPr dirty="0"/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E93E09D-CF99-49AF-B3AE-EAE23DAC61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3903" y="1489587"/>
            <a:ext cx="5670756" cy="245542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C438E7E-5196-4C53-AE56-2CCF1D3479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3902" y="4051238"/>
            <a:ext cx="5670757" cy="2344553"/>
          </a:xfrm>
          <a:prstGeom prst="rect">
            <a:avLst/>
          </a:prstGeom>
        </p:spPr>
      </p:pic>
      <p:pic>
        <p:nvPicPr>
          <p:cNvPr id="21" name="Picture 2">
            <a:extLst>
              <a:ext uri="{FF2B5EF4-FFF2-40B4-BE49-F238E27FC236}">
                <a16:creationId xmlns:a16="http://schemas.microsoft.com/office/drawing/2014/main" id="{23B159BC-5104-49A7-8ADA-C85091F41F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24" r="22751"/>
          <a:stretch/>
        </p:blipFill>
        <p:spPr bwMode="auto">
          <a:xfrm>
            <a:off x="486683" y="1800487"/>
            <a:ext cx="3539627" cy="444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E375E5B-178C-4328-A158-AE363753B2D8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2203269" y="1990354"/>
            <a:ext cx="1706880" cy="1508921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3BEB451-0BD2-359E-97F3-2604CAA32CA5}"/>
              </a:ext>
            </a:extLst>
          </p:cNvPr>
          <p:cNvSpPr txBox="1"/>
          <p:nvPr/>
        </p:nvSpPr>
        <p:spPr>
          <a:xfrm>
            <a:off x="6054213" y="4391709"/>
            <a:ext cx="1843548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6"/>
                </a:solidFill>
                <a:latin typeface="RussianRail G Pro" panose="02000503040000020004" pitchFamily="50" charset="-52"/>
              </a:rPr>
              <a:t>180</a:t>
            </a:r>
            <a:endParaRPr lang="ru-RU" sz="1200" b="1" dirty="0">
              <a:solidFill>
                <a:schemeClr val="accent6"/>
              </a:solidFill>
              <a:latin typeface="RussianRail G Pro" panose="02000503040000020004" pitchFamily="50" charset="-52"/>
              <a:ea typeface="Verdana" panose="020B0604030504040204" pitchFamily="34" charset="0"/>
              <a:sym typeface="Calibri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3BEB451-0BD2-359E-97F3-2604CAA32CA5}"/>
              </a:ext>
            </a:extLst>
          </p:cNvPr>
          <p:cNvSpPr txBox="1"/>
          <p:nvPr/>
        </p:nvSpPr>
        <p:spPr>
          <a:xfrm>
            <a:off x="2440395" y="2152126"/>
            <a:ext cx="1234622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6"/>
                </a:solidFill>
                <a:latin typeface="RussianRail G Pro" panose="02000503040000020004" pitchFamily="50" charset="-52"/>
              </a:rPr>
              <a:t>180</a:t>
            </a:r>
            <a:endParaRPr lang="ru-RU" sz="1200" b="1" dirty="0">
              <a:solidFill>
                <a:schemeClr val="accent6"/>
              </a:solidFill>
              <a:latin typeface="RussianRail G Pro" panose="02000503040000020004" pitchFamily="50" charset="-52"/>
              <a:ea typeface="Verdana" panose="020B0604030504040204" pitchFamily="34" charset="0"/>
              <a:sym typeface="Calibri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3BEB451-0BD2-359E-97F3-2604CAA32CA5}"/>
              </a:ext>
            </a:extLst>
          </p:cNvPr>
          <p:cNvSpPr txBox="1"/>
          <p:nvPr/>
        </p:nvSpPr>
        <p:spPr>
          <a:xfrm>
            <a:off x="5851434" y="1943630"/>
            <a:ext cx="2267554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FF0000"/>
                </a:solidFill>
                <a:latin typeface="RussianRail G Pro" panose="02000503040000020004" pitchFamily="50" charset="-52"/>
              </a:rPr>
              <a:t>120</a:t>
            </a:r>
            <a:endParaRPr lang="ru-RU" sz="1200" b="1" dirty="0">
              <a:solidFill>
                <a:srgbClr val="FF0000"/>
              </a:solidFill>
              <a:latin typeface="RussianRail G Pro" panose="02000503040000020004" pitchFamily="50" charset="-52"/>
              <a:ea typeface="Verdana" panose="020B060403050404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185477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Рынок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801536" y="789578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53100"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>
                <a:solidFill>
                  <a:schemeClr val="accent1"/>
                </a:solidFill>
                <a:latin typeface="RussianRail G Pro" panose="02000503040000020004" pitchFamily="50" charset="-52"/>
                <a:ea typeface="Verdana" panose="020B0604030504040204" pitchFamily="34" charset="0"/>
              </a:rPr>
              <a:t>TAM</a:t>
            </a:r>
            <a:endParaRPr lang="ru-RU" sz="2000" b="1" dirty="0">
              <a:solidFill>
                <a:schemeClr val="accent1"/>
              </a:solidFill>
              <a:latin typeface="RussianRail G Pro" panose="02000503040000020004" pitchFamily="50" charset="-52"/>
              <a:ea typeface="Verdana" panose="020B0604030504040204" pitchFamily="34" charset="0"/>
            </a:endParaRP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3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4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7</a:t>
              </a:r>
              <a:endParaRPr dirty="0"/>
            </a:p>
          </p:txBody>
        </p:sp>
      </p:grpSp>
      <p:pic>
        <p:nvPicPr>
          <p:cNvPr id="2050" name="Picture 2" descr="https://avatars.mds.yandex.net/i?id=00451b5f35b5c1cb1b747b1959ac291d5fda699d-10117685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508" y="1385886"/>
            <a:ext cx="3412466" cy="3412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801536" y="1385887"/>
            <a:ext cx="713439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100">
              <a:spcBef>
                <a:spcPts val="600"/>
              </a:spcBef>
              <a:spcAft>
                <a:spcPts val="600"/>
              </a:spcAft>
            </a:pPr>
            <a:endParaRPr lang="ru-RU" b="1" dirty="0" smtClean="0">
              <a:solidFill>
                <a:schemeClr val="bg1">
                  <a:lumMod val="85000"/>
                </a:schemeClr>
              </a:solidFill>
              <a:latin typeface="RussianRail G Pro" panose="02000503040000020004" pitchFamily="50" charset="-52"/>
              <a:ea typeface="Verdana" panose="020B0604030504040204" pitchFamily="34" charset="0"/>
            </a:endParaRPr>
          </a:p>
          <a:p>
            <a:pPr marL="53100">
              <a:spcBef>
                <a:spcPts val="600"/>
              </a:spcBef>
              <a:spcAft>
                <a:spcPts val="600"/>
              </a:spcAft>
            </a:pPr>
            <a:endParaRPr lang="ru-RU" b="1" dirty="0">
              <a:solidFill>
                <a:schemeClr val="accent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01536" y="1193526"/>
            <a:ext cx="5285438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100">
              <a:spcBef>
                <a:spcPts val="600"/>
              </a:spcBef>
              <a:spcAft>
                <a:spcPts val="600"/>
              </a:spcAft>
            </a:pPr>
            <a:r>
              <a:rPr lang="ru-RU" sz="1700" dirty="0" smtClean="0">
                <a:solidFill>
                  <a:schemeClr val="accent1"/>
                </a:solidFill>
                <a:latin typeface="RussianRail G Pro" panose="02000503040000020004" pitchFamily="50" charset="-52"/>
                <a:ea typeface="Verdana" panose="020B0604030504040204" pitchFamily="34" charset="0"/>
              </a:rPr>
              <a:t>Всего на территории России порядка 40000 </a:t>
            </a:r>
          </a:p>
          <a:p>
            <a:pPr marL="53100">
              <a:spcBef>
                <a:spcPts val="600"/>
              </a:spcBef>
              <a:spcAft>
                <a:spcPts val="600"/>
              </a:spcAft>
            </a:pPr>
            <a:r>
              <a:rPr lang="ru-RU" sz="1700" dirty="0">
                <a:solidFill>
                  <a:schemeClr val="accent1"/>
                </a:solidFill>
                <a:latin typeface="RussianRail G Pro" panose="02000503040000020004" pitchFamily="50" charset="-52"/>
                <a:ea typeface="Verdana" panose="020B0604030504040204" pitchFamily="34" charset="0"/>
              </a:rPr>
              <a:t>ж</a:t>
            </a:r>
            <a:r>
              <a:rPr lang="ru-RU" sz="1700" dirty="0" smtClean="0">
                <a:solidFill>
                  <a:schemeClr val="accent1"/>
                </a:solidFill>
                <a:latin typeface="RussianRail G Pro" panose="02000503040000020004" pitchFamily="50" charset="-52"/>
                <a:ea typeface="Verdana" panose="020B0604030504040204" pitchFamily="34" charset="0"/>
              </a:rPr>
              <a:t>елезнодорожных </a:t>
            </a:r>
            <a:r>
              <a:rPr lang="ru-RU" sz="1700" dirty="0" smtClean="0">
                <a:solidFill>
                  <a:schemeClr val="accent1"/>
                </a:solidFill>
                <a:latin typeface="RussianRail G Pro" panose="02000503040000020004" pitchFamily="50" charset="-52"/>
                <a:ea typeface="Verdana" panose="020B0604030504040204" pitchFamily="34" charset="0"/>
              </a:rPr>
              <a:t>переездов </a:t>
            </a:r>
          </a:p>
          <a:p>
            <a:pPr marL="53100">
              <a:spcBef>
                <a:spcPts val="600"/>
              </a:spcBef>
              <a:spcAft>
                <a:spcPts val="600"/>
              </a:spcAft>
            </a:pPr>
            <a:r>
              <a:rPr lang="ru-RU" sz="1700" dirty="0" smtClean="0">
                <a:solidFill>
                  <a:schemeClr val="accent1"/>
                </a:solidFill>
                <a:latin typeface="RussianRail G Pro" panose="02000503040000020004" pitchFamily="50" charset="-52"/>
                <a:ea typeface="Verdana" panose="020B0604030504040204" pitchFamily="34" charset="0"/>
              </a:rPr>
              <a:t>60 млрд. рублей  </a:t>
            </a:r>
            <a:endParaRPr lang="ru-RU" sz="1700" b="1" dirty="0">
              <a:solidFill>
                <a:schemeClr val="accent1"/>
              </a:solidFill>
              <a:latin typeface="RussianRail G Pro" panose="02000503040000020004" pitchFamily="50" charset="-52"/>
              <a:ea typeface="Verdana" panose="020B060403050404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01537" y="2579427"/>
            <a:ext cx="7390463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FF0000"/>
                </a:solidFill>
                <a:latin typeface="RussianRail G Pro Extended" panose="020B0506040000020004" pitchFamily="34" charset="-52"/>
              </a:rPr>
              <a:t>SAM</a:t>
            </a:r>
            <a:endParaRPr lang="ru-RU" dirty="0" smtClean="0">
              <a:solidFill>
                <a:srgbClr val="FF0000"/>
              </a:solidFill>
              <a:latin typeface="RussianRail G Pro Extended" panose="020B0506040000020004" pitchFamily="34" charset="-52"/>
            </a:endParaRPr>
          </a:p>
          <a:p>
            <a:r>
              <a:rPr lang="ru-RU" dirty="0" smtClean="0">
                <a:solidFill>
                  <a:srgbClr val="FF0000"/>
                </a:solidFill>
                <a:latin typeface="RussianRail G Pro" panose="02000503040000020004" pitchFamily="50" charset="-52"/>
              </a:rPr>
              <a:t>«</a:t>
            </a:r>
            <a:r>
              <a:rPr lang="ru-RU" dirty="0" err="1" smtClean="0">
                <a:solidFill>
                  <a:srgbClr val="FF0000"/>
                </a:solidFill>
                <a:latin typeface="RussianRail G Pro" panose="02000503040000020004" pitchFamily="50" charset="-52"/>
              </a:rPr>
              <a:t>Инфотех</a:t>
            </a:r>
            <a:r>
              <a:rPr lang="ru-RU" dirty="0" smtClean="0">
                <a:solidFill>
                  <a:srgbClr val="FF0000"/>
                </a:solidFill>
                <a:latin typeface="RussianRail G Pro" panose="02000503040000020004" pitchFamily="50" charset="-52"/>
              </a:rPr>
              <a:t>»</a:t>
            </a:r>
            <a:r>
              <a:rPr lang="en-US" dirty="0" smtClean="0">
                <a:solidFill>
                  <a:srgbClr val="FF0000"/>
                </a:solidFill>
                <a:latin typeface="RussianRail G Pro" panose="02000503040000020004" pitchFamily="50" charset="-52"/>
              </a:rPr>
              <a:t>, </a:t>
            </a:r>
            <a:r>
              <a:rPr lang="ru-RU" dirty="0" smtClean="0">
                <a:solidFill>
                  <a:srgbClr val="FF0000"/>
                </a:solidFill>
                <a:latin typeface="RussianRail G Pro" panose="02000503040000020004" pitchFamily="50" charset="-52"/>
              </a:rPr>
              <a:t>«АЛСИБ»</a:t>
            </a:r>
          </a:p>
          <a:p>
            <a:r>
              <a:rPr lang="ru-RU" dirty="0" smtClean="0">
                <a:solidFill>
                  <a:srgbClr val="FF0000"/>
                </a:solidFill>
                <a:latin typeface="RussianRail G Pro" panose="02000503040000020004" pitchFamily="50" charset="-52"/>
              </a:rPr>
              <a:t>18 </a:t>
            </a:r>
            <a:r>
              <a:rPr lang="ru-RU" dirty="0" err="1" smtClean="0">
                <a:solidFill>
                  <a:srgbClr val="FF0000"/>
                </a:solidFill>
                <a:latin typeface="RussianRail G Pro" panose="02000503040000020004" pitchFamily="50" charset="-52"/>
              </a:rPr>
              <a:t>млдр</a:t>
            </a:r>
            <a:r>
              <a:rPr lang="ru-RU" dirty="0" smtClean="0">
                <a:solidFill>
                  <a:srgbClr val="FF0000"/>
                </a:solidFill>
                <a:latin typeface="RussianRail G Pro" panose="02000503040000020004" pitchFamily="50" charset="-52"/>
              </a:rPr>
              <a:t>. рублей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RussianRail G Pro" panose="02000503040000020004" pitchFamily="50" charset="-52"/>
              <a:sym typeface="Helvetica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801537" y="3768204"/>
            <a:ext cx="455201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92D050"/>
                </a:solidFill>
                <a:latin typeface="RussianRail G Pro Extended" panose="020B0506040000020004" pitchFamily="34" charset="-52"/>
              </a:rPr>
              <a:t>SOM</a:t>
            </a:r>
            <a:endParaRPr lang="ru-RU" dirty="0" smtClean="0">
              <a:solidFill>
                <a:srgbClr val="92D050"/>
              </a:solidFill>
              <a:latin typeface="RussianRail G Pro Extended" panose="020B0506040000020004" pitchFamily="34" charset="-52"/>
            </a:endParaRPr>
          </a:p>
          <a:p>
            <a:r>
              <a:rPr lang="ru-RU" dirty="0" smtClean="0">
                <a:solidFill>
                  <a:srgbClr val="92D050"/>
                </a:solidFill>
                <a:latin typeface="RussianRail G Pro Extended" panose="020B0506040000020004" pitchFamily="34" charset="-52"/>
              </a:rPr>
              <a:t>Красноярская железная дорога</a:t>
            </a:r>
          </a:p>
          <a:p>
            <a:r>
              <a:rPr lang="ru-RU" dirty="0" smtClean="0">
                <a:solidFill>
                  <a:srgbClr val="92D050"/>
                </a:solidFill>
                <a:latin typeface="RussianRail G Pro Extended" panose="020B0506040000020004" pitchFamily="34" charset="-52"/>
              </a:rPr>
              <a:t>11</a:t>
            </a:r>
            <a:r>
              <a:rPr lang="en-US" dirty="0" smtClean="0">
                <a:solidFill>
                  <a:srgbClr val="92D050"/>
                </a:solidFill>
                <a:latin typeface="RussianRail G Pro Extended" panose="020B0506040000020004" pitchFamily="34" charset="-52"/>
              </a:rPr>
              <a:t>,8 </a:t>
            </a:r>
            <a:r>
              <a:rPr lang="ru-RU" dirty="0" smtClean="0">
                <a:solidFill>
                  <a:srgbClr val="92D050"/>
                </a:solidFill>
                <a:latin typeface="RussianRail G Pro Extended" panose="020B0506040000020004" pitchFamily="34" charset="-52"/>
              </a:rPr>
              <a:t>млн. рублей </a:t>
            </a:r>
          </a:p>
          <a:p>
            <a:endParaRPr lang="en-US" dirty="0" smtClean="0">
              <a:solidFill>
                <a:srgbClr val="92D050"/>
              </a:solidFill>
              <a:latin typeface="RussianRail G Pro Extended" panose="020B0506040000020004" pitchFamily="34" charset="-52"/>
            </a:endParaRPr>
          </a:p>
          <a:p>
            <a:endParaRPr lang="ru-RU" dirty="0">
              <a:solidFill>
                <a:srgbClr val="92D050"/>
              </a:solidFill>
              <a:latin typeface="RussianRail G Pro Extended" panose="020B05060400000200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91917904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Бизнес-модель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4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5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6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8</a:t>
              </a:r>
              <a:endParaRPr dirty="0"/>
            </a:p>
          </p:txBody>
        </p:sp>
      </p:grpSp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5819697"/>
              </p:ext>
            </p:extLst>
          </p:nvPr>
        </p:nvGraphicFramePr>
        <p:xfrm>
          <a:off x="336581" y="914410"/>
          <a:ext cx="11569668" cy="536118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3933">
                  <a:extLst>
                    <a:ext uri="{9D8B030D-6E8A-4147-A177-3AD203B41FA5}">
                      <a16:colId xmlns:a16="http://schemas.microsoft.com/office/drawing/2014/main" val="1099574024"/>
                    </a:ext>
                  </a:extLst>
                </a:gridCol>
                <a:gridCol w="2313933">
                  <a:extLst>
                    <a:ext uri="{9D8B030D-6E8A-4147-A177-3AD203B41FA5}">
                      <a16:colId xmlns:a16="http://schemas.microsoft.com/office/drawing/2014/main" val="3436664129"/>
                    </a:ext>
                  </a:extLst>
                </a:gridCol>
                <a:gridCol w="1156968">
                  <a:extLst>
                    <a:ext uri="{9D8B030D-6E8A-4147-A177-3AD203B41FA5}">
                      <a16:colId xmlns:a16="http://schemas.microsoft.com/office/drawing/2014/main" val="984157007"/>
                    </a:ext>
                  </a:extLst>
                </a:gridCol>
                <a:gridCol w="1156968">
                  <a:extLst>
                    <a:ext uri="{9D8B030D-6E8A-4147-A177-3AD203B41FA5}">
                      <a16:colId xmlns:a16="http://schemas.microsoft.com/office/drawing/2014/main" val="3933282010"/>
                    </a:ext>
                  </a:extLst>
                </a:gridCol>
                <a:gridCol w="2313933">
                  <a:extLst>
                    <a:ext uri="{9D8B030D-6E8A-4147-A177-3AD203B41FA5}">
                      <a16:colId xmlns:a16="http://schemas.microsoft.com/office/drawing/2014/main" val="2893522274"/>
                    </a:ext>
                  </a:extLst>
                </a:gridCol>
                <a:gridCol w="2313933">
                  <a:extLst>
                    <a:ext uri="{9D8B030D-6E8A-4147-A177-3AD203B41FA5}">
                      <a16:colId xmlns:a16="http://schemas.microsoft.com/office/drawing/2014/main" val="4122629615"/>
                    </a:ext>
                  </a:extLst>
                </a:gridCol>
              </a:tblGrid>
              <a:tr h="2414186">
                <a:tc rowSpan="2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RussianRail G Pro Extended" panose="020B0506040000020004" pitchFamily="34" charset="-52"/>
                          <a:ea typeface="+mn-ea"/>
                          <a:cs typeface="+mn-cs"/>
                          <a:sym typeface="Calibri"/>
                        </a:rPr>
                        <a:t>8. Ключевые партнеры</a:t>
                      </a:r>
                      <a:endParaRPr lang="ru-RU" sz="1600" b="0" i="0" u="none" strike="noStrike" cap="none" spc="0" baseline="0" dirty="0" smtClean="0">
                        <a:solidFill>
                          <a:schemeClr val="tx1"/>
                        </a:solidFill>
                        <a:effectLst/>
                        <a:uFillTx/>
                        <a:latin typeface="RussianRail G Pro Extended" panose="020B0506040000020004" pitchFamily="34" charset="-52"/>
                        <a:ea typeface="+mn-ea"/>
                        <a:cs typeface="+mn-cs"/>
                        <a:sym typeface="Calibri"/>
                      </a:endParaRPr>
                    </a:p>
                    <a:p>
                      <a:pPr algn="l"/>
                      <a:r>
                        <a:rPr lang="ru-RU" sz="1600" dirty="0" smtClean="0">
                          <a:latin typeface="RussianRail G Pro Extended" panose="020B0506040000020004" pitchFamily="34" charset="-52"/>
                        </a:rPr>
                        <a:t>Российские Железные Дороги</a:t>
                      </a:r>
                      <a:endParaRPr lang="ru-RU" sz="1600" baseline="0" dirty="0" smtClean="0">
                        <a:latin typeface="RussianRail G Pro Extended" panose="020B0506040000020004" pitchFamily="34" charset="-52"/>
                      </a:endParaRPr>
                    </a:p>
                    <a:p>
                      <a:pPr algn="l"/>
                      <a:endParaRPr lang="ru-RU" sz="1600" dirty="0">
                        <a:latin typeface="RussianRail G Pro Extended" panose="020B0506040000020004" pitchFamily="3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RussianRail G Pro Extended" panose="020B0506040000020004" pitchFamily="34" charset="-52"/>
                          <a:ea typeface="+mn-ea"/>
                          <a:cs typeface="+mn-cs"/>
                          <a:sym typeface="Calibri"/>
                        </a:rPr>
                        <a:t>7. Ключевые действия</a:t>
                      </a:r>
                      <a:endParaRPr lang="ru-RU" sz="1600" b="0" i="0" u="none" strike="noStrike" cap="none" spc="0" baseline="0" dirty="0" smtClean="0">
                        <a:solidFill>
                          <a:schemeClr val="tx1"/>
                        </a:solidFill>
                        <a:effectLst/>
                        <a:uFillTx/>
                        <a:latin typeface="RussianRail G Pro Extended" panose="020B0506040000020004" pitchFamily="34" charset="-52"/>
                        <a:ea typeface="+mn-ea"/>
                        <a:cs typeface="+mn-cs"/>
                        <a:sym typeface="Calibri"/>
                      </a:endParaRPr>
                    </a:p>
                    <a:p>
                      <a:r>
                        <a:rPr lang="ru-RU" sz="1600" dirty="0" smtClean="0">
                          <a:latin typeface="RussianRail G Pro Extended" panose="020B0506040000020004" pitchFamily="34" charset="-52"/>
                        </a:rPr>
                        <a:t>Внедрение «стенда»</a:t>
                      </a:r>
                      <a:endParaRPr lang="ru-RU" sz="1600" dirty="0">
                        <a:latin typeface="RussianRail G Pro Extended" panose="020B0506040000020004" pitchFamily="34" charset="-52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r>
                        <a:rPr lang="ru-RU" sz="1600" b="1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RussianRail G Pro Extended" panose="020B0506040000020004" pitchFamily="34" charset="-52"/>
                          <a:ea typeface="+mn-ea"/>
                          <a:cs typeface="+mn-cs"/>
                          <a:sym typeface="Calibri"/>
                        </a:rPr>
                        <a:t>2. Ключевые ценности</a:t>
                      </a:r>
                    </a:p>
                    <a:p>
                      <a:pPr algn="l"/>
                      <a:r>
                        <a:rPr lang="ru-RU" sz="1600" b="0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RussianRail G Pro" panose="02000503040000020004" pitchFamily="50" charset="-52"/>
                          <a:ea typeface="+mn-ea"/>
                          <a:cs typeface="+mn-cs"/>
                          <a:sym typeface="Calibri"/>
                        </a:rPr>
                        <a:t>Улучшение эффективности информирования автомобилиста и пешехода в доступной для него </a:t>
                      </a:r>
                      <a:r>
                        <a:rPr lang="ru-RU" sz="1600" b="0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RussianRail G Pro" panose="02000503040000020004" pitchFamily="50" charset="-52"/>
                          <a:ea typeface="+mn-ea"/>
                          <a:cs typeface="+mn-cs"/>
                          <a:sym typeface="Calibri"/>
                        </a:rPr>
                        <a:t>форме</a:t>
                      </a:r>
                      <a:endParaRPr lang="ru-RU" sz="1600" dirty="0">
                        <a:latin typeface="RussianRail G Pro Extended" panose="020B0506040000020004" pitchFamily="34" charset="-52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RussianRail G Pro Extended" panose="020B0506040000020004" pitchFamily="34" charset="-52"/>
                          <a:ea typeface="+mn-ea"/>
                          <a:cs typeface="+mn-cs"/>
                          <a:sym typeface="Calibri"/>
                        </a:rPr>
                        <a:t>4. Взаимоотношения с клиентами</a:t>
                      </a:r>
                      <a:endParaRPr lang="ru-RU" sz="1600" b="0" i="0" u="none" strike="noStrike" cap="none" spc="0" baseline="0" dirty="0" smtClean="0">
                        <a:solidFill>
                          <a:schemeClr val="tx1"/>
                        </a:solidFill>
                        <a:effectLst/>
                        <a:uFillTx/>
                        <a:latin typeface="RussianRail G Pro Extended" panose="020B0506040000020004" pitchFamily="34" charset="-52"/>
                        <a:ea typeface="+mn-ea"/>
                        <a:cs typeface="+mn-cs"/>
                        <a:sym typeface="Calibri"/>
                      </a:endParaRPr>
                    </a:p>
                    <a:p>
                      <a:pPr algn="l"/>
                      <a:r>
                        <a:rPr lang="ru-RU" sz="1600" b="0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RussianRail G Pro" panose="02000503040000020004" pitchFamily="50" charset="-52"/>
                          <a:ea typeface="+mn-ea"/>
                          <a:cs typeface="+mn-cs"/>
                          <a:sym typeface="Calibri"/>
                        </a:rPr>
                        <a:t>Улучшение безопасности и информирование автомобилистов и пешеходов о прибытии локомотива на железнодорожный </a:t>
                      </a:r>
                      <a:r>
                        <a:rPr lang="ru-RU" sz="1600" b="0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RussianRail G Pro" panose="02000503040000020004" pitchFamily="50" charset="-52"/>
                          <a:ea typeface="+mn-ea"/>
                          <a:cs typeface="+mn-cs"/>
                          <a:sym typeface="Calibri"/>
                        </a:rPr>
                        <a:t>переезд</a:t>
                      </a:r>
                      <a:endParaRPr lang="ru-RU" sz="1600" b="0" i="0" u="none" strike="noStrike" cap="none" spc="0" baseline="0" dirty="0" smtClean="0">
                        <a:solidFill>
                          <a:schemeClr val="tx1"/>
                        </a:solidFill>
                        <a:effectLst/>
                        <a:uFillTx/>
                        <a:latin typeface="RussianRail G Pro" panose="02000503040000020004" pitchFamily="50" charset="-52"/>
                        <a:ea typeface="+mn-ea"/>
                        <a:cs typeface="+mn-cs"/>
                        <a:sym typeface="Calibri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600" b="1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RussianRail G Pro Extended" panose="020B0506040000020004" pitchFamily="34" charset="-52"/>
                          <a:ea typeface="+mn-ea"/>
                          <a:cs typeface="+mn-cs"/>
                          <a:sym typeface="Calibri"/>
                        </a:rPr>
                        <a:t>1.Сегменты потребителей</a:t>
                      </a:r>
                    </a:p>
                    <a:p>
                      <a:pPr algn="l"/>
                      <a:r>
                        <a:rPr lang="ru-RU" sz="1600" b="0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RussianRail G Pro" panose="02000503040000020004" pitchFamily="50" charset="-52"/>
                          <a:ea typeface="+mn-ea"/>
                          <a:cs typeface="+mn-cs"/>
                          <a:sym typeface="Calibri"/>
                        </a:rPr>
                        <a:t>Компании, специализирующихся на транспортной безопасности и инженерных решениях. Примеры таких компаний включают технологические разработчики в сфере транспорта, специализированные в системах безопасности и инфраструктурных решениях для железнодорожного </a:t>
                      </a:r>
                      <a:r>
                        <a:rPr lang="ru-RU" sz="1600" b="0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RussianRail G Pro" panose="02000503040000020004" pitchFamily="50" charset="-52"/>
                          <a:ea typeface="+mn-ea"/>
                          <a:cs typeface="+mn-cs"/>
                          <a:sym typeface="Calibri"/>
                        </a:rPr>
                        <a:t>транспорта</a:t>
                      </a:r>
                      <a:endParaRPr lang="ru-RU" sz="1600" b="1" i="0" u="none" strike="noStrike" cap="none" spc="0" baseline="0" dirty="0" smtClean="0">
                        <a:solidFill>
                          <a:schemeClr val="tx1"/>
                        </a:solidFill>
                        <a:effectLst/>
                        <a:uFillTx/>
                        <a:latin typeface="RussianRail G Pro" panose="02000503040000020004" pitchFamily="50" charset="-52"/>
                        <a:ea typeface="+mn-ea"/>
                        <a:cs typeface="+mn-cs"/>
                        <a:sym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233105"/>
                  </a:ext>
                </a:extLst>
              </a:tr>
              <a:tr h="117233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RussianRail G Pro Extended" panose="020B0506040000020004" pitchFamily="34" charset="-52"/>
                          <a:ea typeface="+mn-ea"/>
                          <a:cs typeface="+mn-cs"/>
                          <a:sym typeface="Calibri"/>
                        </a:rPr>
                        <a:t>6. Ключевые ресурсы</a:t>
                      </a:r>
                      <a:endParaRPr lang="ru-RU" sz="1600" b="0" i="0" u="none" strike="noStrike" cap="none" spc="0" baseline="0" dirty="0" smtClean="0">
                        <a:solidFill>
                          <a:schemeClr val="tx1"/>
                        </a:solidFill>
                        <a:effectLst/>
                        <a:uFillTx/>
                        <a:latin typeface="RussianRail G Pro Extended" panose="020B0506040000020004" pitchFamily="34" charset="-52"/>
                        <a:ea typeface="+mn-ea"/>
                        <a:cs typeface="+mn-cs"/>
                        <a:sym typeface="Calibri"/>
                      </a:endParaRPr>
                    </a:p>
                    <a:p>
                      <a:pPr algn="l"/>
                      <a:r>
                        <a:rPr lang="ru-RU" sz="1600" b="0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RussianRail G Pro" panose="02000503040000020004" pitchFamily="50" charset="-52"/>
                          <a:ea typeface="+mn-ea"/>
                          <a:cs typeface="+mn-cs"/>
                          <a:sym typeface="Calibri"/>
                        </a:rPr>
                        <a:t>Для создания данной технологии требуется материально - техническая база </a:t>
                      </a:r>
                      <a:r>
                        <a:rPr lang="ru-RU" sz="1600" b="0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RussianRail G Pro" panose="02000503040000020004" pitchFamily="50" charset="-52"/>
                          <a:ea typeface="+mn-ea"/>
                          <a:cs typeface="+mn-cs"/>
                          <a:sym typeface="Calibri"/>
                        </a:rPr>
                        <a:t>заказчика</a:t>
                      </a:r>
                      <a:endParaRPr lang="ru-RU" sz="1600" b="0" i="0" u="none" strike="noStrike" cap="none" spc="0" baseline="0" dirty="0" smtClean="0">
                        <a:solidFill>
                          <a:schemeClr val="tx1"/>
                        </a:solidFill>
                        <a:effectLst/>
                        <a:uFillTx/>
                        <a:latin typeface="RussianRail G Pro" panose="02000503040000020004" pitchFamily="50" charset="-52"/>
                        <a:ea typeface="+mn-ea"/>
                        <a:cs typeface="+mn-cs"/>
                        <a:sym typeface="Calibri"/>
                      </a:endParaRP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RussianRail G Pro Extended" panose="020B0506040000020004" pitchFamily="34" charset="-52"/>
                          <a:ea typeface="+mn-ea"/>
                          <a:cs typeface="+mn-cs"/>
                          <a:sym typeface="Calibri"/>
                        </a:rPr>
                        <a:t>3. Каналы</a:t>
                      </a:r>
                      <a:endParaRPr lang="ru-RU" sz="1600" b="0" i="0" u="none" strike="noStrike" cap="none" spc="0" baseline="0" dirty="0" smtClean="0">
                        <a:solidFill>
                          <a:schemeClr val="tx1"/>
                        </a:solidFill>
                        <a:effectLst/>
                        <a:uFillTx/>
                        <a:latin typeface="RussianRail G Pro Extended" panose="020B0506040000020004" pitchFamily="34" charset="-52"/>
                        <a:ea typeface="+mn-ea"/>
                        <a:cs typeface="+mn-cs"/>
                        <a:sym typeface="Calibri"/>
                      </a:endParaRPr>
                    </a:p>
                    <a:p>
                      <a:r>
                        <a:rPr lang="ru-RU" sz="1600" dirty="0" smtClean="0">
                          <a:latin typeface="RussianRail G Pro Extended" panose="020B0506040000020004" pitchFamily="34" charset="-52"/>
                        </a:rPr>
                        <a:t>Все частные</a:t>
                      </a:r>
                      <a:r>
                        <a:rPr lang="ru-RU" sz="1600" baseline="0" dirty="0" smtClean="0">
                          <a:latin typeface="RussianRail G Pro Extended" panose="020B0506040000020004" pitchFamily="34" charset="-52"/>
                        </a:rPr>
                        <a:t> организации</a:t>
                      </a:r>
                      <a:r>
                        <a:rPr lang="en-US" sz="1600" baseline="0" dirty="0" smtClean="0">
                          <a:latin typeface="RussianRail G Pro Extended" panose="020B0506040000020004" pitchFamily="34" charset="-52"/>
                        </a:rPr>
                        <a:t>,</a:t>
                      </a:r>
                      <a:r>
                        <a:rPr lang="ru-RU" sz="1600" baseline="0" dirty="0" smtClean="0">
                          <a:latin typeface="RussianRail G Pro Extended" panose="020B0506040000020004" pitchFamily="34" charset="-52"/>
                        </a:rPr>
                        <a:t> где есть пути необщего и общего пользования</a:t>
                      </a:r>
                      <a:endParaRPr lang="ru-RU" sz="1600" dirty="0">
                        <a:latin typeface="RussianRail G Pro Extended" panose="020B0506040000020004" pitchFamily="34" charset="-52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751712"/>
                  </a:ext>
                </a:extLst>
              </a:tr>
              <a:tr h="1124463">
                <a:tc gridSpan="3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RussianRail G Pro Extended" panose="020B0506040000020004" pitchFamily="34" charset="-52"/>
                          <a:ea typeface="+mn-ea"/>
                          <a:cs typeface="+mn-cs"/>
                          <a:sym typeface="Calibri"/>
                        </a:rPr>
                        <a:t>9. Структура расходов</a:t>
                      </a:r>
                      <a:endParaRPr lang="ru-RU" sz="1600" b="0" i="0" u="none" strike="noStrike" cap="none" spc="0" baseline="0" dirty="0" smtClean="0">
                        <a:solidFill>
                          <a:schemeClr val="tx1"/>
                        </a:solidFill>
                        <a:effectLst/>
                        <a:uFillTx/>
                        <a:latin typeface="RussianRail G Pro Extended" panose="020B0506040000020004" pitchFamily="34" charset="-52"/>
                        <a:ea typeface="+mn-ea"/>
                        <a:cs typeface="+mn-cs"/>
                        <a:sym typeface="Calibri"/>
                      </a:endParaRPr>
                    </a:p>
                    <a:p>
                      <a:pPr algn="just"/>
                      <a:r>
                        <a:rPr lang="ru-RU" sz="1600" b="0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RussianRail G Pro" panose="02000503040000020004" pitchFamily="50" charset="-52"/>
                          <a:ea typeface="+mn-ea"/>
                          <a:cs typeface="+mn-cs"/>
                          <a:sym typeface="Calibri"/>
                        </a:rPr>
                        <a:t>Создание программного комплекса, создание опытного образца, установка макета, закупка необходимых </a:t>
                      </a:r>
                      <a:r>
                        <a:rPr lang="ru-RU" sz="1600" b="0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RussianRail G Pro" panose="02000503040000020004" pitchFamily="50" charset="-52"/>
                          <a:ea typeface="+mn-ea"/>
                          <a:cs typeface="+mn-cs"/>
                          <a:sym typeface="Calibri"/>
                        </a:rPr>
                        <a:t>материалов</a:t>
                      </a:r>
                      <a:endParaRPr lang="ru-RU" sz="1600" dirty="0">
                        <a:latin typeface="RussianRail G Pro" panose="02000503040000020004" pitchFamily="50" charset="-5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RussianRail G Pro Extended" panose="020B0506040000020004" pitchFamily="34" charset="-52"/>
                          <a:ea typeface="+mn-ea"/>
                          <a:cs typeface="+mn-cs"/>
                          <a:sym typeface="Calibri"/>
                        </a:rPr>
                        <a:t>5. Потоки доходов</a:t>
                      </a:r>
                      <a:endParaRPr lang="ru-RU" sz="1600" b="0" i="0" u="none" strike="noStrike" cap="none" spc="0" baseline="0" dirty="0" smtClean="0">
                        <a:solidFill>
                          <a:schemeClr val="tx1"/>
                        </a:solidFill>
                        <a:effectLst/>
                        <a:uFillTx/>
                        <a:latin typeface="RussianRail G Pro Extended" panose="020B0506040000020004" pitchFamily="34" charset="-52"/>
                        <a:ea typeface="+mn-ea"/>
                        <a:cs typeface="+mn-cs"/>
                        <a:sym typeface="Calibri"/>
                      </a:endParaRPr>
                    </a:p>
                    <a:p>
                      <a:r>
                        <a:rPr lang="ru-RU" sz="1600" b="0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RussianRail G Pro" panose="02000503040000020004" pitchFamily="50" charset="-52"/>
                          <a:ea typeface="+mn-ea"/>
                          <a:cs typeface="+mn-cs"/>
                          <a:sym typeface="Calibri"/>
                        </a:rPr>
                        <a:t>Основной поток прибыли осуществляется за счет установки «стенда»</a:t>
                      </a:r>
                      <a:endParaRPr lang="ru-RU" sz="1600" dirty="0">
                        <a:latin typeface="RussianRail G Pro" panose="02000503040000020004" pitchFamily="50" charset="-5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8358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9222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Экономика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36583" y="1114084"/>
            <a:ext cx="994824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RussianRail G Pro" panose="02000503040000020004" pitchFamily="50" charset="-52"/>
              </a:rPr>
              <a:t>Стоимость восстановление локомотива варьируется </a:t>
            </a:r>
            <a:r>
              <a:rPr lang="ru-RU" sz="2400" b="1" dirty="0">
                <a:solidFill>
                  <a:srgbClr val="FF0000"/>
                </a:solidFill>
                <a:latin typeface="RussianRail G Pro" panose="02000503040000020004" pitchFamily="50" charset="-52"/>
              </a:rPr>
              <a:t>от 2 до 10 млн рублей</a:t>
            </a:r>
            <a:r>
              <a:rPr lang="ru-RU" sz="2400" dirty="0">
                <a:latin typeface="RussianRail G Pro" panose="02000503040000020004" pitchFamily="50" charset="-52"/>
              </a:rPr>
              <a:t>, в зависимости от степени </a:t>
            </a:r>
            <a:r>
              <a:rPr lang="ru-RU" sz="2400" dirty="0" smtClean="0">
                <a:latin typeface="RussianRail G Pro" panose="02000503040000020004" pitchFamily="50" charset="-52"/>
              </a:rPr>
              <a:t>повреждения.</a:t>
            </a:r>
          </a:p>
          <a:p>
            <a:endParaRPr lang="ru-RU" sz="2400" dirty="0" smtClean="0">
              <a:latin typeface="RussianRail G Pro" panose="02000503040000020004" pitchFamily="50" charset="-52"/>
            </a:endParaRPr>
          </a:p>
          <a:p>
            <a:endParaRPr lang="ru-RU" sz="2400" dirty="0">
              <a:latin typeface="RussianRail G Pro" panose="02000503040000020004" pitchFamily="50" charset="-52"/>
            </a:endParaRPr>
          </a:p>
          <a:p>
            <a:r>
              <a:rPr lang="ru-RU" sz="2400" dirty="0" smtClean="0">
                <a:latin typeface="RussianRail G Pro" panose="02000503040000020004" pitchFamily="50" charset="-52"/>
              </a:rPr>
              <a:t>Стоимость разработки </a:t>
            </a:r>
            <a:r>
              <a:rPr lang="ru-RU" sz="2400" b="1" dirty="0" smtClean="0">
                <a:solidFill>
                  <a:schemeClr val="accent6"/>
                </a:solidFill>
                <a:latin typeface="RussianRail G Pro" panose="02000503040000020004" pitchFamily="50" charset="-52"/>
              </a:rPr>
              <a:t>продукта </a:t>
            </a:r>
            <a:r>
              <a:rPr lang="ru-RU" sz="2400" b="1" dirty="0" smtClean="0">
                <a:solidFill>
                  <a:schemeClr val="accent6"/>
                </a:solidFill>
                <a:latin typeface="RussianRail G Pro" panose="02000503040000020004" pitchFamily="50" charset="-52"/>
              </a:rPr>
              <a:t>1 млн</a:t>
            </a:r>
            <a:r>
              <a:rPr lang="ru-RU" sz="2400" b="1" dirty="0" smtClean="0">
                <a:solidFill>
                  <a:schemeClr val="accent6"/>
                </a:solidFill>
                <a:latin typeface="RussianRail G Pro" panose="02000503040000020004" pitchFamily="50" charset="-52"/>
              </a:rPr>
              <a:t>. 328 тыс. рублей.</a:t>
            </a:r>
          </a:p>
          <a:p>
            <a:endParaRPr lang="ru-RU" sz="2400" b="1" dirty="0" smtClean="0">
              <a:solidFill>
                <a:srgbClr val="9F00FF"/>
              </a:solidFill>
              <a:latin typeface="RussianRail G Pro" panose="02000503040000020004" pitchFamily="50" charset="-52"/>
              <a:ea typeface="Verdana" panose="020B0604030504040204" pitchFamily="34" charset="0"/>
            </a:endParaRPr>
          </a:p>
          <a:p>
            <a:endParaRPr lang="ru-RU" sz="2400" b="1" dirty="0">
              <a:solidFill>
                <a:srgbClr val="9F00FF"/>
              </a:solidFill>
              <a:latin typeface="RussianRail G Pro" panose="02000503040000020004" pitchFamily="50" charset="-52"/>
              <a:ea typeface="Verdana" panose="020B0604030504040204" pitchFamily="34" charset="0"/>
            </a:endParaRPr>
          </a:p>
        </p:txBody>
      </p:sp>
      <p:grpSp>
        <p:nvGrpSpPr>
          <p:cNvPr id="14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2" y="6358526"/>
            <a:ext cx="589180" cy="506843"/>
            <a:chOff x="-1" y="0"/>
            <a:chExt cx="589178" cy="506841"/>
          </a:xfrm>
        </p:grpSpPr>
        <p:sp>
          <p:nvSpPr>
            <p:cNvPr id="15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6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121028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9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116401978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План развития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10</a:t>
              </a:r>
              <a:endParaRPr dirty="0"/>
            </a:p>
          </p:txBody>
        </p:sp>
      </p:grp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0030830"/>
              </p:ext>
            </p:extLst>
          </p:nvPr>
        </p:nvGraphicFramePr>
        <p:xfrm>
          <a:off x="1546379" y="1608666"/>
          <a:ext cx="8060268" cy="473087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86756">
                  <a:extLst>
                    <a:ext uri="{9D8B030D-6E8A-4147-A177-3AD203B41FA5}">
                      <a16:colId xmlns:a16="http://schemas.microsoft.com/office/drawing/2014/main" val="769772129"/>
                    </a:ext>
                  </a:extLst>
                </a:gridCol>
                <a:gridCol w="2686756">
                  <a:extLst>
                    <a:ext uri="{9D8B030D-6E8A-4147-A177-3AD203B41FA5}">
                      <a16:colId xmlns:a16="http://schemas.microsoft.com/office/drawing/2014/main" val="2488803676"/>
                    </a:ext>
                  </a:extLst>
                </a:gridCol>
                <a:gridCol w="2686756">
                  <a:extLst>
                    <a:ext uri="{9D8B030D-6E8A-4147-A177-3AD203B41FA5}">
                      <a16:colId xmlns:a16="http://schemas.microsoft.com/office/drawing/2014/main" val="250914528"/>
                    </a:ext>
                  </a:extLst>
                </a:gridCol>
              </a:tblGrid>
              <a:tr h="485429">
                <a:tc gridSpan="2"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МЕРОПРИЯТИЯ</a:t>
                      </a:r>
                      <a:endParaRPr lang="ru-RU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RussianRail G Pro" panose="02000503040000020004" pitchFamily="50" charset="-52"/>
                        </a:rPr>
                        <a:t>1</a:t>
                      </a:r>
                      <a:r>
                        <a:rPr lang="ru-RU" sz="1400" baseline="0" dirty="0" smtClean="0">
                          <a:latin typeface="RussianRail G Pro" panose="02000503040000020004" pitchFamily="50" charset="-52"/>
                        </a:rPr>
                        <a:t> год </a:t>
                      </a:r>
                      <a:r>
                        <a:rPr lang="ru-RU" sz="1400" dirty="0" smtClean="0">
                          <a:latin typeface="RussianRail G Pro" panose="02000503040000020004" pitchFamily="50" charset="-52"/>
                        </a:rPr>
                        <a:t> </a:t>
                      </a:r>
                      <a:endParaRPr lang="ru-RU" sz="1400" dirty="0">
                        <a:latin typeface="RussianRail G Pro" panose="02000503040000020004" pitchFamily="50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796575"/>
                  </a:ext>
                </a:extLst>
              </a:tr>
              <a:tr h="1164680">
                <a:tc rowSpan="5">
                  <a:txBody>
                    <a:bodyPr/>
                    <a:lstStyle/>
                    <a:p>
                      <a:pPr algn="ctr"/>
                      <a:endParaRPr lang="ru-RU" sz="2000" dirty="0" smtClean="0">
                        <a:latin typeface="RussianRail G Pro" panose="02000503040000020004" pitchFamily="50" charset="-52"/>
                      </a:endParaRPr>
                    </a:p>
                    <a:p>
                      <a:pPr algn="ctr"/>
                      <a:endParaRPr lang="ru-RU" sz="2000" dirty="0" smtClean="0">
                        <a:latin typeface="RussianRail G Pro" panose="02000503040000020004" pitchFamily="50" charset="-52"/>
                      </a:endParaRPr>
                    </a:p>
                    <a:p>
                      <a:pPr algn="ctr"/>
                      <a:r>
                        <a:rPr lang="ru-RU" sz="2000" dirty="0" smtClean="0">
                          <a:latin typeface="RussianRail G Pro" panose="02000503040000020004" pitchFamily="50" charset="-52"/>
                        </a:rPr>
                        <a:t>Расходы</a:t>
                      </a:r>
                    </a:p>
                    <a:p>
                      <a:pPr algn="ctr"/>
                      <a:endParaRPr lang="ru-RU" sz="2000" dirty="0" smtClean="0">
                        <a:latin typeface="RussianRail G Pro" panose="02000503040000020004" pitchFamily="50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RussianRail G Pro" panose="02000503040000020004" pitchFamily="50" charset="-52"/>
                        </a:rPr>
                        <a:t>Создание программного комплекса </a:t>
                      </a:r>
                      <a:r>
                        <a:rPr lang="ru-RU" sz="1400" dirty="0" smtClean="0"/>
                        <a:t/>
                      </a:r>
                      <a:br>
                        <a:rPr lang="ru-RU" sz="1400" dirty="0" smtClean="0"/>
                      </a:b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RussianRail G Pro" panose="02000503040000020004" pitchFamily="50" charset="-52"/>
                        </a:rPr>
                        <a:t>288.000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-apple-system"/>
                        </a:rPr>
                        <a:t>₽</a:t>
                      </a:r>
                      <a:endParaRPr lang="ru-RU" sz="1600" dirty="0">
                        <a:latin typeface="RussianRail G Pro" panose="02000503040000020004" pitchFamily="50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575558"/>
                  </a:ext>
                </a:extLst>
              </a:tr>
              <a:tr h="90168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RussianRail G Pro" panose="02000503040000020004" pitchFamily="50" charset="-52"/>
                        </a:rPr>
                        <a:t>Создание опытного образца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RussianRail G Pro" panose="02000503040000020004" pitchFamily="50" charset="-52"/>
                        </a:rPr>
                        <a:t>500.000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-apple-system"/>
                        </a:rPr>
                        <a:t>₽</a:t>
                      </a:r>
                      <a:endParaRPr lang="ru-RU" sz="1600" dirty="0">
                        <a:latin typeface="RussianRail G Pro" panose="02000503040000020004" pitchFamily="50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671527"/>
                  </a:ext>
                </a:extLst>
              </a:tr>
              <a:tr h="63869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RussianRail G Pro" panose="02000503040000020004" pitchFamily="50" charset="-52"/>
                        </a:rPr>
                        <a:t> Установка макета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RussianRail G Pro" panose="02000503040000020004" pitchFamily="50" charset="-52"/>
                        </a:rPr>
                        <a:t>300.000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-apple-system"/>
                        </a:rPr>
                        <a:t>₽</a:t>
                      </a:r>
                      <a:endParaRPr lang="ru-RU" sz="1600" dirty="0">
                        <a:latin typeface="RussianRail G Pro" panose="02000503040000020004" pitchFamily="50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343973"/>
                  </a:ext>
                </a:extLst>
              </a:tr>
              <a:tr h="90168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RussianRail G Pro" panose="02000503040000020004" pitchFamily="50" charset="-52"/>
                        </a:rPr>
                        <a:t>Установка оборудования на переезде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RussianRail G Pro" panose="02000503040000020004" pitchFamily="50" charset="-52"/>
                        </a:rPr>
                        <a:t>240.000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RussianRail G Pro" panose="02000503040000020004" pitchFamily="50" charset="-52"/>
                        </a:rPr>
                        <a:t>₽</a:t>
                      </a:r>
                      <a:endParaRPr lang="ru-RU" sz="1600" dirty="0">
                        <a:latin typeface="RussianRail G Pro" panose="02000503040000020004" pitchFamily="50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153219"/>
                  </a:ext>
                </a:extLst>
              </a:tr>
              <a:tr h="63869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RussianRail G Pro" panose="02000503040000020004" pitchFamily="50" charset="-52"/>
                        </a:rPr>
                        <a:t>Итог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RussianRail G Pro" panose="02000503040000020004" pitchFamily="50" charset="-52"/>
                        </a:rPr>
                        <a:t>1328000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-apple-system"/>
                        </a:rPr>
                        <a:t>₽</a:t>
                      </a:r>
                      <a:endParaRPr lang="ru-RU" sz="1400" dirty="0">
                        <a:latin typeface="RussianRail G Pro" panose="02000503040000020004" pitchFamily="50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3169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7379122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Команда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-106619" y="1402940"/>
            <a:ext cx="347533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100">
              <a:spcBef>
                <a:spcPts val="600"/>
              </a:spcBef>
              <a:spcAft>
                <a:spcPts val="600"/>
              </a:spcAft>
            </a:pPr>
            <a:r>
              <a:rPr lang="ru-RU" sz="1100" dirty="0" smtClean="0">
                <a:latin typeface="RussianRail G Pro" panose="02000503040000020004" pitchFamily="50" charset="-52"/>
              </a:rPr>
              <a:t>Пихтарев </a:t>
            </a:r>
            <a:r>
              <a:rPr lang="ru-RU" sz="1100" dirty="0">
                <a:latin typeface="RussianRail G Pro" panose="02000503040000020004" pitchFamily="50" charset="-52"/>
              </a:rPr>
              <a:t>Никита </a:t>
            </a:r>
            <a:r>
              <a:rPr lang="ru-RU" sz="1100" dirty="0" smtClean="0">
                <a:latin typeface="RussianRail G Pro" panose="02000503040000020004" pitchFamily="50" charset="-52"/>
              </a:rPr>
              <a:t>Сергеевич</a:t>
            </a:r>
            <a:endParaRPr lang="ru-RU" sz="1100" dirty="0">
              <a:latin typeface="RussianRail G Pro" panose="02000503040000020004" pitchFamily="50" charset="-52"/>
            </a:endParaRP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11</a:t>
              </a:r>
              <a:endParaRPr dirty="0"/>
            </a:p>
          </p:txBody>
        </p:sp>
      </p:grpSp>
      <p:pic>
        <p:nvPicPr>
          <p:cNvPr id="5122" name="Picture 2" descr="https://sun9-58.userapi.com/impg/tAxx2KeYX4WpbCiAEXE8Pq74ppQrdsCVsxL4hw/mgWSrlWzyUA.jpg?size=961x1280&amp;quality=95&amp;sign=7fa87836adc4842b50efcb4a12c4e250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64" y="1818418"/>
            <a:ext cx="1685385" cy="2244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sun9-60.userapi.com/impg/W-T8Jc_AAdxge6OGmYdvPV4mpTFpAav0VZm67Q/uMDAkKmxtng.jpg?size=828x1792&amp;quality=96&amp;sign=8ef018a612ee9f5766bd4d3af6fe6fd3&amp;type=album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96" r="444" b="11343"/>
          <a:stretch/>
        </p:blipFill>
        <p:spPr bwMode="auto">
          <a:xfrm>
            <a:off x="5441697" y="1798573"/>
            <a:ext cx="1419951" cy="2284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963209" y="1410614"/>
            <a:ext cx="6096000" cy="81560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100" dirty="0">
                <a:latin typeface="RussianRail G Pro" panose="02000503040000020004" pitchFamily="50" charset="-52"/>
              </a:rPr>
              <a:t>Маслобоева Екатерина </a:t>
            </a:r>
            <a:r>
              <a:rPr lang="ru-RU" sz="1100" dirty="0" smtClean="0">
                <a:latin typeface="RussianRail G Pro" panose="02000503040000020004" pitchFamily="50" charset="-52"/>
              </a:rPr>
              <a:t>Евгеньевна</a:t>
            </a:r>
            <a:endParaRPr lang="ru-RU" sz="1100" dirty="0">
              <a:latin typeface="RussianRail G Pro" panose="02000503040000020004" pitchFamily="50" charset="-52"/>
            </a:endParaRP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126" name="Picture 6" descr="https://sun9-79.userapi.com/impg/3_miXpb-Axez13qMqWo00VbMpP7_5ra-jlrF-Q/0S5aSu9x-VU.jpg?size=1620x2160&amp;quality=95&amp;sign=9fd926610e68bba63ff75afeca539904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903" y="1818418"/>
            <a:ext cx="1713397" cy="2284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91958" y="1396719"/>
            <a:ext cx="298831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err="1" smtClean="0">
                <a:latin typeface="RussianRail G Pro Extended" panose="020B0506040000020004" pitchFamily="34" charset="-52"/>
              </a:rPr>
              <a:t>Смертина</a:t>
            </a:r>
            <a:r>
              <a:rPr lang="ru-RU" sz="1100" dirty="0" smtClean="0">
                <a:latin typeface="RussianRail G Pro Extended" panose="020B0506040000020004" pitchFamily="34" charset="-52"/>
              </a:rPr>
              <a:t> Виктория</a:t>
            </a:r>
            <a:r>
              <a:rPr lang="ru-RU" sz="1100" dirty="0">
                <a:latin typeface="RussianRail G Pro Extended" panose="020B0506040000020004" pitchFamily="34" charset="-52"/>
              </a:rPr>
              <a:t> </a:t>
            </a:r>
            <a:r>
              <a:rPr lang="ru-RU" sz="1100" dirty="0" smtClean="0">
                <a:latin typeface="RussianRail G Pro Extended" panose="020B0506040000020004" pitchFamily="34" charset="-52"/>
              </a:rPr>
              <a:t>Александровна</a:t>
            </a:r>
            <a:endParaRPr lang="ru-RU" sz="1100" dirty="0">
              <a:latin typeface="RussianRail G Pro Extended" panose="020B0506040000020004" pitchFamily="34" charset="-52"/>
            </a:endParaRPr>
          </a:p>
        </p:txBody>
      </p:sp>
      <p:pic>
        <p:nvPicPr>
          <p:cNvPr id="5130" name="Picture 10" descr="https://sun9-34.userapi.com/impg/DnhJDW_Cwcz4H40AmFLxm2DvVM7L3uSe1IQ0Gw/sbDGaCzGkTI.jpg?size=2560x1707&amp;quality=95&amp;sign=ddec1b013ffb3215f3cbca477aa79ee0&amp;type=albu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102" y="1798573"/>
            <a:ext cx="3236434" cy="2158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011209" y="1396719"/>
            <a:ext cx="2459965" cy="26160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ussianRail G Pro Extended" panose="020B0506040000020004" pitchFamily="34" charset="-52"/>
                <a:sym typeface="Helvetica"/>
              </a:rPr>
              <a:t>Кирсанов</a:t>
            </a:r>
            <a:r>
              <a:rPr kumimoji="0" lang="ru-RU" sz="11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ussianRail G Pro Extended" panose="020B0506040000020004" pitchFamily="34" charset="-52"/>
                <a:sym typeface="Helvetica"/>
              </a:rPr>
              <a:t> Александр Юрьевич</a:t>
            </a:r>
            <a:endParaRPr kumimoji="0" lang="ru-RU" sz="11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RussianRail G Pro Extended" panose="020B0506040000020004" pitchFamily="34" charset="-52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56303141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4509</TotalTime>
  <Words>317</Words>
  <Application>Microsoft Office PowerPoint</Application>
  <PresentationFormat>Широкоэкранный</PresentationFormat>
  <Paragraphs>93</Paragraphs>
  <Slides>10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2" baseType="lpstr">
      <vt:lpstr>-apple-system</vt:lpstr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RussianRail G Pro</vt:lpstr>
      <vt:lpstr>RussianRail G Pro Extended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Пользователь</cp:lastModifiedBy>
  <cp:revision>74</cp:revision>
  <dcterms:modified xsi:type="dcterms:W3CDTF">2023-11-28T15:48:40Z</dcterms:modified>
</cp:coreProperties>
</file>