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75" r:id="rId8"/>
    <p:sldId id="263" r:id="rId9"/>
    <p:sldId id="264" r:id="rId10"/>
    <p:sldId id="279" r:id="rId11"/>
    <p:sldId id="266" r:id="rId12"/>
    <p:sldId id="276" r:id="rId13"/>
    <p:sldId id="268" r:id="rId14"/>
    <p:sldId id="267" r:id="rId15"/>
    <p:sldId id="277" r:id="rId16"/>
    <p:sldId id="278" r:id="rId17"/>
    <p:sldId id="280" r:id="rId18"/>
    <p:sldId id="270" r:id="rId19"/>
    <p:sldId id="27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0A54FA-AB3F-4922-A870-6EA2EBCAA221}" v="9" dt="2023-10-27T16:03:05.925"/>
    <p1510:client id="{029CEC3C-10C2-4BF8-857F-74F0A2F9C6DD}" v="1832" dt="2023-11-12T11:14:29.663"/>
    <p1510:client id="{5D0FC662-10CB-4CEC-883C-27C32C24685D}" v="2701" dt="2023-11-13T18:00:53.050"/>
    <p1510:client id="{9437B8D4-E8E5-40E3-A70C-4C5A12288607}" v="8" dt="2023-10-28T11:59:51.874"/>
    <p1510:client id="{99B57584-029C-4DA7-8300-F8E7E38FD7FD}" v="969" dt="2023-11-18T14:22:27.531"/>
    <p1510:client id="{9C2D0D12-C577-4CFE-B880-29C6E9F95408}" v="7" dt="2023-11-19T09:47:42.254"/>
    <p1510:client id="{BE6759CA-74C2-4FCB-A945-A2A46E720B5C}" v="2971" dt="2023-10-27T15:55:45.205"/>
    <p1510:client id="{DF8FE0B2-957A-4EB7-B81D-5A8E9A970DFC}" v="271" dt="2023-11-12T13:12:21.343"/>
    <p1510:client id="{E4432D28-58EF-480B-BEC3-F167A0D3E0EF}" v="176" dt="2023-11-19T09:31:35.260"/>
    <p1510:client id="{ED960AE8-6C4A-4A09-B5FC-892C42E84D15}" v="1081" dt="2023-10-21T18:22:14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27T13:54:06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21881 5689 0 0 0,'5'0'0'0'0,"7"0"0"0"0,7 0 0 0 0,10 5 0 0 0,11 12 0 0 0,8 8 0 0 0,2 6 0 0 0,3 7 0 0 0,2 8 0 0 0,3 6 0 0 0,1 5 0 0 0,2 3 0 0 0,0 2 0 0 0,-5-5 0 0 0,-2-2 0 0 0,1 1 0 0 0,1 1 0 0 0,-4 6 0 0 0,0 3 0 0 0,1 5 0 0 0,3 2 0 0 0,-5-2 0 0 0,1-2 0 0 0,-3-8 0 0 0,-6-4 0 0 0,-4-7 0 0 0,-4 0 0 0 0,2 0 0 0 0,1 3 0 0 0,-2 2 0 0 0,-1 3 0 0 0,-2 1 0 0 0,-1 2 0 0 0,-1 0 0 0 0,0 0 0 0 0,-1 0 0 0 0,-5 1 0 0 0,-1-1 0 0 0,-1 0 0 0 0,-3 0 0 0 0,-6 0 0 0 0,1-5 0 0 0,-3-2 0 0 0,-3-5 0 0 0,-3 0 0 0 0,-3-4 0 0 0,3-4 0 0 0,2-3 0 0 0,-2-4 0 0 0,-2-2 0 0 0,0-2 0 0 0,-3 0 0 0 0,0 0 0 0 0,-1 0 0 0 0,-5-16 0 0 0,-23-31 0 0 0,-6-12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27T13:54:06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23072 7546 0 0 0,'5'5'0'0'0,"2"7"0"0"0,4 2 0 0 0,2 3 0 0 0,2-1 0 0 0,0 1 0 0 0,1 4 0 0 0,5-2 0 0 0,-3 1 0 0 0,2 2 0 0 0,-3 3 0 0 0,1-3 0 0 0,-3 0 0 0 0,1-4 0 0 0,-1 0 0 0 0,1 3 0 0 0,-2 2 0 0 0,2-2 0 0 0,3 0 0 0 0,-1 2 0 0 0,1 2 0 0 0,3 2 0 0 0,-3 1 0 0 0,-4-8 0 0 0,-5-14 0 0 0,-4-12 0 0 0,-3-11 0 0 0,-2-8 0 0 0,4 1 0 0 0,1-1 0 0 0,-1-1 0 0 0,5-2 0 0 0,0-1 0 0 0,4-1 0 0 0,-1 0 0 0 0,3 5 0 0 0,-2 1 0 0 0,-2 0 0 0 0,-5-2 0 0 0,3 5 0 0 0,0-1 0 0 0,2-1 0 0 0,0-1 0 0 0,3 2 0 0 0,-1 1 0 0 0,2 3 0 0 0,-1 0 0 0 0,-4 3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27T13:54:06.4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12383 8118 0 0 0,'4'0'0'0'0,"5"-2"0"0"0,8-3 0 0 0,7-2 0 0 0,5-3 0 0 0,4-1 0 0 0,1-1 0 0 0,-2 0 0 0 0,-4-1 0 0 0,0 1 0 0 0,0-1 0 0 0,3 1 0 0 0,1 0 0 0 0,0-1 0 0 0,-2 1 0 0 0,1 2 0 0 0,-1 1 0 0 0,-2 1 0 0 0,-2 1 0 0 0,0-1 0 0 0,-1 1 0 0 0,-1 0 0 0 0,0 1 0 0 0,0-1 0 0 0,0-1 0 0 0,0 1 0 0 0,2-1 0 0 0,2 0 0 0 0,4 0 0 0 0,3 0 0 0 0,3 0 0 0 0,3 0 0 0 0,0 2 0 0 0,0 0 0 0 0,1 1 0 0 0,-1 2 0 0 0,2-2 0 0 0,0 1 0 0 0,5 1 0 0 0,3 1 0 0 0,6 0 0 0 0,1 2 0 0 0,1-1 0 0 0,3 1 0 0 0,1 1 0 0 0,-2-1 0 0 0,-1 2 0 0 0,0 3 0 0 0,-1 2 0 0 0,-2 3 0 0 0,-2 1 0 0 0,-4-1 0 0 0,-3-1 0 0 0,-2 1 0 0 0,1-1 0 0 0,1-1 0 0 0,6 3 0 0 0,3 1 0 0 0,5 1 0 0 0,2 1 0 0 0,0-1 0 0 0,-3 0 0 0 0,-3-1 0 0 0,-5 1 0 0 0,-8-1 0 0 0,-5 0 0 0 0,-4 0 0 0 0,1-2 0 0 0,0-1 0 0 0,-2 1 0 0 0,-3 0 0 0 0,-5-2 0 0 0,-7 1 0 0 0,-5-4 0 0 0,-5-5 0 0 0,-6-2 0 0 0,-4-3 0 0 0,-4-1 0 0 0,-1-1 0 0 0,-2 1 0 0 0,-2-2 0 0 0,-1 0 0 0 0,1-2 0 0 0,0 0 0 0 0,-1-2 0 0 0,2 1 0 0 0,0-2 0 0 0,-1 1 0 0 0,1 0 0 0 0,0 0 0 0 0,2-1 0 0 0,-1 1 0 0 0,1 0 0 0 0,0 0 0 0 0,0 0 0 0 0,0 2 0 0 0,0-2 0 0 0,0 0 0 0 0,0 0 0 0 0,0-1 0 0 0,2 5 0 0 0,5 5 0 0 0,3 7 0 0 0,6 8 0 0 0,3 3 0 0 0,-1 1 0 0 0,0 2 0 0 0,0 1 0 0 0,-1-2 0 0 0,1 1 0 0 0,-2-1 0 0 0,-1-1 0 0 0,0-2 0 0 0,-1 0 0 0 0,0-1 0 0 0,1-1 0 0 0,-2 0 0 0 0,-1 0 0 0 0,-3 0 0 0 0,0 0 0 0 0,-2-1 0 0 0,-1 1 0 0 0,-2-2 0 0 0,-3-2 0 0 0,-3-2 0 0 0,-2 0 0 0 0,-1-3 0 0 0,1 2 0 0 0,0-1 0 0 0,0 1 0 0 0,0-1 0 0 0,-1 2 0 0 0,-1 2 0 0 0,0-1 0 0 0,2 0 0 0 0,1 2 0 0 0,-3 1 0 0 0,0 3 0 0 0,-2 1 0 0 0,3 0 0 0 0,1-1 0 0 0,2-2 0 0 0,0-1 0 0 0,2 1 0 0 0,-1 0 0 0 0,2 0 0 0 0,-1-1 0 0 0,0-3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27T13:54:06.4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2170 5106 0 0 0,'0'-2'0'0'0,"0"-2"0"0"0,0-6 0 0 0,0-4 0 0 0,0-6 0 0 0,0-3 0 0 0,0 0 0 0 0,2-3 0 0 0,0-3 0 0 0,3 1 0 0 0,0 4 0 0 0,1 1 0 0 0,0-1 0 0 0,0-3 0 0 0,2-5 0 0 0,2-3 0 0 0,0 0 0 0 0,2 2 0 0 0,-1-1 0 0 0,4-6 0 0 0,0-2 0 0 0,0 0 0 0 0,-1 6 0 0 0,-2 6 0 0 0,-2 4 0 0 0,-2 1 0 0 0,0-4 0 0 0,0-5 0 0 0,3-3 0 0 0,1-2 0 0 0,2 1 0 0 0,-1-1 0 0 0,3 1 0 0 0,-1 3 0 0 0,1 3 0 0 0,-2 3 0 0 0,2 0 0 0 0,2-1 0 0 0,4-4 0 0 0,4-4 0 0 0,5-1 0 0 0,2-4 0 0 0,0 3 0 0 0,-3 2 0 0 0,-1 0 0 0 0,-2 2 0 0 0,2-3 0 0 0,-1 1 0 0 0,2-1 0 0 0,-1 1 0 0 0,-1 3 0 0 0,-3 5 0 0 0,-6 6 0 0 0,-4 6 0 0 0,-5 5 0 0 0,-2 5 0 0 0,-2 1 0 0 0,0 0 0 0 0,1 1 0 0 0,-1-1 0 0 0,3-2 0 0 0,5-5 0 0 0,8-5 0 0 0,1-3 0 0 0,-1 2 0 0 0,-2 3 0 0 0,-4 3 0 0 0,-4 2 0 0 0,-3 7 0 0 0,-3 8 0 0 0,-3 10 0 0 0,-4 9 0 0 0,-1 7 0 0 0,-3 4 0 0 0,-1 4 0 0 0,-1 0 0 0 0,1-1 0 0 0,-1-5 0 0 0,1-5 0 0 0,1-6 0 0 0,2-3 0 0 0,1-10 0 0 0,-1-9 0 0 0,0-11 0 0 0,-2-9 0 0 0,1-6 0 0 0,0 1 0 0 0,1 1 0 0 0,2 0 0 0 0,0 3 0 0 0,0 3 0 0 0,1 3 0 0 0,0 2 0 0 0,3 2 0 0 0,-1-1 0 0 0,3 0 0 0 0,2 0 0 0 0,0 0 0 0 0,-1 1 0 0 0,-2 0 0 0 0,-1 1 0 0 0,-4 2 0 0 0,-3 3 0 0 0,-4 2 0 0 0,-1 3 0 0 0,-5 1 0 0 0,0 0 0 0 0,-4 4 0 0 0,-1 0 0 0 0,-1 2 0 0 0,0 1 0 0 0,3 0 0 0 0,2 0 0 0 0,4 1 0 0 0,2-1 0 0 0,0-2 0 0 0,-1-1 0 0 0,0 1 0 0 0,0 0 0 0 0,-2 1 0 0 0,-1 2 0 0 0,-4 1 0 0 0,0 2 0 0 0,0 0 0 0 0,1-1 0 0 0,3 0 0 0 0,5 2 0 0 0,4-2 0 0 0,6-5 0 0 0,5-2 0 0 0,2-2 0 0 0,3-1 0 0 0,0-2 0 0 0,3-3 0 0 0,5-2 0 0 0,5-3 0 0 0,3 0 0 0 0,0-1 0 0 0,-2-1 0 0 0,-4 3 0 0 0,-5 0 0 0 0,-4 2 0 0 0,-2 3 0 0 0,-1-1 0 0 0,1 2 0 0 0,-1 1 0 0 0,1 1 0 0 0,-2-2 0 0 0,0 1 0 0 0,0 1 0 0 0,-1 0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27T13:54:06.4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3621 10889 0 0 0,'-2'0'0'0'0,"-1"-2"0"0"0,-3-4 0 0 0,-4-7 0 0 0,-3-5 0 0 0,-7-8 0 0 0,-1-4 0 0 0,-1-2 0 0 0,-1-1 0 0 0,-1-1 0 0 0,-1-4 0 0 0,1-4 0 0 0,-1-5 0 0 0,1-1 0 0 0,0-2 0 0 0,-1 2 0 0 0,3 3 0 0 0,1 1 0 0 0,1 2 0 0 0,1 0 0 0 0,1 0 0 0 0,2 0 0 0 0,1-1 0 0 0,-1-2 0 0 0,1 0 0 0 0,0 5 0 0 0,1 2 0 0 0,1 4 0 0 0,0 3 0 0 0,1 1 0 0 0,0 0 0 0 0,0-2 0 0 0,0 1 0 0 0,0-1 0 0 0,0-2 0 0 0,0-5 0 0 0,2-3 0 0 0,1 1 0 0 0,-2-13 0 0 0,-2 1 0 0 0,2 5 0 0 0,0 7 0 0 0,3 8 0 0 0,0 8 0 0 0,2 6 0 0 0,1 8 0 0 0,2 8 0 0 0,2 7 0 0 0,0 6 0 0 0,1 7 0 0 0,0 3 0 0 0,-1 3 0 0 0,-2 0 0 0 0,1-3 0 0 0,0-2 0 0 0,-1-2 0 0 0,-1-2 0 0 0,1-1 0 0 0,1-1 0 0 0,0 0 0 0 0,1 0 0 0 0,1-5 0 0 0,0-5 0 0 0,0-5 0 0 0,0-6 0 0 0,0-6 0 0 0,0-6 0 0 0,0-4 0 0 0,1-1 0 0 0,-1 1 0 0 0,0 3 0 0 0,0 3 0 0 0,0 3 0 0 0,0 2 0 0 0,0 1 0 0 0,0 1 0 0 0,0 1 0 0 0,2 1 0 0 0,2 3 0 0 0,4 3 0 0 0,3 4 0 0 0,3 2 0 0 0,0 2 0 0 0,1 4 0 0 0,-1-1 0 0 0,-2 1 0 0 0,-2-1 0 0 0,0 1 0 0 0,0 0 0 0 0,1 0 0 0 0,0 0 0 0 0,0 0 0 0 0,1 2 0 0 0,0 1 0 0 0,0-2 0 0 0,-2 0 0 0 0,-1-2 0 0 0,-1 1 0 0 0,-1-2 0 0 0,1 0 0 0 0,1 0 0 0 0,-1 0 0 0 0,-2 0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27T13:54:06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20476 11461 0 0 0,'-2'0'0'0'0,"-3"0"0"0"0,-6 0 0 0 0,-11 0 0 0 0,-6 3 0 0 0,-5 1 0 0 0,-2 2 0 0 0,4 0 0 0 0,3 1 0 0 0,0-2 0 0 0,-4 0 0 0 0,-6 0 0 0 0,-7 1 0 0 0,-8 1 0 0 0,-6 0 0 0 0,-2 1 0 0 0,2 0 0 0 0,3 0 0 0 0,4 0 0 0 0,-1-2 0 0 0,-1 2 0 0 0,-1-2 0 0 0,-2-2 0 0 0,-2 1 0 0 0,2-1 0 0 0,-1 0 0 0 0,-2-2 0 0 0,-3-1 0 0 0,-2 0 0 0 0,-3-1 0 0 0,-3 0 0 0 0,-2 2 0 0 0,0 0 0 0 0,-3 3 0 0 0,0 0 0 0 0,2-1 0 0 0,8-1 0 0 0,9-2 0 0 0,10 1 0 0 0,11-2 0 0 0,7 0 0 0 0,5 0 0 0 0,2 0 0 0 0,1 0 0 0 0,-2 0 0 0 0,-2-1 0 0 0,-2-1 0 0 0,-3-1 0 0 0,-2 1 0 0 0,-1 0 0 0 0,5 0 0 0 0,1-1 0 0 0,5 0 0 0 0,3-2 0 0 0,3 0 0 0 0,0-1 0 0 0,-1-1 0 0 0,-2-3 0 0 0,-4 0 0 0 0,-2 1 0 0 0,1-1 0 0 0,1 1 0 0 0,2 0 0 0 0,4 1 0 0 0,4 2 0 0 0,3-1 0 0 0,2 1 0 0 0,0 1 0 0 0,2 1 0 0 0,-1-1 0 0 0,-1 2 0 0 0,1-1 0 0 0,1 2 0 0 0,5 1 0 0 0,1 4 0 0 0,4 0 0 0 0,2 2 0 0 0,5 3 0 0 0,5 1 0 0 0,3 2 0 0 0,3 1 0 0 0,-1 0 0 0 0,-1-2 0 0 0,-4 0 0 0 0,-3-2 0 0 0,-2-1 0 0 0,0 1 0 0 0,-1-1 0 0 0,-1 1 0 0 0,-1-2 0 0 0,-1 1 0 0 0,0-1 0 0 0,-1 0 0 0 0,0 2 0 0 0,2-1 0 0 0,-1 0 0 0 0,0 0 0 0 0,-1 0 0 0 0,-3-1 0 0 0,-4-4 0 0 0,-5-2 0 0 0,0-3 0 0 0,-4-3 0 0 0,-3 0 0 0 0,-2-2 0 0 0,-1-1 0 0 0,-2-1 0 0 0,0-2 0 0 0,-1 1 0 0 0,-1 1 0 0 0,0 0 0 0 0,0 0 0 0 0,1 0 0 0 0,2-1 0 0 0,1 0 0 0 0,2-1 0 0 0,4 0 0 0 0,2 0 0 0 0,4 0 0 0 0,1 0 0 0 0,5 2 0 0 0,1 1 0 0 0,2 1 0 0 0,2 3 0 0 0,3 0 0 0 0,3 0 0 0 0,1 0 0 0 0,1 0 0 0 0,0 1 0 0 0,-1 0 0 0 0,1-1 0 0 0,1 2 0 0 0,-1 1 0 0 0,-1 0 0 0 0,0 2 0 0 0,-2-3 0 0 0,1 1 0 0 0,-1-1 0 0 0,0-1 0 0 0,0 0 0 0 0,2-1 0 0 0,1-1 0 0 0,-1 0 0 0 0,0 0 0 0 0,0 2 0 0 0,-1 1 0 0 0,-3-1 0 0 0,0 0 0 0 0,-1 1 0 0 0,1-1 0 0 0,1 0 0 0 0,0 1 0 0 0,-2 3 0 0 0,-4 1 0 0 0,-3 3 0 0 0,-4 0 0 0 0,-2 2 0 0 0,-2 0 0 0 0,-2 1 0 0 0,-1-1 0 0 0,0 1 0 0 0,-1-1 0 0 0,1-2 0 0 0,-2 0 0 0 0,0-1 0 0 0,0 1 0 0 0,-1-1 0 0 0,0 1 0 0 0,0 0 0 0 0,0-1 0 0 0,-3-1 0 0 0,0 0 0 0 0,1-1 0 0 0,-1 1 0 0 0,2 1 0 0 0,0-1 0 0 0,0 0 0 0 0,1 2 0 0 0,0-1 0 0 0,0 0 0 0 0,0-1 0 0 0,0 0 0 0 0,0 1 0 0 0,0 0 0 0 0,0-1 0 0 0,0 0 0 0 0,0 0 0 0 0,0-1 0 0 0,0-1 0 0 0,0 0 0 0 0,2 0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27T13:54:06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21581 3413 0 0 0,'0'2'0'0'0,"0"7"0"0"0,0 8 0 0 0,0 7 0 0 0,-2 6 0 0 0,-5 6 0 0 0,-5 5 0 0 0,-5 2 0 0 0,-4-1 0 0 0,-3 1 0 0 0,-6 0 0 0 0,-2 0 0 0 0,-3-3 0 0 0,1-4 0 0 0,0-2 0 0 0,0-3 0 0 0,-3 0 0 0 0,1-2 0 0 0,2-3 0 0 0,6-4 0 0 0,4-4 0 0 0,3-3 0 0 0,3-2 0 0 0,0 1 0 0 0,-2 2 0 0 0,-3 3 0 0 0,-1-1 0 0 0,-1 2 0 0 0,0-1 0 0 0,3-2 0 0 0,4-1 0 0 0,1-2 0 0 0,0-1 0 0 0,-4 4 0 0 0,-6 2 0 0 0,-3 3 0 0 0,2-1 0 0 0,4-1 0 0 0,3-3 0 0 0,4-4 0 0 0,2-2 0 0 0,4-1 0 0 0,2-2 0 0 0,2 0 0 0 0,1 0 0 0 0,-1 1 0 0 0,-2 1 0 0 0,-3 3 0 0 0,-1 1 0 0 0,-1 1 0 0 0,2-1 0 0 0,1 0 0 0 0,0-1 0 0 0,1-3 0 0 0,1-4 0 0 0,2-8 0 0 0,3-6 0 0 0,2-7 0 0 0,1-11 0 0 0,0-10 0 0 0,4-5 0 0 0,0 0 0 0 0,0 6 0 0 0,2 6 0 0 0,1 5 0 0 0,1 1 0 0 0,0 3 0 0 0,2 3 0 0 0,0 4 0 0 0,0 7 0 0 0,-2 6 0 0 0,-3 5 0 0 0,-1 4 0 0 0,-2 4 0 0 0,0 5 0 0 0,-1 2 0 0 0,-1 3 0 0 0,1 3 0 0 0,0 4 0 0 0,-3 2 0 0 0,0 1 0 0 0,-1-4 0 0 0,-1-5 0 0 0,1-4 0 0 0,0-4 0 0 0,3-2 0 0 0,-3-2 0 0 0,1 0 0 0 0,0-1 0 0 0,1-4 0 0 0,3-5 0 0 0,3-5 0 0 0,3-2 0 0 0,3-3 0 0 0,5 1 0 0 0,4-1 0 0 0,4-1 0 0 0,3 1 0 0 0,0 2 0 0 0,-1 0 0 0 0,-2 1 0 0 0,-3 1 0 0 0,-3 1 0 0 0,-3 0 0 0 0,1 0 0 0 0,2-2 0 0 0,0 0 0 0 0,-1 1 0 0 0,-1 2 0 0 0,-1 0 0 0 0,-2-1 0 0 0,-3 0 0 0 0,-1 0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69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19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35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8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6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31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18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8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31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66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0.png"/><Relationship Id="rId3" Type="http://schemas.openxmlformats.org/officeDocument/2006/relationships/image" Target="../media/image50.png"/><Relationship Id="rId7" Type="http://schemas.openxmlformats.org/officeDocument/2006/relationships/image" Target="../media/image70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9.png"/><Relationship Id="rId5" Type="http://schemas.openxmlformats.org/officeDocument/2006/relationships/image" Target="../media/image60.png"/><Relationship Id="rId15" Type="http://schemas.openxmlformats.org/officeDocument/2006/relationships/image" Target="../media/image11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8.png"/><Relationship Id="rId14" Type="http://schemas.openxmlformats.org/officeDocument/2006/relationships/customXml" Target="../ink/ink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BD1DD-0964-4361-923C-1E13C2618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endParaRPr lang="ru-RU" sz="10600" b="1" dirty="0">
              <a:latin typeface="Times New Roman" panose="020F0502020204030204" pitchFamily="34" charset="0"/>
              <a:cs typeface="Times New Roman"/>
            </a:endParaRPr>
          </a:p>
        </p:txBody>
      </p:sp>
      <p:pic>
        <p:nvPicPr>
          <p:cNvPr id="3" name="Рисунок 2" descr="Изображение выглядит как текст, снимок экрана, дизайн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45DDF302-1A58-2166-3144-E4A956DAC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7" y="-1771"/>
            <a:ext cx="12189515" cy="68641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7BC667-8754-0B63-85CA-3555593DFA9F}"/>
              </a:ext>
            </a:extLst>
          </p:cNvPr>
          <p:cNvSpPr txBox="1"/>
          <p:nvPr/>
        </p:nvSpPr>
        <p:spPr>
          <a:xfrm>
            <a:off x="961747" y="2922233"/>
            <a:ext cx="778867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5400" b="1" dirty="0">
                <a:latin typeface="Times New Roman"/>
                <a:cs typeface="Calibri"/>
              </a:rPr>
              <a:t>Личный бренд одежды </a:t>
            </a:r>
            <a:endParaRPr lang="ru-RU" sz="5400" b="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755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BD1DD-0964-4361-923C-1E13C2618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90" y="4420488"/>
            <a:ext cx="5198830" cy="1731442"/>
          </a:xfrm>
        </p:spPr>
        <p:txBody>
          <a:bodyPr anchor="b">
            <a:normAutofit/>
          </a:bodyPr>
          <a:lstStyle/>
          <a:p>
            <a:pPr algn="l"/>
            <a:r>
              <a:rPr lang="ru-RU" sz="5400">
                <a:ea typeface="+mj-lt"/>
                <a:cs typeface="+mj-lt"/>
              </a:rPr>
              <a:t>Личный бренд одежды </a:t>
            </a:r>
            <a:endParaRPr lang="ru-RU" sz="5400"/>
          </a:p>
        </p:txBody>
      </p:sp>
      <p:sp>
        <p:nvSpPr>
          <p:cNvPr id="3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Объект 3" descr="Изображение выглядит как символ, графическая вставк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AB727B8D-C4C3-E70E-C229-EF03535FA9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6" b="15444"/>
          <a:stretch/>
        </p:blipFill>
        <p:spPr>
          <a:xfrm>
            <a:off x="6167895" y="-229"/>
            <a:ext cx="5682555" cy="645549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6595C2B-60AB-87EE-DD2E-7404D4F5E23F}"/>
              </a:ext>
            </a:extLst>
          </p:cNvPr>
          <p:cNvSpPr/>
          <p:nvPr/>
        </p:nvSpPr>
        <p:spPr>
          <a:xfrm>
            <a:off x="1139301" y="932154"/>
            <a:ext cx="3062796" cy="29444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Графика, графический дизайн, Шрифт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437AB640-31EC-22F3-C42F-EB4A60460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435" y="646590"/>
            <a:ext cx="3508160" cy="350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3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06E2F-D3E7-700B-00C5-BA75E724F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3A693E2-A3E6-B4BD-7EF3-A2D30057AF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3" r="1369"/>
          <a:stretch/>
        </p:blipFill>
        <p:spPr>
          <a:xfrm>
            <a:off x="1505802" y="1577050"/>
            <a:ext cx="2889354" cy="2889354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9862D6-6A45-560E-24D1-8204E5B35A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7" b="24397"/>
          <a:stretch/>
        </p:blipFill>
        <p:spPr>
          <a:xfrm>
            <a:off x="7796844" y="1577050"/>
            <a:ext cx="2889354" cy="28893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83038D-738B-0040-FAC7-53537A1C4582}"/>
              </a:ext>
            </a:extLst>
          </p:cNvPr>
          <p:cNvSpPr txBox="1"/>
          <p:nvPr/>
        </p:nvSpPr>
        <p:spPr>
          <a:xfrm>
            <a:off x="1504322" y="4754999"/>
            <a:ext cx="292930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latin typeface="Times New Roman"/>
                <a:cs typeface="Times New Roman"/>
              </a:rPr>
              <a:t>Баева Ульяна Андреевна 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/>
                <a:cs typeface="Times New Roman"/>
              </a:rPr>
              <a:t>-генератор идей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/>
                <a:cs typeface="Times New Roman"/>
              </a:rPr>
              <a:t>-дизайнер проекта</a:t>
            </a:r>
          </a:p>
          <a:p>
            <a:r>
              <a:rPr lang="ru-RU" dirty="0">
                <a:latin typeface="Times New Roman"/>
                <a:cs typeface="Times New Roman"/>
              </a:rPr>
              <a:t>-создатель </a:t>
            </a:r>
            <a:r>
              <a:rPr lang="ru-RU" dirty="0" err="1">
                <a:latin typeface="Times New Roman"/>
                <a:cs typeface="Times New Roman"/>
              </a:rPr>
              <a:t>вк</a:t>
            </a:r>
            <a:r>
              <a:rPr lang="ru-RU" dirty="0">
                <a:latin typeface="Times New Roman"/>
                <a:cs typeface="Times New Roman"/>
              </a:rPr>
              <a:t> страницы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2D06BC-12DB-1C7F-71D4-A11BC8EF0082}"/>
              </a:ext>
            </a:extLst>
          </p:cNvPr>
          <p:cNvSpPr txBox="1"/>
          <p:nvPr/>
        </p:nvSpPr>
        <p:spPr>
          <a:xfrm>
            <a:off x="7856519" y="4754999"/>
            <a:ext cx="385406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i="0" u="none" strike="noStrike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Колупаева Виктория</a:t>
            </a:r>
            <a:r>
              <a:rPr lang="ru-RU" b="1" dirty="0">
                <a:solidFill>
                  <a:srgbClr val="000000"/>
                </a:solidFill>
                <a:latin typeface="Times New Roman"/>
                <a:cs typeface="Times New Roman"/>
              </a:rPr>
              <a:t> Максимовна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3B6BBA-FCCF-522E-8F3B-21B040896674}"/>
              </a:ext>
            </a:extLst>
          </p:cNvPr>
          <p:cNvSpPr txBox="1"/>
          <p:nvPr/>
        </p:nvSpPr>
        <p:spPr>
          <a:xfrm>
            <a:off x="7965366" y="5125684"/>
            <a:ext cx="283968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Times New Roman"/>
                <a:ea typeface="Calibri"/>
                <a:cs typeface="Calibri"/>
              </a:rPr>
              <a:t>-руководитель проекта</a:t>
            </a:r>
          </a:p>
          <a:p>
            <a:r>
              <a:rPr lang="ru-RU" dirty="0">
                <a:latin typeface="Times New Roman"/>
                <a:ea typeface="Calibri"/>
                <a:cs typeface="Calibri"/>
              </a:rPr>
              <a:t>-генератор идей</a:t>
            </a:r>
          </a:p>
          <a:p>
            <a:r>
              <a:rPr lang="ru-RU" dirty="0">
                <a:latin typeface="Times New Roman"/>
                <a:ea typeface="Calibri"/>
                <a:cs typeface="Calibri"/>
              </a:rPr>
              <a:t>-отвечает за выкройки</a:t>
            </a:r>
          </a:p>
          <a:p>
            <a:r>
              <a:rPr lang="ru-RU" dirty="0">
                <a:latin typeface="Times New Roman"/>
                <a:ea typeface="Calibri"/>
                <a:cs typeface="Calibri"/>
              </a:rPr>
              <a:t>ЛИДЕР</a:t>
            </a:r>
          </a:p>
        </p:txBody>
      </p:sp>
    </p:spTree>
    <p:extLst>
      <p:ext uri="{BB962C8B-B14F-4D97-AF65-F5344CB8AC3E}">
        <p14:creationId xmlns:p14="http://schemas.microsoft.com/office/powerpoint/2010/main" val="891942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F20E6-711F-FB84-5008-C5F40E47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ru-RU" sz="4000">
                <a:latin typeface="Times New Roman"/>
                <a:cs typeface="Times New Roman"/>
              </a:rPr>
              <a:t>Проблема</a:t>
            </a:r>
            <a:endParaRPr lang="ru-RU" sz="40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6B35E8-7A27-2256-066B-28CFD7FF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/>
                <a:ea typeface="Calibri" panose="020F0502020204030204"/>
                <a:cs typeface="Calibri" panose="020F0502020204030204"/>
              </a:rPr>
              <a:t>Многие люди хотят носить качественные вещи по недорогой цене, при этом чтоб вещь была многофункциональная( можно надеть на работу, так и на прогулку )</a:t>
            </a:r>
          </a:p>
        </p:txBody>
      </p:sp>
    </p:spTree>
    <p:extLst>
      <p:ext uri="{BB962C8B-B14F-4D97-AF65-F5344CB8AC3E}">
        <p14:creationId xmlns:p14="http://schemas.microsoft.com/office/powerpoint/2010/main" val="107488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F20E6-711F-FB84-5008-C5F40E47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582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ru-RU" sz="4000">
                <a:latin typeface="Times New Roman"/>
                <a:cs typeface="Times New Roman"/>
              </a:rPr>
              <a:t>Суть проекта 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6B35E8-7A27-2256-066B-28CFD7FF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/>
                <a:ea typeface="Calibri" panose="020F0502020204030204"/>
                <a:cs typeface="Calibri" panose="020F0502020204030204"/>
              </a:rPr>
              <a:t>Разработать модели одежды, затем сшить их и продавать на платформе ВК</a:t>
            </a:r>
          </a:p>
        </p:txBody>
      </p:sp>
    </p:spTree>
    <p:extLst>
      <p:ext uri="{BB962C8B-B14F-4D97-AF65-F5344CB8AC3E}">
        <p14:creationId xmlns:p14="http://schemas.microsoft.com/office/powerpoint/2010/main" val="386978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F20E6-711F-FB84-5008-C5F40E47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582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ru-RU" sz="4000">
                <a:latin typeface="Times New Roman"/>
                <a:cs typeface="Times New Roman"/>
              </a:rPr>
              <a:t>Цель 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6B35E8-7A27-2256-066B-28CFD7FF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400">
                <a:latin typeface="Times New Roman"/>
                <a:ea typeface="Calibri" panose="020F0502020204030204"/>
                <a:cs typeface="Calibri" panose="020F0502020204030204"/>
              </a:rPr>
              <a:t>К 2025 году набрать 1000 подписчиков на платформе ВК и продать 100 товаров </a:t>
            </a:r>
          </a:p>
        </p:txBody>
      </p:sp>
    </p:spTree>
    <p:extLst>
      <p:ext uri="{BB962C8B-B14F-4D97-AF65-F5344CB8AC3E}">
        <p14:creationId xmlns:p14="http://schemas.microsoft.com/office/powerpoint/2010/main" val="2914485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A47FD-C494-EFCF-7A02-7504BD19B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FAEE02E6-1C81-09F7-AB6E-B1429792D1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772"/>
            <a:ext cx="12132815" cy="6245394"/>
          </a:xfr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06AED94-C6D2-A94B-06BE-41EB0F6BEBD3}"/>
              </a:ext>
            </a:extLst>
          </p:cNvPr>
          <p:cNvSpPr/>
          <p:nvPr/>
        </p:nvSpPr>
        <p:spPr>
          <a:xfrm>
            <a:off x="5267417" y="5200834"/>
            <a:ext cx="6229165" cy="6806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Технология беспроводной связи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C3CA19-DBCC-CBBC-D3F9-C0C5F2640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445" y="2353461"/>
            <a:ext cx="285750" cy="2571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8531794-0012-E676-1C28-8141B110A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416" y="4395325"/>
            <a:ext cx="28575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01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F20E6-711F-FB84-5008-C5F40E47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649" y="550315"/>
            <a:ext cx="6109430" cy="122645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1" err="1">
                <a:latin typeface="Times New Roman"/>
                <a:ea typeface="Calibri Light"/>
                <a:cs typeface="Calibri Light"/>
              </a:rPr>
              <a:t>Портрет</a:t>
            </a:r>
            <a:r>
              <a:rPr lang="en-US" b="1">
                <a:latin typeface="Times New Roman"/>
                <a:ea typeface="Calibri Light"/>
                <a:cs typeface="Calibri Light"/>
              </a:rPr>
              <a:t> </a:t>
            </a:r>
            <a:r>
              <a:rPr lang="en-US" b="1" err="1">
                <a:latin typeface="Times New Roman"/>
                <a:ea typeface="Calibri Light"/>
                <a:cs typeface="Calibri Light"/>
              </a:rPr>
              <a:t>потребителя</a:t>
            </a:r>
            <a:r>
              <a:rPr lang="en-US">
                <a:latin typeface="Times New Roman"/>
                <a:ea typeface="Calibri Light"/>
                <a:cs typeface="Calibri Light"/>
              </a:rPr>
              <a:t> </a:t>
            </a:r>
            <a:endParaRPr lang="en-US" kern="1200">
              <a:latin typeface="Times New Roman"/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6B35E8-7A27-2256-066B-28CFD7FF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2698" y="2104465"/>
            <a:ext cx="5904258" cy="341370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600" err="1">
                <a:latin typeface="Times New Roman"/>
                <a:ea typeface="Calibri"/>
                <a:cs typeface="Calibri"/>
              </a:rPr>
              <a:t>Девушки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размерами</a:t>
            </a:r>
            <a:r>
              <a:rPr lang="en-US" sz="2600">
                <a:latin typeface="Times New Roman"/>
                <a:ea typeface="Calibri"/>
                <a:cs typeface="Calibri"/>
              </a:rPr>
              <a:t> XS, S, M, L, XL</a:t>
            </a:r>
            <a:endParaRPr lang="ru-RU" sz="260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2600" err="1">
                <a:latin typeface="Times New Roman"/>
                <a:ea typeface="Calibri"/>
                <a:cs typeface="Calibri"/>
              </a:rPr>
              <a:t>Мужчины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размерами</a:t>
            </a:r>
            <a:r>
              <a:rPr lang="en-US" sz="2600">
                <a:latin typeface="Times New Roman"/>
                <a:ea typeface="Calibri"/>
                <a:cs typeface="Calibri"/>
              </a:rPr>
              <a:t> </a:t>
            </a:r>
            <a:r>
              <a:rPr lang="en-US" sz="2600">
                <a:latin typeface="Times New Roman"/>
                <a:ea typeface="+mn-lt"/>
                <a:cs typeface="+mn-lt"/>
              </a:rPr>
              <a:t>XS, S, M, L, XL</a:t>
            </a:r>
          </a:p>
          <a:p>
            <a:pPr marL="0" indent="0">
              <a:buNone/>
            </a:pPr>
            <a:r>
              <a:rPr lang="en-US" sz="2600" err="1">
                <a:latin typeface="Times New Roman"/>
                <a:ea typeface="Calibri"/>
                <a:cs typeface="Calibri"/>
              </a:rPr>
              <a:t>Производят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покупки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через</a:t>
            </a:r>
            <a:r>
              <a:rPr lang="en-US" sz="2600">
                <a:latin typeface="Times New Roman"/>
                <a:ea typeface="Calibri"/>
                <a:cs typeface="Calibri"/>
              </a:rPr>
              <a:t> </a:t>
            </a:r>
            <a:r>
              <a:rPr lang="en-US" sz="2600" err="1">
                <a:latin typeface="Times New Roman"/>
                <a:ea typeface="Calibri"/>
                <a:cs typeface="Calibri"/>
              </a:rPr>
              <a:t>социальные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сети</a:t>
            </a:r>
            <a:r>
              <a:rPr lang="en-US" sz="2600">
                <a:latin typeface="Times New Roman"/>
                <a:ea typeface="Calibri"/>
                <a:cs typeface="Calibri"/>
              </a:rPr>
              <a:t>.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Не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хотят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тратить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время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на</a:t>
            </a:r>
            <a:r>
              <a:rPr lang="en-US" sz="2600">
                <a:latin typeface="Times New Roman"/>
                <a:ea typeface="Calibri"/>
                <a:cs typeface="Calibri"/>
              </a:rPr>
              <a:t> </a:t>
            </a:r>
            <a:r>
              <a:rPr lang="en-US" sz="2600" err="1">
                <a:latin typeface="Times New Roman"/>
                <a:ea typeface="Calibri"/>
                <a:cs typeface="Calibri"/>
              </a:rPr>
              <a:t>походы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по</a:t>
            </a:r>
            <a:r>
              <a:rPr lang="en-US" sz="2600">
                <a:latin typeface="Times New Roman"/>
                <a:ea typeface="Calibri"/>
                <a:cs typeface="Calibri"/>
              </a:rPr>
              <a:t> </a:t>
            </a:r>
            <a:r>
              <a:rPr lang="en-US" sz="2600" err="1">
                <a:latin typeface="Times New Roman"/>
                <a:ea typeface="Calibri"/>
                <a:cs typeface="Calibri"/>
              </a:rPr>
              <a:t>магазинам</a:t>
            </a:r>
            <a:r>
              <a:rPr lang="en-US" sz="2600">
                <a:latin typeface="Times New Roman"/>
                <a:ea typeface="Calibri"/>
                <a:cs typeface="Calibri"/>
              </a:rPr>
              <a:t>.</a:t>
            </a:r>
          </a:p>
        </p:txBody>
      </p:sp>
      <p:pic>
        <p:nvPicPr>
          <p:cNvPr id="4" name="Рисунок 3" descr="Современная молодежь привыкла к коммуникации на равных | Вести образования">
            <a:extLst>
              <a:ext uri="{FF2B5EF4-FFF2-40B4-BE49-F238E27FC236}">
                <a16:creationId xmlns:a16="http://schemas.microsoft.com/office/drawing/2014/main" id="{010CBF6D-81AD-BD67-DF32-84BC8B74D8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19" t="1695" r="7645" b="565"/>
          <a:stretch/>
        </p:blipFill>
        <p:spPr>
          <a:xfrm>
            <a:off x="1284303" y="1970724"/>
            <a:ext cx="4023421" cy="280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9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2CB15-3CDE-29D6-2F10-A9BD53CC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744" y="2620"/>
            <a:ext cx="7541581" cy="1332961"/>
          </a:xfrm>
        </p:spPr>
        <p:txBody>
          <a:bodyPr/>
          <a:lstStyle/>
          <a:p>
            <a:r>
              <a:rPr lang="ru-RU">
                <a:ea typeface="Calibri Light"/>
                <a:cs typeface="Calibri Light"/>
              </a:rPr>
              <a:t>Процесс производства товара</a:t>
            </a:r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1CA36755-8C53-728F-4816-BB312C94E08B}"/>
              </a:ext>
            </a:extLst>
          </p:cNvPr>
          <p:cNvSpPr/>
          <p:nvPr/>
        </p:nvSpPr>
        <p:spPr>
          <a:xfrm>
            <a:off x="3994950" y="1242874"/>
            <a:ext cx="1908699" cy="117629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6B7028-125C-A115-CAAD-80EA25B0950C}"/>
              </a:ext>
            </a:extLst>
          </p:cNvPr>
          <p:cNvSpPr txBox="1"/>
          <p:nvPr/>
        </p:nvSpPr>
        <p:spPr>
          <a:xfrm>
            <a:off x="4290873" y="1531397"/>
            <a:ext cx="22638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ea typeface="Calibri"/>
                <a:cs typeface="Calibri"/>
              </a:rPr>
              <a:t>Выявление потребности </a:t>
            </a:r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8908A11-0F63-150C-70EE-9A26694BA09F}"/>
              </a:ext>
            </a:extLst>
          </p:cNvPr>
          <p:cNvSpPr/>
          <p:nvPr/>
        </p:nvSpPr>
        <p:spPr>
          <a:xfrm>
            <a:off x="7309281" y="2929631"/>
            <a:ext cx="2249009" cy="139083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5CB3D3-8A7F-FE7A-C2BD-D5ACAA9DA317}"/>
              </a:ext>
            </a:extLst>
          </p:cNvPr>
          <p:cNvSpPr txBox="1"/>
          <p:nvPr/>
        </p:nvSpPr>
        <p:spPr>
          <a:xfrm>
            <a:off x="7420252" y="3181163"/>
            <a:ext cx="18643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>
                <a:ea typeface="Calibri"/>
                <a:cs typeface="Calibri"/>
              </a:rPr>
              <a:t>Изготовление товара</a:t>
            </a:r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BF66CA0-9524-6373-FB92-14CE09CA3621}"/>
              </a:ext>
            </a:extLst>
          </p:cNvPr>
          <p:cNvSpPr/>
          <p:nvPr/>
        </p:nvSpPr>
        <p:spPr>
          <a:xfrm>
            <a:off x="6428912" y="4549805"/>
            <a:ext cx="2012271" cy="13390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5CA72F-8AA5-93A7-1332-17081DA4BAD1}"/>
              </a:ext>
            </a:extLst>
          </p:cNvPr>
          <p:cNvSpPr txBox="1"/>
          <p:nvPr/>
        </p:nvSpPr>
        <p:spPr>
          <a:xfrm>
            <a:off x="6776621" y="5038077"/>
            <a:ext cx="220462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ea typeface="Calibri"/>
                <a:cs typeface="Calibri"/>
              </a:rPr>
              <a:t>Публикация </a:t>
            </a:r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379C135F-EBB9-0EFA-8C51-399E77DDAA43}"/>
              </a:ext>
            </a:extLst>
          </p:cNvPr>
          <p:cNvSpPr/>
          <p:nvPr/>
        </p:nvSpPr>
        <p:spPr>
          <a:xfrm>
            <a:off x="3565863" y="4446231"/>
            <a:ext cx="2115844" cy="14426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E27B40A-7D11-62F2-B013-DF53A716BB36}"/>
              </a:ext>
            </a:extLst>
          </p:cNvPr>
          <p:cNvSpPr/>
          <p:nvPr/>
        </p:nvSpPr>
        <p:spPr>
          <a:xfrm>
            <a:off x="2707690" y="2707688"/>
            <a:ext cx="2130640" cy="14500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317CC5-7A97-0DB5-2E58-F52F4F573041}"/>
              </a:ext>
            </a:extLst>
          </p:cNvPr>
          <p:cNvSpPr txBox="1"/>
          <p:nvPr/>
        </p:nvSpPr>
        <p:spPr>
          <a:xfrm>
            <a:off x="3891378" y="4941902"/>
            <a:ext cx="165716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ea typeface="Calibri"/>
                <a:cs typeface="Calibri"/>
              </a:rPr>
              <a:t>Продажа </a:t>
            </a: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B274DF-1A4D-72EA-0816-2085A898B515}"/>
              </a:ext>
            </a:extLst>
          </p:cNvPr>
          <p:cNvSpPr txBox="1"/>
          <p:nvPr/>
        </p:nvSpPr>
        <p:spPr>
          <a:xfrm>
            <a:off x="3047999" y="3107183"/>
            <a:ext cx="14204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>
                <a:ea typeface="Calibri"/>
                <a:cs typeface="Calibri"/>
              </a:rPr>
              <a:t>Работа с отзывами 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B726144-D696-D7AE-4010-7E1DC9EF3693}"/>
              </a:ext>
            </a:extLst>
          </p:cNvPr>
          <p:cNvSpPr/>
          <p:nvPr/>
        </p:nvSpPr>
        <p:spPr>
          <a:xfrm>
            <a:off x="6347534" y="1198485"/>
            <a:ext cx="2145436" cy="130205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02D0D1-6639-22C8-E420-9A811B010311}"/>
              </a:ext>
            </a:extLst>
          </p:cNvPr>
          <p:cNvSpPr txBox="1"/>
          <p:nvPr/>
        </p:nvSpPr>
        <p:spPr>
          <a:xfrm>
            <a:off x="6643456" y="1509204"/>
            <a:ext cx="179033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>
                <a:ea typeface="Calibri"/>
                <a:cs typeface="Calibri"/>
              </a:rPr>
              <a:t>Закупка материала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C72CB9E0-44BC-9994-898A-D77C4E084558}"/>
                  </a:ext>
                </a:extLst>
              </p14:cNvPr>
              <p14:cNvContentPartPr/>
              <p14:nvPr/>
            </p14:nvContentPartPr>
            <p14:xfrm>
              <a:off x="8573870" y="2039308"/>
              <a:ext cx="625452" cy="938271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C72CB9E0-44BC-9994-898A-D77C4E0845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55877" y="2021313"/>
                <a:ext cx="661079" cy="9739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6D810553-9376-CA8A-602E-FCF20CDCE2E2}"/>
                  </a:ext>
                </a:extLst>
              </p14:cNvPr>
              <p14:cNvContentPartPr/>
              <p14:nvPr/>
            </p14:nvContentPartPr>
            <p14:xfrm>
              <a:off x="9067251" y="2792370"/>
              <a:ext cx="225849" cy="188361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6D810553-9376-CA8A-602E-FCF20CDCE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49269" y="2774397"/>
                <a:ext cx="261453" cy="2239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EA87F9FC-12DA-8738-211A-BC6754D31431}"/>
                  </a:ext>
                </a:extLst>
              </p14:cNvPr>
              <p14:cNvContentPartPr/>
              <p14:nvPr/>
            </p14:nvContentPartPr>
            <p14:xfrm>
              <a:off x="5501162" y="1158972"/>
              <a:ext cx="1054706" cy="18475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EA87F9FC-12DA-8738-211A-BC6754D3143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83164" y="1141035"/>
                <a:ext cx="1090343" cy="2202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5318EB9A-CACC-BA8B-D724-CEE7CD08CF4A}"/>
                  </a:ext>
                </a:extLst>
              </p14:cNvPr>
              <p14:cNvContentPartPr/>
              <p14:nvPr/>
            </p14:nvContentPartPr>
            <p14:xfrm>
              <a:off x="3430085" y="1926902"/>
              <a:ext cx="347971" cy="678226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5318EB9A-CACC-BA8B-D724-CEE7CD08CF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12093" y="1908912"/>
                <a:ext cx="383596" cy="7138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F88CFE56-6770-FB2E-8A8F-F825B742A33A}"/>
                  </a:ext>
                </a:extLst>
              </p14:cNvPr>
              <p14:cNvContentPartPr/>
              <p14:nvPr/>
            </p14:nvContentPartPr>
            <p14:xfrm>
              <a:off x="3286547" y="4242278"/>
              <a:ext cx="256426" cy="585891"/>
            </p14:xfrm>
          </p:contentPart>
        </mc:Choice>
        <mc:Fallback xmlns=""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F88CFE56-6770-FB2E-8A8F-F825B742A33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68565" y="4224284"/>
                <a:ext cx="292031" cy="62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FC3D17DF-D6E6-777F-E18A-90A7A8E1BC46}"/>
                  </a:ext>
                </a:extLst>
              </p14:cNvPr>
              <p14:cNvContentPartPr/>
              <p14:nvPr/>
            </p14:nvContentPartPr>
            <p14:xfrm>
              <a:off x="5736109" y="5706628"/>
              <a:ext cx="950385" cy="117977"/>
            </p14:xfrm>
          </p:contentPart>
        </mc:Choice>
        <mc:Fallback xmlns=""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FC3D17DF-D6E6-777F-E18A-90A7A8E1BC4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18116" y="5688644"/>
                <a:ext cx="986011" cy="1535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C400D5DA-65E9-1E21-49EB-782125BA1420}"/>
                  </a:ext>
                </a:extLst>
              </p14:cNvPr>
              <p14:cNvContentPartPr/>
              <p14:nvPr/>
            </p14:nvContentPartPr>
            <p14:xfrm>
              <a:off x="8544050" y="4407008"/>
              <a:ext cx="369829" cy="412525"/>
            </p14:xfrm>
          </p:contentPart>
        </mc:Choice>
        <mc:Fallback xmlns=""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C400D5DA-65E9-1E21-49EB-782125BA142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26080" y="4389025"/>
                <a:ext cx="405410" cy="4481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237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88836-DE25-D2BB-D1F2-F86757C35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/>
                <a:cs typeface="Arial"/>
              </a:rPr>
              <a:t>Анализ конкурентов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FD2A6B-0206-66AB-CD6F-FF5B1DF16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Google Shape;272;p49">
            <a:extLst>
              <a:ext uri="{FF2B5EF4-FFF2-40B4-BE49-F238E27FC236}">
                <a16:creationId xmlns:a16="http://schemas.microsoft.com/office/drawing/2014/main" id="{BD88C035-AC11-13B0-DEAA-E98ADBAD898A}"/>
              </a:ext>
            </a:extLst>
          </p:cNvPr>
          <p:cNvGrpSpPr/>
          <p:nvPr/>
        </p:nvGrpSpPr>
        <p:grpSpPr>
          <a:xfrm>
            <a:off x="892610" y="1828030"/>
            <a:ext cx="10060427" cy="3998541"/>
            <a:chOff x="20175" y="1424943"/>
            <a:chExt cx="10040349" cy="2046545"/>
          </a:xfrm>
        </p:grpSpPr>
        <p:sp>
          <p:nvSpPr>
            <p:cNvPr id="5" name="Google Shape;273;p49">
              <a:extLst>
                <a:ext uri="{FF2B5EF4-FFF2-40B4-BE49-F238E27FC236}">
                  <a16:creationId xmlns:a16="http://schemas.microsoft.com/office/drawing/2014/main" id="{1BBB70F2-7502-2680-00C3-2B2170A4992D}"/>
                </a:ext>
              </a:extLst>
            </p:cNvPr>
            <p:cNvSpPr/>
            <p:nvPr/>
          </p:nvSpPr>
          <p:spPr>
            <a:xfrm>
              <a:off x="23312" y="143237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74;p49">
              <a:extLst>
                <a:ext uri="{FF2B5EF4-FFF2-40B4-BE49-F238E27FC236}">
                  <a16:creationId xmlns:a16="http://schemas.microsoft.com/office/drawing/2014/main" id="{908D2E15-4009-9357-3A1F-52F35FCA21A1}"/>
                </a:ext>
              </a:extLst>
            </p:cNvPr>
            <p:cNvSpPr txBox="1"/>
            <p:nvPr/>
          </p:nvSpPr>
          <p:spPr>
            <a:xfrm>
              <a:off x="23312" y="1432372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/>
            </a:p>
          </p:txBody>
        </p:sp>
        <p:sp>
          <p:nvSpPr>
            <p:cNvPr id="7" name="Google Shape;275;p49">
              <a:extLst>
                <a:ext uri="{FF2B5EF4-FFF2-40B4-BE49-F238E27FC236}">
                  <a16:creationId xmlns:a16="http://schemas.microsoft.com/office/drawing/2014/main" id="{C5E66BE5-C3F5-A632-A62B-1486D64E10F6}"/>
                </a:ext>
              </a:extLst>
            </p:cNvPr>
            <p:cNvSpPr/>
            <p:nvPr/>
          </p:nvSpPr>
          <p:spPr>
            <a:xfrm>
              <a:off x="20175" y="2311857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76;p49">
              <a:extLst>
                <a:ext uri="{FF2B5EF4-FFF2-40B4-BE49-F238E27FC236}">
                  <a16:creationId xmlns:a16="http://schemas.microsoft.com/office/drawing/2014/main" id="{83DD9F7E-E0E8-8471-B46E-D9911BD77005}"/>
                </a:ext>
              </a:extLst>
            </p:cNvPr>
            <p:cNvSpPr txBox="1"/>
            <p:nvPr/>
          </p:nvSpPr>
          <p:spPr>
            <a:xfrm>
              <a:off x="20175" y="2311857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457200" indent="-355600">
                <a:lnSpc>
                  <a:spcPct val="90000"/>
                </a:lnSpc>
                <a:buClr>
                  <a:schemeClr val="dk1"/>
                </a:buClr>
                <a:buSzPts val="2000"/>
                <a:buChar char="●"/>
              </a:pPr>
              <a:r>
                <a:rPr lang="ru-RU" sz="2000" dirty="0">
                  <a:solidFill>
                    <a:schemeClr val="dk1"/>
                  </a:solidFill>
                </a:rPr>
                <a:t>Онлайн магазины </a:t>
              </a:r>
              <a:endParaRPr sz="2000" dirty="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</a:pPr>
              <a:endParaRPr lang="ru-RU" sz="2600">
                <a:solidFill>
                  <a:schemeClr val="dk1"/>
                </a:solidFill>
              </a:endParaRPr>
            </a:p>
          </p:txBody>
        </p:sp>
        <p:sp>
          <p:nvSpPr>
            <p:cNvPr id="9" name="Google Shape;277;p49">
              <a:extLst>
                <a:ext uri="{FF2B5EF4-FFF2-40B4-BE49-F238E27FC236}">
                  <a16:creationId xmlns:a16="http://schemas.microsoft.com/office/drawing/2014/main" id="{19602BC8-1751-B0D7-FBB7-94AE37D804A1}"/>
                </a:ext>
              </a:extLst>
            </p:cNvPr>
            <p:cNvSpPr/>
            <p:nvPr/>
          </p:nvSpPr>
          <p:spPr>
            <a:xfrm>
              <a:off x="3510765" y="143237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78;p49">
              <a:extLst>
                <a:ext uri="{FF2B5EF4-FFF2-40B4-BE49-F238E27FC236}">
                  <a16:creationId xmlns:a16="http://schemas.microsoft.com/office/drawing/2014/main" id="{1AB0A8DA-D8ED-575B-3635-570382C6A5A7}"/>
                </a:ext>
              </a:extLst>
            </p:cNvPr>
            <p:cNvSpPr txBox="1"/>
            <p:nvPr/>
          </p:nvSpPr>
          <p:spPr>
            <a:xfrm>
              <a:off x="3510765" y="1432372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  <p:sp>
          <p:nvSpPr>
            <p:cNvPr id="11" name="Google Shape;279;p49">
              <a:extLst>
                <a:ext uri="{FF2B5EF4-FFF2-40B4-BE49-F238E27FC236}">
                  <a16:creationId xmlns:a16="http://schemas.microsoft.com/office/drawing/2014/main" id="{F7EB26A2-F625-040C-7B3A-0B9857D8FDD7}"/>
                </a:ext>
              </a:extLst>
            </p:cNvPr>
            <p:cNvSpPr/>
            <p:nvPr/>
          </p:nvSpPr>
          <p:spPr>
            <a:xfrm>
              <a:off x="3510765" y="2329568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80;p49">
              <a:extLst>
                <a:ext uri="{FF2B5EF4-FFF2-40B4-BE49-F238E27FC236}">
                  <a16:creationId xmlns:a16="http://schemas.microsoft.com/office/drawing/2014/main" id="{4249DB02-6DAA-E650-765E-D3CCE96EA682}"/>
                </a:ext>
              </a:extLst>
            </p:cNvPr>
            <p:cNvSpPr txBox="1"/>
            <p:nvPr/>
          </p:nvSpPr>
          <p:spPr>
            <a:xfrm>
              <a:off x="3510765" y="2329568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89535" indent="-216535">
                <a:lnSpc>
                  <a:spcPct val="90000"/>
                </a:lnSpc>
                <a:buClr>
                  <a:schemeClr val="dk1"/>
                </a:buClr>
                <a:buSzPts val="2000"/>
                <a:buChar char="●"/>
              </a:pPr>
              <a:r>
                <a:rPr lang="ru-RU" sz="2000" dirty="0" err="1">
                  <a:solidFill>
                    <a:schemeClr val="dk1"/>
                  </a:solidFill>
                </a:rPr>
                <a:t>Lamoda</a:t>
              </a:r>
              <a:r>
                <a:rPr lang="ru-RU" sz="2000" dirty="0">
                  <a:solidFill>
                    <a:schemeClr val="dk1"/>
                  </a:solidFill>
                </a:rPr>
                <a:t>, </a:t>
              </a:r>
            </a:p>
            <a:p>
              <a:pPr marL="89535" indent="-216535">
                <a:lnSpc>
                  <a:spcPct val="90000"/>
                </a:lnSpc>
                <a:buSzPts val="2000"/>
                <a:buChar char="●"/>
              </a:pPr>
              <a:r>
                <a:rPr lang="ru-RU" sz="2000" err="1">
                  <a:solidFill>
                    <a:schemeClr val="dk1"/>
                  </a:solidFill>
                </a:rPr>
                <a:t>AliExpress</a:t>
              </a:r>
              <a:r>
                <a:rPr lang="ru-RU" sz="2000" dirty="0">
                  <a:solidFill>
                    <a:schemeClr val="dk1"/>
                  </a:solidFill>
                </a:rPr>
                <a:t>, </a:t>
              </a:r>
            </a:p>
            <a:p>
              <a:pPr marL="89535" indent="-216535">
                <a:lnSpc>
                  <a:spcPct val="90000"/>
                </a:lnSpc>
                <a:buSzPts val="2000"/>
                <a:buChar char="●"/>
              </a:pPr>
              <a:r>
                <a:rPr lang="ru-RU" sz="2000" err="1">
                  <a:solidFill>
                    <a:schemeClr val="dk1"/>
                  </a:solidFill>
                </a:rPr>
                <a:t>Poizon</a:t>
              </a:r>
              <a:r>
                <a:rPr lang="ru-RU" sz="2000" dirty="0">
                  <a:solidFill>
                    <a:schemeClr val="dk1"/>
                  </a:solidFill>
                </a:rPr>
                <a:t> Box, </a:t>
              </a:r>
            </a:p>
            <a:p>
              <a:pPr marL="89535" indent="-216535">
                <a:lnSpc>
                  <a:spcPct val="90000"/>
                </a:lnSpc>
                <a:buSzPts val="2000"/>
                <a:buChar char="●"/>
              </a:pPr>
              <a:r>
                <a:rPr lang="ru-RU" sz="2000" dirty="0" err="1">
                  <a:solidFill>
                    <a:schemeClr val="dk1"/>
                  </a:solidFill>
                </a:rPr>
                <a:t>Cтокманн</a:t>
              </a:r>
              <a:r>
                <a:rPr lang="ru-RU" sz="2000" dirty="0">
                  <a:solidFill>
                    <a:schemeClr val="dk1"/>
                  </a:solidFill>
                </a:rPr>
                <a:t>, </a:t>
              </a:r>
              <a:endParaRPr lang="ru-RU" dirty="0">
                <a:solidFill>
                  <a:schemeClr val="dk1"/>
                </a:solidFill>
              </a:endParaRPr>
            </a:p>
            <a:p>
              <a:pPr marL="89535" indent="-216535">
                <a:lnSpc>
                  <a:spcPct val="90000"/>
                </a:lnSpc>
                <a:buSzPts val="2000"/>
                <a:buChar char="●"/>
              </a:pPr>
              <a:r>
                <a:rPr lang="ru-RU" sz="2000" dirty="0" err="1">
                  <a:solidFill>
                    <a:schemeClr val="dk1"/>
                  </a:solidFill>
                </a:rPr>
                <a:t>Oodji</a:t>
              </a: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00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00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81;p49">
              <a:extLst>
                <a:ext uri="{FF2B5EF4-FFF2-40B4-BE49-F238E27FC236}">
                  <a16:creationId xmlns:a16="http://schemas.microsoft.com/office/drawing/2014/main" id="{78B5B532-D474-D206-0AB2-96177E9A6C77}"/>
                </a:ext>
              </a:extLst>
            </p:cNvPr>
            <p:cNvSpPr/>
            <p:nvPr/>
          </p:nvSpPr>
          <p:spPr>
            <a:xfrm>
              <a:off x="7001355" y="1424943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82;p49">
              <a:extLst>
                <a:ext uri="{FF2B5EF4-FFF2-40B4-BE49-F238E27FC236}">
                  <a16:creationId xmlns:a16="http://schemas.microsoft.com/office/drawing/2014/main" id="{967ECB1D-F43C-F432-0216-757BAFBD4C55}"/>
                </a:ext>
              </a:extLst>
            </p:cNvPr>
            <p:cNvSpPr txBox="1"/>
            <p:nvPr/>
          </p:nvSpPr>
          <p:spPr>
            <a:xfrm>
              <a:off x="7001355" y="1424943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15" name="Google Shape;283;p49">
              <a:extLst>
                <a:ext uri="{FF2B5EF4-FFF2-40B4-BE49-F238E27FC236}">
                  <a16:creationId xmlns:a16="http://schemas.microsoft.com/office/drawing/2014/main" id="{1582F603-034C-E127-7C9F-1271AD64D2B3}"/>
                </a:ext>
              </a:extLst>
            </p:cNvPr>
            <p:cNvSpPr/>
            <p:nvPr/>
          </p:nvSpPr>
          <p:spPr>
            <a:xfrm>
              <a:off x="6998218" y="2329568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84;p49">
              <a:extLst>
                <a:ext uri="{FF2B5EF4-FFF2-40B4-BE49-F238E27FC236}">
                  <a16:creationId xmlns:a16="http://schemas.microsoft.com/office/drawing/2014/main" id="{ED5D8D91-F4A6-7FBB-D4CE-03066CFE4382}"/>
                </a:ext>
              </a:extLst>
            </p:cNvPr>
            <p:cNvSpPr txBox="1"/>
            <p:nvPr/>
          </p:nvSpPr>
          <p:spPr>
            <a:xfrm>
              <a:off x="6998218" y="2329568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457200" indent="-355600">
                <a:lnSpc>
                  <a:spcPct val="90000"/>
                </a:lnSpc>
                <a:buClr>
                  <a:schemeClr val="dk1"/>
                </a:buClr>
                <a:buSzPts val="2000"/>
                <a:buChar char="●"/>
              </a:pPr>
              <a:r>
                <a:rPr lang="ru-RU" sz="2000" dirty="0">
                  <a:solidFill>
                    <a:schemeClr val="dk1"/>
                  </a:solidFill>
                </a:rPr>
                <a:t>Быстрая обратная связь </a:t>
              </a:r>
            </a:p>
            <a:p>
              <a:pPr marL="457200" indent="-355600">
                <a:lnSpc>
                  <a:spcPct val="90000"/>
                </a:lnSpc>
                <a:buSzPts val="2000"/>
                <a:buFont typeface="Arial"/>
                <a:buChar char="●"/>
              </a:pPr>
              <a:r>
                <a:rPr lang="ru-RU" sz="2000" dirty="0">
                  <a:solidFill>
                    <a:schemeClr val="dk1"/>
                  </a:solidFill>
                </a:rPr>
                <a:t>Качественные вещи </a:t>
              </a:r>
              <a:endParaRPr lang="ru-RU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  <a:p>
              <a:pPr marL="457200" indent="-355600">
                <a:lnSpc>
                  <a:spcPct val="90000"/>
                </a:lnSpc>
                <a:buSzPts val="2000"/>
                <a:buChar char="●"/>
              </a:pPr>
              <a:r>
                <a:rPr lang="ru-RU" sz="2000" dirty="0">
                  <a:solidFill>
                    <a:schemeClr val="dk1"/>
                  </a:solidFill>
                </a:rPr>
                <a:t>Недорогая цена</a:t>
              </a:r>
            </a:p>
            <a:p>
              <a:pPr marL="228600" lvl="1" indent="-63500">
                <a:lnSpc>
                  <a:spcPct val="90000"/>
                </a:lnSpc>
                <a:spcBef>
                  <a:spcPts val="390"/>
                </a:spcBef>
                <a:buClr>
                  <a:schemeClr val="dk1"/>
                </a:buClr>
                <a:buSzPts val="2600"/>
              </a:pPr>
              <a:endParaRPr lang="ru-RU" sz="2000"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8178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E7AD1B-415F-C936-E61F-C1FCA2A912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80621" y="328135"/>
            <a:ext cx="10515600" cy="1325563"/>
          </a:xfrm>
        </p:spPr>
        <p:txBody>
          <a:bodyPr/>
          <a:lstStyle/>
          <a:p>
            <a:r>
              <a:rPr lang="ru" dirty="0">
                <a:ea typeface="+mj-lt"/>
                <a:cs typeface="+mj-lt"/>
              </a:rPr>
              <a:t>Потенциальный объем рынка</a:t>
            </a:r>
            <a:endParaRPr lang="ru-RU" dirty="0">
              <a:ea typeface="+mj-lt"/>
              <a:cs typeface="+mj-lt"/>
            </a:endParaRPr>
          </a:p>
          <a:p>
            <a:endParaRPr lang="ru-RU" dirty="0">
              <a:cs typeface="Calibri Light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786BEDC1-A036-1A8A-39CC-381F98D233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1845520"/>
              </p:ext>
            </p:extLst>
          </p:nvPr>
        </p:nvGraphicFramePr>
        <p:xfrm>
          <a:off x="-85352" y="1654089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1D12FDA7-5AD5-E062-8F8E-69AEE94D4EEA}"/>
              </a:ext>
            </a:extLst>
          </p:cNvPr>
          <p:cNvSpPr txBox="1"/>
          <p:nvPr/>
        </p:nvSpPr>
        <p:spPr>
          <a:xfrm>
            <a:off x="5711301" y="1420427"/>
            <a:ext cx="5592931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 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 Market) – по данным на 1 января 2023  в России проживает 146,45 млн человек</a:t>
            </a:r>
            <a:endParaRPr lang="ru-RU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  <a:p>
            <a:endParaRPr lang="ru-RU" sz="1200" dirty="0">
              <a:solidFill>
                <a:srgbClr val="7F7F7F"/>
              </a:solidFill>
              <a:latin typeface="Arial"/>
              <a:cs typeface="Arial"/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TAM (Total 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 Market) – 40% населения покупают одежду онлайн - 58,58 млн человек 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endParaRPr lang="ru-RU" sz="1200" dirty="0">
              <a:solidFill>
                <a:srgbClr val="7F7F7F"/>
              </a:solidFill>
              <a:latin typeface="Arial"/>
              <a:cs typeface="Arial"/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 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 Market) – 10% населения будут обращать внимание на наше сообщество - 5,858 млн человек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endParaRPr lang="ru-RU" sz="1200" dirty="0">
              <a:solidFill>
                <a:srgbClr val="7F7F7F"/>
              </a:solidFill>
              <a:latin typeface="Arial"/>
              <a:cs typeface="Arial"/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 &amp; 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 Market) – 3% населения купят товар - 175 740 человек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endParaRPr lang="ru-RU" sz="1200" dirty="0">
              <a:solidFill>
                <a:srgbClr val="7F7F7F"/>
              </a:solidFill>
              <a:latin typeface="Arial"/>
              <a:cs typeface="Arial"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endParaRPr lang="ru-RU" sz="12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l"/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1784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98CCD2-C3A9-EDC1-61D7-BD079E39B205}"/>
              </a:ext>
            </a:extLst>
          </p:cNvPr>
          <p:cNvSpPr txBox="1"/>
          <p:nvPr/>
        </p:nvSpPr>
        <p:spPr>
          <a:xfrm>
            <a:off x="866158" y="427596"/>
            <a:ext cx="4824172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4400" dirty="0">
                <a:ea typeface="+mn-lt"/>
                <a:cs typeface="+mn-lt"/>
              </a:rPr>
              <a:t>Бизнес-модель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AFB9A3-F884-ACDA-330B-4C2824B8DFE3}"/>
              </a:ext>
            </a:extLst>
          </p:cNvPr>
          <p:cNvSpPr txBox="1"/>
          <p:nvPr/>
        </p:nvSpPr>
        <p:spPr>
          <a:xfrm>
            <a:off x="632827" y="1526873"/>
            <a:ext cx="10261691" cy="46782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latin typeface="Times New Roman"/>
                <a:cs typeface="Arial"/>
              </a:rPr>
              <a:t>Ключевые партнёры</a:t>
            </a:r>
            <a:r>
              <a:rPr lang="ru-RU" dirty="0">
                <a:latin typeface="Times New Roman"/>
                <a:cs typeface="Arial"/>
              </a:rPr>
              <a:t> - </a:t>
            </a:r>
            <a:r>
              <a:rPr lang="ru-RU" err="1">
                <a:latin typeface="Times New Roman"/>
                <a:cs typeface="Arial"/>
              </a:rPr>
              <a:t>AliExpress</a:t>
            </a:r>
            <a:r>
              <a:rPr lang="ru-RU" dirty="0">
                <a:latin typeface="Times New Roman"/>
                <a:cs typeface="Arial"/>
              </a:rPr>
              <a:t>, </a:t>
            </a:r>
            <a:r>
              <a:rPr lang="ru-RU" err="1">
                <a:latin typeface="Times New Roman"/>
                <a:cs typeface="Times New Roman"/>
              </a:rPr>
              <a:t>Wildberries</a:t>
            </a:r>
            <a:endParaRPr lang="ru-RU">
              <a:latin typeface="Times New Roman"/>
              <a:cs typeface="Times New Roman"/>
            </a:endParaRPr>
          </a:p>
          <a:p>
            <a:r>
              <a:rPr lang="ru-RU" b="1" dirty="0">
                <a:latin typeface="Times New Roman"/>
                <a:cs typeface="Arial"/>
              </a:rPr>
              <a:t>Ключевые виды деятельности</a:t>
            </a:r>
            <a:r>
              <a:rPr lang="ru-RU" dirty="0">
                <a:latin typeface="Times New Roman"/>
                <a:cs typeface="Arial"/>
              </a:rPr>
              <a:t> - Производство, Платформы</a:t>
            </a:r>
          </a:p>
          <a:p>
            <a:r>
              <a:rPr lang="ru-RU" b="1" dirty="0">
                <a:latin typeface="Times New Roman"/>
                <a:cs typeface="Arial"/>
              </a:rPr>
              <a:t>Ключевые ресурсы</a:t>
            </a:r>
            <a:r>
              <a:rPr lang="ru-RU" dirty="0">
                <a:latin typeface="Times New Roman"/>
                <a:cs typeface="Arial"/>
              </a:rPr>
              <a:t>- Материальные ресурсы</a:t>
            </a:r>
          </a:p>
          <a:p>
            <a:r>
              <a:rPr lang="ru-RU" b="1" dirty="0">
                <a:latin typeface="Times New Roman"/>
                <a:cs typeface="Arial"/>
              </a:rPr>
              <a:t>Ценностные предложения</a:t>
            </a:r>
            <a:r>
              <a:rPr lang="ru-RU" dirty="0">
                <a:latin typeface="Times New Roman"/>
                <a:cs typeface="Arial"/>
              </a:rPr>
              <a:t>-Новизна, Изготовление на заказ, Дизайн, Цена, Доступность, Удобство при использовании</a:t>
            </a:r>
          </a:p>
          <a:p>
            <a:r>
              <a:rPr lang="ru-RU" b="1" dirty="0">
                <a:latin typeface="Times New Roman"/>
                <a:cs typeface="Arial"/>
              </a:rPr>
              <a:t>Взаимоотношения с клиентами</a:t>
            </a:r>
            <a:r>
              <a:rPr lang="ru-RU" dirty="0">
                <a:latin typeface="Times New Roman"/>
                <a:cs typeface="Arial"/>
              </a:rPr>
              <a:t> - Сообщества</a:t>
            </a:r>
          </a:p>
          <a:p>
            <a:r>
              <a:rPr lang="ru-RU" b="1" dirty="0">
                <a:latin typeface="Times New Roman"/>
                <a:cs typeface="Arial"/>
              </a:rPr>
              <a:t>Потребительские сегменты</a:t>
            </a:r>
            <a:r>
              <a:rPr lang="ru-RU" dirty="0">
                <a:latin typeface="Times New Roman"/>
                <a:cs typeface="Arial"/>
              </a:rPr>
              <a:t> - Нишевой рынок</a:t>
            </a:r>
            <a:endParaRPr lang="en-US">
              <a:latin typeface="Times New Roman"/>
              <a:cs typeface="Arial"/>
            </a:endParaRPr>
          </a:p>
          <a:p>
            <a:r>
              <a:rPr lang="ru-RU" b="1" dirty="0">
                <a:latin typeface="Times New Roman"/>
                <a:cs typeface="Arial"/>
              </a:rPr>
              <a:t>Канаты сбыта-</a:t>
            </a:r>
            <a:r>
              <a:rPr lang="ru-RU" dirty="0">
                <a:latin typeface="Times New Roman"/>
                <a:cs typeface="Arial"/>
              </a:rPr>
              <a:t> прямые </a:t>
            </a:r>
          </a:p>
          <a:p>
            <a:r>
              <a:rPr lang="ru-RU" b="1" dirty="0">
                <a:latin typeface="Times New Roman"/>
                <a:cs typeface="Arial"/>
              </a:rPr>
              <a:t>Потоки поступления доходов</a:t>
            </a:r>
            <a:r>
              <a:rPr lang="ru-RU" dirty="0">
                <a:latin typeface="Times New Roman"/>
                <a:cs typeface="Arial"/>
              </a:rPr>
              <a:t> - Продажа товара</a:t>
            </a:r>
            <a:endParaRPr lang="en-US">
              <a:latin typeface="Times New Roman"/>
              <a:cs typeface="Arial"/>
            </a:endParaRPr>
          </a:p>
          <a:p>
            <a:r>
              <a:rPr lang="ru-RU" b="1" dirty="0">
                <a:latin typeface="Times New Roman"/>
                <a:cs typeface="Arial"/>
              </a:rPr>
              <a:t>Структура издержек </a:t>
            </a:r>
            <a:r>
              <a:rPr lang="ru-RU" dirty="0">
                <a:latin typeface="Times New Roman"/>
                <a:cs typeface="Arial"/>
              </a:rPr>
              <a:t>:</a:t>
            </a:r>
          </a:p>
          <a:p>
            <a:r>
              <a:rPr lang="ru-RU" dirty="0">
                <a:latin typeface="Times New Roman"/>
                <a:cs typeface="Arial"/>
              </a:rPr>
              <a:t>Постоянные - электроэнергия, счет за воду, налог </a:t>
            </a:r>
          </a:p>
          <a:p>
            <a:r>
              <a:rPr lang="ru-RU" dirty="0">
                <a:latin typeface="Times New Roman"/>
                <a:cs typeface="Arial"/>
              </a:rPr>
              <a:t>Переменные- ткани, нитки и т.п</a:t>
            </a:r>
          </a:p>
          <a:p>
            <a:pPr marL="15875" indent="-15875">
              <a:buFont typeface="Arial,Sans-Serif"/>
              <a:buChar char="•"/>
            </a:pPr>
            <a:endParaRPr lang="ru-RU" dirty="0">
              <a:latin typeface="Times New Roman"/>
              <a:cs typeface="Arial"/>
            </a:endParaRPr>
          </a:p>
          <a:p>
            <a:endParaRPr lang="ru-RU" sz="14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ru-RU" sz="1200" i="1" dirty="0">
              <a:solidFill>
                <a:srgbClr val="7F7F7F"/>
              </a:solidFill>
              <a:latin typeface="Arial"/>
              <a:cs typeface="Arial"/>
            </a:endParaRPr>
          </a:p>
          <a:p>
            <a:endParaRPr lang="ru-RU" sz="1200" i="1" dirty="0">
              <a:solidFill>
                <a:srgbClr val="7F7F7F"/>
              </a:solidFill>
              <a:latin typeface="Arial"/>
              <a:cs typeface="Arial"/>
            </a:endParaRPr>
          </a:p>
          <a:p>
            <a:endParaRPr lang="ru-RU" sz="1200" i="1" dirty="0">
              <a:solidFill>
                <a:srgbClr val="7F7F7F"/>
              </a:solidFill>
              <a:latin typeface="Arial"/>
              <a:cs typeface="Arial"/>
            </a:endParaRPr>
          </a:p>
          <a:p>
            <a:endParaRPr lang="ru-RU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622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4BD69-9DFC-D4A6-60BB-87DAC7165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ea typeface="Calibri Light"/>
                <a:cs typeface="Calibri Light"/>
              </a:rPr>
              <a:t>Система налогообложения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324A3F-6180-E3C6-5817-91518B4BC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ea typeface="Calibri" panose="020F0502020204030204"/>
                <a:cs typeface="Calibri" panose="020F0502020204030204"/>
              </a:rPr>
              <a:t>УСН 6%</a:t>
            </a:r>
          </a:p>
          <a:p>
            <a:pPr marL="0" indent="0">
              <a:buNone/>
            </a:pPr>
            <a:r>
              <a:rPr lang="ru-RU" sz="2000">
                <a:solidFill>
                  <a:srgbClr val="202124"/>
                </a:solidFill>
                <a:latin typeface="Times New Roman"/>
                <a:ea typeface="+mn-lt"/>
                <a:cs typeface="+mn-lt"/>
              </a:rPr>
              <a:t>Главное преимущество УСН – </a:t>
            </a:r>
            <a:r>
              <a:rPr lang="ru-RU" sz="2000">
                <a:solidFill>
                  <a:srgbClr val="040C28"/>
                </a:solidFill>
                <a:latin typeface="Times New Roman"/>
                <a:ea typeface="+mn-lt"/>
                <a:cs typeface="+mn-lt"/>
              </a:rPr>
              <a:t>снижение налоговой нагрузки на малый бизнес</a:t>
            </a:r>
            <a:r>
              <a:rPr lang="ru-RU" sz="2000">
                <a:solidFill>
                  <a:srgbClr val="202124"/>
                </a:solidFill>
                <a:latin typeface="Times New Roman"/>
                <a:ea typeface="+mn-lt"/>
                <a:cs typeface="+mn-lt"/>
              </a:rPr>
              <a:t>. Ведь применение упрощенной системы освобождает от уплаты НДС, налога на прибыль и НДФЛ в отношении предпринимательских доходов. Существенным преимуществом УСН является то, что налоговую отчетность нужно сдавать только один раз по итогам года.</a:t>
            </a:r>
            <a:endParaRPr lang="ru-RU" sz="2000">
              <a:latin typeface="Times New Roman"/>
            </a:endParaRPr>
          </a:p>
          <a:p>
            <a:pPr marL="0" indent="0">
              <a:buNone/>
            </a:pPr>
            <a:endParaRPr lang="ru-RU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ru-RU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18127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FE4386-D0ED-06F7-341E-47224F8B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ea typeface="Calibri Light"/>
                <a:cs typeface="Calibri Light"/>
              </a:rPr>
              <a:t>Стартовые инвестиции </a:t>
            </a:r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7CD4162-2873-2AC7-48CD-34FC630C8D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427757"/>
              </p:ext>
            </p:extLst>
          </p:nvPr>
        </p:nvGraphicFramePr>
        <p:xfrm>
          <a:off x="835389" y="1943056"/>
          <a:ext cx="10669191" cy="1854199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556397">
                  <a:extLst>
                    <a:ext uri="{9D8B030D-6E8A-4147-A177-3AD203B41FA5}">
                      <a16:colId xmlns:a16="http://schemas.microsoft.com/office/drawing/2014/main" val="257617583"/>
                    </a:ext>
                  </a:extLst>
                </a:gridCol>
                <a:gridCol w="3556397">
                  <a:extLst>
                    <a:ext uri="{9D8B030D-6E8A-4147-A177-3AD203B41FA5}">
                      <a16:colId xmlns:a16="http://schemas.microsoft.com/office/drawing/2014/main" val="397900743"/>
                    </a:ext>
                  </a:extLst>
                </a:gridCol>
                <a:gridCol w="3556397">
                  <a:extLst>
                    <a:ext uri="{9D8B030D-6E8A-4147-A177-3AD203B41FA5}">
                      <a16:colId xmlns:a16="http://schemas.microsoft.com/office/drawing/2014/main" val="3976973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Сумма,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руб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Источник</a:t>
                      </a:r>
                      <a:r>
                        <a:rPr lang="ru-RU" dirty="0"/>
                        <a:t> 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95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Материалы 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20000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средства 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278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Открытие ИП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800(госпошлина)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средства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90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Реклама 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средства 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493282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Итог 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25800</a:t>
                      </a:r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lnL w="28575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28575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76209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321C0B6-6D78-47B3-64D2-4A9F3C77BC88}"/>
              </a:ext>
            </a:extLst>
          </p:cNvPr>
          <p:cNvSpPr txBox="1"/>
          <p:nvPr/>
        </p:nvSpPr>
        <p:spPr>
          <a:xfrm>
            <a:off x="835980" y="381739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 dirty="0"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AEAF92-EA73-23E7-91CB-B38DDBCD9B8C}"/>
              </a:ext>
            </a:extLst>
          </p:cNvPr>
          <p:cNvSpPr txBox="1"/>
          <p:nvPr/>
        </p:nvSpPr>
        <p:spPr>
          <a:xfrm>
            <a:off x="1721352" y="4528143"/>
            <a:ext cx="603021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0693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CAAD60AC-6C80-AD7F-EC48-C69C4B4960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617167"/>
              </p:ext>
            </p:extLst>
          </p:nvPr>
        </p:nvGraphicFramePr>
        <p:xfrm>
          <a:off x="242454" y="-340590"/>
          <a:ext cx="11797096" cy="6992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496">
                  <a:extLst>
                    <a:ext uri="{9D8B030D-6E8A-4147-A177-3AD203B41FA5}">
                      <a16:colId xmlns:a16="http://schemas.microsoft.com/office/drawing/2014/main" val="4154358785"/>
                    </a:ext>
                  </a:extLst>
                </a:gridCol>
                <a:gridCol w="2337380">
                  <a:extLst>
                    <a:ext uri="{9D8B030D-6E8A-4147-A177-3AD203B41FA5}">
                      <a16:colId xmlns:a16="http://schemas.microsoft.com/office/drawing/2014/main" val="24192795"/>
                    </a:ext>
                  </a:extLst>
                </a:gridCol>
                <a:gridCol w="650496">
                  <a:extLst>
                    <a:ext uri="{9D8B030D-6E8A-4147-A177-3AD203B41FA5}">
                      <a16:colId xmlns:a16="http://schemas.microsoft.com/office/drawing/2014/main" val="405474847"/>
                    </a:ext>
                  </a:extLst>
                </a:gridCol>
                <a:gridCol w="650496">
                  <a:extLst>
                    <a:ext uri="{9D8B030D-6E8A-4147-A177-3AD203B41FA5}">
                      <a16:colId xmlns:a16="http://schemas.microsoft.com/office/drawing/2014/main" val="1510766290"/>
                    </a:ext>
                  </a:extLst>
                </a:gridCol>
                <a:gridCol w="628444">
                  <a:extLst>
                    <a:ext uri="{9D8B030D-6E8A-4147-A177-3AD203B41FA5}">
                      <a16:colId xmlns:a16="http://schemas.microsoft.com/office/drawing/2014/main" val="917430549"/>
                    </a:ext>
                  </a:extLst>
                </a:gridCol>
                <a:gridCol w="650496">
                  <a:extLst>
                    <a:ext uri="{9D8B030D-6E8A-4147-A177-3AD203B41FA5}">
                      <a16:colId xmlns:a16="http://schemas.microsoft.com/office/drawing/2014/main" val="618068943"/>
                    </a:ext>
                  </a:extLst>
                </a:gridCol>
                <a:gridCol w="649263">
                  <a:extLst>
                    <a:ext uri="{9D8B030D-6E8A-4147-A177-3AD203B41FA5}">
                      <a16:colId xmlns:a16="http://schemas.microsoft.com/office/drawing/2014/main" val="1724442100"/>
                    </a:ext>
                  </a:extLst>
                </a:gridCol>
                <a:gridCol w="605978">
                  <a:extLst>
                    <a:ext uri="{9D8B030D-6E8A-4147-A177-3AD203B41FA5}">
                      <a16:colId xmlns:a16="http://schemas.microsoft.com/office/drawing/2014/main" val="1009047729"/>
                    </a:ext>
                  </a:extLst>
                </a:gridCol>
                <a:gridCol w="638443">
                  <a:extLst>
                    <a:ext uri="{9D8B030D-6E8A-4147-A177-3AD203B41FA5}">
                      <a16:colId xmlns:a16="http://schemas.microsoft.com/office/drawing/2014/main" val="1046508253"/>
                    </a:ext>
                  </a:extLst>
                </a:gridCol>
                <a:gridCol w="584335">
                  <a:extLst>
                    <a:ext uri="{9D8B030D-6E8A-4147-A177-3AD203B41FA5}">
                      <a16:colId xmlns:a16="http://schemas.microsoft.com/office/drawing/2014/main" val="1453619675"/>
                    </a:ext>
                  </a:extLst>
                </a:gridCol>
                <a:gridCol w="531877">
                  <a:extLst>
                    <a:ext uri="{9D8B030D-6E8A-4147-A177-3AD203B41FA5}">
                      <a16:colId xmlns:a16="http://schemas.microsoft.com/office/drawing/2014/main" val="2794397128"/>
                    </a:ext>
                  </a:extLst>
                </a:gridCol>
                <a:gridCol w="530232">
                  <a:extLst>
                    <a:ext uri="{9D8B030D-6E8A-4147-A177-3AD203B41FA5}">
                      <a16:colId xmlns:a16="http://schemas.microsoft.com/office/drawing/2014/main" val="1599373125"/>
                    </a:ext>
                  </a:extLst>
                </a:gridCol>
                <a:gridCol w="595159">
                  <a:extLst>
                    <a:ext uri="{9D8B030D-6E8A-4147-A177-3AD203B41FA5}">
                      <a16:colId xmlns:a16="http://schemas.microsoft.com/office/drawing/2014/main" val="207912409"/>
                    </a:ext>
                  </a:extLst>
                </a:gridCol>
                <a:gridCol w="560038">
                  <a:extLst>
                    <a:ext uri="{9D8B030D-6E8A-4147-A177-3AD203B41FA5}">
                      <a16:colId xmlns:a16="http://schemas.microsoft.com/office/drawing/2014/main" val="4017769046"/>
                    </a:ext>
                  </a:extLst>
                </a:gridCol>
                <a:gridCol w="574756">
                  <a:extLst>
                    <a:ext uri="{9D8B030D-6E8A-4147-A177-3AD203B41FA5}">
                      <a16:colId xmlns:a16="http://schemas.microsoft.com/office/drawing/2014/main" val="4125955915"/>
                    </a:ext>
                  </a:extLst>
                </a:gridCol>
                <a:gridCol w="959207">
                  <a:extLst>
                    <a:ext uri="{9D8B030D-6E8A-4147-A177-3AD203B41FA5}">
                      <a16:colId xmlns:a16="http://schemas.microsoft.com/office/drawing/2014/main" val="2729742568"/>
                    </a:ext>
                  </a:extLst>
                </a:gridCol>
              </a:tblGrid>
              <a:tr h="391664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ru-RU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№</a:t>
                      </a:r>
                      <a:endParaRPr lang="ru-RU" b="1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ru-RU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Статья</a:t>
                      </a:r>
                      <a:endParaRPr lang="ru-RU" b="1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ru-RU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Ед. изм</a:t>
                      </a:r>
                      <a:endParaRPr lang="ru-RU" b="1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base"/>
                      <a:r>
                        <a:rPr lang="ru-RU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Месяц (за 1 год/либо до срока окупаемости)</a:t>
                      </a:r>
                      <a:endParaRPr lang="ru-RU" b="1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ru-RU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ИТОГО</a:t>
                      </a:r>
                      <a:endParaRPr lang="ru-RU" b="1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496144"/>
                  </a:ext>
                </a:extLst>
              </a:tr>
              <a:tr h="2909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1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2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3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4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5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6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7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8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9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10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11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12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088634"/>
                  </a:ext>
                </a:extLst>
              </a:tr>
              <a:tr h="290950">
                <a:tc gridSpan="16">
                  <a:txBody>
                    <a:bodyPr/>
                    <a:lstStyle/>
                    <a:p>
                      <a:pPr algn="ctr" fontAlgn="base"/>
                      <a:r>
                        <a:rPr lang="ru-RU" sz="1400" b="1" dirty="0">
                          <a:effectLst/>
                          <a:latin typeface="Arial"/>
                        </a:rPr>
                        <a:t>БЮДЖЕТ ОПЕРАЦИОННОЙ ДЕЯТЕЛЬНОСТИ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860295"/>
                  </a:ext>
                </a:extLst>
              </a:tr>
              <a:tr h="492377"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1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b="1" dirty="0">
                          <a:effectLst/>
                          <a:latin typeface="Arial"/>
                        </a:rPr>
                        <a:t>ДОХОДЫ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Тыс. 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dirty="0"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25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30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dirty="0">
                          <a:effectLst/>
                          <a:latin typeface="Arial"/>
                        </a:rPr>
                        <a:t>35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37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dirty="0"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dirty="0">
                          <a:effectLst/>
                          <a:latin typeface="Arial"/>
                        </a:rPr>
                        <a:t>40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37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37</a:t>
                      </a:r>
                      <a:endParaRPr lang="ru-RU" dirty="0"/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37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dirty="0">
                          <a:effectLst/>
                          <a:latin typeface="Arial"/>
                        </a:rPr>
                        <a:t>37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>
                          <a:effectLst/>
                        </a:rPr>
                        <a:t>412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088458"/>
                  </a:ext>
                </a:extLst>
              </a:tr>
              <a:tr h="492377"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2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b="1" dirty="0">
                          <a:effectLst/>
                          <a:latin typeface="Arial"/>
                        </a:rPr>
                        <a:t>РАСХОДЫ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Тыс. 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</a:t>
                      </a:r>
                      <a:r>
                        <a:rPr lang="ru-RU" sz="1200" b="0" i="0" u="none" strike="noStrike" noProof="0" dirty="0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21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</a:t>
                      </a:r>
                      <a:r>
                        <a:rPr lang="ru-RU" sz="1200" b="0" i="0" u="none" strike="noStrike" noProof="0" dirty="0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</a:t>
                      </a:r>
                      <a:r>
                        <a:rPr lang="ru-RU" sz="1200" b="0" i="0" u="none" strike="noStrike" noProof="0" dirty="0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21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</a:t>
                      </a:r>
                      <a:r>
                        <a:rPr lang="ru-RU" sz="1200" b="0" i="0" u="none" strike="noStrike" noProof="0" dirty="0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</a:t>
                      </a:r>
                      <a:r>
                        <a:rPr lang="ru-RU" sz="1200" b="0" i="0" u="none" strike="noStrike" noProof="0" dirty="0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27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</a:t>
                      </a:r>
                      <a:r>
                        <a:rPr lang="ru-RU" sz="1200" b="0" i="0" u="none" strike="noStrike" noProof="0" dirty="0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</a:t>
                      </a:r>
                      <a:r>
                        <a:rPr lang="ru-RU" sz="1200" b="0" i="0" u="none" strike="noStrike" noProof="0" dirty="0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27</a:t>
                      </a:r>
                      <a:endParaRPr lang="ru-RU" sz="1200" b="0" i="0" u="none" strike="noStrike" noProof="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184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380356"/>
                  </a:ext>
                </a:extLst>
              </a:tr>
              <a:tr h="358093"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2.1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i="1" dirty="0">
                          <a:effectLst/>
                          <a:latin typeface="Arial"/>
                        </a:rPr>
                        <a:t>Постоянные расходы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369969"/>
                  </a:ext>
                </a:extLst>
              </a:tr>
              <a:tr h="626662"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2.1.2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Электроэнергия, счет за воду, пенсионный налог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</a:rPr>
                        <a:t>4000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4000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15000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4000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4000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15000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20000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/>
                        <a:t>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20000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>
                          <a:effectLst/>
                        </a:rPr>
                        <a:t>106000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439967"/>
                  </a:ext>
                </a:extLst>
              </a:tr>
              <a:tr h="358093"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2.2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i="1" dirty="0">
                          <a:effectLst/>
                          <a:latin typeface="Arial"/>
                        </a:rPr>
                        <a:t>Переменные расходы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40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079194"/>
                  </a:ext>
                </a:extLst>
              </a:tr>
              <a:tr h="358093"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2.2.1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Материалы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6000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6000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6000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6000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6000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6000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 7000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7000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7000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7000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 7000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7000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dirty="0">
                          <a:effectLst/>
                        </a:rPr>
                        <a:t>78000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198266"/>
                  </a:ext>
                </a:extLst>
              </a:tr>
              <a:tr h="358093"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275404"/>
                  </a:ext>
                </a:extLst>
              </a:tr>
              <a:tr h="358093"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25398"/>
                  </a:ext>
                </a:extLst>
              </a:tr>
              <a:tr h="693805"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3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b="1" dirty="0">
                          <a:effectLst/>
                          <a:latin typeface="Arial"/>
                        </a:rPr>
                        <a:t>ПРИБЫЛЬ ДО НАЛОГООБЛОЖЕНИЯ 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Тыс.</a:t>
                      </a:r>
                      <a:endParaRPr lang="ru-RU" dirty="0">
                        <a:effectLst/>
                        <a:latin typeface="Arial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 dirty="0">
                          <a:effectLst/>
                          <a:latin typeface="Arial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effectLst/>
                          <a:latin typeface="Arial"/>
                        </a:rPr>
                        <a:t>228</a:t>
                      </a:r>
                      <a:endParaRPr lang="ru-RU" dirty="0"/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8168179"/>
                  </a:ext>
                </a:extLst>
              </a:tr>
              <a:tr h="693805"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4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b="1" dirty="0">
                          <a:effectLst/>
                          <a:latin typeface="Arial"/>
                        </a:rPr>
                        <a:t>НАЛОГИ (6%)с вычетом пенсионного налога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20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effectLst/>
                          <a:latin typeface="Arial"/>
                        </a:rPr>
                        <a:t>2180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328386"/>
                  </a:ext>
                </a:extLst>
              </a:tr>
              <a:tr h="447616"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5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b="1" dirty="0">
                          <a:effectLst/>
                          <a:latin typeface="Arial"/>
                        </a:rPr>
                        <a:t>ЧИСТАЯ ПРИБЫЛЬ на двоих сотрудников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  <a:latin typeface="Arial"/>
                        </a:rPr>
                        <a:t>  15000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100" dirty="0">
                          <a:effectLst/>
                          <a:latin typeface="Arial"/>
                        </a:rPr>
                        <a:t>15000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100" dirty="0">
                          <a:effectLst/>
                          <a:latin typeface="Arial"/>
                        </a:rPr>
                        <a:t>9000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100" dirty="0">
                          <a:effectLst/>
                          <a:latin typeface="Arial"/>
                        </a:rPr>
                        <a:t>25000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100" dirty="0">
                          <a:effectLst/>
                          <a:latin typeface="Arial"/>
                        </a:rPr>
                        <a:t>25000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100" dirty="0">
                          <a:effectLst/>
                          <a:latin typeface="Arial"/>
                        </a:rPr>
                        <a:t>16000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100" dirty="0">
                          <a:effectLst/>
                          <a:latin typeface="Arial"/>
                        </a:rPr>
                        <a:t>25000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100" dirty="0">
                          <a:effectLst/>
                          <a:latin typeface="Arial"/>
                        </a:rPr>
                        <a:t>28000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100" dirty="0">
                          <a:effectLst/>
                          <a:latin typeface="Arial"/>
                        </a:rPr>
                        <a:t>10000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100" dirty="0">
                          <a:effectLst/>
                          <a:latin typeface="Arial"/>
                        </a:rPr>
                        <a:t>25000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noProof="0" dirty="0">
                          <a:effectLst/>
                          <a:latin typeface="Arial"/>
                        </a:rPr>
                        <a:t>25000</a:t>
                      </a:r>
                      <a:endParaRPr lang="ru-RU" dirty="0"/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noProof="0" dirty="0">
                          <a:effectLst/>
                          <a:latin typeface="Arial"/>
                        </a:rPr>
                        <a:t>10000</a:t>
                      </a:r>
                      <a:endParaRPr lang="ru-RU" dirty="0"/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>
                          <a:effectLst/>
                          <a:latin typeface="Arial"/>
                        </a:rPr>
                        <a:t>225820</a:t>
                      </a: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76845"/>
                  </a:ext>
                </a:extLst>
              </a:tr>
              <a:tr h="358093">
                <a:tc>
                  <a:txBody>
                    <a:bodyPr/>
                    <a:lstStyle/>
                    <a:p>
                      <a:pPr fontAlgn="base"/>
                      <a:endParaRPr lang="ru-RU" sz="140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400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723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570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32F710D-982F-9891-29CB-34AA277492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16453"/>
              </p:ext>
            </p:extLst>
          </p:nvPr>
        </p:nvGraphicFramePr>
        <p:xfrm>
          <a:off x="380999" y="1176130"/>
          <a:ext cx="11542648" cy="522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233">
                  <a:extLst>
                    <a:ext uri="{9D8B030D-6E8A-4147-A177-3AD203B41FA5}">
                      <a16:colId xmlns:a16="http://schemas.microsoft.com/office/drawing/2014/main" val="4006940507"/>
                    </a:ext>
                  </a:extLst>
                </a:gridCol>
                <a:gridCol w="5646603">
                  <a:extLst>
                    <a:ext uri="{9D8B030D-6E8A-4147-A177-3AD203B41FA5}">
                      <a16:colId xmlns:a16="http://schemas.microsoft.com/office/drawing/2014/main" val="3699928027"/>
                    </a:ext>
                  </a:extLst>
                </a:gridCol>
                <a:gridCol w="2732591">
                  <a:extLst>
                    <a:ext uri="{9D8B030D-6E8A-4147-A177-3AD203B41FA5}">
                      <a16:colId xmlns:a16="http://schemas.microsoft.com/office/drawing/2014/main" val="4133885987"/>
                    </a:ext>
                  </a:extLst>
                </a:gridCol>
                <a:gridCol w="2653221">
                  <a:extLst>
                    <a:ext uri="{9D8B030D-6E8A-4147-A177-3AD203B41FA5}">
                      <a16:colId xmlns:a16="http://schemas.microsoft.com/office/drawing/2014/main" val="4274517915"/>
                    </a:ext>
                  </a:extLst>
                </a:gridCol>
              </a:tblGrid>
              <a:tr h="41497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b="1" dirty="0">
                          <a:effectLst/>
                          <a:latin typeface="Arial"/>
                        </a:rPr>
                        <a:t>№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b="1" dirty="0">
                          <a:effectLst/>
                          <a:latin typeface="Arial"/>
                        </a:rPr>
                        <a:t>Показатель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b="1" dirty="0" err="1">
                          <a:effectLst/>
                          <a:latin typeface="Arial"/>
                        </a:rPr>
                        <a:t>Ед.изм</a:t>
                      </a:r>
                      <a:r>
                        <a:rPr lang="ru-RU" sz="1400" b="1" dirty="0">
                          <a:effectLst/>
                          <a:latin typeface="Arial"/>
                        </a:rPr>
                        <a:t>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b="1" dirty="0">
                          <a:effectLst/>
                          <a:latin typeface="Arial"/>
                        </a:rPr>
                        <a:t>ИТОГО 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66760"/>
                  </a:ext>
                </a:extLst>
              </a:tr>
              <a:tr h="445343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1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 Объем продаж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шт</a:t>
                      </a:r>
                      <a:r>
                        <a:rPr lang="ru-RU" sz="1400" b="1" dirty="0">
                          <a:effectLst/>
                          <a:latin typeface="Arial"/>
                        </a:rPr>
                        <a:t>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b="1" dirty="0">
                          <a:effectLst/>
                          <a:latin typeface="Arial"/>
                        </a:rPr>
                        <a:t>686</a:t>
                      </a: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403987"/>
                  </a:ext>
                </a:extLst>
              </a:tr>
              <a:tr h="45546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2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Доходы от операционной деятельности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dirty="0">
                          <a:effectLst/>
                          <a:latin typeface="Arial"/>
                        </a:rPr>
                        <a:t>412000</a:t>
                      </a: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51974"/>
                  </a:ext>
                </a:extLst>
              </a:tr>
              <a:tr h="536436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3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Расходы от операционной деятельности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dirty="0">
                          <a:effectLst/>
                          <a:latin typeface="Arial"/>
                        </a:rPr>
                        <a:t>184000</a:t>
                      </a: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776157"/>
                  </a:ext>
                </a:extLst>
              </a:tr>
              <a:tr h="536436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4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Прибыль (после налогообложения)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b="0" i="0" u="none" strike="noStrike" noProof="0" dirty="0">
                        <a:effectLst/>
                        <a:latin typeface="Times New Roman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noProof="0" dirty="0">
                          <a:effectLst/>
                          <a:latin typeface="Times New Roman"/>
                        </a:rPr>
                        <a:t>225820</a:t>
                      </a:r>
                      <a:endParaRPr lang="ru-RU" dirty="0">
                        <a:latin typeface="Times New Roman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150500"/>
                  </a:ext>
                </a:extLst>
              </a:tr>
              <a:tr h="45546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5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Точка безубыточности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шт.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dirty="0">
                          <a:effectLst/>
                          <a:latin typeface="Arial"/>
                        </a:rPr>
                        <a:t>216</a:t>
                      </a: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573017"/>
                  </a:ext>
                </a:extLst>
              </a:tr>
              <a:tr h="45546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6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Точка безубыточности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dirty="0">
                          <a:effectLst/>
                          <a:latin typeface="Arial"/>
                        </a:rPr>
                        <a:t>130000</a:t>
                      </a: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244976"/>
                  </a:ext>
                </a:extLst>
              </a:tr>
              <a:tr h="45546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7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Срок окупаемости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dirty="0" err="1">
                          <a:effectLst/>
                          <a:latin typeface="Arial"/>
                        </a:rPr>
                        <a:t>мес</a:t>
                      </a:r>
                      <a:endParaRPr lang="en-US" sz="1400" dirty="0" err="1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dirty="0">
                          <a:effectLst/>
                          <a:latin typeface="Arial"/>
                        </a:rPr>
                        <a:t>2-3</a:t>
                      </a: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957349"/>
                  </a:ext>
                </a:extLst>
              </a:tr>
              <a:tr h="45546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 8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Стартовые инвестиции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dirty="0">
                          <a:effectLst/>
                          <a:latin typeface="Arial"/>
                        </a:rPr>
                        <a:t>25800</a:t>
                      </a: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753949"/>
                  </a:ext>
                </a:extLst>
              </a:tr>
              <a:tr h="45546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9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Рентабельность стартовых инвестиций 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%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dirty="0"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018619"/>
                  </a:ext>
                </a:extLst>
              </a:tr>
              <a:tr h="45546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10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dirty="0">
                          <a:effectLst/>
                          <a:latin typeface="Arial"/>
                        </a:rPr>
                        <a:t>Рентабельность затрат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effectLst/>
                          <a:latin typeface="Arial"/>
                        </a:rPr>
                        <a:t>%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dirty="0">
                          <a:effectLst/>
                          <a:latin typeface="Arial"/>
                        </a:rPr>
                        <a:t>55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92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30967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42EDD0E-C9D8-0826-BE1A-52A3685F521F}"/>
              </a:ext>
            </a:extLst>
          </p:cNvPr>
          <p:cNvSpPr txBox="1"/>
          <p:nvPr/>
        </p:nvSpPr>
        <p:spPr>
          <a:xfrm>
            <a:off x="629478" y="209826"/>
            <a:ext cx="865808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dirty="0">
                <a:latin typeface="Arial"/>
                <a:cs typeface="Arial"/>
              </a:rPr>
              <a:t>Экономика проекта</a:t>
            </a:r>
          </a:p>
          <a:p>
            <a:r>
              <a:rPr lang="ru-RU" sz="1400" i="1" dirty="0">
                <a:solidFill>
                  <a:srgbClr val="7F7F7F"/>
                </a:solidFill>
                <a:latin typeface="Arial"/>
                <a:cs typeface="Arial"/>
              </a:rPr>
              <a:t>( Указать показатели за период окупаемости стартовых инвестиций, но не менее 1 года)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983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16ED4E-2F39-1E89-8D73-C200B041C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План развития </a:t>
            </a:r>
            <a:endParaRPr lang="ru-RU" dirty="0"/>
          </a:p>
        </p:txBody>
      </p:sp>
      <p:pic>
        <p:nvPicPr>
          <p:cNvPr id="4" name="Объект 3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30027816-3605-A719-6FD2-2E55DC32B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9607" y="2345028"/>
            <a:ext cx="10557565" cy="2484272"/>
          </a:xfrm>
        </p:spPr>
      </p:pic>
    </p:spTree>
    <p:extLst>
      <p:ext uri="{BB962C8B-B14F-4D97-AF65-F5344CB8AC3E}">
        <p14:creationId xmlns:p14="http://schemas.microsoft.com/office/powerpoint/2010/main" val="358420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60EEF-8050-D4CF-15F2-600283B26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3327" y="3334073"/>
            <a:ext cx="3156226" cy="3356222"/>
          </a:xfrm>
        </p:spPr>
        <p:txBody>
          <a:bodyPr>
            <a:normAutofit/>
          </a:bodyPr>
          <a:lstStyle/>
          <a:p>
            <a:pPr algn="r"/>
            <a:r>
              <a:rPr lang="ru-RU" sz="4100">
                <a:ea typeface="Calibri Light"/>
                <a:cs typeface="Calibri Light"/>
              </a:rPr>
              <a:t>Координаты команды проекта</a:t>
            </a:r>
            <a:endParaRPr lang="ru-RU" sz="41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Объект 3">
            <a:extLst>
              <a:ext uri="{FF2B5EF4-FFF2-40B4-BE49-F238E27FC236}">
                <a16:creationId xmlns:a16="http://schemas.microsoft.com/office/drawing/2014/main" id="{A69F2B95-8E9F-1F35-7983-FC7764AC0B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3" r="1369"/>
          <a:stretch/>
        </p:blipFill>
        <p:spPr>
          <a:xfrm>
            <a:off x="5012482" y="977807"/>
            <a:ext cx="2578636" cy="2578636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Человеческое лицо, ожерелье, губа&#10;&#10;Автоматически созданное описание">
            <a:extLst>
              <a:ext uri="{FF2B5EF4-FFF2-40B4-BE49-F238E27FC236}">
                <a16:creationId xmlns:a16="http://schemas.microsoft.com/office/drawing/2014/main" id="{966274E0-A92F-E022-C314-AB5E39037A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7" b="24397"/>
          <a:stretch/>
        </p:blipFill>
        <p:spPr>
          <a:xfrm>
            <a:off x="1464106" y="1014797"/>
            <a:ext cx="2504655" cy="25046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1C0A28-B6A8-3273-CE10-1967A5FACAAF}"/>
              </a:ext>
            </a:extLst>
          </p:cNvPr>
          <p:cNvSpPr txBox="1"/>
          <p:nvPr/>
        </p:nvSpPr>
        <p:spPr>
          <a:xfrm>
            <a:off x="1006136" y="3891379"/>
            <a:ext cx="349188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Calibri"/>
                <a:cs typeface="Calibri"/>
              </a:rPr>
              <a:t>Колупаева Виктория Максимовна</a:t>
            </a:r>
          </a:p>
          <a:p>
            <a:r>
              <a:rPr lang="ru-RU" dirty="0">
                <a:ea typeface="Calibri"/>
                <a:cs typeface="Calibri"/>
              </a:rPr>
              <a:t>Тел 89524028637</a:t>
            </a:r>
            <a:endParaRPr lang="ru-RU" dirty="0"/>
          </a:p>
          <a:p>
            <a:r>
              <a:rPr lang="ru-RU" dirty="0">
                <a:ea typeface="Calibri"/>
                <a:cs typeface="Calibri"/>
              </a:rPr>
              <a:t>Kolupaevavika22@gmail.com</a:t>
            </a:r>
          </a:p>
          <a:p>
            <a:endParaRPr lang="ru-RU" dirty="0">
              <a:ea typeface="Calibri"/>
              <a:cs typeface="Calibri"/>
            </a:endParaRPr>
          </a:p>
          <a:p>
            <a:r>
              <a:rPr lang="ru-RU" dirty="0">
                <a:ea typeface="Calibri"/>
                <a:cs typeface="Calibri"/>
              </a:rPr>
              <a:t>ВКонтакте </a:t>
            </a:r>
            <a:endParaRPr lang="ru-RU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151643-0F8D-5C51-700D-FF6F659F707B}"/>
              </a:ext>
            </a:extLst>
          </p:cNvPr>
          <p:cNvSpPr txBox="1"/>
          <p:nvPr/>
        </p:nvSpPr>
        <p:spPr>
          <a:xfrm>
            <a:off x="4956699" y="3891378"/>
            <a:ext cx="301840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Calibri"/>
                <a:cs typeface="Calibri"/>
              </a:rPr>
              <a:t>Баева Ульяна Андреевна</a:t>
            </a:r>
          </a:p>
          <a:p>
            <a:r>
              <a:rPr lang="ru-RU" dirty="0">
                <a:ea typeface="Calibri"/>
                <a:cs typeface="Calibri"/>
              </a:rPr>
              <a:t>Тел 89966931077</a:t>
            </a:r>
            <a:endParaRPr lang="ru-RU" dirty="0"/>
          </a:p>
          <a:p>
            <a:r>
              <a:rPr lang="ru-RU" dirty="0">
                <a:ea typeface="Calibri"/>
                <a:cs typeface="Calibri"/>
              </a:rPr>
              <a:t>ulianabaeva2018@gmail.com</a:t>
            </a:r>
          </a:p>
          <a:p>
            <a:endParaRPr lang="ru-RU" dirty="0">
              <a:ea typeface="Calibri"/>
              <a:cs typeface="Calibri"/>
            </a:endParaRPr>
          </a:p>
          <a:p>
            <a:r>
              <a:rPr lang="ru-RU" dirty="0">
                <a:ea typeface="Calibri"/>
                <a:cs typeface="Calibri"/>
              </a:rPr>
              <a:t>ВКонтакте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B55722-5DC1-B2FE-0F8E-6963E225486F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Рисунок 3" descr="Изображение выглядит как текст, снимок экрана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15365C9-2701-A84A-331A-085C2EA41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4060" y="4833254"/>
            <a:ext cx="1523565" cy="1523565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ческое лицо, человек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EF5B59E-0B42-84D5-029B-6C24938FC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590" y="4830805"/>
            <a:ext cx="1614525" cy="160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84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94B58C-5C17-79B6-6AC2-6E3E1A1BA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1008993"/>
            <a:ext cx="9231410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Спасибо за внимание </a:t>
            </a:r>
          </a:p>
        </p:txBody>
      </p:sp>
    </p:spTree>
    <p:extLst>
      <p:ext uri="{BB962C8B-B14F-4D97-AF65-F5344CB8AC3E}">
        <p14:creationId xmlns:p14="http://schemas.microsoft.com/office/powerpoint/2010/main" val="295087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19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Презентация PowerPoint</vt:lpstr>
      <vt:lpstr>Личный бренд одежды </vt:lpstr>
      <vt:lpstr>Команда проекта</vt:lpstr>
      <vt:lpstr>Проблема</vt:lpstr>
      <vt:lpstr>Суть проекта </vt:lpstr>
      <vt:lpstr>Цель </vt:lpstr>
      <vt:lpstr>Презентация PowerPoint</vt:lpstr>
      <vt:lpstr>Портрет потребителя </vt:lpstr>
      <vt:lpstr>Процесс производства товара</vt:lpstr>
      <vt:lpstr>Анализ конкурентов</vt:lpstr>
      <vt:lpstr>Потенциальный объем рынка </vt:lpstr>
      <vt:lpstr>Презентация PowerPoint</vt:lpstr>
      <vt:lpstr>Система налогообложения </vt:lpstr>
      <vt:lpstr>Стартовые инвестиции </vt:lpstr>
      <vt:lpstr>Презентация PowerPoint</vt:lpstr>
      <vt:lpstr>Презентация PowerPoint</vt:lpstr>
      <vt:lpstr>План развития </vt:lpstr>
      <vt:lpstr>Координаты команды проекта</vt:lpstr>
      <vt:lpstr>Спасибо за внимание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Личный бренд одежды</dc:title>
  <dc:creator>Microsoft Office User</dc:creator>
  <cp:revision>944</cp:revision>
  <dcterms:created xsi:type="dcterms:W3CDTF">2023-10-10T06:36:25Z</dcterms:created>
  <dcterms:modified xsi:type="dcterms:W3CDTF">2023-11-19T09:56:20Z</dcterms:modified>
</cp:coreProperties>
</file>