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 snapToGrid="0">
      <p:cViewPr varScale="1">
        <p:scale>
          <a:sx n="64" d="100"/>
          <a:sy n="64" d="100"/>
        </p:scale>
        <p:origin x="-852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1122362"/>
            <a:ext cx="9144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198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365125"/>
            <a:ext cx="10515600" cy="1325562"/>
          </a:xfrm>
        </p:spPr>
        <p:txBody>
          <a:bodyPr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2"/>
            <a:ext cx="5157785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7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7" y="987425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5"/>
            <a:ext cx="7734299" cy="5811838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19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49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mutmn.ru/2023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berindex.ru/ru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29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29" y="3223593"/>
            <a:ext cx="4701492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99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26248" y="1952157"/>
            <a:ext cx="5830777" cy="762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 Black"/>
                <a:ea typeface="+mn-ea"/>
                <a:cs typeface="Arial"/>
              </a:rPr>
              <a:t>«Little Things»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26249" y="2714518"/>
            <a:ext cx="7531315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Предпочтение потребителей при совершении онлайн покупок</a:t>
            </a:r>
            <a:endParaRPr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8"/>
            <a:ext cx="6219215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6285527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/>
          <a:srcRect t="3954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3" y="295197"/>
            <a:ext cx="6429197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59" y="4808475"/>
            <a:ext cx="4084196" cy="1158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39" y="4808475"/>
            <a:ext cx="4084196" cy="853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7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29872" y="431438"/>
              <a:ext cx="255597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solidFill>
                    <a:schemeClr val="accent1">
                      <a:lumMod val="75000"/>
                    </a:schemeClr>
                  </a:solidFill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703465" y="4760307"/>
            <a:ext cx="2407204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Кристина Зайцева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опыт, навыки, руководство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9569291" y="4760307"/>
            <a:ext cx="2179815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Полина Чебакова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соавтор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    опыт, навыки, идея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6838572" y="4760307"/>
            <a:ext cx="2605982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Виктория Слюсарчук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        роль в проекте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   опыт, навыки, исполнение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834243" y="4760307"/>
            <a:ext cx="2466343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Екатерина Тягунова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        роль в проекте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 опыт, навыки, исполнение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6883348" y="4687992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661473" y="2110320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661473" y="4687992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872760739" name="Рисунок 1872760738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7066984" y="1622797"/>
            <a:ext cx="2146999" cy="2898402"/>
          </a:xfrm>
          <a:prstGeom prst="rect">
            <a:avLst/>
          </a:prstGeom>
        </p:spPr>
      </p:pic>
      <p:pic>
        <p:nvPicPr>
          <p:cNvPr id="46003376" name="Рисунок 46003375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443475" y="1575579"/>
            <a:ext cx="2410010" cy="2885438"/>
          </a:xfrm>
          <a:prstGeom prst="rect">
            <a:avLst/>
          </a:prstGeom>
        </p:spPr>
      </p:pic>
      <p:pic>
        <p:nvPicPr>
          <p:cNvPr id="1726186053" name="Рисунок 1726186052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3712547" y="1635759"/>
            <a:ext cx="3030775" cy="2885439"/>
          </a:xfrm>
          <a:prstGeom prst="rect">
            <a:avLst/>
          </a:prstGeom>
        </p:spPr>
      </p:pic>
      <p:pic>
        <p:nvPicPr>
          <p:cNvPr id="1191329728" name="Рисунок 1191329727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616668" y="1622796"/>
            <a:ext cx="2623455" cy="28984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5" y="1184707"/>
            <a:ext cx="7911638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8" y="5937266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436128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1" y="30282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4"/>
            <a:ext cx="607386" cy="1006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0" y="1280283"/>
            <a:ext cx="5027319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39" y="1814788"/>
            <a:ext cx="5287885" cy="1222117"/>
            <a:chOff x="0" y="0"/>
            <a:chExt cx="5287885" cy="1222117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6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7" y="412655"/>
              <a:ext cx="45230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07386" cy="1006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1" y="3345911"/>
            <a:ext cx="5290345" cy="1222117"/>
            <a:chOff x="0" y="0"/>
            <a:chExt cx="5290345" cy="1222117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506107" y="342126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46566" y="422816"/>
              <a:ext cx="464377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0" y="0"/>
              <a:ext cx="607386" cy="1006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69" y="4877037"/>
            <a:ext cx="5374565" cy="1027827"/>
            <a:chOff x="0" y="0"/>
            <a:chExt cx="5374565" cy="1027827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506107" y="342126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46565" y="407844"/>
              <a:ext cx="4727999" cy="518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0" y="0"/>
              <a:ext cx="607386" cy="1006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450495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2" y="1848188"/>
            <a:ext cx="5002900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88"/>
            <a:ext cx="5233298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3234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7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0" y="1236827"/>
            <a:ext cx="6015150" cy="420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Проблема:</a:t>
            </a:r>
            <a:r>
              <a:rPr lang="ru-RU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Мы хотим осветить комментарии потребителей интернет магазинов для дальнейшего улучшения организаций. Около 55% считают, что недостатком интернет - магазинов является отсутствие фотографии товара в отзывах и 28% отсутствие детальных и конструктивных отзывов.</a:t>
            </a: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Создание интернет-магазина с видоизмененными критериями (например, комментарий к товару только с фотографией и подробным отзывом, сделает выбор товаров проще и продуктивнее, без брака и частых возвратов продукции.)</a:t>
            </a: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3" y="330198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2" y="405641"/>
              <a:ext cx="1473594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pic>
        <p:nvPicPr>
          <p:cNvPr id="1554010838" name="Рисунок 1554010837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6341940" y="1390705"/>
            <a:ext cx="5610477" cy="3898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8138" cy="146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8" y="5937266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6643500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6787171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2" y="1848188"/>
            <a:ext cx="5002900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89"/>
            <a:ext cx="5232219" cy="228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7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3" y="330198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6" y="390789"/>
              <a:ext cx="275733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2" y="2981668"/>
            <a:ext cx="3104787" cy="82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5460518" y="1290026"/>
            <a:ext cx="6313236" cy="420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Парень или девушка от 18 до 25 лет, которые считают интернет - магазины удобными и легкодоступными для заказов вещей без лишних затрат времени.</a:t>
            </a: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Женщина или мужчина от 25 до 32 лет, со средним уровнем заработной платы, ищущие комфортный маркетплейс для совершения бытовых покупок.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Основная проблема целевой аудитории заключается в отсутствии интернет - магазина, сочетающего в себе оптимальную дальность доставки, большое количество отзывов с фотографиями, удобный способ оплаты и обратную связь с покупателями.</a:t>
            </a: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4642" y="6309507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291820712" name="Рисунок 291820711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507999" y="1944221"/>
            <a:ext cx="4204445" cy="26277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08"/>
            <a:ext cx="7018587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579538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593905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2" y="1848188"/>
            <a:ext cx="5002900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88"/>
            <a:ext cx="5232578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7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3" y="330198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2" y="390789"/>
              <a:ext cx="195612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1711971" y="2011500"/>
            <a:ext cx="8702792" cy="256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 создание маркетплейса, отличительной чертой которого будет детализация отзыва с наличием фотографии полученного товара.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Использование ИИ, который будет фиксировать и анализировать отзывы потребителей и прогнозировать развитие самого маркетплейса.</a:t>
            </a: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за один год, вложив 1 млн. рублей и усилия нашей команды.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6790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3" y="295197"/>
            <a:ext cx="1849076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7"/>
            <a:ext cx="7036226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3" y="295197"/>
            <a:ext cx="462500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29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29" y="3223593"/>
            <a:ext cx="5190386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56416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5984890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6128561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7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79" y="1670036"/>
            <a:ext cx="5313722" cy="3505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69" y="1670036"/>
            <a:ext cx="4821238" cy="1768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+mn-ea"/>
                <a:cs typeface="+mn-cs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238686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2" y="1101327"/>
            <a:ext cx="4799205" cy="4643437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95460" y="5840390"/>
            <a:ext cx="3049425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Пример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17" y="1178559"/>
            <a:ext cx="5958943" cy="524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Продукт: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 интернет-магазина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собирающего подробные отзывы потребителей об использовании интернет-магазинов.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и возможности: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учет всех недоработок известных интернет-магазинов для лучшего понимания мнения потребителей.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Детальные отзывы с фотографиями продукта.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Удобный способ доставки/оплаты.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«Накопитель отзывов» от других потребителей.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Классический интерфейс по сайту, понятный каждому.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Возможность анонимно оставлять отзывы.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переход по ссылке - скачивание приложения - регистрация на сайте - возможность высказать свое мнение о товаре и заказывать качественные товары.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14191018" name="Рисунок 2114191017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9312" y="1101327"/>
            <a:ext cx="4799205" cy="46345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6" y="1184708"/>
            <a:ext cx="9192545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485499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499866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7" y="1056637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7" y="1493582"/>
            <a:ext cx="5552759" cy="64044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Искусственный интеллект (ИИ):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7" y="2199084"/>
            <a:ext cx="5552759" cy="10062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7" y="3273918"/>
            <a:ext cx="5552759" cy="10062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7" y="4348751"/>
            <a:ext cx="5552759" cy="10062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7" y="5419427"/>
            <a:ext cx="555275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0" y="1493582"/>
            <a:ext cx="5422458" cy="64044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0" y="2198044"/>
            <a:ext cx="5422458" cy="10062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0" y="3271838"/>
            <a:ext cx="5422458" cy="10062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299" y="4345632"/>
            <a:ext cx="5423177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0" y="5234761"/>
            <a:ext cx="5422458" cy="10062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1752089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04" y="1198873"/>
            <a:ext cx="5751942" cy="6553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Технологии, используемые в решении: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Конструкторы сайтов и чат-ботов(например, Tilda/Chatforma);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Система быстрых платежей (NFC);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Нейросети для ответов на отзывы и аналитики: 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ChatGPT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EraseBG 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Review Helpbot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параметрами: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большого объема информации,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чтобы извлечь ценные познания и получить конкурентные преимущества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Сбор отзывов с интернет-магазина 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8250497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7191191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7334861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/>
                <a:gridCol w="2290254"/>
                <a:gridCol w="2290254"/>
                <a:gridCol w="2290254"/>
                <a:gridCol w="2290254"/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7334861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0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/>
                <a:gridCol w="2004346"/>
                <a:gridCol w="1766989"/>
                <a:gridCol w="1819735"/>
                <a:gridCol w="1832921"/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2" y="330198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3065412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/>
        </p:nvGraphicFramePr>
        <p:xfrm>
          <a:off x="262751" y="1234799"/>
          <a:ext cx="11582397" cy="3740176"/>
        </p:xfrm>
        <a:graphic>
          <a:graphicData uri="http://schemas.openxmlformats.org/drawingml/2006/table">
            <a:tbl>
              <a:tblPr firstRow="1" bandRow="1"/>
              <a:tblGrid>
                <a:gridCol w="1705773"/>
                <a:gridCol w="1646104"/>
                <a:gridCol w="1646104"/>
                <a:gridCol w="1646104"/>
                <a:gridCol w="1646104"/>
                <a:gridCol w="1646104"/>
                <a:gridCol w="1646104"/>
              </a:tblGrid>
              <a:tr h="58028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«Little things»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Wildberries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Ozon</a:t>
                      </a:r>
                      <a:endParaRPr sz="140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Яндекс Маркет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Сбермегамаркет</a:t>
                      </a:r>
                      <a:endParaRPr sz="140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Aliexpress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4510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Описание товара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</a:t>
                      </a:r>
                      <a:r>
                        <a:rPr lang="ru-RU" sz="1200" b="0" i="0" u="none" strike="noStrike" cap="none" spc="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а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200" i="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 да</a:t>
                      </a:r>
                      <a:endParaRPr sz="1200" i="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200" i="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200" i="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200" i="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5760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Дальность доставки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территории России</a:t>
                      </a:r>
                      <a:endParaRPr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территории России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территории     </a:t>
                      </a:r>
                    </a:p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России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территории России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 территории России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 всему миру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5760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Способы оплаты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СберPay; СБП, банковская карта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СберPay; СБП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СБП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Банковская карта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СберPay; Банковская карта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Банковская карта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510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Бесплатный возврат товара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Arial"/>
                          <a:ea typeface="Arial"/>
                          <a:cs typeface="Arial"/>
                        </a:rPr>
                        <a:t>Да, но много волокиты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51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Отзывы с фото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Нечасто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Нечасто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Нечасто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51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Обязательное наличие фото в отзыве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  <a:round/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  <a:round/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  <a:round/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  <a:round/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51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Конструктивный отзыв</a:t>
                      </a:r>
                    </a:p>
                  </a:txBody>
                  <a:tcPr anchor="ctr">
                    <a:lnL w="6346" algn="ctr">
                      <a:solidFill>
                        <a:schemeClr val="tx1"/>
                      </a:solidFill>
                    </a:lnL>
                    <a:lnR w="6346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6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</a:p>
                  </a:txBody>
                  <a:tcPr anchor="ctr">
                    <a:lnL w="6346" algn="ctr">
                      <a:solidFill>
                        <a:schemeClr val="tx1"/>
                      </a:solidFill>
                    </a:lnL>
                    <a:lnR w="6346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6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Нечасто</a:t>
                      </a:r>
                      <a:endParaRPr lang="ru-RU"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6" algn="ctr">
                      <a:solidFill>
                        <a:schemeClr val="tx1"/>
                      </a:solidFill>
                    </a:lnL>
                    <a:lnR w="6346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6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Нечасто</a:t>
                      </a:r>
                      <a:endParaRPr lang="ru-RU"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6" algn="ctr">
                      <a:solidFill>
                        <a:schemeClr val="tx1"/>
                      </a:solidFill>
                    </a:lnL>
                    <a:lnR w="6346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6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6" algn="ctr">
                      <a:solidFill>
                        <a:schemeClr val="tx1"/>
                      </a:solidFill>
                    </a:lnL>
                    <a:lnR w="6346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6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6" algn="ctr">
                      <a:solidFill>
                        <a:schemeClr val="tx1"/>
                      </a:solidFill>
                    </a:lnL>
                    <a:lnR w="6346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6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Нечасто</a:t>
                      </a:r>
                      <a:endParaRPr lang="ru-RU"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6" algn="ctr">
                      <a:solidFill>
                        <a:schemeClr val="tx1"/>
                      </a:solidFill>
                    </a:lnL>
                    <a:lnR w="6346" algn="ctr">
                      <a:solidFill>
                        <a:schemeClr val="tx1"/>
                      </a:solidFill>
                    </a:lnR>
                    <a:lnT w="6347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6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348050" y="5383066"/>
            <a:ext cx="10064042" cy="30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FF0000"/>
                </a:solidFill>
                <a:highlight>
                  <a:srgbClr val="FFFFFF"/>
                </a:highlight>
                <a:latin typeface="Arial"/>
                <a:cs typeface="Arial"/>
              </a:rPr>
              <a:t>Уникальность нашего проекта:</a:t>
            </a:r>
            <a:r>
              <a:rPr lang="ru-RU" sz="1400" b="1">
                <a:latin typeface="Arial"/>
                <a:cs typeface="Arial"/>
              </a:rPr>
              <a:t> </a:t>
            </a:r>
            <a:r>
              <a:rPr lang="ru-RU" sz="1400">
                <a:latin typeface="Arial"/>
                <a:cs typeface="Arial"/>
              </a:rPr>
              <a:t>обязательный критерий для публичного отзыва - наличие фотографии продукта.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7356057" cy="3536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633215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6090460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79" y="1120674"/>
            <a:ext cx="5562918" cy="518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 часто вы ходите на подобные мероприятия? 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Какие функции вам кажутся более полезными?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647582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7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0" y="1631235"/>
            <a:ext cx="5262696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0" y="1631235"/>
            <a:ext cx="5181416" cy="304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2" y="330198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2582205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0" y="1178559"/>
            <a:ext cx="5707287" cy="524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Гипотеза: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Потребителям интернет-магазинов очень не хватает подробных отзывов с фотографиями (этот критерий выбрали респонденты в 55%).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 помощью нашего приложения потребителям будет проще выбирать товары с детальными отзывами по определенным критериям.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Способ проверки: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проведение опроса, где мы узнаем основные проблемы потребителей интернет магазинов. (отсутствие фотографий к отзывам, большой % за возврат товара. .)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Целевое количество респондентов: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50-100 человек (по итогу прошло 102 респондента, преимущественно люди 18-25 лет)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5998" y="1178559"/>
            <a:ext cx="5861463" cy="52429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2" y="1310636"/>
            <a:ext cx="5768865" cy="3932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Как часто вы делаете онлайн покупки?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Какие товары вы предпочитаете покупать онлайн?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Сколько времени вы готовы ждать доставку при онлайн - покупках?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Важна ли для вас функция возврата товара?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Хотели бы бесплатную функцию возврата товара?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6. Вы оставляете отзывы о покупках в интернете?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7. Вы оставляете отзывы о покупках с фотографией товара?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8. Чтобы вы хотели добавить в интерфейс интернет магазинов?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6790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3" y="295197"/>
            <a:ext cx="1849076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17149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3" y="295197"/>
            <a:ext cx="462500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29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29" y="3223593"/>
            <a:ext cx="6552284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5" y="1184707"/>
            <a:ext cx="7375134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530207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sp>
        <p:nvSpPr>
          <p:cNvPr id="1852236431" name="TextBox 19"/>
          <p:cNvSpPr txBox="1"/>
          <p:nvPr/>
        </p:nvSpPr>
        <p:spPr bwMode="auto">
          <a:xfrm>
            <a:off x="1102458" y="1184705"/>
            <a:ext cx="7375133" cy="2743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sp>
        <p:nvSpPr>
          <p:cNvPr id="1285935675" name="TextBox 19"/>
          <p:cNvSpPr txBox="1"/>
          <p:nvPr/>
        </p:nvSpPr>
        <p:spPr bwMode="auto">
          <a:xfrm>
            <a:off x="1102458" y="1184705"/>
            <a:ext cx="7375132" cy="2743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544574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7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4" y="1767838"/>
            <a:ext cx="5225911" cy="579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4" y="1767838"/>
            <a:ext cx="5225911" cy="1554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4" y="402363"/>
              <a:ext cx="190445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6" y="1209033"/>
            <a:ext cx="7622284" cy="502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Динамика рынка (с указанием источника):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Планируемая доля рынка: 2-5%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2111182" name="TextBox 1182111181"/>
          <p:cNvSpPr txBox="1"/>
          <p:nvPr/>
        </p:nvSpPr>
        <p:spPr bwMode="auto">
          <a:xfrm>
            <a:off x="7617431" y="1209036"/>
            <a:ext cx="3367791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/>
              <a:t>Основные «игроки» на рынке:</a:t>
            </a:r>
          </a:p>
        </p:txBody>
      </p:sp>
      <p:pic>
        <p:nvPicPr>
          <p:cNvPr id="147420085" name="Рисунок 147420084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0" y="1575156"/>
            <a:ext cx="7141084" cy="4014041"/>
          </a:xfrm>
          <a:prstGeom prst="rect">
            <a:avLst/>
          </a:prstGeom>
        </p:spPr>
      </p:pic>
      <p:pic>
        <p:nvPicPr>
          <p:cNvPr id="617321830" name="Рисунок 617321829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7141084" y="1776322"/>
            <a:ext cx="4815658" cy="26986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6" y="1184708"/>
            <a:ext cx="10585268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5599927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5743597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7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4" y="1565877"/>
            <a:ext cx="5225911" cy="2438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4" y="1565877"/>
            <a:ext cx="5225911" cy="5425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0" y="402363"/>
              <a:ext cx="217033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71566" y="1026225"/>
            <a:ext cx="6598216" cy="36579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приложения интернет-магазина: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собираемся брать комиссию с производителей, чья продукция будет на нашей платформе в размере 10 % на каждый 2 заказ.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и регулярность</a:t>
            </a: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оплачивают только заказ как и в любом известном интернет магазине. Если доставка осуществляется в отдаленные районы города, то с них не будет браться комиссия в среднем составляющая 200-300 рублей.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которое оформляет заказы с детальными отзывами.</a:t>
            </a:r>
            <a:endParaRPr b="0"/>
          </a:p>
        </p:txBody>
      </p:sp>
      <p:sp>
        <p:nvSpPr>
          <p:cNvPr id="2" name="TextBox 1"/>
          <p:cNvSpPr txBox="1"/>
          <p:nvPr/>
        </p:nvSpPr>
        <p:spPr bwMode="auto">
          <a:xfrm>
            <a:off x="3570134" y="4813393"/>
            <a:ext cx="6896154" cy="20120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мы уверены, что детализация отзывов уменьшит возврат товаров из онлайн магазинов.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взаимодействия с пользователем: данное приложение с ИИ для сбора и обработки отзывов.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263030" y="1026225"/>
            <a:ext cx="4320117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ИП Новиков Андрей Васильевич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Онлайн магазин «NU»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Компания «SellerMarket»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19" y="6001380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408605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6" y="1229357"/>
            <a:ext cx="9512908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422972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2" cy="4548021"/>
        </p:xfrm>
        <a:graphic>
          <a:graphicData uri="http://schemas.openxmlformats.org/drawingml/2006/table">
            <a:tbl>
              <a:tblPr/>
              <a:tblGrid>
                <a:gridCol w="3043482"/>
                <a:gridCol w="1224000"/>
                <a:gridCol w="1224000"/>
                <a:gridCol w="1224000"/>
                <a:gridCol w="684000"/>
                <a:gridCol w="684000"/>
                <a:gridCol w="684000"/>
                <a:gridCol w="684000"/>
                <a:gridCol w="684000"/>
                <a:gridCol w="684000"/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422972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/>
                <a:gridCol w="954370"/>
                <a:gridCol w="954370"/>
                <a:gridCol w="954370"/>
                <a:gridCol w="954370"/>
                <a:gridCol w="954370"/>
                <a:gridCol w="954370"/>
                <a:gridCol w="954370"/>
                <a:gridCol w="954370"/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1" y="6110424"/>
            <a:ext cx="5284789" cy="33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2" y="330198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1" y="402363"/>
              <a:ext cx="367641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6076071"/>
            <a:ext cx="495191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 __</a:t>
            </a:r>
            <a:r>
              <a:rPr lang="ru-RU" sz="16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8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___ месяцев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19314" y="1127760"/>
          <a:ext cx="11404881" cy="4442036"/>
        </p:xfrm>
        <a:graphic>
          <a:graphicData uri="http://schemas.openxmlformats.org/drawingml/2006/table">
            <a:tbl>
              <a:tblPr/>
              <a:tblGrid>
                <a:gridCol w="2692881"/>
                <a:gridCol w="1368000"/>
                <a:gridCol w="1368000"/>
                <a:gridCol w="1368000"/>
                <a:gridCol w="576000"/>
                <a:gridCol w="576000"/>
                <a:gridCol w="576000"/>
                <a:gridCol w="576000"/>
                <a:gridCol w="576000"/>
                <a:gridCol w="576000"/>
                <a:gridCol w="576000"/>
                <a:gridCol w="576000"/>
              </a:tblGrid>
              <a:tr h="4132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Задачи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</a:t>
                      </a: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идеи проекта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01.10.23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Зайцева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200" b="0" i="0" u="none" strike="noStrike" cap="none" spc="0">
                        <a:solidFill>
                          <a:srgbClr val="44546A"/>
                        </a:solidFill>
                        <a:highlight>
                          <a:srgbClr val="FFFFFF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Интервью с потенциальными покупателями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01.10.23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15.10.23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Чебакова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Изучение рынка e-commerce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15.10.23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Тягунова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106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Поиск и изучение технологий ИИ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07.11.23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Слюсарчук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Создание дизайна будущего сайта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15.11.23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Тягунова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Распределение бюджета на создание проекта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03.11.23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10.11.23</a:t>
                      </a:r>
                      <a:endParaRPr sz="1200" b="0" i="1" u="none" strike="noStrike" cap="none" spc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Зайцева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Создание тестовой версии сайта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11.11.23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11.02.24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Чебакова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Подключение ИИ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15.02.23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25.02.23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Слюсарчук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Поиск и аренда складских помещений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10.01.24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10.02.23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Зайцева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Доработка и запуск сайта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20.02.23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30.03.23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Тягунова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Раскрутка в СМИ и соц.сетях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05.01.24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11.02.24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Тягунова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Поиск селлеров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14.04.24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Слюсарчук</a:t>
                      </a:r>
                      <a:endParaRPr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Финальное совершенствование проекта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.01.05.23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Чебакова</a:t>
                      </a:r>
                      <a:endParaRPr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 bwMode="auto">
          <a:xfrm>
            <a:off x="7924176" y="721244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8" cy="797557"/>
            <a:chOff x="0" y="0"/>
            <a:chExt cx="12191998" cy="79755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1" y="330197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1" y="402363"/>
              <a:ext cx="3823984" cy="366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6112656"/>
            <a:ext cx="6114746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проекта:__</a:t>
            </a:r>
            <a:r>
              <a:rPr lang="ru-RU" sz="16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1 080 000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___ рублей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419314" y="1069856"/>
          <a:ext cx="11275896" cy="4942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9536"/>
                <a:gridCol w="994545"/>
                <a:gridCol w="994545"/>
                <a:gridCol w="994545"/>
                <a:gridCol w="994545"/>
                <a:gridCol w="994545"/>
                <a:gridCol w="994545"/>
                <a:gridCol w="994545"/>
                <a:gridCol w="994545"/>
              </a:tblGrid>
              <a:tr h="29823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145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(2000 рублей)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42 000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78 000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92 000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228 000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592 000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0461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20 000 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495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3216">
                <a:tc>
                  <a:txBody>
                    <a:bodyPr/>
                    <a:lstStyle/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Разработчик приложения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 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3216">
                <a:tc>
                  <a:txBody>
                    <a:bodyPr/>
                    <a:lstStyle/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Команда проекта (4 человека)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160 000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180 000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220 000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2998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2998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 (ИИ)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2998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2998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4777">
                <a:tc>
                  <a:txBody>
                    <a:bodyPr/>
                    <a:lstStyle/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Комиссия за вход через </a:t>
                      </a:r>
                      <a:r>
                        <a:rPr lang="en-US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Play Marke</a:t>
                      </a:r>
                      <a:r>
                        <a:rPr lang="ru-RU" sz="1400">
                          <a:latin typeface="Arial"/>
                          <a:cs typeface="Arial"/>
                        </a:rPr>
                        <a:t>t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2998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/>
                        <a:t>-340 000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+20 000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= 320 000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-197 000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/>
                        <a:t>-210 000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+70 000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=140 000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/>
                        <a:t>-190 000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+112 000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=</a:t>
                      </a:r>
                      <a:r>
                        <a:rPr b="0"/>
                        <a:t>78 000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/>
                        <a:t>-250 000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+78 000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=172 000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/>
                        <a:t>-310 000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+92 000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=218 000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/>
                        <a:t>-380 000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+228 000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=152 000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/>
                        <a:t>-315 000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+592 000</a:t>
                      </a:r>
                    </a:p>
                    <a:p>
                      <a:pPr>
                        <a:defRPr/>
                      </a:pPr>
                      <a:r>
                        <a:rPr/>
                        <a:t>=</a:t>
                      </a:r>
                      <a:r>
                        <a:rPr b="1"/>
                        <a:t>277 000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6218856" y="612891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8121034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4774430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3" y="295197"/>
            <a:ext cx="4918100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0" y="1055796"/>
            <a:ext cx="2362050" cy="39659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7" y="1055796"/>
            <a:ext cx="2154810" cy="39659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3" y="1767837"/>
            <a:ext cx="5226271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+mn-ea"/>
                <a:cs typeface="+mn-cs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6" y="1767837"/>
            <a:ext cx="5226271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4" y="402363"/>
              <a:ext cx="170598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6" y="1209034"/>
            <a:ext cx="6955913" cy="420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 результаты:</a:t>
            </a:r>
            <a:endParaRPr b="1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Средний чек от 1000 р.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Около 70 тыс постоянных покупателей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Оценка приложения в PlayMarket выше 4.0 баллов (4.4)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Не меньше 80 заказов в день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Число продавцов от 300 человек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 результаты:</a:t>
            </a:r>
            <a:endParaRPr b="1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Повышенное доверие к совершению онлайн-покупок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Расширенный ассортимент товаров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Формирование более точного образа приобретаемого товара за счёт отзывов с фотографиями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Повышение интереса к детальным отзывах о товарах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Выявление претензии покупателей и налаживание  обратной связи 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41720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392095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1" y="402363"/>
              <a:ext cx="1225909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58465" y="1209033"/>
            <a:ext cx="7792853" cy="420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</a:t>
            </a:r>
            <a:r>
              <a:rPr lang="ru-RU" sz="18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целесообразен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для реализации по следующим причинам: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укладываемся в установленные денежные рамки.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Сильная конкуренция устоявшихся интернет-магазинов не помешает нашей реализации при наличии инвесторов.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Детализированные отзывы помогают завоёвывать доверие покупателей, обеспечивают быстрый рост на рынке e-commerce.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среднесрочной перспективе (1-3 года) мы планируем…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Занять на рынке e-commerce долю в 4%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Подробно изучать слабые стороны конкурентов для совершенствования собственного бизнеса.</a:t>
            </a: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Увеличить годовой оборот два раза по сравнению со стартовым периодом.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17509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3" y="295197"/>
            <a:ext cx="1849076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7"/>
            <a:ext cx="9509853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Оформить презентацию проекта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/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3" y="295197"/>
            <a:ext cx="4625003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28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28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2" y="295196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4" y="882306"/>
            <a:ext cx="5853421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4" y="2528586"/>
            <a:ext cx="5877351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62487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4"/>
            <a:ext cx="5319137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5" y="3854826"/>
            <a:ext cx="5311660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slow" p14:dur="2000" advClick="1">
        <p:wipe dir="r"/>
      </p:transition>
    </mc:Choice>
    <mc:Fallback>
      <p:transition spd="slow">
        <p:wipe dir="r"/>
      </p:transition>
    </mc:Fallback>
  </mc:AlternateContent>
</p:sld>
</file>

<file path=ppt/theme/theme1.xml><?xml version="1.0" encoding="utf-8"?>
<a:theme xmlns:a="http://schemas.openxmlformats.org/drawingml/2006/main" name="Blank">
  <a:themeElements>
    <a:clrScheme name="Origin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">
        <a:dk1>
          <a:sysClr val="windowText" lastClr="000000"/>
        </a:dk1>
        <a:lt1>
          <a:sysClr val="window" lastClr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4509</Words>
  <Application>Microsoft Office PowerPoint</Application>
  <DocSecurity>0</DocSecurity>
  <PresentationFormat>Произвольный</PresentationFormat>
  <Paragraphs>937</Paragraphs>
  <Slides>55</Slides>
  <Notes>0</Notes>
  <HiddenSlides>40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Blank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зайцевы</cp:lastModifiedBy>
  <cp:revision>63</cp:revision>
  <dcterms:created xsi:type="dcterms:W3CDTF">2023-09-23T09:41:00Z</dcterms:created>
  <dcterms:modified xsi:type="dcterms:W3CDTF">2023-10-26T09:54:45Z</dcterms:modified>
  <cp:category/>
  <dc:identifier/>
  <cp:contentStatus/>
  <dc:language/>
  <cp:version/>
</cp:coreProperties>
</file>