
<file path=[Content_Types].xml><?xml version="1.0" encoding="utf-8"?>
<Types xmlns="http://schemas.openxmlformats.org/package/2006/content-types"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1"/>
  </p:notesMasterIdLst>
  <p:sldIdLst>
    <p:sldId id="257" r:id="rId2"/>
    <p:sldId id="258" r:id="rId3"/>
    <p:sldId id="259" r:id="rId4"/>
    <p:sldId id="260" r:id="rId5"/>
    <p:sldId id="261" r:id="rId6"/>
    <p:sldId id="263" r:id="rId7"/>
    <p:sldId id="264" r:id="rId8"/>
    <p:sldId id="265" r:id="rId9"/>
    <p:sldId id="266" r:id="rId1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7" roundtripDataSignature="AMtx7mishm2o1JQ9K8fJqiYoeiolm5maL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C73FAD4-F31E-4510-9E5B-29E4CE84AA6C}">
  <a:tblStyle styleId="{9C73FAD4-F31E-4510-9E5B-29E4CE84AA6C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7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7" Type="http://customschemas.google.com/relationships/presentationmetadata" Target="metadata"/><Relationship Id="rId2" Type="http://schemas.openxmlformats.org/officeDocument/2006/relationships/slide" Target="slides/slide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8" name="Google Shape;8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1" name="Google Shape;10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09" name="Google Shape;10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99659161c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0" name="Google Shape;130;g2999659161c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99a14d199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7" name="Google Shape;137;g299a14d199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999659161c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3" name="Google Shape;173;g2999659161c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4" name="Google Shape;19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5" name="Google Shape;22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2999659161c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4" name="Google Shape;244;g2999659161c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j-lt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11" Type="http://schemas.openxmlformats.org/officeDocument/2006/relationships/image" Target="../media/image13.png"/><Relationship Id="rId5" Type="http://schemas.openxmlformats.org/officeDocument/2006/relationships/image" Target="../media/image8.jpg"/><Relationship Id="rId10" Type="http://schemas.openxmlformats.org/officeDocument/2006/relationships/image" Target="../media/image12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"/>
          <p:cNvPicPr preferRelativeResize="0"/>
          <p:nvPr/>
        </p:nvPicPr>
        <p:blipFill rotWithShape="1">
          <a:blip r:embed="rId3">
            <a:alphaModFix/>
          </a:blip>
          <a:srcRect l="2374" t="16614" r="20803" b="11844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60961" y="547191"/>
            <a:ext cx="1960790" cy="479574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"/>
          <p:cNvSpPr txBox="1"/>
          <p:nvPr/>
        </p:nvSpPr>
        <p:spPr>
          <a:xfrm>
            <a:off x="1160954" y="5218025"/>
            <a:ext cx="3716700" cy="109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300" b="1" dirty="0">
                <a:solidFill>
                  <a:schemeClr val="lt1"/>
                </a:solidFill>
                <a:latin typeface="+mn-lt"/>
                <a:ea typeface="Verdana"/>
                <a:cs typeface="Verdana"/>
                <a:sym typeface="Verdana"/>
              </a:rPr>
              <a:t>Команда: </a:t>
            </a:r>
            <a:br>
              <a:rPr lang="ru-RU" sz="1300" b="1" dirty="0">
                <a:solidFill>
                  <a:schemeClr val="lt1"/>
                </a:solidFill>
                <a:latin typeface="+mn-lt"/>
                <a:ea typeface="Verdana"/>
                <a:cs typeface="Verdana"/>
                <a:sym typeface="Verdana"/>
              </a:rPr>
            </a:br>
            <a:r>
              <a:rPr lang="ru-RU" sz="1300" b="1" dirty="0">
                <a:solidFill>
                  <a:schemeClr val="lt1"/>
                </a:solidFill>
                <a:latin typeface="+mn-lt"/>
                <a:ea typeface="Verdana"/>
                <a:cs typeface="Verdana"/>
                <a:sym typeface="Verdana"/>
              </a:rPr>
              <a:t>Хоробрых Янина(лидер)</a:t>
            </a:r>
            <a:br>
              <a:rPr lang="ru-RU" sz="1300" b="1" dirty="0">
                <a:solidFill>
                  <a:schemeClr val="lt1"/>
                </a:solidFill>
                <a:latin typeface="+mn-lt"/>
                <a:ea typeface="Verdana"/>
                <a:cs typeface="Verdana"/>
                <a:sym typeface="Verdana"/>
              </a:rPr>
            </a:br>
            <a:r>
              <a:rPr lang="ru-RU" sz="1300" b="1" dirty="0">
                <a:solidFill>
                  <a:schemeClr val="lt1"/>
                </a:solidFill>
                <a:latin typeface="+mn-lt"/>
                <a:ea typeface="Verdana"/>
                <a:cs typeface="Verdana"/>
                <a:sym typeface="Verdana"/>
              </a:rPr>
              <a:t>Лукьянова Екатерина</a:t>
            </a:r>
            <a:br>
              <a:rPr lang="ru-RU" sz="1300" b="1" dirty="0">
                <a:solidFill>
                  <a:schemeClr val="lt1"/>
                </a:solidFill>
                <a:latin typeface="+mn-lt"/>
                <a:ea typeface="Verdana"/>
                <a:cs typeface="Verdana"/>
                <a:sym typeface="Verdana"/>
              </a:rPr>
            </a:br>
            <a:r>
              <a:rPr lang="ru-RU" sz="1300" b="1" dirty="0" err="1">
                <a:solidFill>
                  <a:schemeClr val="lt1"/>
                </a:solidFill>
                <a:latin typeface="+mn-lt"/>
                <a:ea typeface="Verdana"/>
                <a:cs typeface="Verdana"/>
                <a:sym typeface="Verdana"/>
              </a:rPr>
              <a:t>Куникина</a:t>
            </a:r>
            <a:r>
              <a:rPr lang="ru-RU" sz="1300" b="1" dirty="0">
                <a:solidFill>
                  <a:schemeClr val="lt1"/>
                </a:solidFill>
                <a:latin typeface="+mn-lt"/>
                <a:ea typeface="Verdana"/>
                <a:cs typeface="Verdana"/>
                <a:sym typeface="Verdana"/>
              </a:rPr>
              <a:t> Ангелина </a:t>
            </a:r>
            <a:br>
              <a:rPr lang="ru-RU" sz="1300" b="1" dirty="0">
                <a:solidFill>
                  <a:schemeClr val="lt1"/>
                </a:solidFill>
                <a:latin typeface="+mn-lt"/>
                <a:ea typeface="Verdana"/>
                <a:cs typeface="Verdana"/>
                <a:sym typeface="Verdana"/>
              </a:rPr>
            </a:br>
            <a:r>
              <a:rPr lang="ru-RU" sz="1300" b="1" dirty="0">
                <a:solidFill>
                  <a:schemeClr val="lt1"/>
                </a:solidFill>
                <a:latin typeface="+mn-lt"/>
                <a:ea typeface="Verdana"/>
                <a:cs typeface="Verdana"/>
                <a:sym typeface="Verdana"/>
              </a:rPr>
              <a:t>Силантьева Анастасия</a:t>
            </a:r>
            <a:endParaRPr sz="1400" b="0" i="0" u="none" strike="noStrike" cap="none" dirty="0">
              <a:solidFill>
                <a:srgbClr val="000000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6383194" y="5749197"/>
            <a:ext cx="18801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 dirty="0">
                <a:solidFill>
                  <a:schemeClr val="lt1"/>
                </a:solidFill>
                <a:latin typeface="+mn-lt"/>
                <a:ea typeface="Verdana"/>
                <a:cs typeface="Verdana"/>
                <a:sym typeface="Verdana"/>
              </a:rPr>
              <a:t>Красноярск, 2023</a:t>
            </a:r>
            <a:endParaRPr sz="1400" b="0" i="0" u="none" strike="noStrike" cap="none" dirty="0">
              <a:solidFill>
                <a:srgbClr val="000000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pic>
        <p:nvPicPr>
          <p:cNvPr id="94" name="Google Shape;94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60961" y="1617589"/>
            <a:ext cx="2655633" cy="12159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5" name="Google Shape;95;p1"/>
          <p:cNvCxnSpPr/>
          <p:nvPr/>
        </p:nvCxnSpPr>
        <p:spPr>
          <a:xfrm>
            <a:off x="1212032" y="5137080"/>
            <a:ext cx="5209124" cy="0"/>
          </a:xfrm>
          <a:prstGeom prst="straightConnector1">
            <a:avLst/>
          </a:prstGeom>
          <a:noFill/>
          <a:ln w="9525" cap="flat" cmpd="sng">
            <a:solidFill>
              <a:srgbClr val="C1C854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96" name="Google Shape;96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816594" y="297180"/>
            <a:ext cx="1060953" cy="8246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"/>
          <p:cNvSpPr txBox="1"/>
          <p:nvPr/>
        </p:nvSpPr>
        <p:spPr>
          <a:xfrm>
            <a:off x="1212037" y="4348117"/>
            <a:ext cx="66975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2000" dirty="0">
                <a:solidFill>
                  <a:schemeClr val="lt1"/>
                </a:solidFill>
                <a:latin typeface="+mj-lt"/>
                <a:ea typeface="Verdana"/>
                <a:cs typeface="Verdana"/>
                <a:sym typeface="Verdana"/>
              </a:rPr>
              <a:t>Приложение для вашего ресторана с индивидуальным подходом к каждому гостю</a:t>
            </a:r>
            <a:endParaRPr sz="600" b="0" i="0" u="none" strike="noStrike" cap="none" dirty="0">
              <a:solidFill>
                <a:schemeClr val="lt1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pic>
        <p:nvPicPr>
          <p:cNvPr id="98" name="Google Shape;98;p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12024" y="3180001"/>
            <a:ext cx="3154344" cy="10929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7"/>
          <p:cNvSpPr txBox="1"/>
          <p:nvPr/>
        </p:nvSpPr>
        <p:spPr>
          <a:xfrm>
            <a:off x="404589" y="1458252"/>
            <a:ext cx="24747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Verdana"/>
              <a:buNone/>
            </a:pPr>
            <a:r>
              <a:rPr lang="ru-RU" sz="3200" b="1" i="0" u="none" strike="noStrike" cap="none" dirty="0">
                <a:solidFill>
                  <a:srgbClr val="3F3F3F"/>
                </a:solidFill>
                <a:latin typeface="+mj-lt"/>
                <a:ea typeface="Verdana"/>
                <a:cs typeface="Verdana"/>
                <a:sym typeface="Verdana"/>
              </a:rPr>
              <a:t>Проблема</a:t>
            </a:r>
            <a:endParaRPr sz="2400" b="0" i="0" u="none" strike="noStrike" cap="none" dirty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7"/>
          <p:cNvSpPr txBox="1"/>
          <p:nvPr/>
        </p:nvSpPr>
        <p:spPr>
          <a:xfrm>
            <a:off x="404600" y="2759650"/>
            <a:ext cx="5831700" cy="22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200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Verdana"/>
                <a:cs typeface="Verdana"/>
                <a:sym typeface="Verdana"/>
              </a:rPr>
              <a:t>Недостаточно высокое</a:t>
            </a:r>
            <a:endParaRPr sz="2000">
              <a:solidFill>
                <a:schemeClr val="dk1"/>
              </a:solidFill>
              <a:highlight>
                <a:srgbClr val="FFFFFF"/>
              </a:highlight>
              <a:latin typeface="+mn-lt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200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Verdana"/>
                <a:cs typeface="Verdana"/>
                <a:sym typeface="Verdana"/>
              </a:rPr>
              <a:t>качество обслуживания</a:t>
            </a:r>
            <a:endParaRPr sz="2000">
              <a:solidFill>
                <a:schemeClr val="dk1"/>
              </a:solidFill>
              <a:latin typeface="+mn-lt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2000" b="0" i="0" u="none" strike="noStrike" cap="none">
                <a:solidFill>
                  <a:schemeClr val="dk1"/>
                </a:solidFill>
                <a:latin typeface="+mn-lt"/>
                <a:ea typeface="Verdana"/>
                <a:cs typeface="Verdana"/>
                <a:sym typeface="Verdana"/>
              </a:rPr>
              <a:t>-&gt; </a:t>
            </a:r>
            <a:r>
              <a:rPr lang="ru-RU" sz="2000">
                <a:solidFill>
                  <a:schemeClr val="dk1"/>
                </a:solidFill>
                <a:latin typeface="+mn-lt"/>
                <a:ea typeface="Verdana"/>
                <a:cs typeface="Verdana"/>
                <a:sym typeface="Verdana"/>
              </a:rPr>
              <a:t>Низкая выручка</a:t>
            </a:r>
            <a:endParaRPr sz="2000">
              <a:solidFill>
                <a:schemeClr val="dk1"/>
              </a:solidFill>
              <a:latin typeface="+mn-lt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000">
              <a:solidFill>
                <a:schemeClr val="dk1"/>
              </a:solidFill>
              <a:latin typeface="+mn-lt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000">
              <a:solidFill>
                <a:schemeClr val="dk1"/>
              </a:solidFill>
              <a:latin typeface="+mn-lt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 sz="2000">
                <a:solidFill>
                  <a:schemeClr val="dk1"/>
                </a:solidFill>
                <a:latin typeface="+mn-lt"/>
                <a:ea typeface="Verdana"/>
                <a:cs typeface="Verdana"/>
                <a:sym typeface="Verdana"/>
              </a:rPr>
              <a:t>Отсутствие индивидуального подхода</a:t>
            </a:r>
            <a:endParaRPr sz="2000">
              <a:solidFill>
                <a:schemeClr val="dk1"/>
              </a:solidFill>
              <a:latin typeface="+mn-lt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 sz="2000" b="0" i="0" u="none" strike="noStrike" cap="none">
                <a:solidFill>
                  <a:schemeClr val="dk1"/>
                </a:solidFill>
                <a:latin typeface="+mn-lt"/>
                <a:ea typeface="Verdana"/>
                <a:cs typeface="Verdana"/>
                <a:sym typeface="Verdana"/>
              </a:rPr>
              <a:t>-&gt; низкий уровень лояльности</a:t>
            </a:r>
            <a:endParaRPr sz="2000" b="0" i="0" u="none" strike="noStrike" cap="none">
              <a:solidFill>
                <a:schemeClr val="dk1"/>
              </a:solidFill>
              <a:latin typeface="+mn-lt"/>
              <a:ea typeface="Verdana"/>
              <a:cs typeface="Verdana"/>
              <a:sym typeface="Verdana"/>
            </a:endParaRPr>
          </a:p>
        </p:txBody>
      </p:sp>
      <p:pic>
        <p:nvPicPr>
          <p:cNvPr id="105" name="Google Shape;105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4589" y="368468"/>
            <a:ext cx="1575386" cy="7213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7"/>
          <p:cNvPicPr preferRelativeResize="0"/>
          <p:nvPr/>
        </p:nvPicPr>
        <p:blipFill rotWithShape="1">
          <a:blip r:embed="rId4">
            <a:alphaModFix/>
          </a:blip>
          <a:srcRect l="15477" r="18166"/>
          <a:stretch/>
        </p:blipFill>
        <p:spPr>
          <a:xfrm>
            <a:off x="6236201" y="213375"/>
            <a:ext cx="59558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8"/>
          <p:cNvPicPr preferRelativeResize="0"/>
          <p:nvPr/>
        </p:nvPicPr>
        <p:blipFill rotWithShape="1">
          <a:blip r:embed="rId5">
            <a:alphaModFix/>
          </a:blip>
          <a:srcRect l="2523" t="31795" r="4587" b="56148"/>
          <a:stretch/>
        </p:blipFill>
        <p:spPr>
          <a:xfrm flipH="1">
            <a:off x="0" y="-13655"/>
            <a:ext cx="12192000" cy="2810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2748" y="368469"/>
            <a:ext cx="1575386" cy="721314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8"/>
          <p:cNvSpPr txBox="1"/>
          <p:nvPr/>
        </p:nvSpPr>
        <p:spPr>
          <a:xfrm>
            <a:off x="3418293" y="2940426"/>
            <a:ext cx="24747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Verdana"/>
              <a:buNone/>
            </a:pPr>
            <a:r>
              <a:rPr lang="ru-RU" sz="1800" b="1" dirty="0">
                <a:solidFill>
                  <a:srgbClr val="262626"/>
                </a:solidFill>
                <a:latin typeface="+mn-lt"/>
                <a:ea typeface="Verdana"/>
                <a:cs typeface="Verdana"/>
                <a:sym typeface="Verdana"/>
              </a:rPr>
              <a:t>Приложение</a:t>
            </a:r>
            <a:endParaRPr sz="1800" b="1" i="0" u="none" strike="noStrike" cap="none" dirty="0">
              <a:solidFill>
                <a:srgbClr val="262626"/>
              </a:solidFill>
              <a:latin typeface="+mn-lt"/>
              <a:ea typeface="Verdana"/>
              <a:cs typeface="Verdana"/>
              <a:sym typeface="Verdana"/>
            </a:endParaRPr>
          </a:p>
        </p:txBody>
      </p:sp>
      <p:sp>
        <p:nvSpPr>
          <p:cNvPr id="115" name="Google Shape;115;p8"/>
          <p:cNvSpPr txBox="1"/>
          <p:nvPr/>
        </p:nvSpPr>
        <p:spPr>
          <a:xfrm>
            <a:off x="3418293" y="3918325"/>
            <a:ext cx="24747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Verdana"/>
              <a:buNone/>
            </a:pPr>
            <a:r>
              <a:rPr lang="ru-RU" sz="1800" b="1" dirty="0">
                <a:solidFill>
                  <a:srgbClr val="262626"/>
                </a:solidFill>
                <a:latin typeface="+mn-lt"/>
                <a:ea typeface="Verdana"/>
                <a:cs typeface="Verdana"/>
                <a:sym typeface="Verdana"/>
              </a:rPr>
              <a:t>Навигация по меню</a:t>
            </a:r>
            <a:endParaRPr sz="1800" b="1" i="0" u="none" strike="noStrike" cap="none" dirty="0">
              <a:solidFill>
                <a:srgbClr val="262626"/>
              </a:solidFill>
              <a:latin typeface="+mn-lt"/>
              <a:ea typeface="Verdana"/>
              <a:cs typeface="Verdana"/>
              <a:sym typeface="Verdana"/>
            </a:endParaRPr>
          </a:p>
        </p:txBody>
      </p:sp>
      <p:sp>
        <p:nvSpPr>
          <p:cNvPr id="116" name="Google Shape;116;p8"/>
          <p:cNvSpPr txBox="1"/>
          <p:nvPr/>
        </p:nvSpPr>
        <p:spPr>
          <a:xfrm>
            <a:off x="3215286" y="4846559"/>
            <a:ext cx="288071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Verdana"/>
              <a:buNone/>
            </a:pPr>
            <a:r>
              <a:rPr lang="ru-RU" sz="1800" b="1" dirty="0">
                <a:solidFill>
                  <a:srgbClr val="262626"/>
                </a:solidFill>
                <a:latin typeface="+mn-lt"/>
                <a:ea typeface="Verdana"/>
                <a:cs typeface="Verdana"/>
                <a:sym typeface="Verdana"/>
              </a:rPr>
              <a:t>Персонализированный подход к гостю</a:t>
            </a:r>
            <a:endParaRPr sz="1800" b="1" i="0" u="none" strike="noStrike" cap="none" dirty="0">
              <a:solidFill>
                <a:srgbClr val="262626"/>
              </a:solidFill>
              <a:latin typeface="+mn-lt"/>
              <a:ea typeface="Verdana"/>
              <a:cs typeface="Verdana"/>
              <a:sym typeface="Verdana"/>
            </a:endParaRPr>
          </a:p>
        </p:txBody>
      </p:sp>
      <p:sp>
        <p:nvSpPr>
          <p:cNvPr id="117" name="Google Shape;117;p8"/>
          <p:cNvSpPr txBox="1"/>
          <p:nvPr/>
        </p:nvSpPr>
        <p:spPr>
          <a:xfrm>
            <a:off x="3418293" y="6115212"/>
            <a:ext cx="24747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Verdana"/>
              <a:buNone/>
            </a:pPr>
            <a:r>
              <a:rPr lang="ru-RU" sz="1800" b="1" dirty="0">
                <a:solidFill>
                  <a:srgbClr val="262626"/>
                </a:solidFill>
                <a:latin typeface="+mn-lt"/>
                <a:ea typeface="Verdana"/>
                <a:cs typeface="Verdana"/>
                <a:sym typeface="Verdana"/>
              </a:rPr>
              <a:t>Биометрия</a:t>
            </a:r>
            <a:endParaRPr sz="1800" b="1" i="0" u="none" strike="noStrike" cap="none" dirty="0">
              <a:solidFill>
                <a:srgbClr val="262626"/>
              </a:solidFill>
              <a:latin typeface="+mn-lt"/>
              <a:ea typeface="Verdana"/>
              <a:cs typeface="Verdana"/>
              <a:sym typeface="Verdana"/>
            </a:endParaRPr>
          </a:p>
        </p:txBody>
      </p:sp>
      <p:sp>
        <p:nvSpPr>
          <p:cNvPr id="122" name="Google Shape;122;p8"/>
          <p:cNvSpPr txBox="1"/>
          <p:nvPr/>
        </p:nvSpPr>
        <p:spPr>
          <a:xfrm>
            <a:off x="840141" y="1278025"/>
            <a:ext cx="6131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Verdana"/>
              <a:buNone/>
            </a:pPr>
            <a:r>
              <a:rPr lang="ru-RU" sz="2000" b="1" i="0" u="none" strike="noStrike" cap="none">
                <a:solidFill>
                  <a:schemeClr val="lt1"/>
                </a:solidFill>
                <a:latin typeface="+mn-lt"/>
                <a:ea typeface="Verdana"/>
                <a:cs typeface="Verdana"/>
                <a:sym typeface="Verdana"/>
              </a:rPr>
              <a:t>Решение - это ….</a:t>
            </a:r>
            <a:endParaRPr sz="1400" b="0" i="0" u="none" strike="noStrike" cap="none">
              <a:solidFill>
                <a:srgbClr val="000000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B3A8FB-B428-642E-6EF4-3E9BC5199797}"/>
              </a:ext>
            </a:extLst>
          </p:cNvPr>
          <p:cNvGrpSpPr/>
          <p:nvPr/>
        </p:nvGrpSpPr>
        <p:grpSpPr>
          <a:xfrm>
            <a:off x="1656871" y="2561379"/>
            <a:ext cx="1168400" cy="867621"/>
            <a:chOff x="1303867" y="2082800"/>
            <a:chExt cx="1168400" cy="867621"/>
          </a:xfrm>
        </p:grpSpPr>
        <p:sp>
          <p:nvSpPr>
            <p:cNvPr id="118" name="Google Shape;118;p8"/>
            <p:cNvSpPr/>
            <p:nvPr/>
          </p:nvSpPr>
          <p:spPr>
            <a:xfrm>
              <a:off x="1303867" y="2082800"/>
              <a:ext cx="1168400" cy="86762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+mn-lt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4" name="Google Shape;124;p8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1684033" y="2155950"/>
              <a:ext cx="408100" cy="7213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6F51CEEF-3F54-7F7A-7572-5C7AA5D50035}"/>
              </a:ext>
            </a:extLst>
          </p:cNvPr>
          <p:cNvGrpSpPr/>
          <p:nvPr/>
        </p:nvGrpSpPr>
        <p:grpSpPr>
          <a:xfrm>
            <a:off x="1656871" y="3655748"/>
            <a:ext cx="1168400" cy="867621"/>
            <a:chOff x="4097275" y="2078870"/>
            <a:chExt cx="1168400" cy="867621"/>
          </a:xfrm>
        </p:grpSpPr>
        <p:sp>
          <p:nvSpPr>
            <p:cNvPr id="119" name="Google Shape;119;p8"/>
            <p:cNvSpPr/>
            <p:nvPr/>
          </p:nvSpPr>
          <p:spPr>
            <a:xfrm>
              <a:off x="4097275" y="2078870"/>
              <a:ext cx="1168400" cy="867621"/>
            </a:xfrm>
            <a:prstGeom prst="rect">
              <a:avLst/>
            </a:prstGeom>
            <a:solidFill>
              <a:srgbClr val="88888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+mn-lt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5" name="Google Shape;125;p8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4375380" y="2190300"/>
              <a:ext cx="612190" cy="6026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8877741C-D0D3-F998-711E-B8936B187B93}"/>
              </a:ext>
            </a:extLst>
          </p:cNvPr>
          <p:cNvGrpSpPr/>
          <p:nvPr/>
        </p:nvGrpSpPr>
        <p:grpSpPr>
          <a:xfrm>
            <a:off x="1653776" y="5866048"/>
            <a:ext cx="1168400" cy="867621"/>
            <a:chOff x="9719735" y="2025935"/>
            <a:chExt cx="1168400" cy="867621"/>
          </a:xfrm>
        </p:grpSpPr>
        <p:sp>
          <p:nvSpPr>
            <p:cNvPr id="121" name="Google Shape;121;p8"/>
            <p:cNvSpPr/>
            <p:nvPr/>
          </p:nvSpPr>
          <p:spPr>
            <a:xfrm>
              <a:off x="9719735" y="2025935"/>
              <a:ext cx="1168400" cy="867621"/>
            </a:xfrm>
            <a:prstGeom prst="rect">
              <a:avLst/>
            </a:prstGeom>
            <a:solidFill>
              <a:srgbClr val="88888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+mn-lt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6" name="Google Shape;126;p8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10051050" y="2099099"/>
              <a:ext cx="505739" cy="7213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75ADFD83-A0DA-D063-3CEB-BCB7700161BC}"/>
              </a:ext>
            </a:extLst>
          </p:cNvPr>
          <p:cNvGrpSpPr/>
          <p:nvPr/>
        </p:nvGrpSpPr>
        <p:grpSpPr>
          <a:xfrm>
            <a:off x="1656871" y="4760898"/>
            <a:ext cx="1168400" cy="867621"/>
            <a:chOff x="6890672" y="2050933"/>
            <a:chExt cx="1168400" cy="867621"/>
          </a:xfrm>
        </p:grpSpPr>
        <p:sp>
          <p:nvSpPr>
            <p:cNvPr id="120" name="Google Shape;120;p8"/>
            <p:cNvSpPr/>
            <p:nvPr/>
          </p:nvSpPr>
          <p:spPr>
            <a:xfrm>
              <a:off x="6890672" y="2050933"/>
              <a:ext cx="1168400" cy="867621"/>
            </a:xfrm>
            <a:prstGeom prst="rect">
              <a:avLst/>
            </a:prstGeom>
            <a:solidFill>
              <a:srgbClr val="88888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+mn-lt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7" name="Google Shape;127;p8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7170074" y="2159702"/>
              <a:ext cx="609600" cy="6000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" name="Green Modern Mobile App Launching Animated Mobile Video">
            <a:hlinkClick r:id="" action="ppaction://media"/>
            <a:extLst>
              <a:ext uri="{FF2B5EF4-FFF2-40B4-BE49-F238E27FC236}">
                <a16:creationId xmlns:a16="http://schemas.microsoft.com/office/drawing/2014/main" id="{0C796CE6-DB28-6DA4-0A55-4E3FEEC0595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334375" y="-13655"/>
            <a:ext cx="385762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999659161c_0_59"/>
          <p:cNvSpPr txBox="1"/>
          <p:nvPr/>
        </p:nvSpPr>
        <p:spPr>
          <a:xfrm>
            <a:off x="2564550" y="467535"/>
            <a:ext cx="70629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Verdana"/>
              <a:buNone/>
            </a:pPr>
            <a:r>
              <a:rPr lang="ru-RU" sz="2800" b="1" i="0" u="none" strike="noStrike" cap="none" dirty="0">
                <a:solidFill>
                  <a:srgbClr val="3F3F3F"/>
                </a:solidFill>
                <a:latin typeface="+mj-lt"/>
                <a:ea typeface="Verdana"/>
                <a:cs typeface="Verdana"/>
                <a:sym typeface="Verdana"/>
              </a:rPr>
              <a:t>Конкуренты/аналоги</a:t>
            </a:r>
            <a:endParaRPr sz="1800" b="0" i="0" u="none" strike="noStrike" cap="none" dirty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pic>
        <p:nvPicPr>
          <p:cNvPr id="133" name="Google Shape;133;g2999659161c_0_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4589" y="368468"/>
            <a:ext cx="1575385" cy="72131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4" name="Google Shape;134;g2999659161c_0_59"/>
          <p:cNvGraphicFramePr/>
          <p:nvPr>
            <p:extLst>
              <p:ext uri="{D42A27DB-BD31-4B8C-83A1-F6EECF244321}">
                <p14:modId xmlns:p14="http://schemas.microsoft.com/office/powerpoint/2010/main" val="1973797884"/>
              </p:ext>
            </p:extLst>
          </p:nvPr>
        </p:nvGraphicFramePr>
        <p:xfrm>
          <a:off x="730750" y="1833638"/>
          <a:ext cx="10730500" cy="3535530"/>
        </p:xfrm>
        <a:graphic>
          <a:graphicData uri="http://schemas.openxmlformats.org/drawingml/2006/table">
            <a:tbl>
              <a:tblPr>
                <a:noFill/>
                <a:tableStyleId>{9C73FAD4-F31E-4510-9E5B-29E4CE84AA6C}</a:tableStyleId>
              </a:tblPr>
              <a:tblGrid>
                <a:gridCol w="2146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6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6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46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46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+mn-lt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88888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8888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8888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8888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600" dirty="0">
                          <a:latin typeface="+mn-lt"/>
                        </a:rPr>
                        <a:t>Навигация по меню </a:t>
                      </a:r>
                      <a:r>
                        <a:rPr lang="ru-RU" sz="1600" dirty="0">
                          <a:solidFill>
                            <a:schemeClr val="dk1"/>
                          </a:solidFill>
                          <a:latin typeface="+mn-lt"/>
                        </a:rPr>
                        <a:t> </a:t>
                      </a:r>
                      <a:endParaRPr sz="1600" u="none" strike="noStrike" cap="none" dirty="0">
                        <a:latin typeface="+mn-lt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88888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8888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8888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88888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600" dirty="0">
                          <a:solidFill>
                            <a:schemeClr val="dk1"/>
                          </a:solidFill>
                          <a:latin typeface="+mn-lt"/>
                        </a:rPr>
                        <a:t>Запоминание предпочтений гостя</a:t>
                      </a:r>
                      <a:endParaRPr sz="1600" u="none" strike="noStrike" cap="none" dirty="0">
                        <a:latin typeface="+mn-lt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88888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8888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8888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8888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600" dirty="0">
                          <a:solidFill>
                            <a:schemeClr val="dk1"/>
                          </a:solidFill>
                          <a:latin typeface="+mn-lt"/>
                        </a:rPr>
                        <a:t>Оплата заказа в приложении</a:t>
                      </a:r>
                      <a:endParaRPr sz="1600" u="none" strike="noStrike" cap="none" dirty="0">
                        <a:latin typeface="+mn-lt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88888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8888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8888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8888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>
                          <a:solidFill>
                            <a:schemeClr val="dk1"/>
                          </a:solidFill>
                          <a:latin typeface="+mn-lt"/>
                        </a:rPr>
                        <a:t>Рекомендации блюд </a:t>
                      </a:r>
                      <a:endParaRPr sz="1600" dirty="0">
                        <a:solidFill>
                          <a:schemeClr val="dk1"/>
                        </a:solidFill>
                        <a:latin typeface="+mn-lt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88888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8888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8888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8888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2000">
                          <a:solidFill>
                            <a:schemeClr val="dk1"/>
                          </a:solidFill>
                          <a:latin typeface="+mn-lt"/>
                        </a:rPr>
                        <a:t>TouchBistro </a:t>
                      </a:r>
                      <a:endParaRPr sz="2000" u="none" strike="noStrike" cap="none">
                        <a:latin typeface="+mn-lt"/>
                      </a:endParaRPr>
                    </a:p>
                  </a:txBody>
                  <a:tcPr marL="91425" marR="91425" marT="91425" marB="91425">
                    <a:lnR w="127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8888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>
                          <a:solidFill>
                            <a:schemeClr val="dk1"/>
                          </a:solidFill>
                          <a:latin typeface="+mn-lt"/>
                        </a:rPr>
                        <a:t>-</a:t>
                      </a:r>
                      <a:endParaRPr sz="2800">
                        <a:latin typeface="+mn-lt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88888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>
                          <a:latin typeface="+mn-lt"/>
                        </a:rPr>
                        <a:t>-</a:t>
                      </a:r>
                      <a:endParaRPr sz="2800">
                        <a:latin typeface="+mn-lt"/>
                      </a:endParaRPr>
                    </a:p>
                  </a:txBody>
                  <a:tcPr marL="91425" marR="91425" marT="91425" marB="91425">
                    <a:lnL w="127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8888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>
                          <a:latin typeface="+mn-lt"/>
                        </a:rPr>
                        <a:t>-</a:t>
                      </a:r>
                      <a:endParaRPr sz="2800">
                        <a:latin typeface="+mn-lt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8888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>
                          <a:latin typeface="+mn-lt"/>
                        </a:rPr>
                        <a:t>-</a:t>
                      </a:r>
                      <a:endParaRPr sz="2800">
                        <a:latin typeface="+mn-lt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8888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2000">
                          <a:solidFill>
                            <a:schemeClr val="dk1"/>
                          </a:solidFill>
                          <a:latin typeface="+mn-lt"/>
                        </a:rPr>
                        <a:t>SevenRooms </a:t>
                      </a:r>
                      <a:endParaRPr sz="2000">
                        <a:solidFill>
                          <a:schemeClr val="dk1"/>
                        </a:solidFill>
                        <a:latin typeface="+mn-lt"/>
                      </a:endParaRPr>
                    </a:p>
                  </a:txBody>
                  <a:tcPr marL="91425" marR="91425" marT="91425" marB="91425">
                    <a:lnR w="127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>
                          <a:solidFill>
                            <a:schemeClr val="dk1"/>
                          </a:solidFill>
                          <a:latin typeface="+mn-lt"/>
                        </a:rPr>
                        <a:t>-</a:t>
                      </a:r>
                      <a:endParaRPr sz="2800">
                        <a:latin typeface="+mn-lt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>
                          <a:latin typeface="+mn-lt"/>
                        </a:rPr>
                        <a:t>-</a:t>
                      </a:r>
                      <a:endParaRPr sz="2800">
                        <a:latin typeface="+mn-lt"/>
                      </a:endParaRPr>
                    </a:p>
                  </a:txBody>
                  <a:tcPr marL="91425" marR="91425" marT="91425" marB="91425">
                    <a:lnL w="127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>
                          <a:latin typeface="+mn-lt"/>
                        </a:rPr>
                        <a:t>-</a:t>
                      </a:r>
                      <a:endParaRPr sz="2800">
                        <a:latin typeface="+mn-lt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>
                          <a:latin typeface="+mn-lt"/>
                        </a:rPr>
                        <a:t>-</a:t>
                      </a:r>
                      <a:endParaRPr sz="2800">
                        <a:latin typeface="+mn-lt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2000">
                          <a:solidFill>
                            <a:schemeClr val="dk1"/>
                          </a:solidFill>
                          <a:latin typeface="+mn-lt"/>
                        </a:rPr>
                        <a:t>Lightspeed Restaurant </a:t>
                      </a:r>
                      <a:endParaRPr sz="2000" u="none" strike="noStrike" cap="none">
                        <a:latin typeface="+mn-lt"/>
                      </a:endParaRPr>
                    </a:p>
                  </a:txBody>
                  <a:tcPr marL="91425" marR="91425" marT="91425" marB="91425">
                    <a:lnR w="127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2800">
                          <a:solidFill>
                            <a:schemeClr val="dk1"/>
                          </a:solidFill>
                          <a:latin typeface="+mn-lt"/>
                        </a:rPr>
                        <a:t>-</a:t>
                      </a:r>
                      <a:endParaRPr sz="2800">
                        <a:latin typeface="+mn-lt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>
                          <a:latin typeface="+mn-lt"/>
                        </a:rPr>
                        <a:t>-</a:t>
                      </a:r>
                      <a:endParaRPr sz="2800">
                        <a:latin typeface="+mn-lt"/>
                      </a:endParaRPr>
                    </a:p>
                  </a:txBody>
                  <a:tcPr marL="91425" marR="91425" marT="91425" marB="91425">
                    <a:lnL w="127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>
                          <a:latin typeface="+mn-lt"/>
                        </a:rPr>
                        <a:t>-</a:t>
                      </a:r>
                      <a:endParaRPr sz="2800">
                        <a:latin typeface="+mn-lt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>
                          <a:latin typeface="+mn-lt"/>
                        </a:rPr>
                        <a:t>-</a:t>
                      </a:r>
                      <a:endParaRPr sz="2800">
                        <a:latin typeface="+mn-lt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900" b="1">
                          <a:solidFill>
                            <a:schemeClr val="dk1"/>
                          </a:solidFill>
                          <a:latin typeface="+mn-lt"/>
                        </a:rPr>
                        <a:t>IPersonal</a:t>
                      </a:r>
                      <a:endParaRPr sz="2100" b="1" u="none" strike="noStrike" cap="none">
                        <a:latin typeface="+mn-lt"/>
                      </a:endParaRP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2800">
                          <a:solidFill>
                            <a:schemeClr val="dk1"/>
                          </a:solidFill>
                          <a:latin typeface="+mn-lt"/>
                        </a:rPr>
                        <a:t>+</a:t>
                      </a:r>
                      <a:endParaRPr sz="2800">
                        <a:latin typeface="+mn-lt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2800">
                          <a:latin typeface="+mn-lt"/>
                        </a:rPr>
                        <a:t>+</a:t>
                      </a:r>
                      <a:endParaRPr sz="2800" u="none" strike="noStrike" cap="none">
                        <a:latin typeface="+mn-lt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>
                          <a:latin typeface="+mn-lt"/>
                        </a:rPr>
                        <a:t>+</a:t>
                      </a:r>
                      <a:endParaRPr sz="2800">
                        <a:latin typeface="+mn-lt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>
                          <a:latin typeface="+mn-lt"/>
                        </a:rPr>
                        <a:t>+</a:t>
                      </a:r>
                      <a:endParaRPr sz="2800" dirty="0">
                        <a:latin typeface="+mn-lt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99a14d199d_0_0"/>
          <p:cNvSpPr txBox="1"/>
          <p:nvPr/>
        </p:nvSpPr>
        <p:spPr>
          <a:xfrm>
            <a:off x="2752783" y="436757"/>
            <a:ext cx="33873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Verdana"/>
              <a:buNone/>
            </a:pPr>
            <a:r>
              <a:rPr lang="ru-RU" sz="3200" b="1" i="0" u="none" strike="noStrike" cap="none" dirty="0">
                <a:solidFill>
                  <a:srgbClr val="3F3F3F"/>
                </a:solidFill>
                <a:latin typeface="+mj-lt"/>
                <a:ea typeface="Verdana"/>
                <a:cs typeface="Verdana"/>
                <a:sym typeface="Verdana"/>
              </a:rPr>
              <a:t>Бизнес-модель</a:t>
            </a:r>
            <a:endParaRPr sz="2400" b="0" i="0" u="none" strike="noStrike" cap="none" dirty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pic>
        <p:nvPicPr>
          <p:cNvPr id="140" name="Google Shape;140;g299a14d199d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4589" y="368468"/>
            <a:ext cx="1575385" cy="721314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g299a14d199d_0_0"/>
          <p:cNvSpPr txBox="1"/>
          <p:nvPr/>
        </p:nvSpPr>
        <p:spPr>
          <a:xfrm>
            <a:off x="878924" y="2832412"/>
            <a:ext cx="580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Verdana"/>
              <a:buNone/>
            </a:pPr>
            <a:r>
              <a:rPr lang="ru-RU" sz="2000" b="1" i="0" u="none" strike="noStrike" cap="none">
                <a:solidFill>
                  <a:srgbClr val="3F3F3F"/>
                </a:solidFill>
                <a:latin typeface="+mn-lt"/>
                <a:ea typeface="Verdana"/>
                <a:cs typeface="Verdana"/>
                <a:sym typeface="Verdana"/>
              </a:rPr>
              <a:t>01</a:t>
            </a:r>
            <a:endParaRPr sz="1400" b="0" i="0" u="none" strike="noStrike" cap="none">
              <a:solidFill>
                <a:srgbClr val="000000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g299a14d199d_0_0"/>
          <p:cNvSpPr txBox="1"/>
          <p:nvPr/>
        </p:nvSpPr>
        <p:spPr>
          <a:xfrm>
            <a:off x="4317144" y="2849791"/>
            <a:ext cx="580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Verdana"/>
              <a:buNone/>
            </a:pPr>
            <a:r>
              <a:rPr lang="ru-RU" sz="2000" b="1" i="0" u="none" strike="noStrike" cap="none">
                <a:solidFill>
                  <a:srgbClr val="3F3F3F"/>
                </a:solidFill>
                <a:latin typeface="+mn-lt"/>
                <a:ea typeface="Verdana"/>
                <a:cs typeface="Verdana"/>
                <a:sym typeface="Verdana"/>
              </a:rPr>
              <a:t>02</a:t>
            </a:r>
            <a:endParaRPr sz="1400" b="0" i="0" u="none" strike="noStrike" cap="none">
              <a:solidFill>
                <a:srgbClr val="000000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g299a14d199d_0_0"/>
          <p:cNvSpPr txBox="1"/>
          <p:nvPr/>
        </p:nvSpPr>
        <p:spPr>
          <a:xfrm>
            <a:off x="8389363" y="2832402"/>
            <a:ext cx="580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Verdana"/>
              <a:buNone/>
            </a:pPr>
            <a:r>
              <a:rPr lang="ru-RU" sz="2000" b="1" i="0" u="none" strike="noStrike" cap="none">
                <a:solidFill>
                  <a:srgbClr val="3F3F3F"/>
                </a:solidFill>
                <a:latin typeface="+mn-lt"/>
                <a:ea typeface="Verdana"/>
                <a:cs typeface="Verdana"/>
                <a:sym typeface="Verdana"/>
              </a:rPr>
              <a:t>03</a:t>
            </a:r>
            <a:endParaRPr sz="1400" b="0" i="0" u="none" strike="noStrike" cap="none">
              <a:solidFill>
                <a:srgbClr val="000000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g299a14d199d_0_0"/>
          <p:cNvSpPr txBox="1"/>
          <p:nvPr/>
        </p:nvSpPr>
        <p:spPr>
          <a:xfrm>
            <a:off x="1447064" y="2856421"/>
            <a:ext cx="2474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Verdana"/>
              <a:buNone/>
            </a:pPr>
            <a:r>
              <a:rPr lang="ru-RU" sz="1900" b="1" i="0" u="none" strike="noStrike" cap="none">
                <a:solidFill>
                  <a:srgbClr val="262626"/>
                </a:solidFill>
                <a:latin typeface="+mn-lt"/>
                <a:ea typeface="Verdana"/>
                <a:cs typeface="Verdana"/>
                <a:sym typeface="Verdana"/>
              </a:rPr>
              <a:t>ЦА</a:t>
            </a:r>
            <a:endParaRPr sz="1900" b="1" i="0" u="none" strike="noStrike" cap="none">
              <a:solidFill>
                <a:srgbClr val="262626"/>
              </a:solidFill>
              <a:latin typeface="+mn-lt"/>
              <a:ea typeface="Verdana"/>
              <a:cs typeface="Verdana"/>
              <a:sym typeface="Verdana"/>
            </a:endParaRPr>
          </a:p>
        </p:txBody>
      </p:sp>
      <p:sp>
        <p:nvSpPr>
          <p:cNvPr id="145" name="Google Shape;145;g299a14d199d_0_0"/>
          <p:cNvSpPr txBox="1"/>
          <p:nvPr/>
        </p:nvSpPr>
        <p:spPr>
          <a:xfrm>
            <a:off x="1447075" y="3331624"/>
            <a:ext cx="2474700" cy="2419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chemeClr val="dk1"/>
                </a:solidFill>
                <a:latin typeface="+mn-lt"/>
                <a:ea typeface="Verdana"/>
                <a:cs typeface="Verdana"/>
                <a:sym typeface="Verdana"/>
              </a:rPr>
              <a:t>В2В</a:t>
            </a:r>
            <a:endParaRPr>
              <a:solidFill>
                <a:schemeClr val="dk1"/>
              </a:solidFill>
              <a:latin typeface="+mn-lt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chemeClr val="dk1"/>
                </a:solidFill>
                <a:latin typeface="+mn-lt"/>
                <a:ea typeface="Verdana"/>
                <a:cs typeface="Verdana"/>
                <a:sym typeface="Verdana"/>
              </a:rPr>
              <a:t>Рестораны, функция обслуживания в которых лежит на официантах, преимущественно рестораны высокого класса, где большое внимание уделяется гостью и его предпочтениям</a:t>
            </a:r>
            <a:endParaRPr>
              <a:latin typeface="+mn-lt"/>
              <a:ea typeface="Verdana"/>
              <a:cs typeface="Verdana"/>
              <a:sym typeface="Verdana"/>
            </a:endParaRPr>
          </a:p>
        </p:txBody>
      </p:sp>
      <p:sp>
        <p:nvSpPr>
          <p:cNvPr id="146" name="Google Shape;146;g299a14d199d_0_0"/>
          <p:cNvSpPr txBox="1"/>
          <p:nvPr/>
        </p:nvSpPr>
        <p:spPr>
          <a:xfrm>
            <a:off x="4891288" y="2867193"/>
            <a:ext cx="2474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Verdana"/>
              <a:buNone/>
            </a:pPr>
            <a:r>
              <a:rPr lang="ru-RU" sz="1900" b="1" i="0" u="none" strike="noStrike" cap="none">
                <a:solidFill>
                  <a:srgbClr val="262626"/>
                </a:solidFill>
                <a:latin typeface="+mn-lt"/>
                <a:ea typeface="Verdana"/>
                <a:cs typeface="Verdana"/>
                <a:sym typeface="Verdana"/>
              </a:rPr>
              <a:t>Доход</a:t>
            </a:r>
            <a:endParaRPr sz="1900" b="1" i="0" u="none" strike="noStrike" cap="none">
              <a:solidFill>
                <a:srgbClr val="262626"/>
              </a:solidFill>
              <a:latin typeface="+mn-lt"/>
              <a:ea typeface="Verdana"/>
              <a:cs typeface="Verdana"/>
              <a:sym typeface="Verdana"/>
            </a:endParaRPr>
          </a:p>
        </p:txBody>
      </p:sp>
      <p:sp>
        <p:nvSpPr>
          <p:cNvPr id="147" name="Google Shape;147;g299a14d199d_0_0"/>
          <p:cNvSpPr txBox="1"/>
          <p:nvPr/>
        </p:nvSpPr>
        <p:spPr>
          <a:xfrm>
            <a:off x="4891287" y="3342395"/>
            <a:ext cx="2474700" cy="2419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>
                <a:solidFill>
                  <a:schemeClr val="dk1"/>
                </a:solidFill>
                <a:latin typeface="+mn-lt"/>
                <a:ea typeface="Verdana"/>
                <a:cs typeface="Verdana"/>
                <a:sym typeface="Verdana"/>
              </a:rPr>
              <a:t>Платная подписка на отдельные дополнительные функции, такие как расширенный доступ к информации о гостях, аналитика по их предпочтениям и поведению, а также возможность оплаты по биометрии</a:t>
            </a:r>
            <a:endParaRPr sz="1500" dirty="0">
              <a:solidFill>
                <a:srgbClr val="7F7F7F"/>
              </a:solidFill>
              <a:latin typeface="+mn-lt"/>
              <a:ea typeface="Verdana"/>
              <a:cs typeface="Verdana"/>
              <a:sym typeface="Verdana"/>
            </a:endParaRPr>
          </a:p>
        </p:txBody>
      </p:sp>
      <p:sp>
        <p:nvSpPr>
          <p:cNvPr id="148" name="Google Shape;148;g299a14d199d_0_0"/>
          <p:cNvSpPr txBox="1"/>
          <p:nvPr/>
        </p:nvSpPr>
        <p:spPr>
          <a:xfrm>
            <a:off x="8963499" y="2841100"/>
            <a:ext cx="29694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Verdana"/>
              <a:buNone/>
            </a:pPr>
            <a:r>
              <a:rPr lang="ru-RU" sz="1900" b="1">
                <a:solidFill>
                  <a:srgbClr val="262626"/>
                </a:solidFill>
                <a:latin typeface="+mn-lt"/>
                <a:ea typeface="Verdana"/>
                <a:cs typeface="Verdana"/>
                <a:sym typeface="Verdana"/>
              </a:rPr>
              <a:t>Расходы</a:t>
            </a:r>
            <a:endParaRPr sz="1900" b="1" i="0" u="none" strike="noStrike" cap="none">
              <a:solidFill>
                <a:srgbClr val="262626"/>
              </a:solidFill>
              <a:latin typeface="+mn-lt"/>
              <a:ea typeface="Verdana"/>
              <a:cs typeface="Verdana"/>
              <a:sym typeface="Verdana"/>
            </a:endParaRPr>
          </a:p>
        </p:txBody>
      </p:sp>
      <p:sp>
        <p:nvSpPr>
          <p:cNvPr id="149" name="Google Shape;149;g299a14d199d_0_0"/>
          <p:cNvSpPr txBox="1"/>
          <p:nvPr/>
        </p:nvSpPr>
        <p:spPr>
          <a:xfrm>
            <a:off x="8969580" y="3342405"/>
            <a:ext cx="2474700" cy="2031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Verdana"/>
              <a:buNone/>
            </a:pPr>
            <a:r>
              <a:rPr lang="ru-RU">
                <a:solidFill>
                  <a:schemeClr val="dk1"/>
                </a:solidFill>
                <a:latin typeface="+mn-lt"/>
                <a:ea typeface="Verdana"/>
                <a:cs typeface="Verdana"/>
                <a:sym typeface="Verdana"/>
              </a:rPr>
              <a:t>Банковские затраты (комиссия), зарплата сотрудников, затраты на рекламу, затраты на обслуживание сайта и всё что относится к разработкам сайта Программы для создания контента Интернет, свет</a:t>
            </a:r>
            <a:endParaRPr i="0" u="none" strike="noStrike" cap="none">
              <a:solidFill>
                <a:srgbClr val="7F7F7F"/>
              </a:solidFill>
              <a:latin typeface="+mn-lt"/>
              <a:ea typeface="Verdana"/>
              <a:cs typeface="Verdana"/>
              <a:sym typeface="Verdana"/>
            </a:endParaRPr>
          </a:p>
        </p:txBody>
      </p:sp>
      <p:sp>
        <p:nvSpPr>
          <p:cNvPr id="150" name="Google Shape;150;g299a14d199d_0_0"/>
          <p:cNvSpPr txBox="1"/>
          <p:nvPr/>
        </p:nvSpPr>
        <p:spPr>
          <a:xfrm>
            <a:off x="5148433" y="1432550"/>
            <a:ext cx="1983300" cy="566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1">
              <a:lnSpc>
                <a:spcPct val="107916"/>
              </a:lnSpc>
            </a:pPr>
            <a:r>
              <a:rPr lang="ru-RU" sz="2300" dirty="0" err="1">
                <a:solidFill>
                  <a:schemeClr val="dk1"/>
                </a:solidFill>
                <a:latin typeface="+mn-lt"/>
                <a:ea typeface="Verdana"/>
                <a:cs typeface="Verdana"/>
                <a:sym typeface="Verdana"/>
              </a:rPr>
              <a:t>Freemium</a:t>
            </a:r>
            <a:endParaRPr sz="2300" dirty="0">
              <a:latin typeface="+mn-lt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999659161c_0_29"/>
          <p:cNvSpPr txBox="1"/>
          <p:nvPr/>
        </p:nvSpPr>
        <p:spPr>
          <a:xfrm>
            <a:off x="3991850" y="729125"/>
            <a:ext cx="7062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Verdana"/>
              <a:buNone/>
            </a:pPr>
            <a:r>
              <a:rPr lang="ru-RU" sz="2000" b="1" i="0" u="none" strike="noStrike" cap="none" dirty="0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  <a:t>Рынок /</a:t>
            </a:r>
            <a:r>
              <a:rPr lang="ru-RU" sz="2000" b="1" i="0" u="none" strike="noStrike" cap="none" dirty="0" err="1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  <a:t>Tam</a:t>
            </a:r>
            <a:r>
              <a:rPr lang="ru-RU" sz="2000" b="1" i="0" u="none" strike="noStrike" cap="none" dirty="0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  <a:t>, </a:t>
            </a:r>
            <a:r>
              <a:rPr lang="ru-RU" sz="2000" b="1" i="0" u="none" strike="noStrike" cap="none" dirty="0" err="1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  <a:t>Sam</a:t>
            </a:r>
            <a:r>
              <a:rPr lang="ru-RU" sz="2000" b="1" i="0" u="none" strike="noStrike" cap="none" dirty="0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  <a:t>, </a:t>
            </a:r>
            <a:r>
              <a:rPr lang="ru-RU" sz="2000" b="1" i="0" u="none" strike="noStrike" cap="none" dirty="0" err="1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  <a:t>Som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6" name="Google Shape;176;g2999659161c_0_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4589" y="368468"/>
            <a:ext cx="1575385" cy="721314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g2999659161c_0_29"/>
          <p:cNvSpPr txBox="1"/>
          <p:nvPr/>
        </p:nvSpPr>
        <p:spPr>
          <a:xfrm>
            <a:off x="6871010" y="1714581"/>
            <a:ext cx="24747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Verdana"/>
              <a:buNone/>
            </a:pPr>
            <a:r>
              <a:rPr lang="ru-RU" sz="1800" b="1" i="0" u="none" strike="noStrike" cap="none">
                <a:solidFill>
                  <a:srgbClr val="262626"/>
                </a:solidFill>
                <a:latin typeface="+mn-lt"/>
                <a:ea typeface="Verdana"/>
                <a:cs typeface="Verdana"/>
                <a:sym typeface="Verdana"/>
              </a:rPr>
              <a:t>Tam</a:t>
            </a:r>
            <a:endParaRPr sz="1800" b="1" i="0" u="none" strike="noStrike" cap="none">
              <a:solidFill>
                <a:srgbClr val="262626"/>
              </a:solidFill>
              <a:latin typeface="+mn-lt"/>
              <a:ea typeface="Verdana"/>
              <a:cs typeface="Verdana"/>
              <a:sym typeface="Verdana"/>
            </a:endParaRPr>
          </a:p>
        </p:txBody>
      </p:sp>
      <p:sp>
        <p:nvSpPr>
          <p:cNvPr id="178" name="Google Shape;178;g2999659161c_0_29"/>
          <p:cNvSpPr txBox="1"/>
          <p:nvPr/>
        </p:nvSpPr>
        <p:spPr>
          <a:xfrm>
            <a:off x="6871008" y="2189783"/>
            <a:ext cx="2951417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Verdana"/>
              <a:buNone/>
            </a:pPr>
            <a:r>
              <a:rPr lang="ru-RU" sz="1600" dirty="0">
                <a:solidFill>
                  <a:srgbClr val="7F7F7F"/>
                </a:solidFill>
                <a:latin typeface="+mn-lt"/>
                <a:ea typeface="Verdana"/>
                <a:cs typeface="Verdana"/>
                <a:sym typeface="Verdana"/>
              </a:rPr>
              <a:t>По данным Росстат рынок общественного питания в России 2022 году </a:t>
            </a:r>
            <a:endParaRPr sz="1600" b="0" i="0" u="none" strike="noStrike" cap="none" dirty="0">
              <a:solidFill>
                <a:srgbClr val="7F7F7F"/>
              </a:solidFill>
              <a:latin typeface="+mn-lt"/>
              <a:ea typeface="Verdana"/>
              <a:cs typeface="Verdana"/>
              <a:sym typeface="Verdana"/>
            </a:endParaRPr>
          </a:p>
        </p:txBody>
      </p:sp>
      <p:sp>
        <p:nvSpPr>
          <p:cNvPr id="179" name="Google Shape;179;g2999659161c_0_29"/>
          <p:cNvSpPr txBox="1"/>
          <p:nvPr/>
        </p:nvSpPr>
        <p:spPr>
          <a:xfrm>
            <a:off x="6871009" y="2994189"/>
            <a:ext cx="24747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Verdana"/>
              <a:buNone/>
            </a:pPr>
            <a:r>
              <a:rPr lang="ru-RU" sz="1800" b="1" i="0" u="none" strike="noStrike" cap="none">
                <a:solidFill>
                  <a:srgbClr val="262626"/>
                </a:solidFill>
                <a:latin typeface="+mn-lt"/>
                <a:ea typeface="Verdana"/>
                <a:cs typeface="Verdana"/>
                <a:sym typeface="Verdana"/>
              </a:rPr>
              <a:t>Sam</a:t>
            </a:r>
            <a:endParaRPr sz="1800" b="1" i="0" u="none" strike="noStrike" cap="none">
              <a:solidFill>
                <a:srgbClr val="262626"/>
              </a:solidFill>
              <a:latin typeface="+mn-lt"/>
              <a:ea typeface="Verdana"/>
              <a:cs typeface="Verdana"/>
              <a:sym typeface="Verdana"/>
            </a:endParaRPr>
          </a:p>
        </p:txBody>
      </p:sp>
      <p:sp>
        <p:nvSpPr>
          <p:cNvPr id="180" name="Google Shape;180;g2999659161c_0_29"/>
          <p:cNvSpPr txBox="1"/>
          <p:nvPr/>
        </p:nvSpPr>
        <p:spPr>
          <a:xfrm>
            <a:off x="6871008" y="3469392"/>
            <a:ext cx="24747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Verdana"/>
              <a:buNone/>
            </a:pPr>
            <a:r>
              <a:rPr lang="ru-RU" sz="1600">
                <a:solidFill>
                  <a:srgbClr val="7F7F7F"/>
                </a:solidFill>
                <a:latin typeface="+mn-lt"/>
                <a:ea typeface="Verdana"/>
                <a:cs typeface="Verdana"/>
                <a:sym typeface="Verdana"/>
              </a:rPr>
              <a:t>Рынок общественного питания городов миллионников </a:t>
            </a:r>
            <a:endParaRPr sz="1600" b="0" i="0" u="none" strike="noStrike" cap="none">
              <a:solidFill>
                <a:srgbClr val="7F7F7F"/>
              </a:solidFill>
              <a:latin typeface="+mn-lt"/>
              <a:ea typeface="Verdana"/>
              <a:cs typeface="Verdana"/>
              <a:sym typeface="Verdana"/>
            </a:endParaRPr>
          </a:p>
        </p:txBody>
      </p:sp>
      <p:sp>
        <p:nvSpPr>
          <p:cNvPr id="181" name="Google Shape;181;g2999659161c_0_29"/>
          <p:cNvSpPr txBox="1"/>
          <p:nvPr/>
        </p:nvSpPr>
        <p:spPr>
          <a:xfrm>
            <a:off x="6871008" y="4271706"/>
            <a:ext cx="24747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Verdana"/>
              <a:buNone/>
            </a:pPr>
            <a:r>
              <a:rPr lang="ru-RU" sz="1800" b="1" i="0" u="none" strike="noStrike" cap="none">
                <a:solidFill>
                  <a:srgbClr val="262626"/>
                </a:solidFill>
                <a:latin typeface="+mn-lt"/>
                <a:ea typeface="Verdana"/>
                <a:cs typeface="Verdana"/>
                <a:sym typeface="Verdana"/>
              </a:rPr>
              <a:t>Som</a:t>
            </a:r>
            <a:endParaRPr sz="1800" b="1" i="0" u="none" strike="noStrike" cap="none">
              <a:solidFill>
                <a:srgbClr val="262626"/>
              </a:solidFill>
              <a:latin typeface="+mn-lt"/>
              <a:ea typeface="Verdana"/>
              <a:cs typeface="Verdana"/>
              <a:sym typeface="Verdana"/>
            </a:endParaRPr>
          </a:p>
        </p:txBody>
      </p:sp>
      <p:sp>
        <p:nvSpPr>
          <p:cNvPr id="182" name="Google Shape;182;g2999659161c_0_29"/>
          <p:cNvSpPr txBox="1"/>
          <p:nvPr/>
        </p:nvSpPr>
        <p:spPr>
          <a:xfrm>
            <a:off x="6871007" y="4746908"/>
            <a:ext cx="24747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Verdana"/>
              <a:buNone/>
            </a:pPr>
            <a:r>
              <a:rPr lang="ru-RU" sz="1600">
                <a:solidFill>
                  <a:srgbClr val="7F7F7F"/>
                </a:solidFill>
                <a:latin typeface="+mn-lt"/>
                <a:ea typeface="Verdana"/>
                <a:cs typeface="Verdana"/>
                <a:sym typeface="Verdana"/>
              </a:rPr>
              <a:t>2% от Sam</a:t>
            </a:r>
            <a:endParaRPr sz="1600" b="0" i="0" u="none" strike="noStrike" cap="none">
              <a:solidFill>
                <a:srgbClr val="7F7F7F"/>
              </a:solidFill>
              <a:latin typeface="+mn-lt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Verdana"/>
              <a:buNone/>
            </a:pPr>
            <a:endParaRPr sz="1600" b="0" i="0" u="none" strike="noStrike" cap="none">
              <a:solidFill>
                <a:srgbClr val="7F7F7F"/>
              </a:solidFill>
              <a:latin typeface="+mn-lt"/>
              <a:ea typeface="Verdana"/>
              <a:cs typeface="Verdana"/>
              <a:sym typeface="Verdana"/>
            </a:endParaRPr>
          </a:p>
        </p:txBody>
      </p:sp>
      <p:sp>
        <p:nvSpPr>
          <p:cNvPr id="183" name="Google Shape;183;g2999659161c_0_29"/>
          <p:cNvSpPr/>
          <p:nvPr/>
        </p:nvSpPr>
        <p:spPr>
          <a:xfrm>
            <a:off x="1089950" y="1547650"/>
            <a:ext cx="4185900" cy="4050300"/>
          </a:xfrm>
          <a:prstGeom prst="ellipse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g2999659161c_0_29"/>
          <p:cNvSpPr/>
          <p:nvPr/>
        </p:nvSpPr>
        <p:spPr>
          <a:xfrm>
            <a:off x="1697300" y="2682375"/>
            <a:ext cx="2971200" cy="2915700"/>
          </a:xfrm>
          <a:prstGeom prst="ellipse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+mn-lt"/>
                <a:ea typeface="Calibri"/>
                <a:cs typeface="Calibri"/>
                <a:sym typeface="Calibri"/>
              </a:rPr>
              <a:t>\</a:t>
            </a:r>
            <a:endParaRPr sz="1800" b="0" i="0" u="none" strike="noStrike" cap="none">
              <a:solidFill>
                <a:srgbClr val="000000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g2999659161c_0_29"/>
          <p:cNvSpPr/>
          <p:nvPr/>
        </p:nvSpPr>
        <p:spPr>
          <a:xfrm>
            <a:off x="2145650" y="3646650"/>
            <a:ext cx="2074500" cy="1941900"/>
          </a:xfrm>
          <a:prstGeom prst="ellipse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g2999659161c_0_29"/>
          <p:cNvSpPr txBox="1"/>
          <p:nvPr/>
        </p:nvSpPr>
        <p:spPr>
          <a:xfrm>
            <a:off x="2349335" y="3194047"/>
            <a:ext cx="19284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Verdana"/>
              <a:buNone/>
            </a:pPr>
            <a:r>
              <a:rPr lang="ru-RU" sz="2000" b="1">
                <a:solidFill>
                  <a:srgbClr val="3F3F3F"/>
                </a:solidFill>
                <a:latin typeface="+mn-lt"/>
                <a:ea typeface="Verdana"/>
                <a:cs typeface="Verdana"/>
                <a:sym typeface="Verdana"/>
              </a:rPr>
              <a:t>48</a:t>
            </a:r>
            <a:r>
              <a:rPr lang="ru-RU" sz="2000" b="1" i="0" u="none" strike="noStrike" cap="none">
                <a:solidFill>
                  <a:srgbClr val="3F3F3F"/>
                </a:solidFill>
                <a:latin typeface="+mn-lt"/>
                <a:ea typeface="Verdana"/>
                <a:cs typeface="Verdana"/>
                <a:sym typeface="Verdana"/>
              </a:rPr>
              <a:t> </a:t>
            </a:r>
            <a:r>
              <a:rPr lang="ru-RU" sz="2000" b="1">
                <a:solidFill>
                  <a:srgbClr val="3F3F3F"/>
                </a:solidFill>
                <a:latin typeface="+mn-lt"/>
                <a:ea typeface="Verdana"/>
                <a:cs typeface="Verdana"/>
                <a:sym typeface="Verdana"/>
              </a:rPr>
              <a:t>млрд </a:t>
            </a:r>
            <a:r>
              <a:rPr lang="ru-RU" sz="2000" b="1" i="0" u="none" strike="noStrike" cap="none">
                <a:solidFill>
                  <a:srgbClr val="3F3F3F"/>
                </a:solidFill>
                <a:latin typeface="+mn-lt"/>
                <a:ea typeface="Verdana"/>
                <a:cs typeface="Verdana"/>
                <a:sym typeface="Verdana"/>
              </a:rPr>
              <a:t>руб</a:t>
            </a:r>
            <a:endParaRPr sz="1000" b="0" i="0" u="none" strike="noStrike" cap="none">
              <a:solidFill>
                <a:srgbClr val="000000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2999659161c_0_29"/>
          <p:cNvSpPr txBox="1"/>
          <p:nvPr/>
        </p:nvSpPr>
        <p:spPr>
          <a:xfrm>
            <a:off x="2440760" y="2126634"/>
            <a:ext cx="19284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Verdana"/>
              <a:buNone/>
            </a:pPr>
            <a:r>
              <a:rPr lang="ru-RU" sz="2000" b="1">
                <a:solidFill>
                  <a:srgbClr val="3F3F3F"/>
                </a:solidFill>
                <a:latin typeface="+mn-lt"/>
                <a:ea typeface="Verdana"/>
                <a:cs typeface="Verdana"/>
                <a:sym typeface="Verdana"/>
              </a:rPr>
              <a:t>2 трлн руб</a:t>
            </a:r>
            <a:endParaRPr sz="1000" b="0" i="0" u="none" strike="noStrike" cap="none">
              <a:solidFill>
                <a:srgbClr val="000000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g2999659161c_0_29"/>
          <p:cNvSpPr txBox="1"/>
          <p:nvPr/>
        </p:nvSpPr>
        <p:spPr>
          <a:xfrm>
            <a:off x="2349335" y="4261484"/>
            <a:ext cx="19284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Verdana"/>
              <a:buNone/>
            </a:pPr>
            <a:r>
              <a:rPr lang="ru-RU" sz="2000" b="1">
                <a:solidFill>
                  <a:srgbClr val="3F3F3F"/>
                </a:solidFill>
                <a:latin typeface="+mn-lt"/>
                <a:ea typeface="Verdana"/>
                <a:cs typeface="Verdana"/>
                <a:sym typeface="Verdana"/>
              </a:rPr>
              <a:t>0,9 млрд руб</a:t>
            </a:r>
            <a:endParaRPr sz="1000" b="0" i="0" u="none" strike="noStrike" cap="none">
              <a:solidFill>
                <a:srgbClr val="000000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cxnSp>
        <p:nvCxnSpPr>
          <p:cNvPr id="189" name="Google Shape;189;g2999659161c_0_29"/>
          <p:cNvCxnSpPr>
            <a:endCxn id="177" idx="1"/>
          </p:cNvCxnSpPr>
          <p:nvPr/>
        </p:nvCxnSpPr>
        <p:spPr>
          <a:xfrm flipV="1">
            <a:off x="4876910" y="1899227"/>
            <a:ext cx="1994100" cy="783154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90" name="Google Shape;190;g2999659161c_0_29"/>
          <p:cNvCxnSpPr>
            <a:endCxn id="179" idx="1"/>
          </p:cNvCxnSpPr>
          <p:nvPr/>
        </p:nvCxnSpPr>
        <p:spPr>
          <a:xfrm flipV="1">
            <a:off x="4548409" y="3178835"/>
            <a:ext cx="2322600" cy="835954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91" name="Google Shape;191;g2999659161c_0_29"/>
          <p:cNvCxnSpPr/>
          <p:nvPr/>
        </p:nvCxnSpPr>
        <p:spPr>
          <a:xfrm rot="10800000" flipH="1">
            <a:off x="3901535" y="4531331"/>
            <a:ext cx="2702400" cy="5247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2"/>
          <p:cNvSpPr txBox="1"/>
          <p:nvPr/>
        </p:nvSpPr>
        <p:spPr>
          <a:xfrm>
            <a:off x="2561048" y="421325"/>
            <a:ext cx="4897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Verdana"/>
              <a:buNone/>
            </a:pPr>
            <a:r>
              <a:rPr lang="ru-RU" sz="2000" b="1" i="0" u="none" strike="noStrike" cap="none" dirty="0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  <a:t>Дорожная карта проекта</a:t>
            </a:r>
            <a:endParaRPr sz="2000" b="1" i="0" u="none" strike="noStrike" cap="none" dirty="0">
              <a:solidFill>
                <a:srgbClr val="3F3F3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Verdana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7" name="Google Shape;197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4589" y="368468"/>
            <a:ext cx="1575386" cy="72131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8" name="Google Shape;198;p12"/>
          <p:cNvCxnSpPr>
            <a:stCxn id="199" idx="6"/>
          </p:cNvCxnSpPr>
          <p:nvPr/>
        </p:nvCxnSpPr>
        <p:spPr>
          <a:xfrm>
            <a:off x="286912" y="3598413"/>
            <a:ext cx="10681800" cy="7500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00" name="Google Shape;200;p12"/>
          <p:cNvCxnSpPr/>
          <p:nvPr/>
        </p:nvCxnSpPr>
        <p:spPr>
          <a:xfrm rot="10800000">
            <a:off x="210411" y="2147816"/>
            <a:ext cx="0" cy="1458000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01" name="Google Shape;201;p12"/>
          <p:cNvCxnSpPr/>
          <p:nvPr/>
        </p:nvCxnSpPr>
        <p:spPr>
          <a:xfrm rot="10800000">
            <a:off x="3795460" y="2140412"/>
            <a:ext cx="0" cy="1458000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02" name="Google Shape;202;p12"/>
          <p:cNvCxnSpPr/>
          <p:nvPr/>
        </p:nvCxnSpPr>
        <p:spPr>
          <a:xfrm rot="10800000">
            <a:off x="7752504" y="2140412"/>
            <a:ext cx="0" cy="1458000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03" name="Google Shape;203;p12"/>
          <p:cNvCxnSpPr/>
          <p:nvPr/>
        </p:nvCxnSpPr>
        <p:spPr>
          <a:xfrm rot="10800000">
            <a:off x="1803390" y="3605796"/>
            <a:ext cx="0" cy="1458000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04" name="Google Shape;204;p12"/>
          <p:cNvCxnSpPr/>
          <p:nvPr/>
        </p:nvCxnSpPr>
        <p:spPr>
          <a:xfrm rot="10800000">
            <a:off x="5421606" y="3598392"/>
            <a:ext cx="0" cy="1458000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05" name="Google Shape;205;p12"/>
          <p:cNvCxnSpPr/>
          <p:nvPr/>
        </p:nvCxnSpPr>
        <p:spPr>
          <a:xfrm rot="10800000">
            <a:off x="9419237" y="3598392"/>
            <a:ext cx="0" cy="1458000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9" name="Google Shape;199;p12"/>
          <p:cNvSpPr/>
          <p:nvPr/>
        </p:nvSpPr>
        <p:spPr>
          <a:xfrm>
            <a:off x="133912" y="3521913"/>
            <a:ext cx="153000" cy="153000"/>
          </a:xfrm>
          <a:prstGeom prst="ellipse">
            <a:avLst/>
          </a:prstGeom>
          <a:solidFill>
            <a:srgbClr val="C1C85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2"/>
          <p:cNvSpPr/>
          <p:nvPr/>
        </p:nvSpPr>
        <p:spPr>
          <a:xfrm>
            <a:off x="1725178" y="3521913"/>
            <a:ext cx="153000" cy="153000"/>
          </a:xfrm>
          <a:prstGeom prst="ellipse">
            <a:avLst/>
          </a:prstGeom>
          <a:solidFill>
            <a:srgbClr val="C1C85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12"/>
          <p:cNvSpPr/>
          <p:nvPr/>
        </p:nvSpPr>
        <p:spPr>
          <a:xfrm>
            <a:off x="3718961" y="3529317"/>
            <a:ext cx="153000" cy="153000"/>
          </a:xfrm>
          <a:prstGeom prst="ellipse">
            <a:avLst/>
          </a:prstGeom>
          <a:solidFill>
            <a:srgbClr val="C1C85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12"/>
          <p:cNvSpPr/>
          <p:nvPr/>
        </p:nvSpPr>
        <p:spPr>
          <a:xfrm>
            <a:off x="5343394" y="3529317"/>
            <a:ext cx="153000" cy="153000"/>
          </a:xfrm>
          <a:prstGeom prst="ellipse">
            <a:avLst/>
          </a:prstGeom>
          <a:solidFill>
            <a:srgbClr val="C1C85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12"/>
          <p:cNvSpPr/>
          <p:nvPr/>
        </p:nvSpPr>
        <p:spPr>
          <a:xfrm>
            <a:off x="7676005" y="3529317"/>
            <a:ext cx="153000" cy="153000"/>
          </a:xfrm>
          <a:prstGeom prst="ellipse">
            <a:avLst/>
          </a:prstGeom>
          <a:solidFill>
            <a:srgbClr val="C1C85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2"/>
          <p:cNvSpPr/>
          <p:nvPr/>
        </p:nvSpPr>
        <p:spPr>
          <a:xfrm>
            <a:off x="9341025" y="3529317"/>
            <a:ext cx="153000" cy="153000"/>
          </a:xfrm>
          <a:prstGeom prst="ellipse">
            <a:avLst/>
          </a:prstGeom>
          <a:solidFill>
            <a:srgbClr val="C1C85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2"/>
          <p:cNvSpPr txBox="1"/>
          <p:nvPr/>
        </p:nvSpPr>
        <p:spPr>
          <a:xfrm>
            <a:off x="2024253" y="4337324"/>
            <a:ext cx="30807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Verdana"/>
              <a:buNone/>
            </a:pPr>
            <a:r>
              <a:rPr lang="ru-RU" sz="1600" b="1">
                <a:solidFill>
                  <a:srgbClr val="262626"/>
                </a:solidFill>
                <a:latin typeface="+mn-lt"/>
                <a:ea typeface="Verdana"/>
                <a:cs typeface="Verdana"/>
                <a:sym typeface="Verdana"/>
              </a:rPr>
              <a:t>разработка структуры приложения</a:t>
            </a:r>
            <a:endParaRPr sz="1600" b="1" i="0" u="none" strike="noStrike" cap="none">
              <a:solidFill>
                <a:srgbClr val="262626"/>
              </a:solidFill>
              <a:latin typeface="+mn-lt"/>
              <a:ea typeface="Verdana"/>
              <a:cs typeface="Verdana"/>
              <a:sym typeface="Verdana"/>
            </a:endParaRPr>
          </a:p>
        </p:txBody>
      </p:sp>
      <p:sp>
        <p:nvSpPr>
          <p:cNvPr id="212" name="Google Shape;212;p12"/>
          <p:cNvSpPr txBox="1"/>
          <p:nvPr/>
        </p:nvSpPr>
        <p:spPr>
          <a:xfrm>
            <a:off x="286909" y="2590033"/>
            <a:ext cx="2474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Verdana"/>
              <a:buNone/>
            </a:pPr>
            <a:r>
              <a:rPr lang="ru-RU" sz="1200">
                <a:solidFill>
                  <a:srgbClr val="7F7F7F"/>
                </a:solidFill>
                <a:latin typeface="+mn-lt"/>
                <a:ea typeface="Verdana"/>
                <a:cs typeface="Verdana"/>
                <a:sym typeface="Verdana"/>
              </a:rPr>
              <a:t>Декабрь 2023</a:t>
            </a:r>
            <a:endParaRPr sz="1200" b="0" i="0" u="none" strike="noStrike" cap="none">
              <a:solidFill>
                <a:srgbClr val="7F7F7F"/>
              </a:solidFill>
              <a:latin typeface="+mn-lt"/>
              <a:ea typeface="Verdana"/>
              <a:cs typeface="Verdana"/>
              <a:sym typeface="Verdana"/>
            </a:endParaRPr>
          </a:p>
        </p:txBody>
      </p:sp>
      <p:sp>
        <p:nvSpPr>
          <p:cNvPr id="213" name="Google Shape;213;p12"/>
          <p:cNvSpPr txBox="1"/>
          <p:nvPr/>
        </p:nvSpPr>
        <p:spPr>
          <a:xfrm>
            <a:off x="3929105" y="2114831"/>
            <a:ext cx="24747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Verdana"/>
              <a:buNone/>
            </a:pPr>
            <a:r>
              <a:rPr lang="ru-RU" sz="1600" b="1" dirty="0">
                <a:solidFill>
                  <a:srgbClr val="262626"/>
                </a:solidFill>
                <a:latin typeface="+mn-lt"/>
                <a:ea typeface="Verdana"/>
                <a:cs typeface="Verdana"/>
                <a:sym typeface="Verdana"/>
              </a:rPr>
              <a:t>настройка форм обработки данных</a:t>
            </a:r>
            <a:endParaRPr sz="1600" b="1" i="0" u="none" strike="noStrike" cap="none" dirty="0">
              <a:solidFill>
                <a:srgbClr val="262626"/>
              </a:solidFill>
              <a:latin typeface="+mn-lt"/>
              <a:ea typeface="Verdana"/>
              <a:cs typeface="Verdana"/>
              <a:sym typeface="Verdana"/>
            </a:endParaRPr>
          </a:p>
        </p:txBody>
      </p:sp>
      <p:sp>
        <p:nvSpPr>
          <p:cNvPr id="214" name="Google Shape;214;p12"/>
          <p:cNvSpPr txBox="1"/>
          <p:nvPr/>
        </p:nvSpPr>
        <p:spPr>
          <a:xfrm>
            <a:off x="3929104" y="2590033"/>
            <a:ext cx="2474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Verdana"/>
              <a:buNone/>
            </a:pPr>
            <a:r>
              <a:rPr lang="ru-RU" sz="1200">
                <a:solidFill>
                  <a:srgbClr val="7F7F7F"/>
                </a:solidFill>
                <a:latin typeface="+mn-lt"/>
                <a:ea typeface="Verdana"/>
                <a:cs typeface="Verdana"/>
                <a:sym typeface="Verdana"/>
              </a:rPr>
              <a:t>Февраль 2024</a:t>
            </a:r>
            <a:endParaRPr sz="1200" b="0" i="0" u="none" strike="noStrike" cap="none">
              <a:solidFill>
                <a:srgbClr val="7F7F7F"/>
              </a:solidFill>
              <a:latin typeface="+mn-lt"/>
              <a:ea typeface="Verdana"/>
              <a:cs typeface="Verdana"/>
              <a:sym typeface="Verdana"/>
            </a:endParaRPr>
          </a:p>
        </p:txBody>
      </p:sp>
      <p:sp>
        <p:nvSpPr>
          <p:cNvPr id="215" name="Google Shape;215;p12"/>
          <p:cNvSpPr txBox="1"/>
          <p:nvPr/>
        </p:nvSpPr>
        <p:spPr>
          <a:xfrm>
            <a:off x="7863819" y="2066813"/>
            <a:ext cx="24747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Verdana"/>
              <a:buNone/>
            </a:pPr>
            <a:r>
              <a:rPr lang="ru-RU" sz="1600" b="1">
                <a:solidFill>
                  <a:srgbClr val="262626"/>
                </a:solidFill>
                <a:latin typeface="+mn-lt"/>
                <a:ea typeface="Verdana"/>
                <a:cs typeface="Verdana"/>
                <a:sym typeface="Verdana"/>
              </a:rPr>
              <a:t>проверка работоспособности</a:t>
            </a:r>
            <a:endParaRPr sz="1600" b="1" i="0" u="none" strike="noStrike" cap="none">
              <a:solidFill>
                <a:srgbClr val="262626"/>
              </a:solidFill>
              <a:latin typeface="+mn-lt"/>
              <a:ea typeface="Verdana"/>
              <a:cs typeface="Verdana"/>
              <a:sym typeface="Verdana"/>
            </a:endParaRPr>
          </a:p>
        </p:txBody>
      </p:sp>
      <p:sp>
        <p:nvSpPr>
          <p:cNvPr id="216" name="Google Shape;216;p12"/>
          <p:cNvSpPr txBox="1"/>
          <p:nvPr/>
        </p:nvSpPr>
        <p:spPr>
          <a:xfrm>
            <a:off x="7863818" y="2542015"/>
            <a:ext cx="2474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Verdana"/>
              <a:buNone/>
            </a:pPr>
            <a:r>
              <a:rPr lang="ru-RU" sz="1200">
                <a:solidFill>
                  <a:srgbClr val="7F7F7F"/>
                </a:solidFill>
                <a:latin typeface="+mn-lt"/>
                <a:ea typeface="Verdana"/>
                <a:cs typeface="Verdana"/>
                <a:sym typeface="Verdana"/>
              </a:rPr>
              <a:t>Май 2024</a:t>
            </a:r>
            <a:endParaRPr sz="1200" b="0" i="0" u="none" strike="noStrike" cap="none">
              <a:solidFill>
                <a:srgbClr val="7F7F7F"/>
              </a:solidFill>
              <a:latin typeface="+mn-lt"/>
              <a:ea typeface="Verdana"/>
              <a:cs typeface="Verdana"/>
              <a:sym typeface="Verdana"/>
            </a:endParaRPr>
          </a:p>
        </p:txBody>
      </p:sp>
      <p:sp>
        <p:nvSpPr>
          <p:cNvPr id="217" name="Google Shape;217;p12"/>
          <p:cNvSpPr txBox="1"/>
          <p:nvPr/>
        </p:nvSpPr>
        <p:spPr>
          <a:xfrm>
            <a:off x="263028" y="2113237"/>
            <a:ext cx="30807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Verdana"/>
              <a:buNone/>
            </a:pPr>
            <a:r>
              <a:rPr lang="ru-RU" sz="1600" b="1" dirty="0">
                <a:solidFill>
                  <a:srgbClr val="262626"/>
                </a:solidFill>
                <a:latin typeface="+mn-lt"/>
                <a:ea typeface="Verdana"/>
                <a:cs typeface="Verdana"/>
                <a:sym typeface="Verdana"/>
              </a:rPr>
              <a:t>разработка прототипа приложения </a:t>
            </a:r>
            <a:endParaRPr sz="1600" b="1" i="0" u="none" strike="noStrike" cap="none" dirty="0">
              <a:solidFill>
                <a:srgbClr val="262626"/>
              </a:solidFill>
              <a:latin typeface="+mn-lt"/>
              <a:ea typeface="Verdana"/>
              <a:cs typeface="Verdana"/>
              <a:sym typeface="Verdana"/>
            </a:endParaRPr>
          </a:p>
        </p:txBody>
      </p:sp>
      <p:sp>
        <p:nvSpPr>
          <p:cNvPr id="218" name="Google Shape;218;p12"/>
          <p:cNvSpPr txBox="1"/>
          <p:nvPr/>
        </p:nvSpPr>
        <p:spPr>
          <a:xfrm>
            <a:off x="1947471" y="4804994"/>
            <a:ext cx="2474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Verdana"/>
              <a:buNone/>
            </a:pPr>
            <a:r>
              <a:rPr lang="ru-RU" sz="1200">
                <a:solidFill>
                  <a:srgbClr val="7F7F7F"/>
                </a:solidFill>
                <a:latin typeface="+mn-lt"/>
                <a:ea typeface="Verdana"/>
                <a:cs typeface="Verdana"/>
                <a:sym typeface="Verdana"/>
              </a:rPr>
              <a:t>Январь 2024</a:t>
            </a:r>
            <a:endParaRPr sz="1200" b="0" i="0" u="none" strike="noStrike" cap="none">
              <a:solidFill>
                <a:srgbClr val="7F7F7F"/>
              </a:solidFill>
              <a:latin typeface="+mn-lt"/>
              <a:ea typeface="Verdana"/>
              <a:cs typeface="Verdana"/>
              <a:sym typeface="Verdana"/>
            </a:endParaRPr>
          </a:p>
        </p:txBody>
      </p:sp>
      <p:sp>
        <p:nvSpPr>
          <p:cNvPr id="219" name="Google Shape;219;p12"/>
          <p:cNvSpPr txBox="1"/>
          <p:nvPr/>
        </p:nvSpPr>
        <p:spPr>
          <a:xfrm>
            <a:off x="5589667" y="4329792"/>
            <a:ext cx="24747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Verdana"/>
              <a:buNone/>
            </a:pPr>
            <a:r>
              <a:rPr lang="ru-RU" sz="1600" b="1">
                <a:solidFill>
                  <a:srgbClr val="262626"/>
                </a:solidFill>
                <a:latin typeface="+mn-lt"/>
                <a:ea typeface="Verdana"/>
                <a:cs typeface="Verdana"/>
                <a:sym typeface="Verdana"/>
              </a:rPr>
              <a:t>подключение оплаты</a:t>
            </a:r>
            <a:endParaRPr sz="1600" b="1" i="0" u="none" strike="noStrike" cap="none">
              <a:solidFill>
                <a:srgbClr val="262626"/>
              </a:solidFill>
              <a:latin typeface="+mn-lt"/>
              <a:ea typeface="Verdana"/>
              <a:cs typeface="Verdana"/>
              <a:sym typeface="Verdana"/>
            </a:endParaRPr>
          </a:p>
        </p:txBody>
      </p:sp>
      <p:sp>
        <p:nvSpPr>
          <p:cNvPr id="220" name="Google Shape;220;p12"/>
          <p:cNvSpPr txBox="1"/>
          <p:nvPr/>
        </p:nvSpPr>
        <p:spPr>
          <a:xfrm>
            <a:off x="5589666" y="4804994"/>
            <a:ext cx="2474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Verdana"/>
              <a:buNone/>
            </a:pPr>
            <a:r>
              <a:rPr lang="ru-RU" sz="1200">
                <a:solidFill>
                  <a:srgbClr val="7F7F7F"/>
                </a:solidFill>
                <a:latin typeface="+mn-lt"/>
                <a:ea typeface="Verdana"/>
                <a:cs typeface="Verdana"/>
                <a:sym typeface="Verdana"/>
              </a:rPr>
              <a:t>Апрель 2024</a:t>
            </a:r>
            <a:endParaRPr sz="1200" b="0" i="0" u="none" strike="noStrike" cap="none">
              <a:solidFill>
                <a:srgbClr val="7F7F7F"/>
              </a:solidFill>
              <a:latin typeface="+mn-lt"/>
              <a:ea typeface="Verdana"/>
              <a:cs typeface="Verdana"/>
              <a:sym typeface="Verdana"/>
            </a:endParaRPr>
          </a:p>
        </p:txBody>
      </p:sp>
      <p:sp>
        <p:nvSpPr>
          <p:cNvPr id="221" name="Google Shape;221;p12"/>
          <p:cNvSpPr txBox="1"/>
          <p:nvPr/>
        </p:nvSpPr>
        <p:spPr>
          <a:xfrm>
            <a:off x="9524381" y="4281774"/>
            <a:ext cx="24747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Verdana"/>
              <a:buNone/>
            </a:pPr>
            <a:r>
              <a:rPr lang="ru-RU" sz="1600" b="1">
                <a:solidFill>
                  <a:srgbClr val="262626"/>
                </a:solidFill>
                <a:latin typeface="+mn-lt"/>
                <a:ea typeface="Verdana"/>
                <a:cs typeface="Verdana"/>
                <a:sym typeface="Verdana"/>
              </a:rPr>
              <a:t>выпуск приложения</a:t>
            </a:r>
            <a:endParaRPr sz="1600" b="1" i="0" u="none" strike="noStrike" cap="none">
              <a:solidFill>
                <a:srgbClr val="262626"/>
              </a:solidFill>
              <a:latin typeface="+mn-lt"/>
              <a:ea typeface="Verdana"/>
              <a:cs typeface="Verdana"/>
              <a:sym typeface="Verdana"/>
            </a:endParaRPr>
          </a:p>
        </p:txBody>
      </p:sp>
      <p:sp>
        <p:nvSpPr>
          <p:cNvPr id="222" name="Google Shape;222;p12"/>
          <p:cNvSpPr txBox="1"/>
          <p:nvPr/>
        </p:nvSpPr>
        <p:spPr>
          <a:xfrm>
            <a:off x="9524380" y="4756976"/>
            <a:ext cx="2474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Verdana"/>
              <a:buNone/>
            </a:pPr>
            <a:r>
              <a:rPr lang="ru-RU" sz="1200">
                <a:solidFill>
                  <a:srgbClr val="7F7F7F"/>
                </a:solidFill>
                <a:latin typeface="+mn-lt"/>
                <a:ea typeface="Verdana"/>
                <a:cs typeface="Verdana"/>
                <a:sym typeface="Verdana"/>
              </a:rPr>
              <a:t>Июль 2024</a:t>
            </a:r>
            <a:endParaRPr sz="1200" b="0" i="0" u="none" strike="noStrike" cap="none">
              <a:solidFill>
                <a:srgbClr val="7F7F7F"/>
              </a:solidFill>
              <a:latin typeface="+mn-lt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6"/>
          <p:cNvSpPr/>
          <p:nvPr/>
        </p:nvSpPr>
        <p:spPr>
          <a:xfrm>
            <a:off x="0" y="0"/>
            <a:ext cx="3009900" cy="68580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6"/>
          <p:cNvSpPr/>
          <p:nvPr/>
        </p:nvSpPr>
        <p:spPr>
          <a:xfrm>
            <a:off x="6740669" y="954514"/>
            <a:ext cx="1359000" cy="1359000"/>
          </a:xfrm>
          <a:prstGeom prst="rect">
            <a:avLst/>
          </a:prstGeom>
          <a:solidFill>
            <a:srgbClr val="C1C85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6"/>
          <p:cNvSpPr txBox="1"/>
          <p:nvPr/>
        </p:nvSpPr>
        <p:spPr>
          <a:xfrm>
            <a:off x="422739" y="1562602"/>
            <a:ext cx="2474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Verdana"/>
              <a:buNone/>
            </a:pPr>
            <a:r>
              <a:rPr lang="ru-RU" sz="20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Команда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6"/>
          <p:cNvSpPr txBox="1"/>
          <p:nvPr/>
        </p:nvSpPr>
        <p:spPr>
          <a:xfrm>
            <a:off x="6182757" y="2427006"/>
            <a:ext cx="2474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Verdana"/>
              <a:buNone/>
            </a:pPr>
            <a:r>
              <a:rPr lang="ru-RU" b="1" dirty="0">
                <a:solidFill>
                  <a:srgbClr val="262626"/>
                </a:solidFill>
                <a:latin typeface="+mn-lt"/>
                <a:ea typeface="Verdana"/>
                <a:cs typeface="Verdana"/>
                <a:sym typeface="Verdana"/>
              </a:rPr>
              <a:t>Хоробрых Янина</a:t>
            </a:r>
            <a:endParaRPr sz="1400" b="1" i="0" u="none" strike="noStrike" cap="none" dirty="0">
              <a:solidFill>
                <a:srgbClr val="262626"/>
              </a:solidFill>
              <a:latin typeface="+mn-lt"/>
              <a:ea typeface="Verdana"/>
              <a:cs typeface="Verdana"/>
              <a:sym typeface="Verdana"/>
            </a:endParaRPr>
          </a:p>
        </p:txBody>
      </p:sp>
      <p:sp>
        <p:nvSpPr>
          <p:cNvPr id="231" name="Google Shape;231;p6"/>
          <p:cNvSpPr txBox="1"/>
          <p:nvPr/>
        </p:nvSpPr>
        <p:spPr>
          <a:xfrm>
            <a:off x="5792001" y="2857754"/>
            <a:ext cx="3256212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Verdana"/>
              <a:buNone/>
            </a:pPr>
            <a:r>
              <a:rPr lang="ru-RU" sz="1200" b="0" i="0" u="none" strike="noStrike" cap="none" dirty="0">
                <a:solidFill>
                  <a:srgbClr val="7F7F7F"/>
                </a:solidFill>
                <a:latin typeface="+mn-lt"/>
                <a:ea typeface="Verdana"/>
                <a:cs typeface="Verdana"/>
                <a:sym typeface="Verdana"/>
              </a:rPr>
              <a:t>Лидер, Дизайнер</a:t>
            </a:r>
          </a:p>
        </p:txBody>
      </p:sp>
      <p:sp>
        <p:nvSpPr>
          <p:cNvPr id="232" name="Google Shape;232;p6"/>
          <p:cNvSpPr/>
          <p:nvPr/>
        </p:nvSpPr>
        <p:spPr>
          <a:xfrm>
            <a:off x="9081812" y="910061"/>
            <a:ext cx="1359000" cy="1359000"/>
          </a:xfrm>
          <a:prstGeom prst="rect">
            <a:avLst/>
          </a:prstGeom>
          <a:solidFill>
            <a:srgbClr val="C1C85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6"/>
          <p:cNvSpPr txBox="1"/>
          <p:nvPr/>
        </p:nvSpPr>
        <p:spPr>
          <a:xfrm>
            <a:off x="8532288" y="2409503"/>
            <a:ext cx="2474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Verdana"/>
              <a:buNone/>
            </a:pPr>
            <a:r>
              <a:rPr lang="ru-RU" b="1">
                <a:solidFill>
                  <a:srgbClr val="262626"/>
                </a:solidFill>
                <a:latin typeface="+mn-lt"/>
                <a:ea typeface="Verdana"/>
                <a:cs typeface="Verdana"/>
                <a:sym typeface="Verdana"/>
              </a:rPr>
              <a:t>Куникина Ангелина</a:t>
            </a:r>
            <a:endParaRPr sz="1400" b="1" i="0" u="none" strike="noStrike" cap="none">
              <a:solidFill>
                <a:srgbClr val="262626"/>
              </a:solidFill>
              <a:latin typeface="+mn-lt"/>
              <a:ea typeface="Verdana"/>
              <a:cs typeface="Verdana"/>
              <a:sym typeface="Verdana"/>
            </a:endParaRPr>
          </a:p>
        </p:txBody>
      </p:sp>
      <p:sp>
        <p:nvSpPr>
          <p:cNvPr id="234" name="Google Shape;234;p6"/>
          <p:cNvSpPr txBox="1"/>
          <p:nvPr/>
        </p:nvSpPr>
        <p:spPr>
          <a:xfrm>
            <a:off x="8523899" y="2857755"/>
            <a:ext cx="247470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Verdana"/>
              <a:buNone/>
            </a:pPr>
            <a:r>
              <a:rPr lang="ru-RU" sz="1200" b="0" i="0" u="none" strike="noStrike" cap="none" dirty="0">
                <a:solidFill>
                  <a:srgbClr val="7F7F7F"/>
                </a:solidFill>
                <a:latin typeface="+mn-lt"/>
                <a:ea typeface="Verdana"/>
                <a:cs typeface="Verdana"/>
                <a:sym typeface="Verdana"/>
              </a:rPr>
              <a:t>Финансист, Экономист</a:t>
            </a:r>
            <a:endParaRPr sz="1200" b="0" i="0" u="none" strike="noStrike" cap="none" dirty="0">
              <a:solidFill>
                <a:srgbClr val="7F7F7F"/>
              </a:solidFill>
              <a:latin typeface="+mn-lt"/>
              <a:ea typeface="Verdana"/>
              <a:cs typeface="Verdana"/>
              <a:sym typeface="Verdana"/>
            </a:endParaRPr>
          </a:p>
        </p:txBody>
      </p:sp>
      <p:sp>
        <p:nvSpPr>
          <p:cNvPr id="235" name="Google Shape;235;p6"/>
          <p:cNvSpPr/>
          <p:nvPr/>
        </p:nvSpPr>
        <p:spPr>
          <a:xfrm>
            <a:off x="6740753" y="3694658"/>
            <a:ext cx="1359000" cy="1359000"/>
          </a:xfrm>
          <a:prstGeom prst="rect">
            <a:avLst/>
          </a:prstGeom>
          <a:solidFill>
            <a:srgbClr val="C1C85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6"/>
          <p:cNvSpPr txBox="1"/>
          <p:nvPr/>
        </p:nvSpPr>
        <p:spPr>
          <a:xfrm>
            <a:off x="6182757" y="5209488"/>
            <a:ext cx="2474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Verdana"/>
              <a:buNone/>
            </a:pPr>
            <a:r>
              <a:rPr lang="ru-RU" b="1" dirty="0">
                <a:solidFill>
                  <a:srgbClr val="262626"/>
                </a:solidFill>
                <a:latin typeface="+mn-lt"/>
                <a:ea typeface="Verdana"/>
                <a:cs typeface="Verdana"/>
                <a:sym typeface="Verdana"/>
              </a:rPr>
              <a:t>Лукьянова Екатерина</a:t>
            </a:r>
            <a:endParaRPr sz="1400" b="1" i="0" u="none" strike="noStrike" cap="none" dirty="0">
              <a:solidFill>
                <a:srgbClr val="262626"/>
              </a:solidFill>
              <a:latin typeface="+mn-lt"/>
              <a:ea typeface="Verdana"/>
              <a:cs typeface="Verdana"/>
              <a:sym typeface="Verdana"/>
            </a:endParaRPr>
          </a:p>
        </p:txBody>
      </p:sp>
      <p:sp>
        <p:nvSpPr>
          <p:cNvPr id="237" name="Google Shape;237;p6"/>
          <p:cNvSpPr txBox="1"/>
          <p:nvPr/>
        </p:nvSpPr>
        <p:spPr>
          <a:xfrm>
            <a:off x="6182757" y="5671049"/>
            <a:ext cx="2474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Verdana"/>
              <a:buNone/>
            </a:pPr>
            <a:r>
              <a:rPr lang="ru-RU" sz="1200" b="0" i="0" u="none" strike="noStrike" cap="none" dirty="0">
                <a:solidFill>
                  <a:srgbClr val="7F7F7F"/>
                </a:solidFill>
                <a:latin typeface="+mn-lt"/>
                <a:ea typeface="Verdana"/>
                <a:cs typeface="Verdana"/>
                <a:sym typeface="Verdana"/>
              </a:rPr>
              <a:t>Разработчик</a:t>
            </a:r>
          </a:p>
        </p:txBody>
      </p:sp>
      <p:sp>
        <p:nvSpPr>
          <p:cNvPr id="238" name="Google Shape;238;p6"/>
          <p:cNvSpPr/>
          <p:nvPr/>
        </p:nvSpPr>
        <p:spPr>
          <a:xfrm>
            <a:off x="9090221" y="3723355"/>
            <a:ext cx="1359000" cy="1359000"/>
          </a:xfrm>
          <a:prstGeom prst="rect">
            <a:avLst/>
          </a:prstGeom>
          <a:solidFill>
            <a:srgbClr val="C1C85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6"/>
          <p:cNvSpPr txBox="1"/>
          <p:nvPr/>
        </p:nvSpPr>
        <p:spPr>
          <a:xfrm>
            <a:off x="8244418" y="5207483"/>
            <a:ext cx="3050439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Verdana"/>
              <a:buNone/>
            </a:pPr>
            <a:r>
              <a:rPr lang="ru-RU" b="1" dirty="0">
                <a:solidFill>
                  <a:srgbClr val="262626"/>
                </a:solidFill>
                <a:latin typeface="+mn-lt"/>
                <a:ea typeface="Verdana"/>
                <a:cs typeface="Verdana"/>
                <a:sym typeface="Verdana"/>
              </a:rPr>
              <a:t>Силантьева Анастасия</a:t>
            </a:r>
            <a:endParaRPr sz="1400" b="1" i="0" u="none" strike="noStrike" cap="none" dirty="0">
              <a:solidFill>
                <a:srgbClr val="262626"/>
              </a:solidFill>
              <a:latin typeface="+mn-lt"/>
              <a:ea typeface="Verdana"/>
              <a:cs typeface="Verdana"/>
              <a:sym typeface="Verdana"/>
            </a:endParaRPr>
          </a:p>
        </p:txBody>
      </p:sp>
      <p:sp>
        <p:nvSpPr>
          <p:cNvPr id="240" name="Google Shape;240;p6"/>
          <p:cNvSpPr txBox="1"/>
          <p:nvPr/>
        </p:nvSpPr>
        <p:spPr>
          <a:xfrm>
            <a:off x="8532308" y="5671049"/>
            <a:ext cx="2474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Verdana"/>
              <a:buNone/>
            </a:pPr>
            <a:r>
              <a:rPr lang="ru-RU" sz="1200" b="0" i="0" u="none" strike="noStrike" cap="none" dirty="0">
                <a:solidFill>
                  <a:srgbClr val="7F7F7F"/>
                </a:solidFill>
                <a:latin typeface="+mn-lt"/>
                <a:ea typeface="Verdana"/>
                <a:cs typeface="Verdana"/>
                <a:sym typeface="Verdana"/>
              </a:rPr>
              <a:t>Маркетолог, Копирайтер</a:t>
            </a:r>
          </a:p>
        </p:txBody>
      </p:sp>
      <p:pic>
        <p:nvPicPr>
          <p:cNvPr id="241" name="Google Shape;241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2748" y="368469"/>
            <a:ext cx="1575386" cy="7213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1">
            <a:extLst>
              <a:ext uri="{FF2B5EF4-FFF2-40B4-BE49-F238E27FC236}">
                <a16:creationId xmlns:a16="http://schemas.microsoft.com/office/drawing/2014/main" id="{774945F3-3287-2660-778B-8C51CC57FE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41141" t="30050" r="41731" b="37400"/>
          <a:stretch>
            <a:fillRect/>
          </a:stretch>
        </p:blipFill>
        <p:spPr bwMode="auto">
          <a:xfrm>
            <a:off x="6740669" y="954514"/>
            <a:ext cx="1359000" cy="1374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15">
            <a:extLst>
              <a:ext uri="{FF2B5EF4-FFF2-40B4-BE49-F238E27FC236}">
                <a16:creationId xmlns:a16="http://schemas.microsoft.com/office/drawing/2014/main" id="{E6757854-C849-617E-5986-B29C2A5BE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 l="42913" t="27950" r="41140" b="40550"/>
          <a:stretch>
            <a:fillRect/>
          </a:stretch>
        </p:blipFill>
        <p:spPr bwMode="auto">
          <a:xfrm>
            <a:off x="9090221" y="3723345"/>
            <a:ext cx="1350591" cy="1359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35BB9BCA-187D-8EAD-8A69-E4AF6778FE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 l="42322" t="26900" r="42322" b="41600"/>
          <a:stretch>
            <a:fillRect/>
          </a:stretch>
        </p:blipFill>
        <p:spPr bwMode="auto">
          <a:xfrm>
            <a:off x="9081812" y="897523"/>
            <a:ext cx="1358999" cy="1371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2">
            <a:extLst>
              <a:ext uri="{FF2B5EF4-FFF2-40B4-BE49-F238E27FC236}">
                <a16:creationId xmlns:a16="http://schemas.microsoft.com/office/drawing/2014/main" id="{B4290F24-99C8-4F88-D711-2385804D4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 l="39960" t="34250" r="42912" b="35300"/>
          <a:stretch>
            <a:fillRect/>
          </a:stretch>
        </p:blipFill>
        <p:spPr bwMode="auto">
          <a:xfrm>
            <a:off x="6740669" y="3694658"/>
            <a:ext cx="1359000" cy="13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4FDB987-D679-B2B3-4C86-42D4ABE451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7406" y="2269051"/>
            <a:ext cx="2632654" cy="249172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654617C-81E9-E398-2C63-18EF1C285ABA}"/>
              </a:ext>
            </a:extLst>
          </p:cNvPr>
          <p:cNvSpPr txBox="1"/>
          <p:nvPr/>
        </p:nvSpPr>
        <p:spPr>
          <a:xfrm>
            <a:off x="3804632" y="1808913"/>
            <a:ext cx="18582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+mn-lt"/>
              </a:rPr>
              <a:t>Ссылка на </a:t>
            </a:r>
            <a:r>
              <a:rPr lang="ru-RU" dirty="0" err="1">
                <a:latin typeface="+mn-lt"/>
              </a:rPr>
              <a:t>лендинг</a:t>
            </a:r>
            <a:r>
              <a:rPr lang="ru-RU" dirty="0">
                <a:latin typeface="+mn-lt"/>
              </a:rPr>
              <a:t>: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g2999659161c_0_16"/>
          <p:cNvPicPr preferRelativeResize="0"/>
          <p:nvPr/>
        </p:nvPicPr>
        <p:blipFill rotWithShape="1">
          <a:blip r:embed="rId3">
            <a:alphaModFix/>
          </a:blip>
          <a:srcRect l="56178" t="16282" r="15485" b="12175"/>
          <a:stretch/>
        </p:blipFill>
        <p:spPr>
          <a:xfrm>
            <a:off x="7695028" y="0"/>
            <a:ext cx="4496975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g2999659161c_0_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4589" y="368468"/>
            <a:ext cx="1575385" cy="721314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g2999659161c_0_16"/>
          <p:cNvSpPr txBox="1"/>
          <p:nvPr/>
        </p:nvSpPr>
        <p:spPr>
          <a:xfrm>
            <a:off x="594251" y="3493900"/>
            <a:ext cx="6636300" cy="19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ru-RU" sz="2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ru-RU" sz="2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Приложение для вашего ресторана с индивидуальным подходом к каждому гостю</a:t>
            </a:r>
            <a:endParaRPr sz="200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ru-RU" sz="2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ru-RU" sz="2000">
                <a:latin typeface="Verdana"/>
                <a:ea typeface="Verdana"/>
                <a:cs typeface="Verdana"/>
                <a:sym typeface="Verdana"/>
              </a:rPr>
              <a:t>Приложение для увеличения </a:t>
            </a:r>
            <a:r>
              <a:rPr lang="ru-RU" sz="2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продаж за счет увеличения скорости и качества обслуживания 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3">
      <a:majorFont>
        <a:latin typeface="Museo Sans Cyrl 900"/>
        <a:ea typeface=""/>
        <a:cs typeface=""/>
      </a:majorFont>
      <a:minorFont>
        <a:latin typeface="Museo Sans Cyrl 500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301</Words>
  <Application>Microsoft Office PowerPoint</Application>
  <PresentationFormat>Широкоэкранный</PresentationFormat>
  <Paragraphs>89</Paragraphs>
  <Slides>9</Slides>
  <Notes>9</Notes>
  <HiddenSlides>1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Museo Sans Cyrl 500</vt:lpstr>
      <vt:lpstr>Museo Sans Cyrl 900</vt:lpstr>
      <vt:lpstr>Verdana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</dc:creator>
  <cp:lastModifiedBy>yAnINa</cp:lastModifiedBy>
  <cp:revision>4</cp:revision>
  <dcterms:created xsi:type="dcterms:W3CDTF">2023-08-14T08:31:58Z</dcterms:created>
  <dcterms:modified xsi:type="dcterms:W3CDTF">2023-11-26T06:17:00Z</dcterms:modified>
</cp:coreProperties>
</file>