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4"/>
  </p:notesMasterIdLst>
  <p:handoutMasterIdLst>
    <p:handoutMasterId r:id="rId15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1" r:id="rId12"/>
    <p:sldId id="303" r:id="rId1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8" d="100"/>
          <a:sy n="68" d="100"/>
        </p:scale>
        <p:origin x="8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Программы Российских вузов</c:v>
                </c:pt>
                <c:pt idx="1">
                  <c:v>Дистанционное обучение в вузах</c:v>
                </c:pt>
                <c:pt idx="2">
                  <c:v>Коммерческие курсы (тренинги, семинары)</c:v>
                </c:pt>
                <c:pt idx="3">
                  <c:v>Курсы повышения квалификации на предприятиях</c:v>
                </c:pt>
                <c:pt idx="4">
                  <c:v>Веб-сервисы для самообучения</c:v>
                </c:pt>
                <c:pt idx="5">
                  <c:v>Массовые онлайн-курсы</c:v>
                </c:pt>
                <c:pt idx="6">
                  <c:v>Программы зарубежных вузов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0.38</c:v>
                </c:pt>
                <c:pt idx="1">
                  <c:v>0.11</c:v>
                </c:pt>
                <c:pt idx="2">
                  <c:v>0.28999999999999998</c:v>
                </c:pt>
                <c:pt idx="3">
                  <c:v>0.1</c:v>
                </c:pt>
                <c:pt idx="4">
                  <c:v>0.06</c:v>
                </c:pt>
                <c:pt idx="5">
                  <c:v>0.04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A-40C6-880D-0B8D64D94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35"/>
        <c:axId val="515059376"/>
        <c:axId val="515057712"/>
      </c:barChart>
      <c:catAx>
        <c:axId val="51505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5057712"/>
        <c:crosses val="autoZero"/>
        <c:auto val="1"/>
        <c:lblAlgn val="ctr"/>
        <c:lblOffset val="100"/>
        <c:noMultiLvlLbl val="0"/>
      </c:catAx>
      <c:valAx>
        <c:axId val="51505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5059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9B7078-D797-436F-BF9E-4EFC96444AB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13A6A4-B622-4320-B5F0-DC05A7E94DD3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78E9148E-FEA0-43F3-8407-97FF9C006BF1}" type="parTrans" cxnId="{8F820F5C-7B65-4594-A91B-5ADDF8437DE4}">
      <dgm:prSet/>
      <dgm:spPr/>
      <dgm:t>
        <a:bodyPr/>
        <a:lstStyle/>
        <a:p>
          <a:endParaRPr lang="ru-RU"/>
        </a:p>
      </dgm:t>
    </dgm:pt>
    <dgm:pt modelId="{B5788A85-3DCA-49EE-8C22-4833F3E25D97}" type="sibTrans" cxnId="{8F820F5C-7B65-4594-A91B-5ADDF8437DE4}">
      <dgm:prSet/>
      <dgm:spPr/>
      <dgm:t>
        <a:bodyPr/>
        <a:lstStyle/>
        <a:p>
          <a:endParaRPr lang="ru-RU"/>
        </a:p>
      </dgm:t>
    </dgm:pt>
    <dgm:pt modelId="{05913103-B7B9-4B03-8C71-A34F0F91A945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ADE597AA-567F-4A1D-A47C-CD82A873C1AF}" type="parTrans" cxnId="{55732E6B-C7B0-4FBC-B1DA-CA1815E841F9}">
      <dgm:prSet/>
      <dgm:spPr/>
      <dgm:t>
        <a:bodyPr/>
        <a:lstStyle/>
        <a:p>
          <a:endParaRPr lang="ru-RU"/>
        </a:p>
      </dgm:t>
    </dgm:pt>
    <dgm:pt modelId="{80D6116B-FAEE-4892-B117-21C0DAC89BD2}" type="sibTrans" cxnId="{55732E6B-C7B0-4FBC-B1DA-CA1815E841F9}">
      <dgm:prSet/>
      <dgm:spPr/>
      <dgm:t>
        <a:bodyPr/>
        <a:lstStyle/>
        <a:p>
          <a:endParaRPr lang="ru-RU"/>
        </a:p>
      </dgm:t>
    </dgm:pt>
    <dgm:pt modelId="{9EF9E5A6-BE08-4FFE-B775-E75475EF9E5C}">
      <dgm:prSet phldrT="[Текст]"/>
      <dgm:spPr/>
      <dgm:t>
        <a:bodyPr/>
        <a:lstStyle/>
        <a:p>
          <a:r>
            <a:rPr lang="ru-RU" b="0" i="0" dirty="0"/>
            <a:t>Улучшение навыков: Игры способствуют развитию таких навыков, как решение проблем, критическое мышление и коммуникация. Эти навыки являются ключевыми в образовательной сфере и могут быть улучшены с помощью технологий гейминга.</a:t>
          </a:r>
          <a:endParaRPr lang="ru-RU" dirty="0"/>
        </a:p>
      </dgm:t>
    </dgm:pt>
    <dgm:pt modelId="{EEF0871B-B355-48CA-93F5-31AABC02B242}" type="parTrans" cxnId="{3946542C-34C0-4378-978C-305C80859C72}">
      <dgm:prSet/>
      <dgm:spPr/>
      <dgm:t>
        <a:bodyPr/>
        <a:lstStyle/>
        <a:p>
          <a:endParaRPr lang="ru-RU"/>
        </a:p>
      </dgm:t>
    </dgm:pt>
    <dgm:pt modelId="{A654F8A1-FE20-4FA6-838A-F89B99784C8E}" type="sibTrans" cxnId="{3946542C-34C0-4378-978C-305C80859C72}">
      <dgm:prSet/>
      <dgm:spPr/>
      <dgm:t>
        <a:bodyPr/>
        <a:lstStyle/>
        <a:p>
          <a:endParaRPr lang="ru-RU"/>
        </a:p>
      </dgm:t>
    </dgm:pt>
    <dgm:pt modelId="{4EB272B8-AAF7-489F-ABEA-D05548133991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F0FC358E-D3CA-4A79-B057-48CF06279884}" type="parTrans" cxnId="{D5D170CF-9E83-4F0B-BB56-88404A930FEB}">
      <dgm:prSet/>
      <dgm:spPr/>
      <dgm:t>
        <a:bodyPr/>
        <a:lstStyle/>
        <a:p>
          <a:endParaRPr lang="ru-RU"/>
        </a:p>
      </dgm:t>
    </dgm:pt>
    <dgm:pt modelId="{538BEA2B-E2DA-42C6-976C-3F9D845439D2}" type="sibTrans" cxnId="{D5D170CF-9E83-4F0B-BB56-88404A930FEB}">
      <dgm:prSet/>
      <dgm:spPr/>
      <dgm:t>
        <a:bodyPr/>
        <a:lstStyle/>
        <a:p>
          <a:endParaRPr lang="ru-RU"/>
        </a:p>
      </dgm:t>
    </dgm:pt>
    <dgm:pt modelId="{FC76A366-9A7D-4059-B35E-A7CC3E2A9DCA}">
      <dgm:prSet phldrT="[Текст]"/>
      <dgm:spPr/>
      <dgm:t>
        <a:bodyPr/>
        <a:lstStyle/>
        <a:p>
          <a:r>
            <a:rPr lang="ru-RU" b="0" i="0" dirty="0"/>
            <a:t>Инновации в образовании: Использование технологий гейминга для повышения квалификации может стать инновационным подходом к обучению, который будет стимулировать развитие новых методов и подходов в образовательной отрасли.</a:t>
          </a:r>
          <a:endParaRPr lang="ru-RU" dirty="0"/>
        </a:p>
      </dgm:t>
    </dgm:pt>
    <dgm:pt modelId="{9B5EF6F4-87DD-4E13-A746-E5ACB21D4D72}" type="parTrans" cxnId="{A933BFF3-988D-45C0-8A4E-412EA505FFC1}">
      <dgm:prSet/>
      <dgm:spPr/>
      <dgm:t>
        <a:bodyPr/>
        <a:lstStyle/>
        <a:p>
          <a:endParaRPr lang="ru-RU"/>
        </a:p>
      </dgm:t>
    </dgm:pt>
    <dgm:pt modelId="{6B32A9C9-E29E-413F-8457-A1B190F97B03}" type="sibTrans" cxnId="{A933BFF3-988D-45C0-8A4E-412EA505FFC1}">
      <dgm:prSet/>
      <dgm:spPr/>
      <dgm:t>
        <a:bodyPr/>
        <a:lstStyle/>
        <a:p>
          <a:endParaRPr lang="ru-RU"/>
        </a:p>
      </dgm:t>
    </dgm:pt>
    <dgm:pt modelId="{D03998D2-1226-4C96-9FD0-7F01829A14A7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933C5990-F5D9-48E0-B302-1F3397A405C4}" type="parTrans" cxnId="{83242E47-8B68-4C9E-9429-45FB59B06A9C}">
      <dgm:prSet/>
      <dgm:spPr/>
      <dgm:t>
        <a:bodyPr/>
        <a:lstStyle/>
        <a:p>
          <a:endParaRPr lang="ru-RU"/>
        </a:p>
      </dgm:t>
    </dgm:pt>
    <dgm:pt modelId="{2420340D-B2C8-4B70-828C-DC13330AE986}" type="sibTrans" cxnId="{83242E47-8B68-4C9E-9429-45FB59B06A9C}">
      <dgm:prSet/>
      <dgm:spPr/>
      <dgm:t>
        <a:bodyPr/>
        <a:lstStyle/>
        <a:p>
          <a:endParaRPr lang="ru-RU"/>
        </a:p>
      </dgm:t>
    </dgm:pt>
    <dgm:pt modelId="{F1D1CEF2-6597-4BBA-B207-2BEE3A1B60D5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E384776D-2497-49FB-9638-152655CDEF7F}" type="parTrans" cxnId="{8ED85902-2175-4278-8324-C09D3226BF94}">
      <dgm:prSet/>
      <dgm:spPr/>
      <dgm:t>
        <a:bodyPr/>
        <a:lstStyle/>
        <a:p>
          <a:endParaRPr lang="ru-RU"/>
        </a:p>
      </dgm:t>
    </dgm:pt>
    <dgm:pt modelId="{E9A2938C-4704-4B02-B932-CD9FD161DE74}" type="sibTrans" cxnId="{8ED85902-2175-4278-8324-C09D3226BF94}">
      <dgm:prSet/>
      <dgm:spPr/>
      <dgm:t>
        <a:bodyPr/>
        <a:lstStyle/>
        <a:p>
          <a:endParaRPr lang="ru-RU"/>
        </a:p>
      </dgm:t>
    </dgm:pt>
    <dgm:pt modelId="{E1006AE9-02B4-41B3-B505-C73E439DBD4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Адаптация к новым технологиям: Образовательные организации должны быть готовы к адаптации к новым технологиям, таким как гейминг. Внедрение гейминга в процесс обучения поможет образовательным организациям оставаться конкурентоспособными и привлекать молодых специалистов.</a:t>
          </a:r>
          <a:endParaRPr lang="ru-RU" dirty="0"/>
        </a:p>
      </dgm:t>
    </dgm:pt>
    <dgm:pt modelId="{B8AAED85-1B38-4E00-8169-941746EB1DF4}" type="parTrans" cxnId="{EEF8553A-862C-4015-958F-7A2F5A743C6C}">
      <dgm:prSet/>
      <dgm:spPr/>
      <dgm:t>
        <a:bodyPr/>
        <a:lstStyle/>
        <a:p>
          <a:endParaRPr lang="ru-RU"/>
        </a:p>
      </dgm:t>
    </dgm:pt>
    <dgm:pt modelId="{54A7B92D-5453-4830-8884-700B3C2A10FC}" type="sibTrans" cxnId="{EEF8553A-862C-4015-958F-7A2F5A743C6C}">
      <dgm:prSet/>
      <dgm:spPr/>
      <dgm:t>
        <a:bodyPr/>
        <a:lstStyle/>
        <a:p>
          <a:endParaRPr lang="ru-RU"/>
        </a:p>
      </dgm:t>
    </dgm:pt>
    <dgm:pt modelId="{4B0EC422-CED3-41B1-946E-7627515D79E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Повышение эффективности обучения: Применение технологий гейминга позволяет сделать процесс обучения более эффективным, так как игры могут быть использованы для закрепления и проверки полученных знаний.</a:t>
          </a:r>
          <a:endParaRPr lang="ru-RU" dirty="0"/>
        </a:p>
      </dgm:t>
    </dgm:pt>
    <dgm:pt modelId="{3DC9E142-49E6-4125-90C4-6275D578B6BE}" type="parTrans" cxnId="{D61FA3A2-924B-4543-BC79-76B2D58409EC}">
      <dgm:prSet/>
      <dgm:spPr/>
      <dgm:t>
        <a:bodyPr/>
        <a:lstStyle/>
        <a:p>
          <a:endParaRPr lang="ru-RU"/>
        </a:p>
      </dgm:t>
    </dgm:pt>
    <dgm:pt modelId="{66168F26-12F3-4A2B-8BDC-9E02A83BA5CC}" type="sibTrans" cxnId="{D61FA3A2-924B-4543-BC79-76B2D58409EC}">
      <dgm:prSet/>
      <dgm:spPr/>
      <dgm:t>
        <a:bodyPr/>
        <a:lstStyle/>
        <a:p>
          <a:endParaRPr lang="ru-RU"/>
        </a:p>
      </dgm:t>
    </dgm:pt>
    <dgm:pt modelId="{6CA8CA01-2170-445A-B676-0CAB7AC2D35A}">
      <dgm:prSet phldrT="[Текст]"/>
      <dgm:spPr/>
      <dgm:t>
        <a:bodyPr/>
        <a:lstStyle/>
        <a:p>
          <a:r>
            <a:rPr lang="ru-RU" b="0" i="0" dirty="0"/>
            <a:t>Вовлечение учащихся: Технологии гейминга позволяют сделать процесс обучения более увлекательным и интерактивным, что способствует вовлечению учащихся и повышает их мотивацию к обучению.</a:t>
          </a:r>
          <a:endParaRPr lang="ru-RU" dirty="0"/>
        </a:p>
      </dgm:t>
    </dgm:pt>
    <dgm:pt modelId="{B09F869F-22AA-4013-BF7F-E6AB27816B03}" type="sibTrans" cxnId="{87FB0E25-5B7A-4E3B-A962-E6BE21663505}">
      <dgm:prSet/>
      <dgm:spPr/>
      <dgm:t>
        <a:bodyPr/>
        <a:lstStyle/>
        <a:p>
          <a:endParaRPr lang="ru-RU"/>
        </a:p>
      </dgm:t>
    </dgm:pt>
    <dgm:pt modelId="{D559C13E-389A-4D8F-A0B7-466DC57B20E3}" type="parTrans" cxnId="{87FB0E25-5B7A-4E3B-A962-E6BE21663505}">
      <dgm:prSet/>
      <dgm:spPr/>
      <dgm:t>
        <a:bodyPr/>
        <a:lstStyle/>
        <a:p>
          <a:endParaRPr lang="ru-RU"/>
        </a:p>
      </dgm:t>
    </dgm:pt>
    <dgm:pt modelId="{F7FAEDA8-49E5-43B3-B60A-E0A5FC205510}" type="pres">
      <dgm:prSet presAssocID="{7D9B7078-D797-436F-BF9E-4EFC96444AB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E3165-CC81-4780-B4C9-C233EDD6A0DA}" type="pres">
      <dgm:prSet presAssocID="{E513A6A4-B622-4320-B5F0-DC05A7E94DD3}" presName="composite" presStyleCnt="0"/>
      <dgm:spPr/>
    </dgm:pt>
    <dgm:pt modelId="{CBFB1A3C-D3AB-4C90-83D2-886B50C929EE}" type="pres">
      <dgm:prSet presAssocID="{E513A6A4-B622-4320-B5F0-DC05A7E94DD3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43E46-8D06-4A26-92A4-2A934A6829EB}" type="pres">
      <dgm:prSet presAssocID="{E513A6A4-B622-4320-B5F0-DC05A7E94DD3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AC9C9C-502E-4994-9B11-40AF8EEF9034}" type="pres">
      <dgm:prSet presAssocID="{B5788A85-3DCA-49EE-8C22-4833F3E25D97}" presName="sp" presStyleCnt="0"/>
      <dgm:spPr/>
    </dgm:pt>
    <dgm:pt modelId="{7FBCF989-EBAA-4897-9AF4-723CC18A1D88}" type="pres">
      <dgm:prSet presAssocID="{05913103-B7B9-4B03-8C71-A34F0F91A945}" presName="composite" presStyleCnt="0"/>
      <dgm:spPr/>
    </dgm:pt>
    <dgm:pt modelId="{3DA29515-0E77-43E3-96CF-E28AFCC286DD}" type="pres">
      <dgm:prSet presAssocID="{05913103-B7B9-4B03-8C71-A34F0F91A94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E6FFEF-48E3-450B-B79B-8C873FC44418}" type="pres">
      <dgm:prSet presAssocID="{05913103-B7B9-4B03-8C71-A34F0F91A94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DB3F2-7B85-475F-A0E3-7FBDE3CCA520}" type="pres">
      <dgm:prSet presAssocID="{80D6116B-FAEE-4892-B117-21C0DAC89BD2}" presName="sp" presStyleCnt="0"/>
      <dgm:spPr/>
    </dgm:pt>
    <dgm:pt modelId="{153BCC11-39A1-4BD4-A035-D80762C99CA8}" type="pres">
      <dgm:prSet presAssocID="{4EB272B8-AAF7-489F-ABEA-D05548133991}" presName="composite" presStyleCnt="0"/>
      <dgm:spPr/>
    </dgm:pt>
    <dgm:pt modelId="{192E06DF-04AC-4CD8-A34F-658756EEC24F}" type="pres">
      <dgm:prSet presAssocID="{4EB272B8-AAF7-489F-ABEA-D05548133991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6DA7D0-F7B3-409E-801D-DE2986EFEEFD}" type="pres">
      <dgm:prSet presAssocID="{4EB272B8-AAF7-489F-ABEA-D05548133991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761D53-1AFB-41FE-A9E7-48FCEEDBFD19}" type="pres">
      <dgm:prSet presAssocID="{538BEA2B-E2DA-42C6-976C-3F9D845439D2}" presName="sp" presStyleCnt="0"/>
      <dgm:spPr/>
    </dgm:pt>
    <dgm:pt modelId="{2197ADF9-B8BD-403B-9FB2-827AFB031E7D}" type="pres">
      <dgm:prSet presAssocID="{F1D1CEF2-6597-4BBA-B207-2BEE3A1B60D5}" presName="composite" presStyleCnt="0"/>
      <dgm:spPr/>
    </dgm:pt>
    <dgm:pt modelId="{0A5807DA-7065-4E1D-9678-0F339E2CB4D1}" type="pres">
      <dgm:prSet presAssocID="{F1D1CEF2-6597-4BBA-B207-2BEE3A1B60D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B3AE11-8D51-4D7F-B862-55799C3EC20D}" type="pres">
      <dgm:prSet presAssocID="{F1D1CEF2-6597-4BBA-B207-2BEE3A1B60D5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5BD363-EFC2-49EB-B7EF-E268BBC6B532}" type="pres">
      <dgm:prSet presAssocID="{E9A2938C-4704-4B02-B932-CD9FD161DE74}" presName="sp" presStyleCnt="0"/>
      <dgm:spPr/>
    </dgm:pt>
    <dgm:pt modelId="{5A70ACA9-8426-49FA-A751-F09BC40D1E11}" type="pres">
      <dgm:prSet presAssocID="{D03998D2-1226-4C96-9FD0-7F01829A14A7}" presName="composite" presStyleCnt="0"/>
      <dgm:spPr/>
    </dgm:pt>
    <dgm:pt modelId="{D6978F9E-D519-4375-A25D-28B0C6293C35}" type="pres">
      <dgm:prSet presAssocID="{D03998D2-1226-4C96-9FD0-7F01829A14A7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4C19E1-E012-4A05-B030-B5AA6D5EAC8D}" type="pres">
      <dgm:prSet presAssocID="{D03998D2-1226-4C96-9FD0-7F01829A14A7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FB0E25-5B7A-4E3B-A962-E6BE21663505}" srcId="{E513A6A4-B622-4320-B5F0-DC05A7E94DD3}" destId="{6CA8CA01-2170-445A-B676-0CAB7AC2D35A}" srcOrd="0" destOrd="0" parTransId="{D559C13E-389A-4D8F-A0B7-466DC57B20E3}" sibTransId="{B09F869F-22AA-4013-BF7F-E6AB27816B03}"/>
    <dgm:cxn modelId="{EEF8553A-862C-4015-958F-7A2F5A743C6C}" srcId="{F1D1CEF2-6597-4BBA-B207-2BEE3A1B60D5}" destId="{E1006AE9-02B4-41B3-B505-C73E439DBD4E}" srcOrd="0" destOrd="0" parTransId="{B8AAED85-1B38-4E00-8169-941746EB1DF4}" sibTransId="{54A7B92D-5453-4830-8884-700B3C2A10FC}"/>
    <dgm:cxn modelId="{80590F44-481D-422E-8CB5-528DB5BC1BCC}" type="presOf" srcId="{6CA8CA01-2170-445A-B676-0CAB7AC2D35A}" destId="{60B43E46-8D06-4A26-92A4-2A934A6829EB}" srcOrd="0" destOrd="0" presId="urn:microsoft.com/office/officeart/2005/8/layout/chevron2"/>
    <dgm:cxn modelId="{564ABBFC-25EB-463D-A6F5-8DE568C69D8D}" type="presOf" srcId="{4EB272B8-AAF7-489F-ABEA-D05548133991}" destId="{192E06DF-04AC-4CD8-A34F-658756EEC24F}" srcOrd="0" destOrd="0" presId="urn:microsoft.com/office/officeart/2005/8/layout/chevron2"/>
    <dgm:cxn modelId="{D61FA3A2-924B-4543-BC79-76B2D58409EC}" srcId="{4EB272B8-AAF7-489F-ABEA-D05548133991}" destId="{4B0EC422-CED3-41B1-946E-7627515D79EB}" srcOrd="0" destOrd="0" parTransId="{3DC9E142-49E6-4125-90C4-6275D578B6BE}" sibTransId="{66168F26-12F3-4A2B-8BDC-9E02A83BA5CC}"/>
    <dgm:cxn modelId="{6D86FAAD-A082-406D-8D4E-BA0350A05CD3}" type="presOf" srcId="{4B0EC422-CED3-41B1-946E-7627515D79EB}" destId="{796DA7D0-F7B3-409E-801D-DE2986EFEEFD}" srcOrd="0" destOrd="0" presId="urn:microsoft.com/office/officeart/2005/8/layout/chevron2"/>
    <dgm:cxn modelId="{3946542C-34C0-4378-978C-305C80859C72}" srcId="{05913103-B7B9-4B03-8C71-A34F0F91A945}" destId="{9EF9E5A6-BE08-4FFE-B775-E75475EF9E5C}" srcOrd="0" destOrd="0" parTransId="{EEF0871B-B355-48CA-93F5-31AABC02B242}" sibTransId="{A654F8A1-FE20-4FA6-838A-F89B99784C8E}"/>
    <dgm:cxn modelId="{D5D170CF-9E83-4F0B-BB56-88404A930FEB}" srcId="{7D9B7078-D797-436F-BF9E-4EFC96444AB0}" destId="{4EB272B8-AAF7-489F-ABEA-D05548133991}" srcOrd="2" destOrd="0" parTransId="{F0FC358E-D3CA-4A79-B057-48CF06279884}" sibTransId="{538BEA2B-E2DA-42C6-976C-3F9D845439D2}"/>
    <dgm:cxn modelId="{A933BFF3-988D-45C0-8A4E-412EA505FFC1}" srcId="{D03998D2-1226-4C96-9FD0-7F01829A14A7}" destId="{FC76A366-9A7D-4059-B35E-A7CC3E2A9DCA}" srcOrd="0" destOrd="0" parTransId="{9B5EF6F4-87DD-4E13-A746-E5ACB21D4D72}" sibTransId="{6B32A9C9-E29E-413F-8457-A1B190F97B03}"/>
    <dgm:cxn modelId="{56DDA421-1AF6-4865-9446-985983B2F545}" type="presOf" srcId="{F1D1CEF2-6597-4BBA-B207-2BEE3A1B60D5}" destId="{0A5807DA-7065-4E1D-9678-0F339E2CB4D1}" srcOrd="0" destOrd="0" presId="urn:microsoft.com/office/officeart/2005/8/layout/chevron2"/>
    <dgm:cxn modelId="{478EF8B1-6AAB-4344-A25D-4053228CB99D}" type="presOf" srcId="{E513A6A4-B622-4320-B5F0-DC05A7E94DD3}" destId="{CBFB1A3C-D3AB-4C90-83D2-886B50C929EE}" srcOrd="0" destOrd="0" presId="urn:microsoft.com/office/officeart/2005/8/layout/chevron2"/>
    <dgm:cxn modelId="{83242E47-8B68-4C9E-9429-45FB59B06A9C}" srcId="{7D9B7078-D797-436F-BF9E-4EFC96444AB0}" destId="{D03998D2-1226-4C96-9FD0-7F01829A14A7}" srcOrd="4" destOrd="0" parTransId="{933C5990-F5D9-48E0-B302-1F3397A405C4}" sibTransId="{2420340D-B2C8-4B70-828C-DC13330AE986}"/>
    <dgm:cxn modelId="{FD7D12C3-1CCD-4131-8B4F-09B301A540A2}" type="presOf" srcId="{E1006AE9-02B4-41B3-B505-C73E439DBD4E}" destId="{4DB3AE11-8D51-4D7F-B862-55799C3EC20D}" srcOrd="0" destOrd="0" presId="urn:microsoft.com/office/officeart/2005/8/layout/chevron2"/>
    <dgm:cxn modelId="{BCC8808F-0542-414A-B970-379DA8520008}" type="presOf" srcId="{FC76A366-9A7D-4059-B35E-A7CC3E2A9DCA}" destId="{224C19E1-E012-4A05-B030-B5AA6D5EAC8D}" srcOrd="0" destOrd="0" presId="urn:microsoft.com/office/officeart/2005/8/layout/chevron2"/>
    <dgm:cxn modelId="{2A193577-E3C7-4B13-9564-217391C0B15C}" type="presOf" srcId="{05913103-B7B9-4B03-8C71-A34F0F91A945}" destId="{3DA29515-0E77-43E3-96CF-E28AFCC286DD}" srcOrd="0" destOrd="0" presId="urn:microsoft.com/office/officeart/2005/8/layout/chevron2"/>
    <dgm:cxn modelId="{55732E6B-C7B0-4FBC-B1DA-CA1815E841F9}" srcId="{7D9B7078-D797-436F-BF9E-4EFC96444AB0}" destId="{05913103-B7B9-4B03-8C71-A34F0F91A945}" srcOrd="1" destOrd="0" parTransId="{ADE597AA-567F-4A1D-A47C-CD82A873C1AF}" sibTransId="{80D6116B-FAEE-4892-B117-21C0DAC89BD2}"/>
    <dgm:cxn modelId="{8ED85902-2175-4278-8324-C09D3226BF94}" srcId="{7D9B7078-D797-436F-BF9E-4EFC96444AB0}" destId="{F1D1CEF2-6597-4BBA-B207-2BEE3A1B60D5}" srcOrd="3" destOrd="0" parTransId="{E384776D-2497-49FB-9638-152655CDEF7F}" sibTransId="{E9A2938C-4704-4B02-B932-CD9FD161DE74}"/>
    <dgm:cxn modelId="{F4D3D3B4-B884-40BB-9B8D-F2DD4B1C76B5}" type="presOf" srcId="{7D9B7078-D797-436F-BF9E-4EFC96444AB0}" destId="{F7FAEDA8-49E5-43B3-B60A-E0A5FC205510}" srcOrd="0" destOrd="0" presId="urn:microsoft.com/office/officeart/2005/8/layout/chevron2"/>
    <dgm:cxn modelId="{8F820F5C-7B65-4594-A91B-5ADDF8437DE4}" srcId="{7D9B7078-D797-436F-BF9E-4EFC96444AB0}" destId="{E513A6A4-B622-4320-B5F0-DC05A7E94DD3}" srcOrd="0" destOrd="0" parTransId="{78E9148E-FEA0-43F3-8407-97FF9C006BF1}" sibTransId="{B5788A85-3DCA-49EE-8C22-4833F3E25D97}"/>
    <dgm:cxn modelId="{964C688D-D64D-47A5-B8B6-813BAB22C57E}" type="presOf" srcId="{9EF9E5A6-BE08-4FFE-B775-E75475EF9E5C}" destId="{82E6FFEF-48E3-450B-B79B-8C873FC44418}" srcOrd="0" destOrd="0" presId="urn:microsoft.com/office/officeart/2005/8/layout/chevron2"/>
    <dgm:cxn modelId="{0B20C1A5-DFC3-4FA3-B6BD-D6CE1B7F8A50}" type="presOf" srcId="{D03998D2-1226-4C96-9FD0-7F01829A14A7}" destId="{D6978F9E-D519-4375-A25D-28B0C6293C35}" srcOrd="0" destOrd="0" presId="urn:microsoft.com/office/officeart/2005/8/layout/chevron2"/>
    <dgm:cxn modelId="{5656C508-E7C0-4D20-83E5-A939D55EF74D}" type="presParOf" srcId="{F7FAEDA8-49E5-43B3-B60A-E0A5FC205510}" destId="{F75E3165-CC81-4780-B4C9-C233EDD6A0DA}" srcOrd="0" destOrd="0" presId="urn:microsoft.com/office/officeart/2005/8/layout/chevron2"/>
    <dgm:cxn modelId="{662703E3-1FC4-4ABE-B4FE-BD5B565D8EDC}" type="presParOf" srcId="{F75E3165-CC81-4780-B4C9-C233EDD6A0DA}" destId="{CBFB1A3C-D3AB-4C90-83D2-886B50C929EE}" srcOrd="0" destOrd="0" presId="urn:microsoft.com/office/officeart/2005/8/layout/chevron2"/>
    <dgm:cxn modelId="{DB63FCA4-9674-45A6-A47A-5CA0095A50D8}" type="presParOf" srcId="{F75E3165-CC81-4780-B4C9-C233EDD6A0DA}" destId="{60B43E46-8D06-4A26-92A4-2A934A6829EB}" srcOrd="1" destOrd="0" presId="urn:microsoft.com/office/officeart/2005/8/layout/chevron2"/>
    <dgm:cxn modelId="{D63EE561-05D5-4244-A5C5-4D00731406EE}" type="presParOf" srcId="{F7FAEDA8-49E5-43B3-B60A-E0A5FC205510}" destId="{9AAC9C9C-502E-4994-9B11-40AF8EEF9034}" srcOrd="1" destOrd="0" presId="urn:microsoft.com/office/officeart/2005/8/layout/chevron2"/>
    <dgm:cxn modelId="{D8674CE6-F905-4674-B78C-DFE7AD847545}" type="presParOf" srcId="{F7FAEDA8-49E5-43B3-B60A-E0A5FC205510}" destId="{7FBCF989-EBAA-4897-9AF4-723CC18A1D88}" srcOrd="2" destOrd="0" presId="urn:microsoft.com/office/officeart/2005/8/layout/chevron2"/>
    <dgm:cxn modelId="{F4B09544-4DE2-4E81-AA9C-053B5ED24C1A}" type="presParOf" srcId="{7FBCF989-EBAA-4897-9AF4-723CC18A1D88}" destId="{3DA29515-0E77-43E3-96CF-E28AFCC286DD}" srcOrd="0" destOrd="0" presId="urn:microsoft.com/office/officeart/2005/8/layout/chevron2"/>
    <dgm:cxn modelId="{5260F143-3736-40A1-B185-0C766CDFB9A4}" type="presParOf" srcId="{7FBCF989-EBAA-4897-9AF4-723CC18A1D88}" destId="{82E6FFEF-48E3-450B-B79B-8C873FC44418}" srcOrd="1" destOrd="0" presId="urn:microsoft.com/office/officeart/2005/8/layout/chevron2"/>
    <dgm:cxn modelId="{2416451B-A8EF-4EA7-8369-42A5A95F3DE4}" type="presParOf" srcId="{F7FAEDA8-49E5-43B3-B60A-E0A5FC205510}" destId="{CEFDB3F2-7B85-475F-A0E3-7FBDE3CCA520}" srcOrd="3" destOrd="0" presId="urn:microsoft.com/office/officeart/2005/8/layout/chevron2"/>
    <dgm:cxn modelId="{C2ADAA52-8FBD-4F92-BFDE-93F0A5CFD35F}" type="presParOf" srcId="{F7FAEDA8-49E5-43B3-B60A-E0A5FC205510}" destId="{153BCC11-39A1-4BD4-A035-D80762C99CA8}" srcOrd="4" destOrd="0" presId="urn:microsoft.com/office/officeart/2005/8/layout/chevron2"/>
    <dgm:cxn modelId="{AD8E58E8-58B2-493F-9354-B44C9783B6E3}" type="presParOf" srcId="{153BCC11-39A1-4BD4-A035-D80762C99CA8}" destId="{192E06DF-04AC-4CD8-A34F-658756EEC24F}" srcOrd="0" destOrd="0" presId="urn:microsoft.com/office/officeart/2005/8/layout/chevron2"/>
    <dgm:cxn modelId="{F21ECB1C-525D-4134-A680-ADCCA34112F9}" type="presParOf" srcId="{153BCC11-39A1-4BD4-A035-D80762C99CA8}" destId="{796DA7D0-F7B3-409E-801D-DE2986EFEEFD}" srcOrd="1" destOrd="0" presId="urn:microsoft.com/office/officeart/2005/8/layout/chevron2"/>
    <dgm:cxn modelId="{E794CDD6-947A-4BB4-A8AB-EBCD93991BE0}" type="presParOf" srcId="{F7FAEDA8-49E5-43B3-B60A-E0A5FC205510}" destId="{93761D53-1AFB-41FE-A9E7-48FCEEDBFD19}" srcOrd="5" destOrd="0" presId="urn:microsoft.com/office/officeart/2005/8/layout/chevron2"/>
    <dgm:cxn modelId="{2BCF6D9E-CE64-4910-B8E6-8A9806DDB625}" type="presParOf" srcId="{F7FAEDA8-49E5-43B3-B60A-E0A5FC205510}" destId="{2197ADF9-B8BD-403B-9FB2-827AFB031E7D}" srcOrd="6" destOrd="0" presId="urn:microsoft.com/office/officeart/2005/8/layout/chevron2"/>
    <dgm:cxn modelId="{1ED00776-387D-4E52-8AD5-31EC21FCDFB2}" type="presParOf" srcId="{2197ADF9-B8BD-403B-9FB2-827AFB031E7D}" destId="{0A5807DA-7065-4E1D-9678-0F339E2CB4D1}" srcOrd="0" destOrd="0" presId="urn:microsoft.com/office/officeart/2005/8/layout/chevron2"/>
    <dgm:cxn modelId="{F7866B77-7808-40B1-B8AB-296C162C67AF}" type="presParOf" srcId="{2197ADF9-B8BD-403B-9FB2-827AFB031E7D}" destId="{4DB3AE11-8D51-4D7F-B862-55799C3EC20D}" srcOrd="1" destOrd="0" presId="urn:microsoft.com/office/officeart/2005/8/layout/chevron2"/>
    <dgm:cxn modelId="{80B1A388-8F41-4DFF-AEE4-2CCF16964987}" type="presParOf" srcId="{F7FAEDA8-49E5-43B3-B60A-E0A5FC205510}" destId="{085BD363-EFC2-49EB-B7EF-E268BBC6B532}" srcOrd="7" destOrd="0" presId="urn:microsoft.com/office/officeart/2005/8/layout/chevron2"/>
    <dgm:cxn modelId="{1C68CC76-3F47-4A0D-9DFA-2EC214FEEA05}" type="presParOf" srcId="{F7FAEDA8-49E5-43B3-B60A-E0A5FC205510}" destId="{5A70ACA9-8426-49FA-A751-F09BC40D1E11}" srcOrd="8" destOrd="0" presId="urn:microsoft.com/office/officeart/2005/8/layout/chevron2"/>
    <dgm:cxn modelId="{D29C9275-8DA1-405C-9F14-89C1D4B49C0F}" type="presParOf" srcId="{5A70ACA9-8426-49FA-A751-F09BC40D1E11}" destId="{D6978F9E-D519-4375-A25D-28B0C6293C35}" srcOrd="0" destOrd="0" presId="urn:microsoft.com/office/officeart/2005/8/layout/chevron2"/>
    <dgm:cxn modelId="{00B5EBBC-1480-4D15-BB76-49A47547B10E}" type="presParOf" srcId="{5A70ACA9-8426-49FA-A751-F09BC40D1E11}" destId="{224C19E1-E012-4A05-B030-B5AA6D5EAC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FB1A3C-D3AB-4C90-83D2-886B50C929EE}">
      <dsp:nvSpPr>
        <dsp:cNvPr id="0" name=""/>
        <dsp:cNvSpPr/>
      </dsp:nvSpPr>
      <dsp:spPr>
        <a:xfrm rot="5400000">
          <a:off x="-282424" y="284055"/>
          <a:ext cx="1882827" cy="13179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/>
            <a:t>1</a:t>
          </a:r>
        </a:p>
      </dsp:txBody>
      <dsp:txXfrm rot="-5400000">
        <a:off x="1" y="660621"/>
        <a:ext cx="1317979" cy="564848"/>
      </dsp:txXfrm>
    </dsp:sp>
    <dsp:sp modelId="{60B43E46-8D06-4A26-92A4-2A934A6829EB}">
      <dsp:nvSpPr>
        <dsp:cNvPr id="0" name=""/>
        <dsp:cNvSpPr/>
      </dsp:nvSpPr>
      <dsp:spPr>
        <a:xfrm rot="5400000">
          <a:off x="9624824" y="-8305213"/>
          <a:ext cx="1223837" cy="17837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0" i="0" kern="1200" dirty="0"/>
            <a:t>Вовлечение учащихся: Технологии гейминга позволяют сделать процесс обучения более увлекательным и интерактивным, что способствует вовлечению учащихся и повышает их мотивацию к обучению.</a:t>
          </a:r>
          <a:endParaRPr lang="ru-RU" sz="2700" kern="1200" dirty="0"/>
        </a:p>
      </dsp:txBody>
      <dsp:txXfrm rot="-5400000">
        <a:off x="1317980" y="61374"/>
        <a:ext cx="17777784" cy="1104351"/>
      </dsp:txXfrm>
    </dsp:sp>
    <dsp:sp modelId="{3DA29515-0E77-43E3-96CF-E28AFCC286DD}">
      <dsp:nvSpPr>
        <dsp:cNvPr id="0" name=""/>
        <dsp:cNvSpPr/>
      </dsp:nvSpPr>
      <dsp:spPr>
        <a:xfrm rot="5400000">
          <a:off x="-282424" y="2054411"/>
          <a:ext cx="1882827" cy="13179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/>
            <a:t>2</a:t>
          </a:r>
        </a:p>
      </dsp:txBody>
      <dsp:txXfrm rot="-5400000">
        <a:off x="1" y="2430977"/>
        <a:ext cx="1317979" cy="564848"/>
      </dsp:txXfrm>
    </dsp:sp>
    <dsp:sp modelId="{82E6FFEF-48E3-450B-B79B-8C873FC44418}">
      <dsp:nvSpPr>
        <dsp:cNvPr id="0" name=""/>
        <dsp:cNvSpPr/>
      </dsp:nvSpPr>
      <dsp:spPr>
        <a:xfrm rot="5400000">
          <a:off x="9624824" y="-6534858"/>
          <a:ext cx="1223837" cy="17837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0" i="0" kern="1200" dirty="0"/>
            <a:t>Улучшение навыков: Игры способствуют развитию таких навыков, как решение проблем, критическое мышление и коммуникация. Эти навыки являются ключевыми в образовательной сфере и могут быть улучшены с помощью технологий гейминга.</a:t>
          </a:r>
          <a:endParaRPr lang="ru-RU" sz="2700" kern="1200" dirty="0"/>
        </a:p>
      </dsp:txBody>
      <dsp:txXfrm rot="-5400000">
        <a:off x="1317980" y="1831729"/>
        <a:ext cx="17777784" cy="1104351"/>
      </dsp:txXfrm>
    </dsp:sp>
    <dsp:sp modelId="{192E06DF-04AC-4CD8-A34F-658756EEC24F}">
      <dsp:nvSpPr>
        <dsp:cNvPr id="0" name=""/>
        <dsp:cNvSpPr/>
      </dsp:nvSpPr>
      <dsp:spPr>
        <a:xfrm rot="5400000">
          <a:off x="-282424" y="3824766"/>
          <a:ext cx="1882827" cy="13179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/>
            <a:t>3</a:t>
          </a:r>
        </a:p>
      </dsp:txBody>
      <dsp:txXfrm rot="-5400000">
        <a:off x="1" y="4201332"/>
        <a:ext cx="1317979" cy="564848"/>
      </dsp:txXfrm>
    </dsp:sp>
    <dsp:sp modelId="{796DA7D0-F7B3-409E-801D-DE2986EFEEFD}">
      <dsp:nvSpPr>
        <dsp:cNvPr id="0" name=""/>
        <dsp:cNvSpPr/>
      </dsp:nvSpPr>
      <dsp:spPr>
        <a:xfrm rot="5400000">
          <a:off x="9624824" y="-4764502"/>
          <a:ext cx="1223837" cy="17837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sz="2700" b="0" i="0" kern="1200" dirty="0"/>
            <a:t>Повышение эффективности обучения: Применение технологий гейминга позволяет сделать процесс обучения более эффективным, так как игры могут быть использованы для закрепления и проверки полученных знаний.</a:t>
          </a:r>
          <a:endParaRPr lang="ru-RU" sz="2700" kern="1200" dirty="0"/>
        </a:p>
      </dsp:txBody>
      <dsp:txXfrm rot="-5400000">
        <a:off x="1317980" y="3602085"/>
        <a:ext cx="17777784" cy="1104351"/>
      </dsp:txXfrm>
    </dsp:sp>
    <dsp:sp modelId="{0A5807DA-7065-4E1D-9678-0F339E2CB4D1}">
      <dsp:nvSpPr>
        <dsp:cNvPr id="0" name=""/>
        <dsp:cNvSpPr/>
      </dsp:nvSpPr>
      <dsp:spPr>
        <a:xfrm rot="5400000">
          <a:off x="-282424" y="5595121"/>
          <a:ext cx="1882827" cy="13179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/>
            <a:t>4</a:t>
          </a:r>
        </a:p>
      </dsp:txBody>
      <dsp:txXfrm rot="-5400000">
        <a:off x="1" y="5971687"/>
        <a:ext cx="1317979" cy="564848"/>
      </dsp:txXfrm>
    </dsp:sp>
    <dsp:sp modelId="{4DB3AE11-8D51-4D7F-B862-55799C3EC20D}">
      <dsp:nvSpPr>
        <dsp:cNvPr id="0" name=""/>
        <dsp:cNvSpPr/>
      </dsp:nvSpPr>
      <dsp:spPr>
        <a:xfrm rot="5400000">
          <a:off x="9624824" y="-2994147"/>
          <a:ext cx="1223837" cy="17837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sz="2700" b="0" i="0" kern="1200" dirty="0"/>
            <a:t>Адаптация к новым технологиям: Образовательные организации должны быть готовы к адаптации к новым технологиям, таким как гейминг. Внедрение гейминга в процесс обучения поможет образовательным организациям оставаться конкурентоспособными и привлекать молодых специалистов.</a:t>
          </a:r>
          <a:endParaRPr lang="ru-RU" sz="2700" kern="1200" dirty="0"/>
        </a:p>
      </dsp:txBody>
      <dsp:txXfrm rot="-5400000">
        <a:off x="1317980" y="5372440"/>
        <a:ext cx="17777784" cy="1104351"/>
      </dsp:txXfrm>
    </dsp:sp>
    <dsp:sp modelId="{D6978F9E-D519-4375-A25D-28B0C6293C35}">
      <dsp:nvSpPr>
        <dsp:cNvPr id="0" name=""/>
        <dsp:cNvSpPr/>
      </dsp:nvSpPr>
      <dsp:spPr>
        <a:xfrm rot="5400000">
          <a:off x="-282424" y="7365477"/>
          <a:ext cx="1882827" cy="13179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/>
            <a:t>5</a:t>
          </a:r>
        </a:p>
      </dsp:txBody>
      <dsp:txXfrm rot="-5400000">
        <a:off x="1" y="7742043"/>
        <a:ext cx="1317979" cy="564848"/>
      </dsp:txXfrm>
    </dsp:sp>
    <dsp:sp modelId="{224C19E1-E012-4A05-B030-B5AA6D5EAC8D}">
      <dsp:nvSpPr>
        <dsp:cNvPr id="0" name=""/>
        <dsp:cNvSpPr/>
      </dsp:nvSpPr>
      <dsp:spPr>
        <a:xfrm rot="5400000">
          <a:off x="9624824" y="-1223792"/>
          <a:ext cx="1223837" cy="17837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0" i="0" kern="1200" dirty="0"/>
            <a:t>Инновации в образовании: Использование технологий гейминга для повышения квалификации может стать инновационным подходом к обучению, который будет стимулировать развитие новых методов и подходов в образовательной отрасли.</a:t>
          </a:r>
          <a:endParaRPr lang="ru-RU" sz="2700" kern="1200" dirty="0"/>
        </a:p>
      </dsp:txBody>
      <dsp:txXfrm rot="-5400000">
        <a:off x="1317980" y="7142795"/>
        <a:ext cx="17777784" cy="1104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6800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9451" y="5024074"/>
            <a:ext cx="6781651" cy="5631485"/>
          </a:xfrm>
        </p:spPr>
        <p:txBody>
          <a:bodyPr anchor="ctr">
            <a:normAutofit/>
          </a:bodyPr>
          <a:lstStyle/>
          <a:p>
            <a:r>
              <a:rPr lang="ru-RU" sz="9000" i="1" dirty="0" err="1"/>
              <a:t>РосПрофес</a:t>
            </a:r>
            <a:endParaRPr lang="ru-RU" sz="9000" i="1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0451" cy="11312128"/>
          </a:xfrm>
          <a:prstGeom prst="rect">
            <a:avLst/>
          </a:prstGeo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964603"/>
            <a:ext cx="9741217" cy="911089"/>
          </a:xfrm>
        </p:spPr>
        <p:txBody>
          <a:bodyPr/>
          <a:lstStyle/>
          <a:p>
            <a:r>
              <a:rPr lang="ru-RU" sz="6500" b="1" dirty="0"/>
              <a:t>Актуальность проекта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C22CDF3-FA02-42FC-BB59-2667B7D89F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9180090"/>
              </p:ext>
            </p:extLst>
          </p:nvPr>
        </p:nvGraphicFramePr>
        <p:xfrm>
          <a:off x="471120" y="2110154"/>
          <a:ext cx="19155507" cy="8967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920" y="940991"/>
            <a:ext cx="9741217" cy="911089"/>
          </a:xfrm>
        </p:spPr>
        <p:txBody>
          <a:bodyPr/>
          <a:lstStyle/>
          <a:p>
            <a:r>
              <a:rPr lang="ru-RU" sz="6500" b="1" dirty="0"/>
              <a:t>Проблема</a:t>
            </a:r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366B1314-FDB1-4FE4-8BE6-C1F7FE6C0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100" y="2318214"/>
            <a:ext cx="11430000" cy="76009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1920" y="3474599"/>
            <a:ext cx="9741217" cy="2183251"/>
          </a:xfrm>
        </p:spPr>
        <p:txBody>
          <a:bodyPr/>
          <a:lstStyle/>
          <a:p>
            <a:r>
              <a:rPr lang="ru-RU" sz="3500" dirty="0"/>
              <a:t>Проблема потенциального потребителя: недостаток знаний, навыков и компетенций в определенной профессиональной области, что ограничивает карьерный рост и развитие. неэффективность традиционных методов обучения (лекции, семинары, самостоятельное изучение материала), что снижает мотивацию и вовлеченность слушателей в процесс обучения.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44" y="96930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6500" b="1" dirty="0"/>
              <a:t>Решение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A2B9B4D1-8519-4C4B-A807-922A8A7F0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461" y="2849699"/>
            <a:ext cx="10010980" cy="667523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8891" y="2849699"/>
            <a:ext cx="10898827" cy="7554912"/>
          </a:xfrm>
        </p:spPr>
        <p:txBody>
          <a:bodyPr/>
          <a:lstStyle/>
          <a:p>
            <a:r>
              <a:rPr lang="ru-RU" sz="3500" dirty="0"/>
              <a:t>Курсы повышения квалификации с применением геймификации могут помочь потенциальным потребителям решить следующие задачи: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500" dirty="0"/>
              <a:t>Улучшение навыков и компетенций, необходимых для профессионального роста.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500" dirty="0"/>
              <a:t>Повышение мотивации к обучению и развитию.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500" dirty="0"/>
              <a:t>Ускорение процесса усвоения знаний за счет интерактивности и активного участия слушателей.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500" dirty="0"/>
              <a:t>Возможность применения полученных знаний на практике через игровые ситуации и задания.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500" dirty="0"/>
              <a:t>Создание комфортной и привлекательной среды для обучения, что способствует удержанию внимания и интереса слушателей на протяжении всего курса.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892" y="438705"/>
            <a:ext cx="12653461" cy="911089"/>
          </a:xfrm>
        </p:spPr>
        <p:txBody>
          <a:bodyPr/>
          <a:lstStyle/>
          <a:p>
            <a:pPr algn="r"/>
            <a:r>
              <a:rPr lang="ru-RU" sz="6500" b="1" dirty="0"/>
              <a:t>Рынок дополнительного образования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59867EA-21A7-41AD-87CF-835CDABCA6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7296089"/>
              </p:ext>
            </p:extLst>
          </p:nvPr>
        </p:nvGraphicFramePr>
        <p:xfrm>
          <a:off x="1261268" y="1941839"/>
          <a:ext cx="17941132" cy="8935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47" y="888282"/>
            <a:ext cx="11384498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 ОСТЕРВАЛЬДЕРА</a:t>
            </a:r>
            <a:endParaRPr lang="ru-RU" dirty="0"/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56B87E4C-49B7-4BCD-A2CD-AAA2CB506A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947646"/>
              </p:ext>
            </p:extLst>
          </p:nvPr>
        </p:nvGraphicFramePr>
        <p:xfrm>
          <a:off x="707976" y="1966874"/>
          <a:ext cx="19166228" cy="9181322"/>
        </p:xfrm>
        <a:graphic>
          <a:graphicData uri="http://schemas.openxmlformats.org/drawingml/2006/table">
            <a:tbl>
              <a:tblPr/>
              <a:tblGrid>
                <a:gridCol w="3729112">
                  <a:extLst>
                    <a:ext uri="{9D8B030D-6E8A-4147-A177-3AD203B41FA5}">
                      <a16:colId xmlns:a16="http://schemas.microsoft.com/office/drawing/2014/main" val="3567380066"/>
                    </a:ext>
                  </a:extLst>
                </a:gridCol>
                <a:gridCol w="4249780">
                  <a:extLst>
                    <a:ext uri="{9D8B030D-6E8A-4147-A177-3AD203B41FA5}">
                      <a16:colId xmlns:a16="http://schemas.microsoft.com/office/drawing/2014/main" val="1447266024"/>
                    </a:ext>
                  </a:extLst>
                </a:gridCol>
                <a:gridCol w="3729112">
                  <a:extLst>
                    <a:ext uri="{9D8B030D-6E8A-4147-A177-3AD203B41FA5}">
                      <a16:colId xmlns:a16="http://schemas.microsoft.com/office/drawing/2014/main" val="234093693"/>
                    </a:ext>
                  </a:extLst>
                </a:gridCol>
                <a:gridCol w="3729112">
                  <a:extLst>
                    <a:ext uri="{9D8B030D-6E8A-4147-A177-3AD203B41FA5}">
                      <a16:colId xmlns:a16="http://schemas.microsoft.com/office/drawing/2014/main" val="1491040437"/>
                    </a:ext>
                  </a:extLst>
                </a:gridCol>
                <a:gridCol w="3729112">
                  <a:extLst>
                    <a:ext uri="{9D8B030D-6E8A-4147-A177-3AD203B41FA5}">
                      <a16:colId xmlns:a16="http://schemas.microsoft.com/office/drawing/2014/main" val="850367273"/>
                    </a:ext>
                  </a:extLst>
                </a:gridCol>
              </a:tblGrid>
              <a:tr h="8744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dirty="0">
                          <a:effectLst/>
                          <a:latin typeface="Cambria" panose="02040503050406030204" pitchFamily="18" charset="0"/>
                        </a:rPr>
                        <a:t>7. Ключевые партнеры</a:t>
                      </a:r>
                    </a:p>
                  </a:txBody>
                  <a:tcPr marL="22860" marR="22860" marT="0" marB="0" anchor="ctr">
                    <a:lnL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dirty="0">
                          <a:effectLst/>
                          <a:latin typeface="Cambria" panose="02040503050406030204" pitchFamily="18" charset="0"/>
                        </a:rPr>
                        <a:t>8. Ключевые действия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>
                          <a:effectLst/>
                          <a:latin typeface="Cambria" panose="02040503050406030204" pitchFamily="18" charset="0"/>
                        </a:rPr>
                        <a:t>1. Ключевые ценности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>
                          <a:effectLst/>
                          <a:latin typeface="Cambria" panose="02040503050406030204" pitchFamily="18" charset="0"/>
                        </a:rPr>
                        <a:t>4. Взаимоотношения с клиентами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dirty="0">
                          <a:effectLst/>
                          <a:latin typeface="Cambria" panose="02040503050406030204" pitchFamily="18" charset="0"/>
                        </a:rPr>
                        <a:t>2. Сегменты клиентов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794822"/>
                  </a:ext>
                </a:extLst>
              </a:tr>
              <a:tr h="4007719">
                <a:tc rowSpan="3">
                  <a:txBody>
                    <a:bodyPr/>
                    <a:lstStyle/>
                    <a:p>
                      <a:pPr rtl="0" fontAlgn="ctr"/>
                      <a:r>
                        <a:rPr lang="ru-RU" sz="25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.Министерство высшего образования и науки Российской Федерации</a:t>
                      </a:r>
                      <a:b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.Министерство Просвещения </a:t>
                      </a:r>
                      <a:r>
                        <a:rPr lang="ru-RU" sz="2500" b="0" i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Российчкой</a:t>
                      </a:r>
                      <a: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Федерации</a:t>
                      </a:r>
                      <a:b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.Образовательные организации высшего образования</a:t>
                      </a:r>
                      <a:b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.Образовательные организации специального-профессионального образования</a:t>
                      </a:r>
                      <a:b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ru-RU" sz="25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.IT-корпорации </a:t>
                      </a:r>
                      <a:endParaRPr lang="ru-RU" sz="2500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  <a:t>Разработка и создание курсов повышения квалификации и/или дополнительного профессионального образования для профессорско-преподавательского состава и научно-педагогических работников с помощью применения метода имитации принятия решений в различных производственных ситуациях (деловых игр)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ctr"/>
                      <a: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  <a:t>С помощью создания курсов повышения квалификации и/или дополнительного профессионального образования для </a:t>
                      </a:r>
                      <a:r>
                        <a:rPr lang="ru-RU" sz="2000" b="0" dirty="0" err="1">
                          <a:effectLst/>
                          <a:latin typeface="Arial" panose="020B0604020202020204" pitchFamily="34" charset="0"/>
                        </a:rPr>
                        <a:t>профессорско</a:t>
                      </a: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  <a:t> преподавательского состава и научно-педагогических работников мы сможем сократить время затрачиваемое ими на освоение теоретического и практического материала, благодаря </a:t>
                      </a:r>
                      <a:r>
                        <a:rPr lang="ru-RU" sz="2000" b="0" dirty="0" err="1">
                          <a:effectLst/>
                          <a:latin typeface="Arial" panose="020B0604020202020204" pitchFamily="34" charset="0"/>
                        </a:rPr>
                        <a:t>практикоориентируемому</a:t>
                      </a: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  <a:t> подходу с помощью создания производственных условий в той или иной сфере деятельности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  <a:t>1. Качественный контент: Создавать интересные и полезные курсы, которые помогут клиентам улучшить свои навыки и достичь профессионального роста.</a:t>
                      </a:r>
                      <a:b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  <a:t>2. Обратная связь: Регулярно собирать отзывы от клиентов о курсах и предлагать им возможность поделиться своими впечатлениями.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ctr"/>
                      <a: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  <a:t>Образовательные организации высшего и средне профессионального образования </a:t>
                      </a:r>
                      <a:b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0" dirty="0" err="1">
                          <a:effectLst/>
                          <a:latin typeface="Arial" panose="020B0604020202020204" pitchFamily="34" charset="0"/>
                        </a:rPr>
                        <a:t>Профессорско</a:t>
                      </a:r>
                      <a: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  <a:t> преподавательский состав </a:t>
                      </a:r>
                      <a:b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  <a:t>Научно педагогические работники</a:t>
                      </a:r>
                      <a:b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0" dirty="0" err="1">
                          <a:effectLst/>
                          <a:latin typeface="Arial" panose="020B0604020202020204" pitchFamily="34" charset="0"/>
                        </a:rPr>
                        <a:t>Работники</a:t>
                      </a:r>
                      <a: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  <a:t> образовательных организаций 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844670"/>
                  </a:ext>
                </a:extLst>
              </a:tr>
              <a:tr h="6558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>
                          <a:effectLst/>
                          <a:latin typeface="Cambria" panose="02040503050406030204" pitchFamily="18" charset="0"/>
                        </a:rPr>
                        <a:t>6. Ключевые ресурсы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C2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dirty="0">
                          <a:effectLst/>
                          <a:latin typeface="Cambria" panose="02040503050406030204" pitchFamily="18" charset="0"/>
                        </a:rPr>
                        <a:t>3. Каналы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C2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877998"/>
                  </a:ext>
                </a:extLst>
              </a:tr>
              <a:tr h="36433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  <a:t>Электронные ресурсы </a:t>
                      </a:r>
                      <a:b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  <a:t>Методическое сопровождение</a:t>
                      </a:r>
                      <a:b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  <a:t>Материально техническое оборудование</a:t>
                      </a:r>
                      <a:b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500" b="0" dirty="0">
                          <a:effectLst/>
                          <a:latin typeface="Arial" panose="020B0604020202020204" pitchFamily="34" charset="0"/>
                        </a:rPr>
                        <a:t>Время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  <a:t>Участие на конференциях/семинарах/форумах</a:t>
                      </a:r>
                      <a:b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2000" b="0" dirty="0">
                          <a:effectLst/>
                          <a:latin typeface="Arial" panose="020B0604020202020204" pitchFamily="34" charset="0"/>
                        </a:rPr>
                        <a:t>Распространение информации благодаря сотрудничеству с образовательными организациями в рамках партнерства (сначала бесплатно (ограниченное количество мест), позже запуская платные потоки)</a:t>
                      </a:r>
                    </a:p>
                  </a:txBody>
                  <a:tcPr marL="22860" marR="22860" marT="0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51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175" y="1111386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6500" b="1" dirty="0"/>
              <a:t>Команда</a:t>
            </a:r>
            <a:endParaRPr lang="ru-RU" sz="6500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19225" y="4063201"/>
            <a:ext cx="4134612" cy="2763819"/>
          </a:xfrm>
        </p:spPr>
        <p:txBody>
          <a:bodyPr/>
          <a:lstStyle/>
          <a:p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Участие в стартап-проекте, направленном на улучшение управленческой системы образовательных учреждениях. </a:t>
            </a:r>
          </a:p>
          <a:p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Работа в отделе качества образования в университете. </a:t>
            </a:r>
          </a:p>
          <a:p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Организация курса дополнительно профессионального образования для профессорско-преподавательского состава по инклюзии</a:t>
            </a:r>
            <a:endParaRPr lang="ru-RU" sz="2500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386133" y="9507156"/>
            <a:ext cx="4134612" cy="438912"/>
          </a:xfrm>
        </p:spPr>
        <p:txBody>
          <a:bodyPr/>
          <a:lstStyle/>
          <a:p>
            <a:r>
              <a:rPr lang="ru-RU" dirty="0" err="1"/>
              <a:t>Каторгина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Дарья </a:t>
            </a:r>
            <a:br>
              <a:rPr lang="ru-RU" dirty="0"/>
            </a:br>
            <a:r>
              <a:rPr lang="ru-RU" dirty="0"/>
              <a:t>Дмитриевна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C969BE-44A1-4AD0-AFD7-92453D716BC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10404" r="10404"/>
          <a:stretch>
            <a:fillRect/>
          </a:stretch>
        </p:blipFill>
        <p:spPr>
          <a:xfrm>
            <a:off x="10803988" y="2954096"/>
            <a:ext cx="3956587" cy="6240462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09544" y="9507156"/>
            <a:ext cx="4134612" cy="438912"/>
          </a:xfrm>
        </p:spPr>
        <p:txBody>
          <a:bodyPr/>
          <a:lstStyle/>
          <a:p>
            <a:r>
              <a:rPr lang="ru-RU" dirty="0" err="1"/>
              <a:t>Грожик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Ольга</a:t>
            </a:r>
            <a:br>
              <a:rPr lang="ru-RU" dirty="0"/>
            </a:br>
            <a:r>
              <a:rPr lang="ru-RU" dirty="0"/>
              <a:t>Николаевна</a:t>
            </a: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0C12127-FCCC-490E-BB7E-35270D3606A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11488" y="5230676"/>
            <a:ext cx="4133850" cy="3192689"/>
          </a:xfrm>
        </p:spPr>
        <p:txBody>
          <a:bodyPr/>
          <a:lstStyle/>
          <a:p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Участие в стартап-проекте, направленном на улучшение управленческой системы в образовательных учреждениях. </a:t>
            </a:r>
          </a:p>
          <a:p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Работа в отделе качества образования в университете.</a:t>
            </a:r>
            <a:endParaRPr lang="ru-RU" sz="2500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162" y="2855430"/>
            <a:ext cx="4833376" cy="643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72"/>
            <a:ext cx="20104100" cy="1130855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9367935"/>
            <a:ext cx="9733829" cy="996044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2500" b="1" dirty="0">
                <a:solidFill>
                  <a:schemeClr val="bg1"/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2500" b="1" dirty="0">
                <a:solidFill>
                  <a:schemeClr val="bg1"/>
                </a:solidFill>
              </a:rPr>
              <a:t>email</a:t>
            </a:r>
            <a:endParaRPr lang="ru-RU" sz="25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dirty="0">
                <a:solidFill>
                  <a:schemeClr val="bg1"/>
                </a:solidFill>
              </a:rPr>
              <a:t>СПАСИБО ЗА ВНИМАНИЕ!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9367934"/>
            <a:ext cx="9733829" cy="99604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1"/>
                </a:solidFill>
              </a:rPr>
              <a:t>+7 (</a:t>
            </a:r>
            <a:r>
              <a:rPr lang="ru-RU" sz="2800" dirty="0">
                <a:solidFill>
                  <a:schemeClr val="bg1"/>
                </a:solidFill>
              </a:rPr>
              <a:t>911) 098-25-18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1"/>
                </a:solidFill>
              </a:rPr>
              <a:t>katorgina_dd@voenmeh.ru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terms/"/>
    <ds:schemaRef ds:uri="dae585fd-f7dc-4d5a-b1b8-e5742ef77c8f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3870</TotalTime>
  <Words>486</Words>
  <Application>Microsoft Office PowerPoint</Application>
  <PresentationFormat>Произвольный</PresentationFormat>
  <Paragraphs>50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Times New Roman</vt:lpstr>
      <vt:lpstr>ОБЛОЖКИ</vt:lpstr>
      <vt:lpstr>РАЗДЕЛИТЕЛИ</vt:lpstr>
      <vt:lpstr>РосПрофес</vt:lpstr>
      <vt:lpstr>Актуальность проекта</vt:lpstr>
      <vt:lpstr>Проблема</vt:lpstr>
      <vt:lpstr>Решение</vt:lpstr>
      <vt:lpstr>Рынок дополнительного образования</vt:lpstr>
      <vt:lpstr>БИЗНЕС-МОДЕЛЬ ОСТЕРВАЛЬДЕРА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Каторгина Дарья Дмитриевна</cp:lastModifiedBy>
  <cp:revision>226</cp:revision>
  <dcterms:created xsi:type="dcterms:W3CDTF">2021-03-01T12:07:13Z</dcterms:created>
  <dcterms:modified xsi:type="dcterms:W3CDTF">2023-12-07T12:48:35Z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