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5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63" r:id="rId4"/>
    <p:sldId id="264" r:id="rId5"/>
    <p:sldId id="265" r:id="rId6"/>
    <p:sldId id="267" r:id="rId7"/>
    <p:sldId id="266" r:id="rId8"/>
    <p:sldId id="257" r:id="rId9"/>
    <p:sldId id="258" r:id="rId10"/>
    <p:sldId id="259" r:id="rId11"/>
    <p:sldId id="260" r:id="rId12"/>
    <p:sldId id="262" r:id="rId13"/>
  </p:sldIdLst>
  <p:sldSz cx="12192000" cy="6858000"/>
  <p:notesSz cx="6858000" cy="9144000"/>
  <p:embeddedFontLst>
    <p:embeddedFont>
      <p:font typeface="Geologica SemiBold"/>
      <p:bold r:id="rId17"/>
    </p:embeddedFont>
    <p:embeddedFont>
      <p:font typeface="Geologica SemiBold" pitchFamily="2" charset="0"/>
      <p:bold r:id="rId18"/>
    </p:embeddedFont>
    <p:embeddedFont>
      <p:font typeface="Geologica Light" pitchFamily="2" charset="0"/>
      <p:regular r:id="rId19"/>
    </p:embeddedFont>
    <p:embeddedFont>
      <p:font typeface="Geologica Roman Light" pitchFamily="2" charset="0"/>
      <p:regular r:id="rId20"/>
    </p:embeddedFont>
    <p:embeddedFont>
      <p:font typeface="Geologica Medium" pitchFamily="2" charset="0"/>
      <p:regular r:id="rId21"/>
    </p:embeddedFont>
    <p:embeddedFont>
      <p:font typeface="Arial Black" panose="020B0A04020102020204"/>
      <p:bold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  <p:embeddedFont>
      <p:font typeface="Calibri Light" panose="020F0302020204030204" charset="0"/>
      <p:regular r:id="rId27"/>
      <p: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C89"/>
    <a:srgbClr val="A6D6DE"/>
    <a:srgbClr val="36706E"/>
    <a:srgbClr val="3366FF"/>
    <a:srgbClr val="E94C29"/>
    <a:srgbClr val="0B5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5" autoAdjust="0"/>
    <p:restoredTop sz="95136" autoAdjust="0"/>
  </p:normalViewPr>
  <p:slideViewPr>
    <p:cSldViewPr snapToGrid="0">
      <p:cViewPr varScale="1">
        <p:scale>
          <a:sx n="72" d="100"/>
          <a:sy n="72" d="100"/>
        </p:scale>
        <p:origin x="56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12.fntdata"/><Relationship Id="rId27" Type="http://schemas.openxmlformats.org/officeDocument/2006/relationships/font" Target="fonts/font11.fntdata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6D1FC-5730-483E-9999-F39E6CF97CE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A260-9FC3-4FD7-B9D6-7DFC5FCD35F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3" Type="http://schemas.openxmlformats.org/officeDocument/2006/relationships/image" Target="../media/image6.png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3.png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sp>
        <p:nvSpPr>
          <p:cNvPr id="33" name="TextBox 32"/>
          <p:cNvSpPr txBox="1"/>
          <p:nvPr/>
        </p:nvSpPr>
        <p:spPr>
          <a:xfrm>
            <a:off x="435428" y="2742540"/>
            <a:ext cx="6096000" cy="142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3600" dirty="0">
                <a:solidFill>
                  <a:schemeClr val="bg1"/>
                </a:solidFill>
                <a:latin typeface="Geologica SemiBold" pitchFamily="2" charset="0"/>
              </a:rPr>
              <a:t>Обескислороживание воды при приготовлении ГВС в ЦТП.</a:t>
            </a:r>
            <a:endParaRPr lang="ru-RU" sz="3600" dirty="0">
              <a:solidFill>
                <a:schemeClr val="bg1"/>
              </a:solidFill>
              <a:latin typeface="Geologica SemiBold" pitchFamily="2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388600" y="399415"/>
            <a:ext cx="1196340" cy="1102360"/>
          </a:xfrm>
          <a:prstGeom prst="rect">
            <a:avLst/>
          </a:prstGeom>
          <a:noFill/>
          <a:ln w="19050">
            <a:solidFill>
              <a:srgbClr val="A6D6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68753" y="6157035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Имена участников: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80893" y="6165925"/>
            <a:ext cx="2964997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Журавель Мирон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92945" y="6165925"/>
            <a:ext cx="2964997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Игорь Минервин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72805" y="6156960"/>
            <a:ext cx="3506470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Кристина Заболонская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428" y="4775084"/>
            <a:ext cx="3728199" cy="485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ООО </a:t>
            </a:r>
            <a:r>
              <a:rPr lang="en-US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“</a:t>
            </a:r>
            <a:r>
              <a:rPr lang="ru-RU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ЭН+ ТЕПЛО ВОЛГА</a:t>
            </a:r>
            <a:r>
              <a:rPr lang="en-US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”</a:t>
            </a:r>
            <a:r>
              <a:rPr lang="ru-RU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 (ООО </a:t>
            </a:r>
            <a:r>
              <a:rPr lang="en-US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“</a:t>
            </a:r>
            <a:r>
              <a:rPr lang="ru-RU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Теплосети</a:t>
            </a:r>
            <a:r>
              <a:rPr lang="en-US" altLang="ru-RU" sz="1600" dirty="0" smtClean="0">
                <a:solidFill>
                  <a:schemeClr val="bg1"/>
                </a:solidFill>
                <a:latin typeface="Geologica Roman Light" pitchFamily="2" charset="0"/>
              </a:rPr>
              <a:t>”)</a:t>
            </a:r>
            <a:endParaRPr lang="en-US" altLang="ru-RU" sz="1600" dirty="0" smtClean="0">
              <a:solidFill>
                <a:schemeClr val="bg1"/>
              </a:solidFill>
              <a:latin typeface="Geologica Roman Light" pitchFamily="2" charset="0"/>
            </a:endParaRPr>
          </a:p>
        </p:txBody>
      </p:sp>
      <p:pic>
        <p:nvPicPr>
          <p:cNvPr id="3" name="Изображение 2" descr="Снимок экрана 2025-11-15 1558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600" y="399415"/>
            <a:ext cx="1192530" cy="109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br>
              <a:rPr lang="ru-RU" altLang="en-US"/>
            </a:br>
            <a:r>
              <a:rPr lang="ru-RU" altLang="en-US"/>
              <a:t>Общая информация и предназначение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lang="en-US" altLang="en-US"/>
              <a:t>Установка</a:t>
            </a:r>
            <a:r>
              <a:rPr lang="en-US" altLang="ru-RU"/>
              <a:t> </a:t>
            </a:r>
            <a:r>
              <a:rPr lang="en-US" altLang="en-US"/>
              <a:t>обратного</a:t>
            </a:r>
            <a:r>
              <a:rPr lang="en-US" altLang="ru-RU"/>
              <a:t> </a:t>
            </a:r>
            <a:r>
              <a:rPr lang="en-US" altLang="en-US"/>
              <a:t>осмоса</a:t>
            </a:r>
            <a:r>
              <a:rPr lang="en-US" altLang="ru-RU"/>
              <a:t> </a:t>
            </a:r>
            <a:r>
              <a:rPr lang="en-US" altLang="en-US"/>
              <a:t>представляет</a:t>
            </a:r>
            <a:r>
              <a:rPr lang="en-US" altLang="ru-RU"/>
              <a:t> </a:t>
            </a:r>
            <a:r>
              <a:rPr lang="en-US" altLang="en-US"/>
              <a:t>собой</a:t>
            </a:r>
            <a:r>
              <a:rPr lang="en-US" altLang="ru-RU"/>
              <a:t> </a:t>
            </a:r>
            <a:r>
              <a:rPr lang="en-US" altLang="en-US"/>
              <a:t>систему</a:t>
            </a:r>
            <a:r>
              <a:rPr lang="en-US" altLang="ru-RU"/>
              <a:t> </a:t>
            </a:r>
            <a:r>
              <a:rPr lang="en-US" altLang="en-US"/>
              <a:t>фильтрации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, </a:t>
            </a:r>
            <a:r>
              <a:rPr lang="en-US" altLang="en-US"/>
              <a:t>использующую</a:t>
            </a:r>
            <a:r>
              <a:rPr lang="en-US" altLang="ru-RU"/>
              <a:t> </a:t>
            </a:r>
            <a:r>
              <a:rPr lang="en-US" altLang="en-US"/>
              <a:t>полупроницаемую</a:t>
            </a:r>
            <a:r>
              <a:rPr lang="en-US" altLang="ru-RU"/>
              <a:t> </a:t>
            </a:r>
            <a:r>
              <a:rPr lang="en-US" altLang="en-US"/>
              <a:t>мембрану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разделения</a:t>
            </a:r>
            <a:r>
              <a:rPr lang="en-US" altLang="ru-RU"/>
              <a:t> </a:t>
            </a:r>
            <a:r>
              <a:rPr lang="en-US" altLang="en-US"/>
              <a:t>компонентов</a:t>
            </a:r>
            <a:r>
              <a:rPr lang="en-US" altLang="ru-RU"/>
              <a:t> </a:t>
            </a:r>
            <a:r>
              <a:rPr lang="en-US" altLang="en-US"/>
              <a:t>жидкости</a:t>
            </a:r>
            <a:r>
              <a:rPr lang="en-US" altLang="ru-RU"/>
              <a:t> </a:t>
            </a:r>
            <a:r>
              <a:rPr lang="en-US" altLang="en-US"/>
              <a:t>под</a:t>
            </a:r>
            <a:r>
              <a:rPr lang="en-US" altLang="ru-RU"/>
              <a:t> </a:t>
            </a:r>
            <a:r>
              <a:rPr lang="en-US" altLang="en-US"/>
              <a:t>давлением</a:t>
            </a:r>
            <a:r>
              <a:rPr lang="en-US" altLang="ru-RU"/>
              <a:t>. </a:t>
            </a:r>
            <a:r>
              <a:rPr lang="en-US" altLang="en-US"/>
              <a:t>Эта</a:t>
            </a:r>
            <a:r>
              <a:rPr lang="en-US" altLang="ru-RU"/>
              <a:t> </a:t>
            </a:r>
            <a:r>
              <a:rPr lang="en-US" altLang="en-US"/>
              <a:t>технология</a:t>
            </a:r>
            <a:r>
              <a:rPr lang="en-US" altLang="ru-RU"/>
              <a:t> </a:t>
            </a:r>
            <a:r>
              <a:rPr lang="en-US" altLang="en-US"/>
              <a:t>широко</a:t>
            </a:r>
            <a:r>
              <a:rPr lang="en-US" altLang="ru-RU"/>
              <a:t> </a:t>
            </a:r>
            <a:r>
              <a:rPr lang="en-US" altLang="en-US"/>
              <a:t>применяется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глубокой</a:t>
            </a:r>
            <a:r>
              <a:rPr lang="en-US" altLang="ru-RU"/>
              <a:t> </a:t>
            </a:r>
            <a:r>
              <a:rPr lang="en-US" altLang="en-US"/>
              <a:t>очистки</a:t>
            </a:r>
            <a:r>
              <a:rPr lang="en-US" altLang="ru-RU"/>
              <a:t> </a:t>
            </a:r>
            <a:r>
              <a:rPr lang="en-US" altLang="en-US"/>
              <a:t>питьевой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, </a:t>
            </a:r>
            <a:r>
              <a:rPr lang="en-US" altLang="en-US"/>
              <a:t>удаления</a:t>
            </a:r>
            <a:r>
              <a:rPr lang="en-US" altLang="ru-RU"/>
              <a:t> </a:t>
            </a:r>
            <a:r>
              <a:rPr lang="en-US" altLang="en-US"/>
              <a:t>солей</a:t>
            </a:r>
            <a:r>
              <a:rPr lang="en-US" altLang="ru-RU"/>
              <a:t>, </a:t>
            </a:r>
            <a:r>
              <a:rPr lang="en-US" altLang="en-US"/>
              <a:t>тяжелых</a:t>
            </a:r>
            <a:r>
              <a:rPr lang="en-US" altLang="ru-RU"/>
              <a:t> </a:t>
            </a:r>
            <a:r>
              <a:rPr lang="en-US" altLang="en-US"/>
              <a:t>металлов</a:t>
            </a:r>
            <a:r>
              <a:rPr lang="en-US" altLang="ru-RU"/>
              <a:t>, </a:t>
            </a:r>
            <a:r>
              <a:rPr lang="en-US" altLang="en-US"/>
              <a:t>бактерий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органических</a:t>
            </a:r>
            <a:r>
              <a:rPr lang="en-US" altLang="ru-RU"/>
              <a:t> </a:t>
            </a:r>
            <a:r>
              <a:rPr lang="en-US" altLang="en-US"/>
              <a:t>веществ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работает</a:t>
            </a:r>
            <a:r>
              <a:rPr lang="en-US" altLang="ru-RU"/>
              <a:t> </a:t>
            </a:r>
            <a:r>
              <a:rPr lang="en-US" altLang="en-US"/>
              <a:t>обратный</a:t>
            </a:r>
            <a:r>
              <a:rPr lang="en-US" altLang="ru-RU"/>
              <a:t> </a:t>
            </a:r>
            <a:r>
              <a:rPr lang="en-US" altLang="en-US"/>
              <a:t>осмос</a:t>
            </a:r>
            <a:r>
              <a:rPr lang="en-US" altLang="ru-RU"/>
              <a:t>?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Принцип</a:t>
            </a:r>
            <a:r>
              <a:rPr lang="en-US" altLang="ru-RU"/>
              <a:t> </a:t>
            </a:r>
            <a:r>
              <a:rPr lang="en-US" altLang="en-US"/>
              <a:t>работы</a:t>
            </a:r>
            <a:r>
              <a:rPr lang="en-US" altLang="ru-RU"/>
              <a:t> </a:t>
            </a:r>
            <a:r>
              <a:rPr lang="en-US" altLang="en-US"/>
              <a:t>обратного</a:t>
            </a:r>
            <a:r>
              <a:rPr lang="en-US" altLang="ru-RU"/>
              <a:t> </a:t>
            </a:r>
            <a:r>
              <a:rPr lang="en-US" altLang="en-US"/>
              <a:t>осмоса</a:t>
            </a:r>
            <a:r>
              <a:rPr lang="en-US" altLang="ru-RU"/>
              <a:t> </a:t>
            </a:r>
            <a:r>
              <a:rPr lang="en-US" altLang="en-US"/>
              <a:t>основан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прохождении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через</a:t>
            </a:r>
            <a:r>
              <a:rPr lang="en-US" altLang="ru-RU"/>
              <a:t> </a:t>
            </a:r>
            <a:r>
              <a:rPr lang="en-US" altLang="en-US"/>
              <a:t>специальную</a:t>
            </a:r>
            <a:r>
              <a:rPr lang="en-US" altLang="ru-RU"/>
              <a:t> </a:t>
            </a:r>
            <a:r>
              <a:rPr lang="en-US" altLang="en-US"/>
              <a:t>мембрану</a:t>
            </a:r>
            <a:r>
              <a:rPr lang="en-US" altLang="ru-RU"/>
              <a:t>, </a:t>
            </a:r>
            <a:r>
              <a:rPr lang="en-US" altLang="en-US"/>
              <a:t>которая</a:t>
            </a:r>
            <a:r>
              <a:rPr lang="en-US" altLang="ru-RU"/>
              <a:t> </a:t>
            </a:r>
            <a:r>
              <a:rPr lang="en-US" altLang="en-US"/>
              <a:t>задерживает</a:t>
            </a:r>
            <a:r>
              <a:rPr lang="en-US" altLang="ru-RU"/>
              <a:t> </a:t>
            </a:r>
            <a:r>
              <a:rPr lang="en-US" altLang="en-US"/>
              <a:t>большинство</a:t>
            </a:r>
            <a:r>
              <a:rPr lang="en-US" altLang="ru-RU"/>
              <a:t> </a:t>
            </a:r>
            <a:r>
              <a:rPr lang="en-US" altLang="en-US"/>
              <a:t>загрязнений</a:t>
            </a:r>
            <a:r>
              <a:rPr lang="en-US" altLang="ru-RU"/>
              <a:t>. </a:t>
            </a:r>
            <a:r>
              <a:rPr lang="en-US" altLang="en-US"/>
              <a:t>Под</a:t>
            </a:r>
            <a:r>
              <a:rPr lang="en-US" altLang="ru-RU"/>
              <a:t> </a:t>
            </a:r>
            <a:r>
              <a:rPr lang="en-US" altLang="en-US"/>
              <a:t>действием</a:t>
            </a:r>
            <a:r>
              <a:rPr lang="en-US" altLang="ru-RU"/>
              <a:t> </a:t>
            </a:r>
            <a:r>
              <a:rPr lang="en-US" altLang="en-US"/>
              <a:t>давления</a:t>
            </a:r>
            <a:r>
              <a:rPr lang="en-US" altLang="ru-RU"/>
              <a:t> </a:t>
            </a:r>
            <a:r>
              <a:rPr lang="en-US" altLang="en-US"/>
              <a:t>вода</a:t>
            </a:r>
            <a:r>
              <a:rPr lang="en-US" altLang="ru-RU"/>
              <a:t> </a:t>
            </a:r>
            <a:r>
              <a:rPr lang="en-US" altLang="en-US"/>
              <a:t>проникает</a:t>
            </a:r>
            <a:r>
              <a:rPr lang="en-US" altLang="ru-RU"/>
              <a:t> </a:t>
            </a:r>
            <a:r>
              <a:rPr lang="en-US" altLang="en-US"/>
              <a:t>сквозь</a:t>
            </a:r>
            <a:r>
              <a:rPr lang="en-US" altLang="ru-RU"/>
              <a:t> </a:t>
            </a:r>
            <a:r>
              <a:rPr lang="en-US" altLang="en-US"/>
              <a:t>поры</a:t>
            </a:r>
            <a:r>
              <a:rPr lang="en-US" altLang="ru-RU"/>
              <a:t> </a:t>
            </a:r>
            <a:r>
              <a:rPr lang="en-US" altLang="en-US"/>
              <a:t>мембраны</a:t>
            </a:r>
            <a:r>
              <a:rPr lang="en-US" altLang="ru-RU"/>
              <a:t>, </a:t>
            </a:r>
            <a:r>
              <a:rPr lang="en-US" altLang="en-US"/>
              <a:t>оставляя</a:t>
            </a:r>
            <a:r>
              <a:rPr lang="en-US" altLang="ru-RU"/>
              <a:t> </a:t>
            </a:r>
            <a:r>
              <a:rPr lang="en-US" altLang="en-US"/>
              <a:t>загрязняющие</a:t>
            </a:r>
            <a:r>
              <a:rPr lang="en-US" altLang="ru-RU"/>
              <a:t> </a:t>
            </a:r>
            <a:r>
              <a:rPr lang="en-US" altLang="en-US"/>
              <a:t>вещества</a:t>
            </a:r>
            <a:r>
              <a:rPr lang="en-US" altLang="ru-RU"/>
              <a:t> </a:t>
            </a:r>
            <a:r>
              <a:rPr lang="en-US" altLang="en-US"/>
              <a:t>позади</a:t>
            </a:r>
            <a:r>
              <a:rPr lang="en-US" altLang="ru-RU"/>
              <a:t>. </a:t>
            </a:r>
            <a:r>
              <a:rPr lang="en-US" altLang="en-US"/>
              <a:t>Получаемая</a:t>
            </a:r>
            <a:r>
              <a:rPr lang="en-US" altLang="ru-RU"/>
              <a:t> </a:t>
            </a:r>
            <a:r>
              <a:rPr lang="en-US" altLang="en-US"/>
              <a:t>очищенная</a:t>
            </a:r>
            <a:r>
              <a:rPr lang="en-US" altLang="ru-RU"/>
              <a:t> </a:t>
            </a:r>
            <a:r>
              <a:rPr lang="en-US" altLang="en-US"/>
              <a:t>вода</a:t>
            </a:r>
            <a:r>
              <a:rPr lang="en-US" altLang="ru-RU"/>
              <a:t> </a:t>
            </a:r>
            <a:r>
              <a:rPr lang="en-US" altLang="en-US"/>
              <a:t>называется</a:t>
            </a:r>
            <a:r>
              <a:rPr lang="en-US" altLang="ru-RU"/>
              <a:t> </a:t>
            </a:r>
            <a:r>
              <a:rPr lang="en-US" altLang="en-US"/>
              <a:t>пермеатом</a:t>
            </a:r>
            <a:r>
              <a:rPr lang="en-US" altLang="ru-RU"/>
              <a:t>, </a:t>
            </a:r>
            <a:r>
              <a:rPr lang="en-US" altLang="en-US"/>
              <a:t>а</a:t>
            </a:r>
            <a:r>
              <a:rPr lang="en-US" altLang="ru-RU"/>
              <a:t> </a:t>
            </a:r>
            <a:r>
              <a:rPr lang="en-US" altLang="en-US"/>
              <a:t>оставшаяся</a:t>
            </a:r>
            <a:r>
              <a:rPr lang="en-US" altLang="ru-RU"/>
              <a:t> </a:t>
            </a:r>
            <a:r>
              <a:rPr lang="en-US" altLang="en-US"/>
              <a:t>концентрированная</a:t>
            </a:r>
            <a:r>
              <a:rPr lang="en-US" altLang="ru-RU"/>
              <a:t> </a:t>
            </a:r>
            <a:r>
              <a:rPr lang="en-US" altLang="en-US"/>
              <a:t>жидкость</a:t>
            </a:r>
            <a:r>
              <a:rPr lang="en-US" altLang="ru-RU"/>
              <a:t> — </a:t>
            </a:r>
            <a:r>
              <a:rPr lang="en-US" altLang="en-US"/>
              <a:t>концентратом</a:t>
            </a:r>
            <a:r>
              <a:rPr lang="en-US" altLang="ru-RU"/>
              <a:t>.</a:t>
            </a:r>
            <a:endParaRPr lang="en-US" altLang="ru-RU"/>
          </a:p>
          <a:p>
            <a:pPr marL="0" indent="0">
              <a:buNone/>
            </a:pPr>
            <a:endParaRPr lang="en-US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5" name="Изображение 4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Текстовое поле 3"/>
          <p:cNvSpPr txBox="1"/>
          <p:nvPr/>
        </p:nvSpPr>
        <p:spPr>
          <a:xfrm>
            <a:off x="461645" y="198120"/>
            <a:ext cx="11461115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Процесс</a:t>
            </a:r>
            <a:r>
              <a:rPr lang="en-US" altLang="ru-RU"/>
              <a:t> </a:t>
            </a:r>
            <a:r>
              <a:rPr lang="en-US" altLang="en-US"/>
              <a:t>состоит</a:t>
            </a:r>
            <a:r>
              <a:rPr lang="en-US" altLang="ru-RU"/>
              <a:t> </a:t>
            </a:r>
            <a:r>
              <a:rPr lang="en-US" altLang="en-US"/>
              <a:t>из</a:t>
            </a:r>
            <a:r>
              <a:rPr lang="en-US" altLang="ru-RU"/>
              <a:t> </a:t>
            </a:r>
            <a:r>
              <a:rPr lang="en-US" altLang="en-US"/>
              <a:t>нескольких</a:t>
            </a:r>
            <a:r>
              <a:rPr lang="en-US" altLang="ru-RU"/>
              <a:t> </a:t>
            </a:r>
            <a:r>
              <a:rPr lang="en-US" altLang="en-US"/>
              <a:t>этапов</a:t>
            </a:r>
            <a:r>
              <a:rPr lang="en-US" altLang="ru-RU"/>
              <a:t>:</a:t>
            </a:r>
            <a:endParaRPr lang="en-US" altLang="ru-RU"/>
          </a:p>
          <a:p>
            <a:endParaRPr lang="en-US" altLang="ru-RU"/>
          </a:p>
          <a:p>
            <a:r>
              <a:rPr lang="en-US" altLang="ru-RU"/>
              <a:t>1. </a:t>
            </a:r>
            <a:r>
              <a:rPr lang="en-US" altLang="en-US"/>
              <a:t>Предварительная</a:t>
            </a:r>
            <a:r>
              <a:rPr lang="en-US" altLang="ru-RU"/>
              <a:t> </a:t>
            </a:r>
            <a:r>
              <a:rPr lang="en-US" altLang="en-US"/>
              <a:t>очистка</a:t>
            </a:r>
            <a:r>
              <a:rPr lang="en-US" altLang="ru-RU"/>
              <a:t>: </a:t>
            </a:r>
            <a:r>
              <a:rPr lang="en-US" altLang="en-US"/>
              <a:t>Вода</a:t>
            </a:r>
            <a:r>
              <a:rPr lang="en-US" altLang="ru-RU"/>
              <a:t> </a:t>
            </a:r>
            <a:r>
              <a:rPr lang="en-US" altLang="en-US"/>
              <a:t>предварительно</a:t>
            </a:r>
            <a:r>
              <a:rPr lang="en-US" altLang="ru-RU"/>
              <a:t> </a:t>
            </a:r>
            <a:r>
              <a:rPr lang="en-US" altLang="en-US"/>
              <a:t>фильтруется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удаления</a:t>
            </a:r>
            <a:r>
              <a:rPr lang="en-US" altLang="ru-RU"/>
              <a:t> </a:t>
            </a:r>
            <a:r>
              <a:rPr lang="en-US" altLang="en-US"/>
              <a:t>крупных</a:t>
            </a:r>
            <a:r>
              <a:rPr lang="en-US" altLang="ru-RU"/>
              <a:t> </a:t>
            </a:r>
            <a:r>
              <a:rPr lang="en-US" altLang="en-US"/>
              <a:t>частиц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соединений</a:t>
            </a:r>
            <a:r>
              <a:rPr lang="en-US" altLang="ru-RU"/>
              <a:t>, </a:t>
            </a:r>
            <a:r>
              <a:rPr lang="en-US" altLang="en-US"/>
              <a:t>которые</a:t>
            </a:r>
            <a:r>
              <a:rPr lang="en-US" altLang="ru-RU"/>
              <a:t> </a:t>
            </a:r>
            <a:r>
              <a:rPr lang="en-US" altLang="en-US"/>
              <a:t>могли</a:t>
            </a:r>
            <a:r>
              <a:rPr lang="en-US" altLang="ru-RU"/>
              <a:t> </a:t>
            </a:r>
            <a:r>
              <a:rPr lang="en-US" altLang="en-US"/>
              <a:t>бы</a:t>
            </a:r>
            <a:r>
              <a:rPr lang="en-US" altLang="ru-RU"/>
              <a:t> </a:t>
            </a:r>
            <a:r>
              <a:rPr lang="en-US" altLang="en-US"/>
              <a:t>повредить</a:t>
            </a:r>
            <a:r>
              <a:rPr lang="en-US" altLang="ru-RU"/>
              <a:t> </a:t>
            </a:r>
            <a:r>
              <a:rPr lang="en-US" altLang="en-US"/>
              <a:t>мембрану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ru-RU"/>
              <a:t>2. </a:t>
            </a:r>
            <a:r>
              <a:rPr lang="en-US" altLang="en-US"/>
              <a:t>Обратный</a:t>
            </a:r>
            <a:r>
              <a:rPr lang="en-US" altLang="ru-RU"/>
              <a:t> </a:t>
            </a:r>
            <a:r>
              <a:rPr lang="en-US" altLang="en-US"/>
              <a:t>осмос</a:t>
            </a:r>
            <a:r>
              <a:rPr lang="en-US" altLang="ru-RU"/>
              <a:t>: </a:t>
            </a:r>
            <a:r>
              <a:rPr lang="en-US" altLang="en-US"/>
              <a:t>Основная</a:t>
            </a:r>
            <a:r>
              <a:rPr lang="en-US" altLang="ru-RU"/>
              <a:t> </a:t>
            </a:r>
            <a:r>
              <a:rPr lang="en-US" altLang="en-US"/>
              <a:t>стадия</a:t>
            </a:r>
            <a:r>
              <a:rPr lang="en-US" altLang="ru-RU"/>
              <a:t>, </a:t>
            </a:r>
            <a:r>
              <a:rPr lang="en-US" altLang="en-US"/>
              <a:t>где</a:t>
            </a:r>
            <a:r>
              <a:rPr lang="en-US" altLang="ru-RU"/>
              <a:t> </a:t>
            </a:r>
            <a:r>
              <a:rPr lang="en-US" altLang="en-US"/>
              <a:t>вода</a:t>
            </a:r>
            <a:r>
              <a:rPr lang="en-US" altLang="ru-RU"/>
              <a:t> </a:t>
            </a:r>
            <a:r>
              <a:rPr lang="en-US" altLang="en-US"/>
              <a:t>пропускается</a:t>
            </a:r>
            <a:r>
              <a:rPr lang="en-US" altLang="ru-RU"/>
              <a:t> </a:t>
            </a:r>
            <a:r>
              <a:rPr lang="en-US" altLang="en-US"/>
              <a:t>через</a:t>
            </a:r>
            <a:r>
              <a:rPr lang="en-US" altLang="ru-RU"/>
              <a:t> </a:t>
            </a:r>
            <a:r>
              <a:rPr lang="en-US" altLang="en-US"/>
              <a:t>мембрану</a:t>
            </a:r>
            <a:r>
              <a:rPr lang="en-US" altLang="ru-RU"/>
              <a:t> </a:t>
            </a:r>
            <a:r>
              <a:rPr lang="en-US" altLang="en-US"/>
              <a:t>под</a:t>
            </a:r>
            <a:r>
              <a:rPr lang="en-US" altLang="ru-RU"/>
              <a:t> </a:t>
            </a:r>
            <a:r>
              <a:rPr lang="en-US" altLang="en-US"/>
              <a:t>высоким</a:t>
            </a:r>
            <a:r>
              <a:rPr lang="en-US" altLang="ru-RU"/>
              <a:t> </a:t>
            </a:r>
            <a:r>
              <a:rPr lang="en-US" altLang="en-US"/>
              <a:t>давлением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ru-RU"/>
              <a:t>3. </a:t>
            </a:r>
            <a:r>
              <a:rPr lang="en-US" altLang="en-US"/>
              <a:t>Постобработка</a:t>
            </a:r>
            <a:r>
              <a:rPr lang="en-US" altLang="ru-RU"/>
              <a:t>: </a:t>
            </a:r>
            <a:r>
              <a:rPr lang="en-US" altLang="en-US"/>
              <a:t>Дополнительная</a:t>
            </a:r>
            <a:r>
              <a:rPr lang="en-US" altLang="ru-RU"/>
              <a:t> </a:t>
            </a:r>
            <a:r>
              <a:rPr lang="en-US" altLang="en-US"/>
              <a:t>обработка</a:t>
            </a:r>
            <a:r>
              <a:rPr lang="en-US" altLang="ru-RU"/>
              <a:t>, </a:t>
            </a:r>
            <a:r>
              <a:rPr lang="en-US" altLang="en-US"/>
              <a:t>включающая</a:t>
            </a:r>
            <a:r>
              <a:rPr lang="en-US" altLang="ru-RU"/>
              <a:t> </a:t>
            </a:r>
            <a:r>
              <a:rPr lang="en-US" altLang="en-US"/>
              <a:t>удаление</a:t>
            </a:r>
            <a:r>
              <a:rPr lang="en-US" altLang="ru-RU"/>
              <a:t> </a:t>
            </a:r>
            <a:r>
              <a:rPr lang="en-US" altLang="en-US"/>
              <a:t>остатков</a:t>
            </a:r>
            <a:r>
              <a:rPr lang="en-US" altLang="ru-RU"/>
              <a:t> </a:t>
            </a:r>
            <a:r>
              <a:rPr lang="en-US" altLang="en-US"/>
              <a:t>запахов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привкусов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Основные</a:t>
            </a:r>
            <a:r>
              <a:rPr lang="en-US" altLang="ru-RU"/>
              <a:t> </a:t>
            </a:r>
            <a:r>
              <a:rPr lang="en-US" altLang="en-US"/>
              <a:t>преимущества</a:t>
            </a:r>
            <a:r>
              <a:rPr lang="en-US" altLang="ru-RU"/>
              <a:t> </a:t>
            </a:r>
            <a:r>
              <a:rPr lang="en-US" altLang="en-US"/>
              <a:t>установок</a:t>
            </a:r>
            <a:r>
              <a:rPr lang="en-US" altLang="ru-RU"/>
              <a:t> </a:t>
            </a:r>
            <a:r>
              <a:rPr lang="en-US" altLang="en-US"/>
              <a:t>обратного</a:t>
            </a:r>
            <a:r>
              <a:rPr lang="en-US" altLang="ru-RU"/>
              <a:t> </a:t>
            </a:r>
            <a:r>
              <a:rPr lang="en-US" altLang="en-US"/>
              <a:t>осмоса</a:t>
            </a:r>
            <a:r>
              <a:rPr lang="en-US" altLang="ru-RU"/>
              <a:t>:</a:t>
            </a:r>
            <a:endParaRPr lang="en-US" altLang="ru-RU"/>
          </a:p>
          <a:p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Высокая</a:t>
            </a:r>
            <a:r>
              <a:rPr lang="en-US" altLang="ru-RU"/>
              <a:t> </a:t>
            </a:r>
            <a:r>
              <a:rPr lang="en-US" altLang="en-US"/>
              <a:t>степень</a:t>
            </a:r>
            <a:r>
              <a:rPr lang="en-US" altLang="ru-RU"/>
              <a:t> </a:t>
            </a:r>
            <a:r>
              <a:rPr lang="en-US" altLang="en-US"/>
              <a:t>очистки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большинства</a:t>
            </a:r>
            <a:r>
              <a:rPr lang="en-US" altLang="ru-RU"/>
              <a:t> </a:t>
            </a:r>
            <a:r>
              <a:rPr lang="en-US" altLang="en-US"/>
              <a:t>загрязнителей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Эффективное</a:t>
            </a:r>
            <a:r>
              <a:rPr lang="en-US" altLang="ru-RU"/>
              <a:t> </a:t>
            </a:r>
            <a:r>
              <a:rPr lang="en-US" altLang="en-US"/>
              <a:t>удаление</a:t>
            </a:r>
            <a:r>
              <a:rPr lang="en-US" altLang="ru-RU"/>
              <a:t> </a:t>
            </a:r>
            <a:r>
              <a:rPr lang="en-US" altLang="en-US"/>
              <a:t>солей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минералов</a:t>
            </a:r>
            <a:r>
              <a:rPr lang="en-US" altLang="ru-RU"/>
              <a:t>, </a:t>
            </a:r>
            <a:r>
              <a:rPr lang="en-US" altLang="en-US"/>
              <a:t>включая</a:t>
            </a:r>
            <a:r>
              <a:rPr lang="en-US" altLang="ru-RU"/>
              <a:t> </a:t>
            </a:r>
            <a:r>
              <a:rPr lang="en-US" altLang="en-US"/>
              <a:t>кальций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магний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Способность</a:t>
            </a:r>
            <a:r>
              <a:rPr lang="en-US" altLang="ru-RU"/>
              <a:t> </a:t>
            </a:r>
            <a:r>
              <a:rPr lang="en-US" altLang="en-US"/>
              <a:t>устранять</a:t>
            </a:r>
            <a:r>
              <a:rPr lang="en-US" altLang="ru-RU"/>
              <a:t> </a:t>
            </a:r>
            <a:r>
              <a:rPr lang="en-US" altLang="en-US"/>
              <a:t>бактерии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вирусы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Простота</a:t>
            </a:r>
            <a:r>
              <a:rPr lang="en-US" altLang="ru-RU"/>
              <a:t> </a:t>
            </a:r>
            <a:r>
              <a:rPr lang="en-US" altLang="en-US"/>
              <a:t>эксплуатации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обслуживания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Однако</a:t>
            </a:r>
            <a:r>
              <a:rPr lang="en-US" altLang="ru-RU"/>
              <a:t> </a:t>
            </a:r>
            <a:r>
              <a:rPr lang="en-US" altLang="en-US"/>
              <a:t>существуют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некоторые</a:t>
            </a:r>
            <a:r>
              <a:rPr lang="en-US" altLang="ru-RU"/>
              <a:t> </a:t>
            </a:r>
            <a:r>
              <a:rPr lang="en-US" altLang="en-US"/>
              <a:t>недостатки</a:t>
            </a:r>
            <a:r>
              <a:rPr lang="en-US" altLang="ru-RU"/>
              <a:t>:</a:t>
            </a:r>
            <a:endParaRPr lang="en-US" altLang="ru-RU"/>
          </a:p>
          <a:p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Высокие</a:t>
            </a:r>
            <a:r>
              <a:rPr lang="en-US" altLang="ru-RU"/>
              <a:t> </a:t>
            </a:r>
            <a:r>
              <a:rPr lang="en-US" altLang="en-US"/>
              <a:t>энергозатраты</a:t>
            </a:r>
            <a:r>
              <a:rPr lang="en-US" altLang="ru-RU"/>
              <a:t>, </a:t>
            </a:r>
            <a:r>
              <a:rPr lang="en-US" altLang="en-US"/>
              <a:t>необходимые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поддержания</a:t>
            </a:r>
            <a:r>
              <a:rPr lang="en-US" altLang="ru-RU"/>
              <a:t> </a:t>
            </a:r>
            <a:r>
              <a:rPr lang="en-US" altLang="en-US"/>
              <a:t>высокого</a:t>
            </a:r>
            <a:r>
              <a:rPr lang="en-US" altLang="ru-RU"/>
              <a:t> </a:t>
            </a:r>
            <a:r>
              <a:rPr lang="en-US" altLang="en-US"/>
              <a:t>давления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Потеря</a:t>
            </a:r>
            <a:r>
              <a:rPr lang="en-US" altLang="ru-RU"/>
              <a:t> </a:t>
            </a:r>
            <a:r>
              <a:rPr lang="en-US" altLang="en-US"/>
              <a:t>части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виде</a:t>
            </a:r>
            <a:r>
              <a:rPr lang="en-US" altLang="ru-RU"/>
              <a:t> </a:t>
            </a:r>
            <a:r>
              <a:rPr lang="en-US" altLang="en-US"/>
              <a:t>отходов</a:t>
            </a:r>
            <a:r>
              <a:rPr lang="en-US" altLang="ru-RU"/>
              <a:t> (</a:t>
            </a:r>
            <a:r>
              <a:rPr lang="en-US" altLang="en-US"/>
              <a:t>концентрата</a:t>
            </a:r>
            <a:r>
              <a:rPr lang="en-US" altLang="ru-RU"/>
              <a:t>).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Необходимость</a:t>
            </a:r>
            <a:r>
              <a:rPr lang="en-US" altLang="ru-RU"/>
              <a:t> </a:t>
            </a:r>
            <a:r>
              <a:rPr lang="en-US" altLang="en-US"/>
              <a:t>периодической</a:t>
            </a:r>
            <a:r>
              <a:rPr lang="en-US" altLang="ru-RU"/>
              <a:t> </a:t>
            </a:r>
            <a:r>
              <a:rPr lang="en-US" altLang="en-US"/>
              <a:t>замены</a:t>
            </a:r>
            <a:r>
              <a:rPr lang="en-US" altLang="ru-RU"/>
              <a:t> </a:t>
            </a:r>
            <a:r>
              <a:rPr lang="en-US" altLang="en-US"/>
              <a:t>мембран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предварительных</a:t>
            </a:r>
            <a:r>
              <a:rPr lang="en-US" altLang="ru-RU"/>
              <a:t> </a:t>
            </a:r>
            <a:r>
              <a:rPr lang="en-US" altLang="en-US"/>
              <a:t>фильтров</a:t>
            </a:r>
            <a:r>
              <a:rPr lang="en-US" altLang="ru-RU"/>
              <a:t>.</a:t>
            </a:r>
            <a:endParaRPr lang="ru-RU" altLang="en-US"/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7" name="Изображение 6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Применение обратного осмоса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68605" y="1477010"/>
            <a:ext cx="609600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Установки</a:t>
            </a:r>
            <a:r>
              <a:rPr lang="en-US" altLang="ru-RU"/>
              <a:t> </a:t>
            </a:r>
            <a:r>
              <a:rPr lang="en-US" altLang="en-US"/>
              <a:t>обратного</a:t>
            </a:r>
            <a:r>
              <a:rPr lang="en-US" altLang="ru-RU"/>
              <a:t> </a:t>
            </a:r>
            <a:r>
              <a:rPr lang="en-US" altLang="en-US"/>
              <a:t>осмоса</a:t>
            </a:r>
            <a:r>
              <a:rPr lang="en-US" altLang="ru-RU"/>
              <a:t> </a:t>
            </a:r>
            <a:r>
              <a:rPr lang="en-US" altLang="en-US"/>
              <a:t>используются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разных</a:t>
            </a:r>
            <a:r>
              <a:rPr lang="en-US" altLang="ru-RU"/>
              <a:t> </a:t>
            </a:r>
            <a:r>
              <a:rPr lang="en-US" altLang="en-US"/>
              <a:t>сферах</a:t>
            </a:r>
            <a:r>
              <a:rPr lang="en-US" altLang="ru-RU"/>
              <a:t>:</a:t>
            </a:r>
            <a:endParaRPr lang="en-US" altLang="ru-RU"/>
          </a:p>
          <a:p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Домашнее</a:t>
            </a:r>
            <a:r>
              <a:rPr lang="en-US" altLang="ru-RU"/>
              <a:t> </a:t>
            </a:r>
            <a:r>
              <a:rPr lang="en-US" altLang="en-US"/>
              <a:t>использование</a:t>
            </a:r>
            <a:r>
              <a:rPr lang="en-US" altLang="ru-RU"/>
              <a:t>: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получения</a:t>
            </a:r>
            <a:r>
              <a:rPr lang="en-US" altLang="ru-RU"/>
              <a:t> </a:t>
            </a:r>
            <a:r>
              <a:rPr lang="en-US" altLang="en-US"/>
              <a:t>чистой</a:t>
            </a:r>
            <a:r>
              <a:rPr lang="en-US" altLang="ru-RU"/>
              <a:t> </a:t>
            </a:r>
            <a:r>
              <a:rPr lang="en-US" altLang="en-US"/>
              <a:t>питьевой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Промышленность</a:t>
            </a:r>
            <a:r>
              <a:rPr lang="en-US" altLang="ru-RU"/>
              <a:t>: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подготовки</a:t>
            </a:r>
            <a:r>
              <a:rPr lang="en-US" altLang="ru-RU"/>
              <a:t> </a:t>
            </a:r>
            <a:r>
              <a:rPr lang="en-US" altLang="en-US"/>
              <a:t>технической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, </a:t>
            </a:r>
            <a:r>
              <a:rPr lang="en-US" altLang="en-US"/>
              <a:t>применимой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фармацевтике</a:t>
            </a:r>
            <a:r>
              <a:rPr lang="en-US" altLang="ru-RU"/>
              <a:t>, </a:t>
            </a:r>
            <a:r>
              <a:rPr lang="en-US" altLang="en-US"/>
              <a:t>электронике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пищевой</a:t>
            </a:r>
            <a:r>
              <a:rPr lang="en-US" altLang="ru-RU"/>
              <a:t> </a:t>
            </a:r>
            <a:r>
              <a:rPr lang="en-US" altLang="en-US"/>
              <a:t>промышленности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ru-RU"/>
              <a:t>- </a:t>
            </a:r>
            <a:r>
              <a:rPr lang="en-US" altLang="en-US"/>
              <a:t>Водоподготовка</a:t>
            </a:r>
            <a:r>
              <a:rPr lang="en-US" altLang="ru-RU"/>
              <a:t>: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улучшения</a:t>
            </a:r>
            <a:r>
              <a:rPr lang="en-US" altLang="ru-RU"/>
              <a:t> </a:t>
            </a:r>
            <a:r>
              <a:rPr lang="en-US" altLang="en-US"/>
              <a:t>качества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муниципальных</a:t>
            </a:r>
            <a:r>
              <a:rPr lang="en-US" altLang="ru-RU"/>
              <a:t> </a:t>
            </a:r>
            <a:r>
              <a:rPr lang="en-US" altLang="en-US"/>
              <a:t>системах</a:t>
            </a:r>
            <a:r>
              <a:rPr lang="en-US" altLang="ru-RU"/>
              <a:t> </a:t>
            </a:r>
            <a:r>
              <a:rPr lang="en-US" altLang="en-US"/>
              <a:t>водоснабжения</a:t>
            </a:r>
            <a:r>
              <a:rPr lang="en-US" altLang="ru-RU"/>
              <a:t>.</a:t>
            </a:r>
            <a:endParaRPr lang="ru-RU" altLang="en-US"/>
          </a:p>
        </p:txBody>
      </p:sp>
      <p:pic>
        <p:nvPicPr>
          <p:cNvPr id="6" name="Изображение 5" descr="Снимок экрана 2025-11-15 1549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0650" y="1421130"/>
            <a:ext cx="5605145" cy="5180330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9" name="Изображение 8" descr="Снимок экрана 2025-11-15 1558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Устройство</a:t>
            </a:r>
            <a:r>
              <a:rPr lang="en-US" altLang="ru-RU"/>
              <a:t> </a:t>
            </a:r>
            <a:r>
              <a:rPr lang="en-US" altLang="en-US"/>
              <a:t>установки</a:t>
            </a:r>
            <a:endParaRPr lang="en-US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58420" y="1464310"/>
            <a:ext cx="12023725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Типовая</a:t>
            </a:r>
            <a:r>
              <a:rPr lang="en-US" altLang="ru-RU"/>
              <a:t> </a:t>
            </a:r>
            <a:r>
              <a:rPr lang="en-US" altLang="en-US"/>
              <a:t>схема</a:t>
            </a:r>
            <a:r>
              <a:rPr lang="en-US" altLang="ru-RU"/>
              <a:t> </a:t>
            </a:r>
            <a:r>
              <a:rPr lang="en-US" altLang="en-US"/>
              <a:t>включает</a:t>
            </a:r>
            <a:r>
              <a:rPr lang="en-US" altLang="ru-RU"/>
              <a:t> </a:t>
            </a:r>
            <a:r>
              <a:rPr lang="en-US" altLang="en-US"/>
              <a:t>следующие</a:t>
            </a:r>
            <a:r>
              <a:rPr lang="en-US" altLang="ru-RU"/>
              <a:t> </a:t>
            </a:r>
            <a:r>
              <a:rPr lang="en-US" altLang="en-US"/>
              <a:t>компоненты</a:t>
            </a:r>
            <a:r>
              <a:rPr lang="en-US" altLang="ru-RU"/>
              <a:t>: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Резервуар</a:t>
            </a:r>
            <a:r>
              <a:rPr lang="en-US" altLang="ru-RU"/>
              <a:t>: </a:t>
            </a:r>
            <a:r>
              <a:rPr lang="en-US" altLang="en-US"/>
              <a:t>Используется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хранения</a:t>
            </a:r>
            <a:r>
              <a:rPr lang="en-US" altLang="ru-RU"/>
              <a:t> </a:t>
            </a:r>
            <a:r>
              <a:rPr lang="en-US" altLang="en-US"/>
              <a:t>подготовленной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перед</a:t>
            </a:r>
            <a:r>
              <a:rPr lang="en-US" altLang="ru-RU"/>
              <a:t> </a:t>
            </a:r>
            <a:r>
              <a:rPr lang="en-US" altLang="en-US"/>
              <a:t>обработкой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Насос</a:t>
            </a:r>
            <a:r>
              <a:rPr lang="en-US" altLang="ru-RU"/>
              <a:t> </a:t>
            </a:r>
            <a:r>
              <a:rPr lang="en-US" altLang="en-US"/>
              <a:t>подачи</a:t>
            </a:r>
            <a:r>
              <a:rPr lang="en-US" altLang="ru-RU"/>
              <a:t> </a:t>
            </a:r>
            <a:r>
              <a:rPr lang="en-US" altLang="en-US"/>
              <a:t>раствора</a:t>
            </a:r>
            <a:r>
              <a:rPr lang="en-US" altLang="ru-RU"/>
              <a:t>: </a:t>
            </a:r>
            <a:r>
              <a:rPr lang="en-US" altLang="en-US"/>
              <a:t>Обеспечивает</a:t>
            </a:r>
            <a:r>
              <a:rPr lang="en-US" altLang="ru-RU"/>
              <a:t> </a:t>
            </a:r>
            <a:r>
              <a:rPr lang="en-US" altLang="en-US"/>
              <a:t>подачу</a:t>
            </a:r>
            <a:r>
              <a:rPr lang="en-US" altLang="ru-RU"/>
              <a:t> </a:t>
            </a:r>
            <a:r>
              <a:rPr lang="en-US" altLang="en-US"/>
              <a:t>раствора</a:t>
            </a:r>
            <a:r>
              <a:rPr lang="en-US" altLang="ru-RU"/>
              <a:t> </a:t>
            </a:r>
            <a:r>
              <a:rPr lang="en-US" altLang="en-US"/>
              <a:t>соли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воду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Диспергатор</a:t>
            </a:r>
            <a:r>
              <a:rPr lang="en-US" altLang="ru-RU"/>
              <a:t>: </a:t>
            </a:r>
            <a:r>
              <a:rPr lang="en-US" altLang="en-US"/>
              <a:t>Распределяет</a:t>
            </a:r>
            <a:r>
              <a:rPr lang="en-US" altLang="ru-RU"/>
              <a:t> </a:t>
            </a:r>
            <a:r>
              <a:rPr lang="en-US" altLang="en-US"/>
              <a:t>соль</a:t>
            </a:r>
            <a:r>
              <a:rPr lang="en-US" altLang="ru-RU"/>
              <a:t> </a:t>
            </a:r>
            <a:r>
              <a:rPr lang="en-US" altLang="en-US"/>
              <a:t>равномерно</a:t>
            </a:r>
            <a:r>
              <a:rPr lang="en-US" altLang="ru-RU"/>
              <a:t> </a:t>
            </a:r>
            <a:r>
              <a:rPr lang="en-US" altLang="en-US"/>
              <a:t>по</a:t>
            </a:r>
            <a:r>
              <a:rPr lang="en-US" altLang="ru-RU"/>
              <a:t> </a:t>
            </a:r>
            <a:r>
              <a:rPr lang="en-US" altLang="en-US"/>
              <a:t>всему</a:t>
            </a:r>
            <a:r>
              <a:rPr lang="en-US" altLang="ru-RU"/>
              <a:t> </a:t>
            </a:r>
            <a:r>
              <a:rPr lang="en-US" altLang="en-US"/>
              <a:t>объему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Фильтры</a:t>
            </a:r>
            <a:r>
              <a:rPr lang="en-US" altLang="ru-RU"/>
              <a:t>: </a:t>
            </a:r>
            <a:r>
              <a:rPr lang="en-US" altLang="en-US"/>
              <a:t>Используются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отделения</a:t>
            </a:r>
            <a:r>
              <a:rPr lang="en-US" altLang="ru-RU"/>
              <a:t> </a:t>
            </a:r>
            <a:r>
              <a:rPr lang="en-US" altLang="en-US"/>
              <a:t>продуктов</a:t>
            </a:r>
            <a:r>
              <a:rPr lang="en-US" altLang="ru-RU"/>
              <a:t> </a:t>
            </a:r>
            <a:r>
              <a:rPr lang="en-US" altLang="en-US"/>
              <a:t>реакции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механических</a:t>
            </a:r>
            <a:r>
              <a:rPr lang="en-US" altLang="ru-RU"/>
              <a:t> </a:t>
            </a:r>
            <a:r>
              <a:rPr lang="en-US" altLang="en-US"/>
              <a:t>примесей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Контроль</a:t>
            </a:r>
            <a:r>
              <a:rPr lang="en-US" altLang="ru-RU"/>
              <a:t> </a:t>
            </a:r>
            <a:r>
              <a:rPr lang="en-US" altLang="en-US"/>
              <a:t>качества</a:t>
            </a:r>
            <a:r>
              <a:rPr lang="en-US" altLang="ru-RU"/>
              <a:t>: </a:t>
            </a:r>
            <a:r>
              <a:rPr lang="en-US" altLang="en-US"/>
              <a:t>Производится</a:t>
            </a:r>
            <a:r>
              <a:rPr lang="en-US" altLang="ru-RU"/>
              <a:t> </a:t>
            </a:r>
            <a:r>
              <a:rPr lang="en-US" altLang="en-US"/>
              <a:t>измерение</a:t>
            </a:r>
            <a:r>
              <a:rPr lang="en-US" altLang="ru-RU"/>
              <a:t> </a:t>
            </a:r>
            <a:r>
              <a:rPr lang="en-US" altLang="en-US"/>
              <a:t>концентрации</a:t>
            </a:r>
            <a:r>
              <a:rPr lang="en-US" altLang="ru-RU"/>
              <a:t> </a:t>
            </a:r>
            <a:r>
              <a:rPr lang="en-US" altLang="en-US"/>
              <a:t>остаточного</a:t>
            </a:r>
            <a:r>
              <a:rPr lang="en-US" altLang="ru-RU"/>
              <a:t> </a:t>
            </a:r>
            <a:r>
              <a:rPr lang="en-US" altLang="en-US"/>
              <a:t>кислорода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воде</a:t>
            </a:r>
            <a:r>
              <a:rPr lang="en-US" altLang="ru-RU"/>
              <a:t> </a:t>
            </a:r>
            <a:r>
              <a:rPr lang="en-US" altLang="en-US"/>
              <a:t>после</a:t>
            </a:r>
            <a:r>
              <a:rPr lang="en-US" altLang="ru-RU"/>
              <a:t> </a:t>
            </a:r>
            <a:r>
              <a:rPr lang="en-US" altLang="en-US"/>
              <a:t>обработки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Преимущества</a:t>
            </a:r>
            <a:r>
              <a:rPr lang="en-US" altLang="ru-RU"/>
              <a:t> </a:t>
            </a:r>
            <a:r>
              <a:rPr lang="en-US" altLang="en-US"/>
              <a:t>метода</a:t>
            </a:r>
            <a:endParaRPr lang="en-US" altLang="ru-RU"/>
          </a:p>
          <a:p>
            <a:r>
              <a:rPr lang="en-US" altLang="en-US"/>
              <a:t>Использование</a:t>
            </a:r>
            <a:r>
              <a:rPr lang="en-US" altLang="ru-RU"/>
              <a:t> </a:t>
            </a:r>
            <a:r>
              <a:rPr lang="en-US" altLang="en-US"/>
              <a:t>солей</a:t>
            </a:r>
            <a:r>
              <a:rPr lang="en-US" altLang="ru-RU"/>
              <a:t> </a:t>
            </a:r>
            <a:r>
              <a:rPr lang="en-US" altLang="en-US"/>
              <a:t>позволяет</a:t>
            </a:r>
            <a:r>
              <a:rPr lang="en-US" altLang="ru-RU"/>
              <a:t> </a:t>
            </a:r>
            <a:r>
              <a:rPr lang="en-US" altLang="en-US"/>
              <a:t>добиться</a:t>
            </a:r>
            <a:r>
              <a:rPr lang="en-US" altLang="ru-RU"/>
              <a:t> </a:t>
            </a:r>
            <a:r>
              <a:rPr lang="en-US" altLang="en-US"/>
              <a:t>высоких</a:t>
            </a:r>
            <a:r>
              <a:rPr lang="en-US" altLang="ru-RU"/>
              <a:t> </a:t>
            </a:r>
            <a:r>
              <a:rPr lang="en-US" altLang="en-US"/>
              <a:t>показателей</a:t>
            </a:r>
            <a:r>
              <a:rPr lang="en-US" altLang="ru-RU"/>
              <a:t> </a:t>
            </a:r>
            <a:r>
              <a:rPr lang="en-US" altLang="en-US"/>
              <a:t>очистки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кислорода</a:t>
            </a:r>
            <a:r>
              <a:rPr lang="en-US" altLang="ru-RU"/>
              <a:t>, </a:t>
            </a:r>
            <a:r>
              <a:rPr lang="en-US" altLang="en-US"/>
              <a:t>обеспечивая</a:t>
            </a:r>
            <a:r>
              <a:rPr lang="en-US" altLang="ru-RU"/>
              <a:t> </a:t>
            </a:r>
            <a:r>
              <a:rPr lang="en-US" altLang="en-US"/>
              <a:t>защиту</a:t>
            </a:r>
            <a:r>
              <a:rPr lang="en-US" altLang="ru-RU"/>
              <a:t> </a:t>
            </a:r>
            <a:r>
              <a:rPr lang="en-US" altLang="en-US"/>
              <a:t>оборудования</a:t>
            </a:r>
            <a:r>
              <a:rPr lang="en-US" altLang="ru-RU"/>
              <a:t>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коррозии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продляя</a:t>
            </a:r>
            <a:r>
              <a:rPr lang="en-US" altLang="ru-RU"/>
              <a:t> </a:t>
            </a:r>
            <a:r>
              <a:rPr lang="en-US" altLang="en-US"/>
              <a:t>срок</a:t>
            </a:r>
            <a:r>
              <a:rPr lang="en-US" altLang="ru-RU"/>
              <a:t> </a:t>
            </a:r>
            <a:r>
              <a:rPr lang="en-US" altLang="en-US"/>
              <a:t>службы</a:t>
            </a:r>
            <a:r>
              <a:rPr lang="en-US" altLang="ru-RU"/>
              <a:t> </a:t>
            </a:r>
            <a:r>
              <a:rPr lang="en-US" altLang="en-US"/>
              <a:t>теплоэнергетического</a:t>
            </a:r>
            <a:r>
              <a:rPr lang="en-US" altLang="ru-RU"/>
              <a:t> </a:t>
            </a:r>
            <a:r>
              <a:rPr lang="en-US" altLang="en-US"/>
              <a:t>оборудования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Недостатки</a:t>
            </a:r>
            <a:endParaRPr lang="en-US" altLang="ru-RU"/>
          </a:p>
          <a:p>
            <a:r>
              <a:rPr lang="en-US" altLang="en-US"/>
              <a:t>Метод</a:t>
            </a:r>
            <a:r>
              <a:rPr lang="en-US" altLang="ru-RU"/>
              <a:t> </a:t>
            </a:r>
            <a:r>
              <a:rPr lang="en-US" altLang="en-US"/>
              <a:t>требует</a:t>
            </a:r>
            <a:r>
              <a:rPr lang="en-US" altLang="ru-RU"/>
              <a:t> </a:t>
            </a:r>
            <a:r>
              <a:rPr lang="en-US" altLang="en-US"/>
              <a:t>постоянного</a:t>
            </a:r>
            <a:r>
              <a:rPr lang="en-US" altLang="ru-RU"/>
              <a:t> </a:t>
            </a:r>
            <a:r>
              <a:rPr lang="en-US" altLang="en-US"/>
              <a:t>контроля</a:t>
            </a:r>
            <a:r>
              <a:rPr lang="en-US" altLang="ru-RU"/>
              <a:t> </a:t>
            </a:r>
            <a:r>
              <a:rPr lang="en-US" altLang="en-US"/>
              <a:t>за</a:t>
            </a:r>
            <a:r>
              <a:rPr lang="en-US" altLang="ru-RU"/>
              <a:t> </a:t>
            </a:r>
            <a:r>
              <a:rPr lang="en-US" altLang="en-US"/>
              <a:t>концентрацией</a:t>
            </a:r>
            <a:r>
              <a:rPr lang="en-US" altLang="ru-RU"/>
              <a:t> </a:t>
            </a:r>
            <a:r>
              <a:rPr lang="en-US" altLang="en-US"/>
              <a:t>реагентов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регулярной</a:t>
            </a:r>
            <a:r>
              <a:rPr lang="en-US" altLang="ru-RU"/>
              <a:t> </a:t>
            </a:r>
            <a:r>
              <a:rPr lang="en-US" altLang="en-US"/>
              <a:t>замены</a:t>
            </a:r>
            <a:r>
              <a:rPr lang="en-US" altLang="ru-RU"/>
              <a:t> </a:t>
            </a:r>
            <a:r>
              <a:rPr lang="en-US" altLang="en-US"/>
              <a:t>фильтров</a:t>
            </a:r>
            <a:r>
              <a:rPr lang="en-US" altLang="ru-RU"/>
              <a:t>, </a:t>
            </a:r>
            <a:r>
              <a:rPr lang="en-US" altLang="en-US"/>
              <a:t>что</a:t>
            </a:r>
            <a:r>
              <a:rPr lang="en-US" altLang="ru-RU"/>
              <a:t> </a:t>
            </a:r>
            <a:r>
              <a:rPr lang="en-US" altLang="en-US"/>
              <a:t>увеличивает</a:t>
            </a:r>
            <a:r>
              <a:rPr lang="en-US" altLang="ru-RU"/>
              <a:t> </a:t>
            </a:r>
            <a:r>
              <a:rPr lang="en-US" altLang="en-US"/>
              <a:t>эксплуатационные</a:t>
            </a:r>
            <a:r>
              <a:rPr lang="en-US" altLang="ru-RU"/>
              <a:t> </a:t>
            </a:r>
            <a:r>
              <a:rPr lang="en-US" altLang="en-US"/>
              <a:t>расходы</a:t>
            </a:r>
            <a:r>
              <a:rPr lang="en-US" altLang="ru-RU"/>
              <a:t>.</a:t>
            </a:r>
            <a:endParaRPr lang="ru-RU" altLang="en-US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8" name="Изображение 7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Принцип работы установки</a:t>
            </a:r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1435" y="1342390"/>
            <a:ext cx="1185227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/>
              <a:t>Установка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удаления</a:t>
            </a:r>
            <a:r>
              <a:rPr lang="en-US" altLang="ru-RU"/>
              <a:t> </a:t>
            </a:r>
            <a:r>
              <a:rPr lang="en-US" altLang="en-US"/>
              <a:t>растворенного</a:t>
            </a:r>
            <a:r>
              <a:rPr lang="en-US" altLang="ru-RU"/>
              <a:t> </a:t>
            </a:r>
            <a:r>
              <a:rPr lang="en-US" altLang="en-US"/>
              <a:t>кислорода</a:t>
            </a:r>
            <a:r>
              <a:rPr lang="en-US" altLang="ru-RU"/>
              <a:t> </a:t>
            </a:r>
            <a:r>
              <a:rPr lang="en-US" altLang="en-US"/>
              <a:t>из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использованием</a:t>
            </a:r>
            <a:r>
              <a:rPr lang="en-US" altLang="ru-RU"/>
              <a:t> </a:t>
            </a:r>
            <a:r>
              <a:rPr lang="en-US" altLang="en-US"/>
              <a:t>солей</a:t>
            </a:r>
            <a:r>
              <a:rPr lang="en-US" altLang="ru-RU"/>
              <a:t> </a:t>
            </a:r>
            <a:r>
              <a:rPr lang="en-US" altLang="en-US"/>
              <a:t>называется</a:t>
            </a:r>
            <a:r>
              <a:rPr lang="en-US" altLang="ru-RU"/>
              <a:t> </a:t>
            </a:r>
            <a:r>
              <a:rPr lang="en-US" altLang="en-US"/>
              <a:t>деаэрационной</a:t>
            </a:r>
            <a:r>
              <a:rPr lang="en-US" altLang="ru-RU"/>
              <a:t> </a:t>
            </a:r>
            <a:r>
              <a:rPr lang="en-US" altLang="en-US"/>
              <a:t>установкой</a:t>
            </a:r>
            <a:r>
              <a:rPr lang="en-US" altLang="ru-RU"/>
              <a:t> </a:t>
            </a:r>
            <a:r>
              <a:rPr lang="en-US" altLang="en-US"/>
              <a:t>или</a:t>
            </a:r>
            <a:r>
              <a:rPr lang="en-US" altLang="ru-RU"/>
              <a:t> </a:t>
            </a:r>
            <a:r>
              <a:rPr lang="en-US" altLang="en-US"/>
              <a:t>деаэратором</a:t>
            </a:r>
            <a:r>
              <a:rPr lang="en-US" altLang="ru-RU"/>
              <a:t>. </a:t>
            </a:r>
            <a:r>
              <a:rPr lang="en-US" altLang="en-US"/>
              <a:t>Этот</a:t>
            </a:r>
            <a:r>
              <a:rPr lang="en-US" altLang="ru-RU"/>
              <a:t> </a:t>
            </a:r>
            <a:r>
              <a:rPr lang="en-US" altLang="en-US"/>
              <a:t>процесс</a:t>
            </a:r>
            <a:r>
              <a:rPr lang="en-US" altLang="ru-RU"/>
              <a:t> </a:t>
            </a:r>
            <a:r>
              <a:rPr lang="en-US" altLang="en-US"/>
              <a:t>основан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химической</a:t>
            </a:r>
            <a:r>
              <a:rPr lang="en-US" altLang="ru-RU"/>
              <a:t> </a:t>
            </a:r>
            <a:r>
              <a:rPr lang="en-US" altLang="en-US"/>
              <a:t>реакции</a:t>
            </a:r>
            <a:r>
              <a:rPr lang="en-US" altLang="ru-RU"/>
              <a:t>,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которой</a:t>
            </a:r>
            <a:r>
              <a:rPr lang="en-US" altLang="ru-RU"/>
              <a:t> </a:t>
            </a:r>
            <a:r>
              <a:rPr lang="en-US" altLang="en-US"/>
              <a:t>соли</a:t>
            </a:r>
            <a:r>
              <a:rPr lang="en-US" altLang="ru-RU"/>
              <a:t> </a:t>
            </a:r>
            <a:r>
              <a:rPr lang="en-US" altLang="en-US"/>
              <a:t>вступают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реакцию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кислородом</a:t>
            </a:r>
            <a:r>
              <a:rPr lang="en-US" altLang="ru-RU"/>
              <a:t>, </a:t>
            </a:r>
            <a:r>
              <a:rPr lang="en-US" altLang="en-US"/>
              <a:t>образуя</a:t>
            </a:r>
            <a:r>
              <a:rPr lang="en-US" altLang="ru-RU"/>
              <a:t> </a:t>
            </a:r>
            <a:r>
              <a:rPr lang="en-US" altLang="en-US"/>
              <a:t>соединения</a:t>
            </a:r>
            <a:r>
              <a:rPr lang="en-US" altLang="ru-RU"/>
              <a:t>, </a:t>
            </a:r>
            <a:r>
              <a:rPr lang="en-US" altLang="en-US"/>
              <a:t>легко</a:t>
            </a:r>
            <a:r>
              <a:rPr lang="en-US" altLang="ru-RU"/>
              <a:t> </a:t>
            </a:r>
            <a:r>
              <a:rPr lang="en-US" altLang="en-US"/>
              <a:t>отделяемые</a:t>
            </a:r>
            <a:r>
              <a:rPr lang="en-US" altLang="ru-RU"/>
              <a:t> </a:t>
            </a:r>
            <a:r>
              <a:rPr lang="en-US" altLang="en-US"/>
              <a:t>от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Принцип</a:t>
            </a:r>
            <a:r>
              <a:rPr lang="en-US" altLang="ru-RU"/>
              <a:t> </a:t>
            </a:r>
            <a:r>
              <a:rPr lang="en-US" altLang="en-US"/>
              <a:t>работы</a:t>
            </a:r>
            <a:endParaRPr lang="en-US" altLang="en-US"/>
          </a:p>
          <a:p>
            <a:endParaRPr lang="en-US" altLang="ru-RU"/>
          </a:p>
          <a:p>
            <a:r>
              <a:rPr lang="en-US" altLang="en-US"/>
              <a:t>Наиболее</a:t>
            </a:r>
            <a:r>
              <a:rPr lang="en-US" altLang="ru-RU"/>
              <a:t> </a:t>
            </a:r>
            <a:r>
              <a:rPr lang="en-US" altLang="en-US"/>
              <a:t>распространенными</a:t>
            </a:r>
            <a:r>
              <a:rPr lang="en-US" altLang="ru-RU"/>
              <a:t> </a:t>
            </a:r>
            <a:r>
              <a:rPr lang="en-US" altLang="en-US"/>
              <a:t>солями</a:t>
            </a:r>
            <a:r>
              <a:rPr lang="en-US" altLang="ru-RU"/>
              <a:t>, </a:t>
            </a:r>
            <a:r>
              <a:rPr lang="en-US" altLang="en-US"/>
              <a:t>используемыми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удаления</a:t>
            </a:r>
            <a:r>
              <a:rPr lang="en-US" altLang="ru-RU"/>
              <a:t> </a:t>
            </a:r>
            <a:r>
              <a:rPr lang="en-US" altLang="en-US"/>
              <a:t>кислорода</a:t>
            </a:r>
            <a:r>
              <a:rPr lang="en-US" altLang="ru-RU"/>
              <a:t>, </a:t>
            </a:r>
            <a:r>
              <a:rPr lang="en-US" altLang="en-US"/>
              <a:t>являются</a:t>
            </a:r>
            <a:r>
              <a:rPr lang="en-US" altLang="ru-RU"/>
              <a:t> </a:t>
            </a:r>
            <a:r>
              <a:rPr lang="en-US" altLang="en-US"/>
              <a:t>сульфиты</a:t>
            </a:r>
            <a:r>
              <a:rPr lang="en-US" altLang="ru-RU"/>
              <a:t> </a:t>
            </a:r>
            <a:r>
              <a:rPr lang="en-US" altLang="en-US"/>
              <a:t>натрия</a:t>
            </a:r>
            <a:r>
              <a:rPr lang="en-US" altLang="ru-RU"/>
              <a:t> (Na_2SO_3)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гидразин</a:t>
            </a:r>
            <a:r>
              <a:rPr lang="en-US" altLang="ru-RU"/>
              <a:t> (N_2H_4). </a:t>
            </a:r>
            <a:r>
              <a:rPr lang="en-US" altLang="en-US"/>
              <a:t>Эти</a:t>
            </a:r>
            <a:r>
              <a:rPr lang="en-US" altLang="ru-RU"/>
              <a:t> </a:t>
            </a:r>
            <a:r>
              <a:rPr lang="en-US" altLang="en-US"/>
              <a:t>вещества</a:t>
            </a:r>
            <a:r>
              <a:rPr lang="en-US" altLang="ru-RU"/>
              <a:t> </a:t>
            </a:r>
            <a:r>
              <a:rPr lang="en-US" altLang="en-US"/>
              <a:t>обладают</a:t>
            </a:r>
            <a:r>
              <a:rPr lang="en-US" altLang="ru-RU"/>
              <a:t> </a:t>
            </a:r>
            <a:r>
              <a:rPr lang="en-US" altLang="en-US"/>
              <a:t>способностью</a:t>
            </a:r>
            <a:r>
              <a:rPr lang="en-US" altLang="ru-RU"/>
              <a:t> </a:t>
            </a:r>
            <a:r>
              <a:rPr lang="en-US" altLang="en-US"/>
              <a:t>восстанавливать</a:t>
            </a:r>
            <a:r>
              <a:rPr lang="en-US" altLang="ru-RU"/>
              <a:t> </a:t>
            </a:r>
            <a:r>
              <a:rPr lang="en-US" altLang="en-US"/>
              <a:t>кислород</a:t>
            </a:r>
            <a:r>
              <a:rPr lang="en-US" altLang="ru-RU"/>
              <a:t>, </a:t>
            </a:r>
            <a:r>
              <a:rPr lang="en-US" altLang="en-US"/>
              <a:t>превращаясь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безвредные</a:t>
            </a:r>
            <a:r>
              <a:rPr lang="en-US" altLang="ru-RU"/>
              <a:t> </a:t>
            </a:r>
            <a:r>
              <a:rPr lang="en-US" altLang="en-US"/>
              <a:t>продукты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Реакция</a:t>
            </a:r>
            <a:r>
              <a:rPr lang="en-US" altLang="ru-RU"/>
              <a:t> </a:t>
            </a:r>
            <a:r>
              <a:rPr lang="en-US" altLang="en-US"/>
              <a:t>сульфита</a:t>
            </a:r>
            <a:r>
              <a:rPr lang="en-US" altLang="ru-RU"/>
              <a:t> </a:t>
            </a:r>
            <a:r>
              <a:rPr lang="en-US" altLang="en-US"/>
              <a:t>натрия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кислородом</a:t>
            </a:r>
            <a:r>
              <a:rPr lang="en-US" altLang="ru-RU"/>
              <a:t> </a:t>
            </a:r>
            <a:r>
              <a:rPr lang="en-US" altLang="en-US"/>
              <a:t>выглядит</a:t>
            </a:r>
            <a:r>
              <a:rPr lang="en-US" altLang="ru-RU"/>
              <a:t> </a:t>
            </a:r>
            <a:r>
              <a:rPr lang="en-US" altLang="en-US"/>
              <a:t>следующим</a:t>
            </a:r>
            <a:r>
              <a:rPr lang="en-US" altLang="ru-RU"/>
              <a:t> </a:t>
            </a:r>
            <a:r>
              <a:rPr lang="en-US" altLang="en-US"/>
              <a:t>образом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ru-RU"/>
              <a:t>Na_2SO_3 + O_2 </a:t>
            </a:r>
            <a:r>
              <a:rPr lang="ru-RU" altLang="en-US"/>
              <a:t>= </a:t>
            </a:r>
            <a:r>
              <a:rPr lang="en-US" altLang="ru-RU"/>
              <a:t> Na_2SO_4}</a:t>
            </a:r>
            <a:endParaRPr lang="en-US" altLang="ru-RU"/>
          </a:p>
          <a:p>
            <a:r>
              <a:rPr lang="en-US" altLang="en-US"/>
              <a:t>Гидразин</a:t>
            </a:r>
            <a:r>
              <a:rPr lang="en-US" altLang="ru-RU"/>
              <a:t> </a:t>
            </a:r>
            <a:r>
              <a:rPr lang="en-US" altLang="en-US"/>
              <a:t>взаимодействует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кислородом</a:t>
            </a:r>
            <a:r>
              <a:rPr lang="en-US" altLang="ru-RU"/>
              <a:t> </a:t>
            </a:r>
            <a:r>
              <a:rPr lang="en-US" altLang="en-US"/>
              <a:t>иначе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ru-RU"/>
              <a:t>N_2H_4 + O_2 </a:t>
            </a:r>
            <a:r>
              <a:rPr lang="ru-RU" altLang="en-US"/>
              <a:t>= </a:t>
            </a:r>
            <a:r>
              <a:rPr lang="en-US" altLang="ru-RU"/>
              <a:t>N_2 + 2 H_2O</a:t>
            </a:r>
            <a:endParaRPr lang="en-US" altLang="ru-RU"/>
          </a:p>
          <a:p>
            <a:endParaRPr lang="en-US" altLang="ru-RU"/>
          </a:p>
          <a:p>
            <a:r>
              <a:rPr lang="en-US" altLang="en-US"/>
              <a:t>Таким</a:t>
            </a:r>
            <a:r>
              <a:rPr lang="en-US" altLang="ru-RU"/>
              <a:t> </a:t>
            </a:r>
            <a:r>
              <a:rPr lang="en-US" altLang="en-US"/>
              <a:t>образом</a:t>
            </a:r>
            <a:r>
              <a:rPr lang="en-US" altLang="ru-RU"/>
              <a:t>, </a:t>
            </a:r>
            <a:r>
              <a:rPr lang="en-US" altLang="en-US"/>
              <a:t>оба</a:t>
            </a:r>
            <a:r>
              <a:rPr lang="en-US" altLang="ru-RU"/>
              <a:t> </a:t>
            </a:r>
            <a:r>
              <a:rPr lang="en-US" altLang="en-US"/>
              <a:t>реагента</a:t>
            </a:r>
            <a:r>
              <a:rPr lang="en-US" altLang="ru-RU"/>
              <a:t> </a:t>
            </a:r>
            <a:r>
              <a:rPr lang="en-US" altLang="en-US"/>
              <a:t>удаляют</a:t>
            </a:r>
            <a:r>
              <a:rPr lang="en-US" altLang="ru-RU"/>
              <a:t> </a:t>
            </a:r>
            <a:r>
              <a:rPr lang="en-US" altLang="en-US"/>
              <a:t>кислород</a:t>
            </a:r>
            <a:r>
              <a:rPr lang="en-US" altLang="ru-RU"/>
              <a:t> </a:t>
            </a:r>
            <a:r>
              <a:rPr lang="en-US" altLang="en-US"/>
              <a:t>из</a:t>
            </a:r>
            <a:r>
              <a:rPr lang="en-US" altLang="ru-RU"/>
              <a:t> </a:t>
            </a:r>
            <a:r>
              <a:rPr lang="en-US" altLang="en-US"/>
              <a:t>воды</a:t>
            </a:r>
            <a:r>
              <a:rPr lang="en-US" altLang="ru-RU"/>
              <a:t>, </a:t>
            </a:r>
            <a:r>
              <a:rPr lang="en-US" altLang="en-US"/>
              <a:t>делая</a:t>
            </a:r>
            <a:r>
              <a:rPr lang="en-US" altLang="ru-RU"/>
              <a:t> </a:t>
            </a:r>
            <a:r>
              <a:rPr lang="en-US" altLang="en-US"/>
              <a:t>её</a:t>
            </a:r>
            <a:r>
              <a:rPr lang="en-US" altLang="ru-RU"/>
              <a:t> </a:t>
            </a:r>
            <a:r>
              <a:rPr lang="en-US" altLang="en-US"/>
              <a:t>пригодной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дальнейшего</a:t>
            </a:r>
            <a:r>
              <a:rPr lang="en-US" altLang="ru-RU"/>
              <a:t> </a:t>
            </a:r>
            <a:r>
              <a:rPr lang="en-US" altLang="en-US"/>
              <a:t>использования</a:t>
            </a:r>
            <a:r>
              <a:rPr lang="en-US" altLang="ru-RU"/>
              <a:t>, </a:t>
            </a:r>
            <a:r>
              <a:rPr lang="en-US" altLang="en-US"/>
              <a:t>особенно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системах</a:t>
            </a:r>
            <a:r>
              <a:rPr lang="en-US" altLang="ru-RU"/>
              <a:t> </a:t>
            </a:r>
            <a:r>
              <a:rPr lang="en-US" altLang="en-US"/>
              <a:t>теплоснабжения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парогенерации</a:t>
            </a:r>
            <a:r>
              <a:rPr lang="en-US" altLang="ru-RU"/>
              <a:t>.</a:t>
            </a:r>
            <a:endParaRPr lang="ru-RU" altLang="en-US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pic>
        <p:nvPicPr>
          <p:cNvPr id="9" name="Изображение 8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7323" y="-4828943"/>
            <a:ext cx="9885589" cy="157702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ject 10"/>
          <p:cNvSpPr txBox="1"/>
          <p:nvPr/>
        </p:nvSpPr>
        <p:spPr>
          <a:xfrm>
            <a:off x="519004" y="412825"/>
            <a:ext cx="8222973" cy="127419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Релевантность и соответствие задаче</a:t>
            </a:r>
            <a:r>
              <a:rPr dirty="0">
                <a:solidFill>
                  <a:srgbClr val="0B514F"/>
                </a:solidFill>
                <a:latin typeface="Geologica Medium" pitchFamily="2" charset="0"/>
              </a:rPr>
              <a:t>. 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975" y="1736090"/>
            <a:ext cx="588137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B514F"/>
                </a:solidFill>
                <a:effectLst/>
                <a:latin typeface="Geologica Roman Light" pitchFamily="2" charset="0"/>
              </a:rPr>
              <a:t>Вода в системе ГВС должна быть специально подготовлена перед запуском в систему. Кислород является ключевым разрушителем труб водоснабжения, за счёт вступления в реакцию с металлом. Удаление его из системы является важнейшей задачей.</a:t>
            </a:r>
            <a:endParaRPr lang="ru-RU" sz="2000" dirty="0">
              <a:solidFill>
                <a:srgbClr val="0B514F"/>
              </a:solidFill>
              <a:latin typeface="Geologica Roman Light" pitchFamily="2" charset="0"/>
            </a:endParaRPr>
          </a:p>
        </p:txBody>
      </p:sp>
      <p:pic>
        <p:nvPicPr>
          <p:cNvPr id="2" name="Изображение 1" descr="Снимок экрана 2025-11-15 1602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3723005"/>
            <a:ext cx="3523615" cy="2339975"/>
          </a:xfrm>
          <a:prstGeom prst="rect">
            <a:avLst/>
          </a:prstGeom>
        </p:spPr>
      </p:pic>
      <p:pic>
        <p:nvPicPr>
          <p:cNvPr id="3" name="Изображение 2" descr="Снимок экрана 2025-11-15 1558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373" y="-4006019"/>
            <a:ext cx="9885589" cy="15770216"/>
          </a:xfrm>
          <a:prstGeom prst="rect">
            <a:avLst/>
          </a:prstGeom>
        </p:spPr>
      </p:pic>
      <p:sp>
        <p:nvSpPr>
          <p:cNvPr id="11" name="Rectangle: Rounded Corners 14"/>
          <p:cNvSpPr/>
          <p:nvPr/>
        </p:nvSpPr>
        <p:spPr>
          <a:xfrm>
            <a:off x="802935" y="1804260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0B514F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514F"/>
              </a:solidFill>
            </a:endParaRPr>
          </a:p>
        </p:txBody>
      </p:sp>
      <p:sp>
        <p:nvSpPr>
          <p:cNvPr id="16" name="Rectangle: Rounded Corners 14"/>
          <p:cNvSpPr/>
          <p:nvPr/>
        </p:nvSpPr>
        <p:spPr>
          <a:xfrm>
            <a:off x="3106058" y="1756460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0B514F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514F"/>
              </a:solidFill>
            </a:endParaRPr>
          </a:p>
        </p:txBody>
      </p:sp>
      <p:sp>
        <p:nvSpPr>
          <p:cNvPr id="20" name="Rectangle: Rounded Corners 14"/>
          <p:cNvSpPr/>
          <p:nvPr/>
        </p:nvSpPr>
        <p:spPr>
          <a:xfrm>
            <a:off x="5338369" y="1765364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0B514F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514F"/>
              </a:solidFill>
            </a:endParaRPr>
          </a:p>
        </p:txBody>
      </p:sp>
      <p:sp>
        <p:nvSpPr>
          <p:cNvPr id="24" name="Rectangle: Rounded Corners 14"/>
          <p:cNvSpPr/>
          <p:nvPr/>
        </p:nvSpPr>
        <p:spPr>
          <a:xfrm>
            <a:off x="802935" y="4222219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E94C2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4C29"/>
              </a:solidFill>
            </a:endParaRPr>
          </a:p>
        </p:txBody>
      </p:sp>
      <p:sp>
        <p:nvSpPr>
          <p:cNvPr id="28" name="Rectangle: Rounded Corners 14"/>
          <p:cNvSpPr/>
          <p:nvPr/>
        </p:nvSpPr>
        <p:spPr>
          <a:xfrm>
            <a:off x="3106058" y="4228555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E94C2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4C29"/>
              </a:solidFill>
            </a:endParaRPr>
          </a:p>
        </p:txBody>
      </p:sp>
      <p:sp>
        <p:nvSpPr>
          <p:cNvPr id="32" name="Rectangle: Rounded Corners 14"/>
          <p:cNvSpPr/>
          <p:nvPr/>
        </p:nvSpPr>
        <p:spPr>
          <a:xfrm>
            <a:off x="5338369" y="4260377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E94C2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4C29"/>
              </a:solidFill>
            </a:endParaRPr>
          </a:p>
        </p:txBody>
      </p:sp>
      <p:sp>
        <p:nvSpPr>
          <p:cNvPr id="14" name="Google Shape;215;p4"/>
          <p:cNvSpPr txBox="1"/>
          <p:nvPr/>
        </p:nvSpPr>
        <p:spPr>
          <a:xfrm>
            <a:off x="742721" y="16414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01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18" name="Google Shape;215;p4"/>
          <p:cNvSpPr txBox="1"/>
          <p:nvPr/>
        </p:nvSpPr>
        <p:spPr>
          <a:xfrm>
            <a:off x="3045844" y="15936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2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22" name="Google Shape;215;p4"/>
          <p:cNvSpPr txBox="1"/>
          <p:nvPr/>
        </p:nvSpPr>
        <p:spPr>
          <a:xfrm>
            <a:off x="5278155" y="1602590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3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26" name="Google Shape;215;p4"/>
          <p:cNvSpPr txBox="1"/>
          <p:nvPr/>
        </p:nvSpPr>
        <p:spPr>
          <a:xfrm>
            <a:off x="742721" y="4059445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4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30" name="Google Shape;215;p4"/>
          <p:cNvSpPr txBox="1"/>
          <p:nvPr/>
        </p:nvSpPr>
        <p:spPr>
          <a:xfrm>
            <a:off x="3045844" y="4065781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5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33" name="Google Shape;215;p4"/>
          <p:cNvSpPr txBox="1"/>
          <p:nvPr/>
        </p:nvSpPr>
        <p:spPr>
          <a:xfrm>
            <a:off x="5278155" y="4097603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 panose="020B0A04020102020204"/>
              </a:rPr>
              <a:t>6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4" name="object 10"/>
          <p:cNvSpPr txBox="1"/>
          <p:nvPr/>
        </p:nvSpPr>
        <p:spPr>
          <a:xfrm>
            <a:off x="519004" y="412825"/>
            <a:ext cx="8222973" cy="6370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Техническая реализация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208;p4"/>
          <p:cNvSpPr/>
          <p:nvPr/>
        </p:nvSpPr>
        <p:spPr>
          <a:xfrm>
            <a:off x="619125" y="1602590"/>
            <a:ext cx="1851701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Google Shape;222;p4"/>
          <p:cNvSpPr txBox="1"/>
          <p:nvPr/>
        </p:nvSpPr>
        <p:spPr>
          <a:xfrm>
            <a:off x="619125" y="2303780"/>
            <a:ext cx="1799590" cy="1164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Сбор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исходных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данных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и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предпроектные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исследования</a:t>
            </a:r>
            <a:endParaRPr lang="en-US" altLang="en-US" sz="1600" i="0" u="none" strike="noStrike" cap="none" dirty="0">
              <a:solidFill>
                <a:schemeClr val="tx2"/>
              </a:solidFill>
              <a:latin typeface="Geologica Roman Light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" name="Google Shape;208;p4"/>
          <p:cNvSpPr/>
          <p:nvPr/>
        </p:nvSpPr>
        <p:spPr>
          <a:xfrm>
            <a:off x="2922248" y="1602590"/>
            <a:ext cx="1851701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Google Shape;222;p4"/>
          <p:cNvSpPr txBox="1"/>
          <p:nvPr/>
        </p:nvSpPr>
        <p:spPr>
          <a:xfrm>
            <a:off x="2922270" y="2256155"/>
            <a:ext cx="1725295" cy="91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Разработка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концептуального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проекта</a:t>
            </a:r>
            <a:endParaRPr lang="en-US" altLang="en-US" sz="1600" i="0" u="none" strike="noStrike" cap="none" dirty="0">
              <a:solidFill>
                <a:schemeClr val="tx2"/>
              </a:solidFill>
              <a:latin typeface="Geologica Roman Light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oogle Shape;208;p4"/>
          <p:cNvSpPr/>
          <p:nvPr/>
        </p:nvSpPr>
        <p:spPr>
          <a:xfrm>
            <a:off x="5154559" y="1602590"/>
            <a:ext cx="1851701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Google Shape;222;p4"/>
          <p:cNvSpPr txBox="1"/>
          <p:nvPr/>
        </p:nvSpPr>
        <p:spPr>
          <a:xfrm>
            <a:off x="5154295" y="2265045"/>
            <a:ext cx="1814830" cy="91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Создание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технического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проекта</a:t>
            </a:r>
            <a:endParaRPr lang="en-US" altLang="en-US" sz="1600" i="0" u="none" strike="noStrike" cap="none" dirty="0">
              <a:solidFill>
                <a:schemeClr val="tx2"/>
              </a:solidFill>
              <a:latin typeface="Geologica Roman Light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" name="Google Shape;208;p4"/>
          <p:cNvSpPr/>
          <p:nvPr/>
        </p:nvSpPr>
        <p:spPr>
          <a:xfrm>
            <a:off x="619125" y="4044232"/>
            <a:ext cx="1851701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E94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Google Shape;222;p4"/>
          <p:cNvSpPr txBox="1"/>
          <p:nvPr/>
        </p:nvSpPr>
        <p:spPr>
          <a:xfrm>
            <a:off x="619125" y="4694555"/>
            <a:ext cx="1798320" cy="91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Формирование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проектной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документации</a:t>
            </a:r>
            <a:endParaRPr lang="en-US" altLang="en-US" sz="1600" i="0" u="none" strike="noStrike" cap="none" dirty="0">
              <a:solidFill>
                <a:schemeClr val="tx2"/>
              </a:solidFill>
              <a:latin typeface="Geologica Roman Light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" name="Google Shape;208;p4"/>
          <p:cNvSpPr/>
          <p:nvPr/>
        </p:nvSpPr>
        <p:spPr>
          <a:xfrm>
            <a:off x="2922248" y="4044232"/>
            <a:ext cx="1851701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E94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Google Shape;222;p4"/>
          <p:cNvSpPr txBox="1"/>
          <p:nvPr/>
        </p:nvSpPr>
        <p:spPr>
          <a:xfrm>
            <a:off x="2922270" y="4728210"/>
            <a:ext cx="1713865" cy="671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Согласование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и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экспертиза</a:t>
            </a:r>
            <a:endParaRPr lang="en-US" altLang="en-US" sz="1600" i="0" u="none" strike="noStrike" cap="none" dirty="0">
              <a:solidFill>
                <a:schemeClr val="tx2"/>
              </a:solidFill>
              <a:latin typeface="Geologica Roman Light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1" name="Google Shape;208;p4"/>
          <p:cNvSpPr/>
          <p:nvPr/>
        </p:nvSpPr>
        <p:spPr>
          <a:xfrm>
            <a:off x="5154559" y="4044232"/>
            <a:ext cx="1851701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E94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Google Shape;222;p4"/>
          <p:cNvSpPr txBox="1"/>
          <p:nvPr/>
        </p:nvSpPr>
        <p:spPr>
          <a:xfrm>
            <a:off x="5172710" y="4759960"/>
            <a:ext cx="1631315" cy="91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Разработка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рабочей</a:t>
            </a:r>
            <a:r>
              <a:rPr lang="en-US" altLang="ru-RU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en-US" sz="1600" i="0" u="none" strike="noStrike" cap="none" dirty="0">
                <a:solidFill>
                  <a:schemeClr val="tx2"/>
                </a:solidFill>
                <a:latin typeface="Geologica Roman Light" pitchFamily="2" charset="0"/>
                <a:ea typeface="Arial" panose="020B0604020202020204"/>
                <a:cs typeface="Arial" panose="020B0604020202020204"/>
                <a:sym typeface="Arial" panose="020B0604020202020204"/>
              </a:rPr>
              <a:t>документации</a:t>
            </a:r>
            <a:endParaRPr lang="en-US" altLang="en-US" sz="1600" i="0" u="none" strike="noStrike" cap="none" dirty="0">
              <a:solidFill>
                <a:schemeClr val="tx2"/>
              </a:solidFill>
              <a:latin typeface="Geologica Roman Light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" name="Google Shape;222;p4"/>
          <p:cNvSpPr txBox="1"/>
          <p:nvPr/>
        </p:nvSpPr>
        <p:spPr>
          <a:xfrm>
            <a:off x="7906927" y="1112845"/>
            <a:ext cx="1103894" cy="42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i="0" u="none" strike="noStrike" cap="none" dirty="0">
              <a:solidFill>
                <a:srgbClr val="0B514F"/>
              </a:solidFill>
              <a:latin typeface="Geologica Medium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9" name="Google Shape;222;p4"/>
          <p:cNvSpPr txBox="1"/>
          <p:nvPr/>
        </p:nvSpPr>
        <p:spPr>
          <a:xfrm>
            <a:off x="7906927" y="3983479"/>
            <a:ext cx="1103894" cy="42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i="0" u="none" strike="noStrike" cap="none" dirty="0">
              <a:solidFill>
                <a:srgbClr val="0B514F"/>
              </a:solidFill>
              <a:latin typeface="Geologica Medium" pitchFamily="2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018321" y="248426"/>
            <a:ext cx="934692" cy="21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endParaRPr lang="ru-RU" sz="1000" dirty="0">
              <a:solidFill>
                <a:srgbClr val="0B514F"/>
              </a:solidFill>
              <a:latin typeface="Geologica SemiBold" pitchFamily="2" charset="0"/>
            </a:endParaRPr>
          </a:p>
        </p:txBody>
      </p:sp>
      <p:pic>
        <p:nvPicPr>
          <p:cNvPr id="3" name="Изображение 2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37010" y="-4025475"/>
            <a:ext cx="9885589" cy="15770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0"/>
          <p:cNvSpPr txBox="1"/>
          <p:nvPr/>
        </p:nvSpPr>
        <p:spPr>
          <a:xfrm>
            <a:off x="519004" y="412825"/>
            <a:ext cx="8222973" cy="6370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Бизнес-модель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3" name="Изображение 2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8845" y="227965"/>
            <a:ext cx="639445" cy="58674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>
            <p:custDataLst>
              <p:tags r:id="rId5"/>
            </p:custDataLst>
          </p:nvPr>
        </p:nvSpPr>
        <p:spPr>
          <a:xfrm>
            <a:off x="385445" y="1191895"/>
            <a:ext cx="3505835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400" b="1"/>
              <a:t>Описание</a:t>
            </a:r>
            <a:r>
              <a:rPr lang="en-US" altLang="ru-RU" sz="1400" b="1"/>
              <a:t> </a:t>
            </a:r>
            <a:r>
              <a:rPr lang="en-US" altLang="en-US" sz="1400" b="1"/>
              <a:t>продукта</a:t>
            </a:r>
            <a:endParaRPr lang="en-US" altLang="en-US" sz="1400" b="1"/>
          </a:p>
          <a:p>
            <a:r>
              <a:rPr lang="en-US" altLang="en-US" sz="1400"/>
              <a:t>Установка</a:t>
            </a:r>
            <a:r>
              <a:rPr lang="en-US" altLang="ru-RU" sz="1400"/>
              <a:t> </a:t>
            </a:r>
            <a:r>
              <a:rPr lang="en-US" altLang="en-US" sz="1400"/>
              <a:t>предназначена</a:t>
            </a:r>
            <a:r>
              <a:rPr lang="en-US" altLang="ru-RU" sz="1400"/>
              <a:t> </a:t>
            </a:r>
            <a:r>
              <a:rPr lang="en-US" altLang="en-US" sz="1400"/>
              <a:t>для</a:t>
            </a:r>
            <a:r>
              <a:rPr lang="en-US" altLang="ru-RU" sz="1400"/>
              <a:t> </a:t>
            </a:r>
            <a:r>
              <a:rPr lang="en-US" altLang="en-US" sz="1400"/>
              <a:t>эффективного</a:t>
            </a:r>
            <a:r>
              <a:rPr lang="en-US" altLang="ru-RU" sz="1400"/>
              <a:t> </a:t>
            </a:r>
            <a:r>
              <a:rPr lang="en-US" altLang="en-US" sz="1400"/>
              <a:t>удаления</a:t>
            </a:r>
            <a:r>
              <a:rPr lang="en-US" altLang="ru-RU" sz="1400"/>
              <a:t> </a:t>
            </a:r>
            <a:r>
              <a:rPr lang="en-US" altLang="en-US" sz="1400"/>
              <a:t>растворенного</a:t>
            </a:r>
            <a:r>
              <a:rPr lang="en-US" altLang="ru-RU" sz="1400"/>
              <a:t> </a:t>
            </a:r>
            <a:r>
              <a:rPr lang="en-US" altLang="en-US" sz="1400"/>
              <a:t>кислорода</a:t>
            </a:r>
            <a:r>
              <a:rPr lang="en-US" altLang="ru-RU" sz="1400"/>
              <a:t> </a:t>
            </a:r>
            <a:r>
              <a:rPr lang="en-US" altLang="en-US" sz="1400"/>
              <a:t>из</a:t>
            </a:r>
            <a:r>
              <a:rPr lang="en-US" altLang="ru-RU" sz="1400"/>
              <a:t> </a:t>
            </a:r>
            <a:r>
              <a:rPr lang="en-US" altLang="en-US" sz="1400"/>
              <a:t>воды</a:t>
            </a:r>
            <a:r>
              <a:rPr lang="en-US" altLang="ru-RU" sz="1400"/>
              <a:t>, </a:t>
            </a:r>
            <a:r>
              <a:rPr lang="en-US" altLang="en-US" sz="1400"/>
              <a:t>используемой</a:t>
            </a:r>
            <a:r>
              <a:rPr lang="en-US" altLang="ru-RU" sz="1400"/>
              <a:t> </a:t>
            </a:r>
            <a:r>
              <a:rPr lang="en-US" altLang="en-US" sz="1400"/>
              <a:t>в</a:t>
            </a:r>
            <a:r>
              <a:rPr lang="en-US" altLang="ru-RU" sz="1400"/>
              <a:t> </a:t>
            </a:r>
            <a:r>
              <a:rPr lang="en-US" altLang="en-US" sz="1400"/>
              <a:t>системах</a:t>
            </a:r>
            <a:r>
              <a:rPr lang="en-US" altLang="ru-RU" sz="1400"/>
              <a:t> </a:t>
            </a:r>
            <a:r>
              <a:rPr lang="en-US" altLang="en-US" sz="1400"/>
              <a:t>горячего</a:t>
            </a:r>
            <a:r>
              <a:rPr lang="en-US" altLang="ru-RU" sz="1400"/>
              <a:t> </a:t>
            </a:r>
            <a:r>
              <a:rPr lang="en-US" altLang="en-US" sz="1400"/>
              <a:t>водоснабжения</a:t>
            </a:r>
            <a:r>
              <a:rPr lang="en-US" altLang="ru-RU" sz="1400"/>
              <a:t> </a:t>
            </a:r>
            <a:r>
              <a:rPr lang="en-US" altLang="en-US" sz="1400"/>
              <a:t>многоквартирных</a:t>
            </a:r>
            <a:r>
              <a:rPr lang="en-US" altLang="ru-RU" sz="1400"/>
              <a:t> </a:t>
            </a:r>
            <a:r>
              <a:rPr lang="en-US" altLang="en-US" sz="1400"/>
              <a:t>домов</a:t>
            </a:r>
            <a:r>
              <a:rPr lang="en-US" altLang="ru-RU" sz="1400"/>
              <a:t> </a:t>
            </a:r>
            <a:r>
              <a:rPr lang="en-US" altLang="en-US" sz="1400"/>
              <a:t>и</a:t>
            </a:r>
            <a:r>
              <a:rPr lang="en-US" altLang="ru-RU" sz="1400"/>
              <a:t> </a:t>
            </a:r>
            <a:r>
              <a:rPr lang="en-US" altLang="en-US" sz="1400"/>
              <a:t>промышленных</a:t>
            </a:r>
            <a:r>
              <a:rPr lang="en-US" altLang="ru-RU" sz="1400"/>
              <a:t> </a:t>
            </a:r>
            <a:r>
              <a:rPr lang="en-US" altLang="en-US" sz="1400"/>
              <a:t>объектов</a:t>
            </a:r>
            <a:r>
              <a:rPr lang="en-US" altLang="ru-RU" sz="1400"/>
              <a:t>. </a:t>
            </a:r>
            <a:r>
              <a:rPr lang="en-US" altLang="en-US" sz="1400"/>
              <a:t>Оборудование</a:t>
            </a:r>
            <a:r>
              <a:rPr lang="en-US" altLang="ru-RU" sz="1400"/>
              <a:t> </a:t>
            </a:r>
            <a:r>
              <a:rPr lang="en-US" altLang="en-US" sz="1400"/>
              <a:t>предотвращает</a:t>
            </a:r>
            <a:r>
              <a:rPr lang="en-US" altLang="ru-RU" sz="1400"/>
              <a:t> </a:t>
            </a:r>
            <a:r>
              <a:rPr lang="en-US" altLang="en-US" sz="1400"/>
              <a:t>коррозию</a:t>
            </a:r>
            <a:r>
              <a:rPr lang="en-US" altLang="ru-RU" sz="1400"/>
              <a:t> </a:t>
            </a:r>
            <a:r>
              <a:rPr lang="en-US" altLang="en-US" sz="1400"/>
              <a:t>трубопроводов</a:t>
            </a:r>
            <a:r>
              <a:rPr lang="en-US" altLang="ru-RU" sz="1400"/>
              <a:t> </a:t>
            </a:r>
            <a:r>
              <a:rPr lang="en-US" altLang="en-US" sz="1400"/>
              <a:t>и</a:t>
            </a:r>
            <a:r>
              <a:rPr lang="en-US" altLang="ru-RU" sz="1400"/>
              <a:t> </a:t>
            </a:r>
            <a:r>
              <a:rPr lang="en-US" altLang="en-US" sz="1400"/>
              <a:t>оборудования</a:t>
            </a:r>
            <a:r>
              <a:rPr lang="en-US" altLang="ru-RU" sz="1400"/>
              <a:t>, </a:t>
            </a:r>
            <a:r>
              <a:rPr lang="en-US" altLang="en-US" sz="1400"/>
              <a:t>снижает</a:t>
            </a:r>
            <a:r>
              <a:rPr lang="en-US" altLang="ru-RU" sz="1400"/>
              <a:t> </a:t>
            </a:r>
            <a:r>
              <a:rPr lang="en-US" altLang="en-US" sz="1400"/>
              <a:t>затраты</a:t>
            </a:r>
            <a:r>
              <a:rPr lang="en-US" altLang="ru-RU" sz="1400"/>
              <a:t> </a:t>
            </a:r>
            <a:r>
              <a:rPr lang="en-US" altLang="en-US" sz="1400"/>
              <a:t>на</a:t>
            </a:r>
            <a:r>
              <a:rPr lang="en-US" altLang="ru-RU" sz="1400"/>
              <a:t> </a:t>
            </a:r>
            <a:r>
              <a:rPr lang="en-US" altLang="en-US" sz="1400"/>
              <a:t>обслуживание</a:t>
            </a:r>
            <a:r>
              <a:rPr lang="en-US" altLang="ru-RU" sz="1400"/>
              <a:t> </a:t>
            </a:r>
            <a:r>
              <a:rPr lang="en-US" altLang="en-US" sz="1400"/>
              <a:t>и</a:t>
            </a:r>
            <a:r>
              <a:rPr lang="en-US" altLang="ru-RU" sz="1400"/>
              <a:t> </a:t>
            </a:r>
            <a:r>
              <a:rPr lang="en-US" altLang="en-US" sz="1400"/>
              <a:t>продлевает</a:t>
            </a:r>
            <a:r>
              <a:rPr lang="en-US" altLang="ru-RU" sz="1400"/>
              <a:t> </a:t>
            </a:r>
            <a:r>
              <a:rPr lang="en-US" altLang="en-US" sz="1400"/>
              <a:t>срок</a:t>
            </a:r>
            <a:r>
              <a:rPr lang="en-US" altLang="ru-RU" sz="1400"/>
              <a:t> </a:t>
            </a:r>
            <a:r>
              <a:rPr lang="en-US" altLang="en-US" sz="1400"/>
              <a:t>службы</a:t>
            </a:r>
            <a:r>
              <a:rPr lang="en-US" altLang="ru-RU" sz="1400"/>
              <a:t> </a:t>
            </a:r>
            <a:r>
              <a:rPr lang="en-US" altLang="en-US" sz="1400"/>
              <a:t>инженерных</a:t>
            </a:r>
            <a:r>
              <a:rPr lang="en-US" altLang="ru-RU" sz="1400"/>
              <a:t> </a:t>
            </a:r>
            <a:r>
              <a:rPr lang="en-US" altLang="en-US" sz="1400"/>
              <a:t>коммуникаций</a:t>
            </a:r>
            <a:r>
              <a:rPr lang="en-US" altLang="ru-RU" sz="1400"/>
              <a:t>.</a:t>
            </a:r>
            <a:endParaRPr lang="en-US" altLang="ru-RU" sz="1400"/>
          </a:p>
        </p:txBody>
      </p:sp>
      <p:sp>
        <p:nvSpPr>
          <p:cNvPr id="7" name="Скругленный прямоугольник 6"/>
          <p:cNvSpPr/>
          <p:nvPr>
            <p:custDataLst>
              <p:tags r:id="rId6"/>
            </p:custDataLst>
          </p:nvPr>
        </p:nvSpPr>
        <p:spPr>
          <a:xfrm>
            <a:off x="292735" y="1219835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2" name="Текстовое поле 21"/>
          <p:cNvSpPr txBox="1"/>
          <p:nvPr>
            <p:custDataLst>
              <p:tags r:id="rId7"/>
            </p:custDataLst>
          </p:nvPr>
        </p:nvSpPr>
        <p:spPr>
          <a:xfrm>
            <a:off x="384810" y="4023995"/>
            <a:ext cx="349059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400" b="1"/>
              <a:t>Проблематика</a:t>
            </a:r>
            <a:r>
              <a:rPr lang="en-US" altLang="ru-RU" sz="1400" b="1"/>
              <a:t> </a:t>
            </a:r>
            <a:r>
              <a:rPr lang="en-US" altLang="en-US" sz="1400" b="1"/>
              <a:t>рынка</a:t>
            </a:r>
            <a:endParaRPr lang="en-US" altLang="en-US" sz="1400" b="1"/>
          </a:p>
          <a:p>
            <a:r>
              <a:rPr lang="en-US" altLang="en-US" sz="1400"/>
              <a:t>Коррозия</a:t>
            </a:r>
            <a:r>
              <a:rPr lang="en-US" altLang="ru-RU" sz="1400"/>
              <a:t> </a:t>
            </a:r>
            <a:r>
              <a:rPr lang="en-US" altLang="en-US" sz="1400"/>
              <a:t>водопроводных</a:t>
            </a:r>
            <a:r>
              <a:rPr lang="en-US" altLang="ru-RU" sz="1400"/>
              <a:t> </a:t>
            </a:r>
            <a:r>
              <a:rPr lang="en-US" altLang="en-US" sz="1400"/>
              <a:t>сетей</a:t>
            </a:r>
            <a:r>
              <a:rPr lang="en-US" altLang="ru-RU" sz="1400"/>
              <a:t> </a:t>
            </a:r>
            <a:r>
              <a:rPr lang="en-US" altLang="en-US" sz="1400"/>
              <a:t>является</a:t>
            </a:r>
            <a:r>
              <a:rPr lang="en-US" altLang="ru-RU" sz="1400"/>
              <a:t> </a:t>
            </a:r>
            <a:r>
              <a:rPr lang="en-US" altLang="en-US" sz="1400"/>
              <a:t>одной</a:t>
            </a:r>
            <a:r>
              <a:rPr lang="en-US" altLang="ru-RU" sz="1400"/>
              <a:t> </a:t>
            </a:r>
            <a:r>
              <a:rPr lang="en-US" altLang="en-US" sz="1400"/>
              <a:t>из</a:t>
            </a:r>
            <a:r>
              <a:rPr lang="en-US" altLang="ru-RU" sz="1400"/>
              <a:t> </a:t>
            </a:r>
            <a:r>
              <a:rPr lang="en-US" altLang="en-US" sz="1400"/>
              <a:t>главных</a:t>
            </a:r>
            <a:r>
              <a:rPr lang="en-US" altLang="ru-RU" sz="1400"/>
              <a:t> </a:t>
            </a:r>
            <a:r>
              <a:rPr lang="en-US" altLang="en-US" sz="1400"/>
              <a:t>проблем</a:t>
            </a:r>
            <a:r>
              <a:rPr lang="en-US" altLang="ru-RU" sz="1400"/>
              <a:t> </a:t>
            </a:r>
            <a:r>
              <a:rPr lang="en-US" altLang="en-US" sz="1400"/>
              <a:t>ЖКХ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Ежегодные</a:t>
            </a:r>
            <a:r>
              <a:rPr lang="en-US" altLang="ru-RU" sz="1400"/>
              <a:t> </a:t>
            </a:r>
            <a:r>
              <a:rPr lang="en-US" altLang="en-US" sz="1400"/>
              <a:t>расходы</a:t>
            </a:r>
            <a:r>
              <a:rPr lang="en-US" altLang="ru-RU" sz="1400"/>
              <a:t> </a:t>
            </a:r>
            <a:r>
              <a:rPr lang="en-US" altLang="en-US" sz="1400"/>
              <a:t>на</a:t>
            </a:r>
            <a:r>
              <a:rPr lang="en-US" altLang="ru-RU" sz="1400"/>
              <a:t> </a:t>
            </a:r>
            <a:r>
              <a:rPr lang="en-US" altLang="en-US" sz="1400"/>
              <a:t>ремонт</a:t>
            </a:r>
            <a:r>
              <a:rPr lang="en-US" altLang="ru-RU" sz="1400"/>
              <a:t> </a:t>
            </a:r>
            <a:r>
              <a:rPr lang="en-US" altLang="en-US" sz="1400"/>
              <a:t>изношенных</a:t>
            </a:r>
            <a:r>
              <a:rPr lang="en-US" altLang="ru-RU" sz="1400"/>
              <a:t> </a:t>
            </a:r>
            <a:r>
              <a:rPr lang="en-US" altLang="en-US" sz="1400"/>
              <a:t>труб</a:t>
            </a:r>
            <a:r>
              <a:rPr lang="en-US" altLang="ru-RU" sz="1400"/>
              <a:t> </a:t>
            </a:r>
            <a:r>
              <a:rPr lang="en-US" altLang="en-US" sz="1400"/>
              <a:t>составляют</a:t>
            </a:r>
            <a:r>
              <a:rPr lang="en-US" altLang="ru-RU" sz="1400"/>
              <a:t> </a:t>
            </a:r>
            <a:r>
              <a:rPr lang="en-US" altLang="en-US" sz="1400"/>
              <a:t>значительную</a:t>
            </a:r>
            <a:r>
              <a:rPr lang="en-US" altLang="ru-RU" sz="1400"/>
              <a:t> </a:t>
            </a:r>
            <a:r>
              <a:rPr lang="en-US" altLang="en-US" sz="1400"/>
              <a:t>долю</a:t>
            </a:r>
            <a:r>
              <a:rPr lang="en-US" altLang="ru-RU" sz="1400"/>
              <a:t> </a:t>
            </a:r>
            <a:r>
              <a:rPr lang="en-US" altLang="en-US" sz="1400"/>
              <a:t>бюджета</a:t>
            </a:r>
            <a:r>
              <a:rPr lang="en-US" altLang="ru-RU" sz="1400"/>
              <a:t> </a:t>
            </a:r>
            <a:r>
              <a:rPr lang="en-US" altLang="en-US" sz="1400"/>
              <a:t>управляющих</a:t>
            </a:r>
            <a:r>
              <a:rPr lang="en-US" altLang="ru-RU" sz="1400"/>
              <a:t> </a:t>
            </a:r>
            <a:r>
              <a:rPr lang="en-US" altLang="en-US" sz="1400"/>
              <a:t>компаний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Необходимость</a:t>
            </a:r>
            <a:r>
              <a:rPr lang="en-US" altLang="ru-RU" sz="1400"/>
              <a:t> </a:t>
            </a:r>
            <a:r>
              <a:rPr lang="en-US" altLang="en-US" sz="1400"/>
              <a:t>повышения</a:t>
            </a:r>
            <a:r>
              <a:rPr lang="en-US" altLang="ru-RU" sz="1400"/>
              <a:t> </a:t>
            </a:r>
            <a:r>
              <a:rPr lang="en-US" altLang="en-US" sz="1400"/>
              <a:t>энергоэффективности</a:t>
            </a:r>
            <a:r>
              <a:rPr lang="en-US" altLang="ru-RU" sz="1400"/>
              <a:t> </a:t>
            </a:r>
            <a:r>
              <a:rPr lang="en-US" altLang="en-US" sz="1400"/>
              <a:t>водонагревательных</a:t>
            </a:r>
            <a:r>
              <a:rPr lang="en-US" altLang="ru-RU" sz="1400"/>
              <a:t> </a:t>
            </a:r>
            <a:r>
              <a:rPr lang="en-US" altLang="en-US" sz="1400"/>
              <a:t>установок</a:t>
            </a:r>
            <a:r>
              <a:rPr lang="en-US" altLang="ru-RU" sz="1400"/>
              <a:t>.</a:t>
            </a:r>
            <a:endParaRPr lang="ru-RU" altLang="en-US" sz="1400"/>
          </a:p>
        </p:txBody>
      </p:sp>
      <p:sp>
        <p:nvSpPr>
          <p:cNvPr id="23" name="Скругленный прямоугольник 22"/>
          <p:cNvSpPr/>
          <p:nvPr>
            <p:custDataLst>
              <p:tags r:id="rId8"/>
            </p:custDataLst>
          </p:nvPr>
        </p:nvSpPr>
        <p:spPr>
          <a:xfrm>
            <a:off x="236855" y="3933190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4" name="Текстовое поле 23"/>
          <p:cNvSpPr txBox="1"/>
          <p:nvPr>
            <p:custDataLst>
              <p:tags r:id="rId9"/>
            </p:custDataLst>
          </p:nvPr>
        </p:nvSpPr>
        <p:spPr>
          <a:xfrm>
            <a:off x="4281170" y="1191895"/>
            <a:ext cx="3133725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400" b="1"/>
              <a:t>Преимущества</a:t>
            </a:r>
            <a:r>
              <a:rPr lang="en-US" altLang="ru-RU" sz="1400" b="1"/>
              <a:t> </a:t>
            </a:r>
            <a:r>
              <a:rPr lang="en-US" altLang="en-US" sz="1400" b="1"/>
              <a:t>решения</a:t>
            </a:r>
            <a:endParaRPr lang="en-US" altLang="en-US" sz="1400" b="1"/>
          </a:p>
          <a:p>
            <a:r>
              <a:rPr lang="en-US" altLang="en-US" sz="1400"/>
              <a:t>Эффективное</a:t>
            </a:r>
            <a:r>
              <a:rPr lang="en-US" altLang="ru-RU" sz="1400"/>
              <a:t> </a:t>
            </a:r>
            <a:r>
              <a:rPr lang="en-US" altLang="en-US" sz="1400"/>
              <a:t>удаление</a:t>
            </a:r>
            <a:r>
              <a:rPr lang="en-US" altLang="ru-RU" sz="1400"/>
              <a:t> </a:t>
            </a:r>
            <a:r>
              <a:rPr lang="en-US" altLang="en-US" sz="1400"/>
              <a:t>кислорода</a:t>
            </a:r>
            <a:r>
              <a:rPr lang="en-US" altLang="ru-RU" sz="1400"/>
              <a:t> </a:t>
            </a:r>
            <a:r>
              <a:rPr lang="en-US" altLang="en-US" sz="1400"/>
              <a:t>повышает</a:t>
            </a:r>
            <a:r>
              <a:rPr lang="en-US" altLang="ru-RU" sz="1400"/>
              <a:t> </a:t>
            </a:r>
            <a:r>
              <a:rPr lang="en-US" altLang="en-US" sz="1400"/>
              <a:t>надежность</a:t>
            </a:r>
            <a:r>
              <a:rPr lang="en-US" altLang="ru-RU" sz="1400"/>
              <a:t> </a:t>
            </a:r>
            <a:r>
              <a:rPr lang="en-US" altLang="en-US" sz="1400"/>
              <a:t>эксплуатации</a:t>
            </a:r>
            <a:r>
              <a:rPr lang="en-US" altLang="ru-RU" sz="1400"/>
              <a:t> </a:t>
            </a:r>
            <a:r>
              <a:rPr lang="en-US" altLang="en-US" sz="1400"/>
              <a:t>тепловых</a:t>
            </a:r>
            <a:r>
              <a:rPr lang="en-US" altLang="ru-RU" sz="1400"/>
              <a:t> </a:t>
            </a:r>
            <a:r>
              <a:rPr lang="en-US" altLang="en-US" sz="1400"/>
              <a:t>систем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Сокращение</a:t>
            </a:r>
            <a:r>
              <a:rPr lang="en-US" altLang="ru-RU" sz="1400"/>
              <a:t> </a:t>
            </a:r>
            <a:r>
              <a:rPr lang="en-US" altLang="en-US" sz="1400"/>
              <a:t>расходов</a:t>
            </a:r>
            <a:r>
              <a:rPr lang="en-US" altLang="ru-RU" sz="1400"/>
              <a:t> </a:t>
            </a:r>
            <a:r>
              <a:rPr lang="en-US" altLang="en-US" sz="1400"/>
              <a:t>на</a:t>
            </a:r>
            <a:r>
              <a:rPr lang="en-US" altLang="ru-RU" sz="1400"/>
              <a:t> </a:t>
            </a:r>
            <a:r>
              <a:rPr lang="en-US" altLang="en-US" sz="1400"/>
              <a:t>профилактику</a:t>
            </a:r>
            <a:r>
              <a:rPr lang="en-US" altLang="ru-RU" sz="1400"/>
              <a:t> </a:t>
            </a:r>
            <a:r>
              <a:rPr lang="en-US" altLang="en-US" sz="1400"/>
              <a:t>коррозии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Продление</a:t>
            </a:r>
            <a:r>
              <a:rPr lang="en-US" altLang="ru-RU" sz="1400"/>
              <a:t> </a:t>
            </a:r>
            <a:r>
              <a:rPr lang="en-US" altLang="en-US" sz="1400"/>
              <a:t>срока</a:t>
            </a:r>
            <a:r>
              <a:rPr lang="en-US" altLang="ru-RU" sz="1400"/>
              <a:t> </a:t>
            </a:r>
            <a:r>
              <a:rPr lang="en-US" altLang="en-US" sz="1400"/>
              <a:t>службы</a:t>
            </a:r>
            <a:r>
              <a:rPr lang="en-US" altLang="ru-RU" sz="1400"/>
              <a:t> </a:t>
            </a:r>
            <a:r>
              <a:rPr lang="en-US" altLang="en-US" sz="1400"/>
              <a:t>трубопроводных</a:t>
            </a:r>
            <a:r>
              <a:rPr lang="en-US" altLang="ru-RU" sz="1400"/>
              <a:t> </a:t>
            </a:r>
            <a:r>
              <a:rPr lang="en-US" altLang="en-US" sz="1400"/>
              <a:t>линий</a:t>
            </a:r>
            <a:r>
              <a:rPr lang="en-US" altLang="ru-RU" sz="1400"/>
              <a:t> </a:t>
            </a:r>
            <a:r>
              <a:rPr lang="en-US" altLang="en-US" sz="1400"/>
              <a:t>и</a:t>
            </a:r>
            <a:r>
              <a:rPr lang="en-US" altLang="ru-RU" sz="1400"/>
              <a:t> </a:t>
            </a:r>
            <a:r>
              <a:rPr lang="en-US" altLang="en-US" sz="1400"/>
              <a:t>теплообменников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Улучшение</a:t>
            </a:r>
            <a:r>
              <a:rPr lang="en-US" altLang="ru-RU" sz="1400"/>
              <a:t> </a:t>
            </a:r>
            <a:r>
              <a:rPr lang="en-US" altLang="en-US" sz="1400"/>
              <a:t>качества</a:t>
            </a:r>
            <a:r>
              <a:rPr lang="en-US" altLang="ru-RU" sz="1400"/>
              <a:t> </a:t>
            </a:r>
            <a:r>
              <a:rPr lang="en-US" altLang="en-US" sz="1400"/>
              <a:t>теплоносителя</a:t>
            </a:r>
            <a:r>
              <a:rPr lang="en-US" altLang="ru-RU" sz="1400"/>
              <a:t> </a:t>
            </a:r>
            <a:r>
              <a:rPr lang="en-US" altLang="en-US" sz="1400"/>
              <a:t>и</a:t>
            </a:r>
            <a:r>
              <a:rPr lang="en-US" altLang="ru-RU" sz="1400"/>
              <a:t> </a:t>
            </a:r>
            <a:r>
              <a:rPr lang="en-US" altLang="en-US" sz="1400"/>
              <a:t>повышение</a:t>
            </a:r>
            <a:r>
              <a:rPr lang="en-US" altLang="ru-RU" sz="1400"/>
              <a:t> </a:t>
            </a:r>
            <a:r>
              <a:rPr lang="en-US" altLang="en-US" sz="1400"/>
              <a:t>эффективности</a:t>
            </a:r>
            <a:r>
              <a:rPr lang="en-US" altLang="ru-RU" sz="1400"/>
              <a:t> </a:t>
            </a:r>
            <a:r>
              <a:rPr lang="en-US" altLang="en-US" sz="1400"/>
              <a:t>отопления</a:t>
            </a:r>
            <a:r>
              <a:rPr lang="en-US" altLang="ru-RU" sz="1400"/>
              <a:t>.</a:t>
            </a:r>
            <a:endParaRPr lang="en-US" altLang="ru-RU" sz="1400"/>
          </a:p>
        </p:txBody>
      </p:sp>
      <p:sp>
        <p:nvSpPr>
          <p:cNvPr id="25" name="Скругленный прямоугольник 24"/>
          <p:cNvSpPr/>
          <p:nvPr>
            <p:custDataLst>
              <p:tags r:id="rId10"/>
            </p:custDataLst>
          </p:nvPr>
        </p:nvSpPr>
        <p:spPr>
          <a:xfrm>
            <a:off x="4057015" y="1219835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7" name="Текстовое поле 26"/>
          <p:cNvSpPr txBox="1"/>
          <p:nvPr>
            <p:custDataLst>
              <p:tags r:id="rId11"/>
            </p:custDataLst>
          </p:nvPr>
        </p:nvSpPr>
        <p:spPr>
          <a:xfrm>
            <a:off x="4281170" y="4347210"/>
            <a:ext cx="3133725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400" b="1"/>
              <a:t>Целевые</a:t>
            </a:r>
            <a:r>
              <a:rPr lang="en-US" altLang="ru-RU" sz="1400" b="1"/>
              <a:t> </a:t>
            </a:r>
            <a:r>
              <a:rPr lang="en-US" altLang="en-US" sz="1400" b="1"/>
              <a:t>клиенты</a:t>
            </a:r>
            <a:endParaRPr lang="en-US" altLang="en-US" sz="1400" b="1"/>
          </a:p>
          <a:p>
            <a:r>
              <a:rPr lang="en-US" altLang="en-US" sz="1400"/>
              <a:t>Управляющие</a:t>
            </a:r>
            <a:r>
              <a:rPr lang="en-US" altLang="ru-RU" sz="1400"/>
              <a:t> </a:t>
            </a:r>
            <a:r>
              <a:rPr lang="en-US" altLang="en-US" sz="1400"/>
              <a:t>компании</a:t>
            </a:r>
            <a:r>
              <a:rPr lang="en-US" altLang="ru-RU" sz="1400"/>
              <a:t> </a:t>
            </a:r>
            <a:r>
              <a:rPr lang="en-US" altLang="en-US" sz="1400"/>
              <a:t>многоквартирными</a:t>
            </a:r>
            <a:r>
              <a:rPr lang="en-US" altLang="ru-RU" sz="1400"/>
              <a:t> </a:t>
            </a:r>
            <a:r>
              <a:rPr lang="en-US" altLang="en-US" sz="1400"/>
              <a:t>домами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Жилищно</a:t>
            </a:r>
            <a:r>
              <a:rPr lang="en-US" altLang="ru-RU" sz="1400"/>
              <a:t>-</a:t>
            </a:r>
            <a:r>
              <a:rPr lang="en-US" altLang="en-US" sz="1400"/>
              <a:t>коммунальные</a:t>
            </a:r>
            <a:r>
              <a:rPr lang="en-US" altLang="ru-RU" sz="1400"/>
              <a:t> </a:t>
            </a:r>
            <a:r>
              <a:rPr lang="en-US" altLang="en-US" sz="1400"/>
              <a:t>хозяйства</a:t>
            </a:r>
            <a:r>
              <a:rPr lang="en-US" altLang="ru-RU" sz="1400"/>
              <a:t> </a:t>
            </a:r>
            <a:r>
              <a:rPr lang="en-US" altLang="en-US" sz="1400"/>
              <a:t>городов</a:t>
            </a:r>
            <a:r>
              <a:rPr lang="en-US" altLang="ru-RU" sz="1400"/>
              <a:t>.</a:t>
            </a:r>
            <a:endParaRPr lang="en-US" altLang="ru-RU" sz="1400"/>
          </a:p>
          <a:p>
            <a:r>
              <a:rPr lang="en-US" altLang="en-US" sz="1400"/>
              <a:t>Предприятия</a:t>
            </a:r>
            <a:r>
              <a:rPr lang="en-US" altLang="ru-RU" sz="1400"/>
              <a:t> </a:t>
            </a:r>
            <a:r>
              <a:rPr lang="en-US" altLang="en-US" sz="1400"/>
              <a:t>промышленности</a:t>
            </a:r>
            <a:r>
              <a:rPr lang="en-US" altLang="ru-RU" sz="1400"/>
              <a:t> </a:t>
            </a:r>
            <a:r>
              <a:rPr lang="en-US" altLang="en-US" sz="1400"/>
              <a:t>и</a:t>
            </a:r>
            <a:r>
              <a:rPr lang="en-US" altLang="ru-RU" sz="1400"/>
              <a:t> </a:t>
            </a:r>
            <a:r>
              <a:rPr lang="en-US" altLang="en-US" sz="1400"/>
              <a:t>энергетики</a:t>
            </a:r>
            <a:r>
              <a:rPr lang="en-US" altLang="ru-RU" sz="1400"/>
              <a:t>.</a:t>
            </a:r>
            <a:endParaRPr lang="en-US" altLang="ru-RU" sz="1400"/>
          </a:p>
        </p:txBody>
      </p:sp>
      <p:sp>
        <p:nvSpPr>
          <p:cNvPr id="28" name="Скругленный прямоугольник 27"/>
          <p:cNvSpPr/>
          <p:nvPr>
            <p:custDataLst>
              <p:tags r:id="rId12"/>
            </p:custDataLst>
          </p:nvPr>
        </p:nvSpPr>
        <p:spPr>
          <a:xfrm>
            <a:off x="4057015" y="3933190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sp>
        <p:nvSpPr>
          <p:cNvPr id="5" name="object 10"/>
          <p:cNvSpPr txBox="1"/>
          <p:nvPr/>
        </p:nvSpPr>
        <p:spPr>
          <a:xfrm>
            <a:off x="519004" y="412825"/>
            <a:ext cx="8840896" cy="127419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Анализ рисков </a:t>
            </a:r>
            <a:endParaRPr lang="en-US" dirty="0">
              <a:solidFill>
                <a:srgbClr val="0B514F"/>
              </a:solidFill>
              <a:latin typeface="Geologica Medium" pitchFamily="2" charset="0"/>
            </a:endParaRPr>
          </a:p>
          <a:p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и стратегии их</a:t>
            </a:r>
            <a:r>
              <a:rPr lang="en-US" dirty="0">
                <a:solidFill>
                  <a:srgbClr val="0B514F"/>
                </a:solidFill>
                <a:latin typeface="Geologica Medium" pitchFamily="2" charset="0"/>
              </a:rPr>
              <a:t> </a:t>
            </a:r>
            <a:r>
              <a:rPr lang="ru-RU" dirty="0">
                <a:solidFill>
                  <a:srgbClr val="0B514F"/>
                </a:solidFill>
                <a:latin typeface="Geologica Medium" pitchFamily="2" charset="0"/>
              </a:rPr>
              <a:t>минимизации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Изображение 2" descr="Снимок экрана 2025-11-15 1558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220" y="227965"/>
            <a:ext cx="639445" cy="58674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>
            <p:custDataLst>
              <p:tags r:id="rId5"/>
            </p:custDataLst>
          </p:nvPr>
        </p:nvSpPr>
        <p:spPr>
          <a:xfrm>
            <a:off x="292735" y="1687195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" name="Скругленный прямоугольник 5"/>
          <p:cNvSpPr/>
          <p:nvPr>
            <p:custDataLst>
              <p:tags r:id="rId6"/>
            </p:custDataLst>
          </p:nvPr>
        </p:nvSpPr>
        <p:spPr>
          <a:xfrm>
            <a:off x="4002405" y="1687195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9" name="Скругленный прямоугольник 8"/>
          <p:cNvSpPr/>
          <p:nvPr>
            <p:custDataLst>
              <p:tags r:id="rId7"/>
            </p:custDataLst>
          </p:nvPr>
        </p:nvSpPr>
        <p:spPr>
          <a:xfrm>
            <a:off x="292735" y="4241165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1" name="Скругленный прямоугольник 10"/>
          <p:cNvSpPr/>
          <p:nvPr>
            <p:custDataLst>
              <p:tags r:id="rId8"/>
            </p:custDataLst>
          </p:nvPr>
        </p:nvSpPr>
        <p:spPr>
          <a:xfrm>
            <a:off x="4002405" y="4241165"/>
            <a:ext cx="3582670" cy="2426970"/>
          </a:xfrm>
          <a:prstGeom prst="roundRect">
            <a:avLst/>
          </a:prstGeom>
          <a:ln>
            <a:solidFill>
              <a:srgbClr val="028C8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518795" y="1755140"/>
            <a:ext cx="3414395" cy="2291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300" b="1"/>
              <a:t>Технические</a:t>
            </a:r>
            <a:r>
              <a:rPr lang="en-US" altLang="ru-RU" sz="1300" b="1"/>
              <a:t> </a:t>
            </a:r>
            <a:r>
              <a:rPr lang="en-US" altLang="en-US" sz="1300" b="1"/>
              <a:t>риски</a:t>
            </a:r>
            <a:endParaRPr lang="en-US" altLang="en-US" sz="1300" b="1"/>
          </a:p>
          <a:p>
            <a:r>
              <a:rPr lang="en-US" altLang="en-US" sz="1300"/>
              <a:t>Сложность</a:t>
            </a:r>
            <a:r>
              <a:rPr lang="en-US" altLang="ru-RU" sz="1300"/>
              <a:t> </a:t>
            </a:r>
            <a:r>
              <a:rPr lang="en-US" altLang="en-US" sz="1300"/>
              <a:t>интеграции</a:t>
            </a:r>
            <a:r>
              <a:rPr lang="en-US" altLang="ru-RU" sz="1300"/>
              <a:t> </a:t>
            </a:r>
            <a:r>
              <a:rPr lang="en-US" altLang="en-US" sz="1300"/>
              <a:t>оборудования</a:t>
            </a:r>
            <a:r>
              <a:rPr lang="en-US" altLang="ru-RU" sz="1300"/>
              <a:t> </a:t>
            </a:r>
            <a:r>
              <a:rPr lang="en-US" altLang="en-US" sz="1300"/>
              <a:t>в</a:t>
            </a:r>
            <a:r>
              <a:rPr lang="en-US" altLang="ru-RU" sz="1300"/>
              <a:t> </a:t>
            </a:r>
            <a:r>
              <a:rPr lang="en-US" altLang="en-US" sz="1300"/>
              <a:t>существующие</a:t>
            </a:r>
            <a:r>
              <a:rPr lang="en-US" altLang="ru-RU" sz="1300"/>
              <a:t> </a:t>
            </a:r>
            <a:r>
              <a:rPr lang="en-US" altLang="en-US" sz="1300"/>
              <a:t>сети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/>
              <a:t>Возможные</a:t>
            </a:r>
            <a:r>
              <a:rPr lang="en-US" altLang="ru-RU" sz="1300"/>
              <a:t> </a:t>
            </a:r>
            <a:r>
              <a:rPr lang="en-US" altLang="en-US" sz="1300"/>
              <a:t>проблемы</a:t>
            </a:r>
            <a:r>
              <a:rPr lang="en-US" altLang="ru-RU" sz="1300"/>
              <a:t> </a:t>
            </a:r>
            <a:r>
              <a:rPr lang="en-US" altLang="en-US" sz="1300"/>
              <a:t>совместимости</a:t>
            </a:r>
            <a:r>
              <a:rPr lang="en-US" altLang="ru-RU" sz="1300"/>
              <a:t> </a:t>
            </a:r>
            <a:r>
              <a:rPr lang="en-US" altLang="en-US" sz="1300"/>
              <a:t>с</a:t>
            </a:r>
            <a:r>
              <a:rPr lang="en-US" altLang="ru-RU" sz="1300"/>
              <a:t> </a:t>
            </a:r>
            <a:r>
              <a:rPr lang="en-US" altLang="en-US" sz="1300"/>
              <a:t>существующими</a:t>
            </a:r>
            <a:r>
              <a:rPr lang="en-US" altLang="ru-RU" sz="1300"/>
              <a:t> </a:t>
            </a:r>
            <a:r>
              <a:rPr lang="en-US" altLang="en-US" sz="1300"/>
              <a:t>устройствами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материалами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 b="1"/>
              <a:t>Стратегии</a:t>
            </a:r>
            <a:r>
              <a:rPr lang="en-US" altLang="ru-RU" sz="1300" b="1"/>
              <a:t> </a:t>
            </a:r>
            <a:r>
              <a:rPr lang="en-US" altLang="en-US" sz="1300" b="1"/>
              <a:t>минимизации</a:t>
            </a:r>
            <a:r>
              <a:rPr lang="en-US" altLang="ru-RU" sz="1300" b="1"/>
              <a:t> </a:t>
            </a:r>
            <a:r>
              <a:rPr lang="en-US" altLang="en-US" sz="1300" b="1"/>
              <a:t>риска</a:t>
            </a:r>
            <a:r>
              <a:rPr lang="en-US" altLang="ru-RU" sz="1300" b="1"/>
              <a:t>:</a:t>
            </a:r>
            <a:endParaRPr lang="en-US" altLang="ru-RU" sz="1300"/>
          </a:p>
          <a:p>
            <a:r>
              <a:rPr lang="en-US" altLang="en-US" sz="1300"/>
              <a:t>Проведение</a:t>
            </a:r>
            <a:r>
              <a:rPr lang="en-US" altLang="ru-RU" sz="1300"/>
              <a:t> </a:t>
            </a:r>
            <a:r>
              <a:rPr lang="en-US" altLang="en-US" sz="1300"/>
              <a:t>предварительных</a:t>
            </a:r>
            <a:r>
              <a:rPr lang="en-US" altLang="ru-RU" sz="1300"/>
              <a:t> </a:t>
            </a:r>
            <a:r>
              <a:rPr lang="en-US" altLang="en-US" sz="1300"/>
              <a:t>испытаний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сертификаций</a:t>
            </a:r>
            <a:r>
              <a:rPr lang="en-US" altLang="ru-RU" sz="1300"/>
              <a:t> </a:t>
            </a:r>
            <a:r>
              <a:rPr lang="en-US" altLang="en-US" sz="1300"/>
              <a:t>продукции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/>
              <a:t>Обучение</a:t>
            </a:r>
            <a:r>
              <a:rPr lang="en-US" altLang="ru-RU" sz="1300"/>
              <a:t> </a:t>
            </a:r>
            <a:r>
              <a:rPr lang="en-US" altLang="en-US" sz="1300"/>
              <a:t>персонала</a:t>
            </a:r>
            <a:r>
              <a:rPr lang="en-US" altLang="ru-RU" sz="1300"/>
              <a:t> </a:t>
            </a:r>
            <a:r>
              <a:rPr lang="en-US" altLang="en-US" sz="1300"/>
              <a:t>заказчика</a:t>
            </a:r>
            <a:r>
              <a:rPr lang="en-US" altLang="ru-RU" sz="1300"/>
              <a:t> </a:t>
            </a:r>
            <a:r>
              <a:rPr lang="en-US" altLang="en-US" sz="1300"/>
              <a:t>правилам</a:t>
            </a:r>
            <a:r>
              <a:rPr lang="en-US" altLang="ru-RU" sz="1300"/>
              <a:t> </a:t>
            </a:r>
            <a:r>
              <a:rPr lang="en-US" altLang="en-US" sz="1300"/>
              <a:t>монтажа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обслуживания</a:t>
            </a:r>
            <a:r>
              <a:rPr lang="en-US" altLang="ru-RU" sz="1300"/>
              <a:t> </a:t>
            </a:r>
            <a:r>
              <a:rPr lang="en-US" altLang="en-US" sz="1300"/>
              <a:t>оборудования</a:t>
            </a:r>
            <a:r>
              <a:rPr lang="en-US" altLang="ru-RU" sz="1300"/>
              <a:t>.</a:t>
            </a:r>
            <a:endParaRPr lang="en-US" altLang="ru-RU" sz="1300"/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4183380" y="1818640"/>
            <a:ext cx="3355975" cy="2291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300" b="1"/>
              <a:t>Риск</a:t>
            </a:r>
            <a:r>
              <a:rPr lang="en-US" altLang="ru-RU" sz="1300" b="1"/>
              <a:t> </a:t>
            </a:r>
            <a:r>
              <a:rPr lang="en-US" altLang="en-US" sz="1300" b="1"/>
              <a:t>изменения</a:t>
            </a:r>
            <a:r>
              <a:rPr lang="en-US" altLang="ru-RU" sz="1300" b="1"/>
              <a:t> </a:t>
            </a:r>
            <a:r>
              <a:rPr lang="en-US" altLang="en-US" sz="1300" b="1"/>
              <a:t>нормативно</a:t>
            </a:r>
            <a:r>
              <a:rPr lang="en-US" altLang="ru-RU" sz="1300" b="1"/>
              <a:t>-</a:t>
            </a:r>
            <a:r>
              <a:rPr lang="en-US" altLang="en-US" sz="1300" b="1"/>
              <a:t>правового</a:t>
            </a:r>
            <a:r>
              <a:rPr lang="en-US" altLang="ru-RU" sz="1300" b="1"/>
              <a:t> </a:t>
            </a:r>
            <a:r>
              <a:rPr lang="en-US" altLang="en-US" sz="1300" b="1"/>
              <a:t>поля</a:t>
            </a:r>
            <a:endParaRPr lang="en-US" altLang="en-US" sz="1300" b="1"/>
          </a:p>
          <a:p>
            <a:r>
              <a:rPr lang="en-US" altLang="en-US" sz="1300"/>
              <a:t>Изменения</a:t>
            </a:r>
            <a:r>
              <a:rPr lang="en-US" altLang="ru-RU" sz="1300"/>
              <a:t> </a:t>
            </a:r>
            <a:r>
              <a:rPr lang="en-US" altLang="en-US" sz="1300"/>
              <a:t>требований</a:t>
            </a:r>
            <a:r>
              <a:rPr lang="en-US" altLang="ru-RU" sz="1300"/>
              <a:t> </a:t>
            </a:r>
            <a:r>
              <a:rPr lang="en-US" altLang="en-US" sz="1300"/>
              <a:t>государственных</a:t>
            </a:r>
            <a:r>
              <a:rPr lang="en-US" altLang="ru-RU" sz="1300"/>
              <a:t> </a:t>
            </a:r>
            <a:r>
              <a:rPr lang="en-US" altLang="en-US" sz="1300"/>
              <a:t>стандартов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норм</a:t>
            </a:r>
            <a:r>
              <a:rPr lang="en-US" altLang="ru-RU" sz="1300"/>
              <a:t> </a:t>
            </a:r>
            <a:r>
              <a:rPr lang="en-US" altLang="en-US" sz="1300"/>
              <a:t>санитарной</a:t>
            </a:r>
            <a:r>
              <a:rPr lang="en-US" altLang="ru-RU" sz="1300"/>
              <a:t> </a:t>
            </a:r>
            <a:r>
              <a:rPr lang="en-US" altLang="en-US" sz="1300"/>
              <a:t>безопасности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 b="1"/>
              <a:t>Стратегии</a:t>
            </a:r>
            <a:r>
              <a:rPr lang="en-US" altLang="ru-RU" sz="1300" b="1"/>
              <a:t> </a:t>
            </a:r>
            <a:r>
              <a:rPr lang="en-US" altLang="en-US" sz="1300" b="1"/>
              <a:t>минимизации</a:t>
            </a:r>
            <a:r>
              <a:rPr lang="en-US" altLang="ru-RU" sz="1300" b="1"/>
              <a:t> </a:t>
            </a:r>
            <a:r>
              <a:rPr lang="en-US" altLang="en-US" sz="1300" b="1"/>
              <a:t>риска</a:t>
            </a:r>
            <a:r>
              <a:rPr lang="en-US" altLang="ru-RU" sz="1300" b="1"/>
              <a:t>:</a:t>
            </a:r>
            <a:endParaRPr lang="en-US" altLang="ru-RU" sz="1300"/>
          </a:p>
          <a:p>
            <a:r>
              <a:rPr lang="en-US" altLang="en-US" sz="1300"/>
              <a:t>Постоянный</a:t>
            </a:r>
            <a:r>
              <a:rPr lang="en-US" altLang="ru-RU" sz="1300"/>
              <a:t> </a:t>
            </a:r>
            <a:r>
              <a:rPr lang="en-US" altLang="en-US" sz="1300"/>
              <a:t>мониторинг</a:t>
            </a:r>
            <a:r>
              <a:rPr lang="en-US" altLang="ru-RU" sz="1300"/>
              <a:t> </a:t>
            </a:r>
            <a:r>
              <a:rPr lang="en-US" altLang="en-US" sz="1300"/>
              <a:t>изменений</a:t>
            </a:r>
            <a:r>
              <a:rPr lang="en-US" altLang="ru-RU" sz="1300"/>
              <a:t> </a:t>
            </a:r>
            <a:r>
              <a:rPr lang="en-US" altLang="en-US" sz="1300"/>
              <a:t>законодательных</a:t>
            </a:r>
            <a:r>
              <a:rPr lang="en-US" altLang="ru-RU" sz="1300"/>
              <a:t> </a:t>
            </a:r>
            <a:r>
              <a:rPr lang="en-US" altLang="en-US" sz="1300"/>
              <a:t>актов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нормативных</a:t>
            </a:r>
            <a:r>
              <a:rPr lang="en-US" altLang="ru-RU" sz="1300"/>
              <a:t> </a:t>
            </a:r>
            <a:r>
              <a:rPr lang="en-US" altLang="en-US" sz="1300"/>
              <a:t>документов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/>
              <a:t>Подготовка</a:t>
            </a:r>
            <a:r>
              <a:rPr lang="en-US" altLang="ru-RU" sz="1300"/>
              <a:t> </a:t>
            </a:r>
            <a:r>
              <a:rPr lang="en-US" altLang="en-US" sz="1300"/>
              <a:t>документации</a:t>
            </a:r>
            <a:r>
              <a:rPr lang="en-US" altLang="ru-RU" sz="1300"/>
              <a:t>, </a:t>
            </a:r>
            <a:r>
              <a:rPr lang="en-US" altLang="en-US" sz="1300"/>
              <a:t>соответствующей</a:t>
            </a:r>
            <a:r>
              <a:rPr lang="en-US" altLang="ru-RU" sz="1300"/>
              <a:t> </a:t>
            </a:r>
            <a:r>
              <a:rPr lang="en-US" altLang="en-US" sz="1300"/>
              <a:t>новым</a:t>
            </a:r>
            <a:r>
              <a:rPr lang="en-US" altLang="ru-RU" sz="1300"/>
              <a:t> </a:t>
            </a:r>
            <a:r>
              <a:rPr lang="en-US" altLang="en-US" sz="1300"/>
              <a:t>требованиям</a:t>
            </a:r>
            <a:r>
              <a:rPr lang="en-US" altLang="ru-RU" sz="1300"/>
              <a:t>.</a:t>
            </a:r>
            <a:endParaRPr lang="en-US" altLang="ru-RU" sz="1300"/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464185" y="4608830"/>
            <a:ext cx="3323590" cy="1691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300" b="1"/>
              <a:t>Конкурентные</a:t>
            </a:r>
            <a:r>
              <a:rPr lang="en-US" altLang="ru-RU" sz="1300" b="1"/>
              <a:t> </a:t>
            </a:r>
            <a:r>
              <a:rPr lang="en-US" altLang="en-US" sz="1300" b="1"/>
              <a:t>риски</a:t>
            </a:r>
            <a:endParaRPr lang="en-US" altLang="en-US" sz="1300" b="1"/>
          </a:p>
          <a:p>
            <a:r>
              <a:rPr lang="en-US" altLang="en-US" sz="1300"/>
              <a:t>Появление</a:t>
            </a:r>
            <a:r>
              <a:rPr lang="en-US" altLang="ru-RU" sz="1300"/>
              <a:t> </a:t>
            </a:r>
            <a:r>
              <a:rPr lang="en-US" altLang="en-US" sz="1300"/>
              <a:t>новых</a:t>
            </a:r>
            <a:r>
              <a:rPr lang="en-US" altLang="ru-RU" sz="1300"/>
              <a:t> </a:t>
            </a:r>
            <a:r>
              <a:rPr lang="en-US" altLang="en-US" sz="1300"/>
              <a:t>конкурентов</a:t>
            </a:r>
            <a:r>
              <a:rPr lang="en-US" altLang="ru-RU" sz="1300"/>
              <a:t> </a:t>
            </a:r>
            <a:r>
              <a:rPr lang="en-US" altLang="en-US" sz="1300"/>
              <a:t>с</a:t>
            </a:r>
            <a:r>
              <a:rPr lang="en-US" altLang="ru-RU" sz="1300"/>
              <a:t> </a:t>
            </a:r>
            <a:r>
              <a:rPr lang="en-US" altLang="en-US" sz="1300"/>
              <a:t>аналогичными</a:t>
            </a:r>
            <a:r>
              <a:rPr lang="en-US" altLang="ru-RU" sz="1300"/>
              <a:t> </a:t>
            </a:r>
            <a:r>
              <a:rPr lang="en-US" altLang="en-US" sz="1300"/>
              <a:t>технологиями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 b="1"/>
              <a:t>Стратегии</a:t>
            </a:r>
            <a:r>
              <a:rPr lang="en-US" altLang="ru-RU" sz="1300" b="1"/>
              <a:t> </a:t>
            </a:r>
            <a:r>
              <a:rPr lang="en-US" altLang="en-US" sz="1300" b="1"/>
              <a:t>минимизации</a:t>
            </a:r>
            <a:r>
              <a:rPr lang="en-US" altLang="ru-RU" sz="1300" b="1"/>
              <a:t> </a:t>
            </a:r>
            <a:r>
              <a:rPr lang="en-US" altLang="en-US" sz="1300" b="1"/>
              <a:t>риска</a:t>
            </a:r>
            <a:r>
              <a:rPr lang="en-US" altLang="ru-RU" sz="1300" b="1"/>
              <a:t>:</a:t>
            </a:r>
            <a:endParaRPr lang="en-US" altLang="ru-RU" sz="1300"/>
          </a:p>
          <a:p>
            <a:r>
              <a:rPr lang="en-US" altLang="en-US" sz="1300"/>
              <a:t>Инновационное</a:t>
            </a:r>
            <a:r>
              <a:rPr lang="en-US" altLang="ru-RU" sz="1300"/>
              <a:t> </a:t>
            </a:r>
            <a:r>
              <a:rPr lang="en-US" altLang="en-US" sz="1300"/>
              <a:t>совершенствование</a:t>
            </a:r>
            <a:r>
              <a:rPr lang="en-US" altLang="ru-RU" sz="1300"/>
              <a:t> </a:t>
            </a:r>
            <a:r>
              <a:rPr lang="en-US" altLang="en-US" sz="1300"/>
              <a:t>технологии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/>
              <a:t>Регулярное</a:t>
            </a:r>
            <a:r>
              <a:rPr lang="en-US" altLang="ru-RU" sz="1300"/>
              <a:t> </a:t>
            </a:r>
            <a:r>
              <a:rPr lang="en-US" altLang="en-US" sz="1300"/>
              <a:t>обновление</a:t>
            </a:r>
            <a:r>
              <a:rPr lang="en-US" altLang="ru-RU" sz="1300"/>
              <a:t> </a:t>
            </a:r>
            <a:r>
              <a:rPr lang="en-US" altLang="en-US" sz="1300"/>
              <a:t>ассортимента</a:t>
            </a:r>
            <a:r>
              <a:rPr lang="en-US" altLang="ru-RU" sz="1300"/>
              <a:t> </a:t>
            </a:r>
            <a:r>
              <a:rPr lang="en-US" altLang="en-US" sz="1300"/>
              <a:t>продуктов</a:t>
            </a:r>
            <a:r>
              <a:rPr lang="en-US" altLang="ru-RU" sz="1300"/>
              <a:t>.</a:t>
            </a:r>
            <a:endParaRPr lang="ru-RU" altLang="en-US" sz="1300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072255" y="4608830"/>
            <a:ext cx="3356610" cy="1691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300" b="1"/>
              <a:t>Финансовые</a:t>
            </a:r>
            <a:r>
              <a:rPr lang="en-US" altLang="ru-RU" sz="1300" b="1"/>
              <a:t> </a:t>
            </a:r>
            <a:r>
              <a:rPr lang="en-US" altLang="en-US" sz="1300" b="1"/>
              <a:t>риски</a:t>
            </a:r>
            <a:endParaRPr lang="en-US" altLang="en-US" sz="1300" b="1"/>
          </a:p>
          <a:p>
            <a:r>
              <a:rPr lang="en-US" altLang="en-US" sz="1300"/>
              <a:t>Колебания</a:t>
            </a:r>
            <a:r>
              <a:rPr lang="en-US" altLang="ru-RU" sz="1300"/>
              <a:t> </a:t>
            </a:r>
            <a:r>
              <a:rPr lang="en-US" altLang="en-US" sz="1300"/>
              <a:t>цен</a:t>
            </a:r>
            <a:r>
              <a:rPr lang="en-US" altLang="ru-RU" sz="1300"/>
              <a:t> </a:t>
            </a:r>
            <a:r>
              <a:rPr lang="en-US" altLang="en-US" sz="1300"/>
              <a:t>на</a:t>
            </a:r>
            <a:r>
              <a:rPr lang="en-US" altLang="ru-RU" sz="1300"/>
              <a:t> </a:t>
            </a:r>
            <a:r>
              <a:rPr lang="en-US" altLang="en-US" sz="1300"/>
              <a:t>комплектующие</a:t>
            </a:r>
            <a:r>
              <a:rPr lang="en-US" altLang="ru-RU" sz="1300"/>
              <a:t> </a:t>
            </a:r>
            <a:r>
              <a:rPr lang="en-US" altLang="en-US" sz="1300"/>
              <a:t>и</a:t>
            </a:r>
            <a:r>
              <a:rPr lang="en-US" altLang="ru-RU" sz="1300"/>
              <a:t> </a:t>
            </a:r>
            <a:r>
              <a:rPr lang="en-US" altLang="en-US" sz="1300"/>
              <a:t>услуги</a:t>
            </a:r>
            <a:r>
              <a:rPr lang="en-US" altLang="ru-RU" sz="1300"/>
              <a:t> </a:t>
            </a:r>
            <a:r>
              <a:rPr lang="en-US" altLang="en-US" sz="1300"/>
              <a:t>подрядчиков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/>
              <a:t>Задержки</a:t>
            </a:r>
            <a:r>
              <a:rPr lang="en-US" altLang="ru-RU" sz="1300"/>
              <a:t> </a:t>
            </a:r>
            <a:r>
              <a:rPr lang="en-US" altLang="en-US" sz="1300"/>
              <a:t>платежей</a:t>
            </a:r>
            <a:r>
              <a:rPr lang="en-US" altLang="ru-RU" sz="1300"/>
              <a:t> </a:t>
            </a:r>
            <a:r>
              <a:rPr lang="en-US" altLang="en-US" sz="1300"/>
              <a:t>со</a:t>
            </a:r>
            <a:r>
              <a:rPr lang="en-US" altLang="ru-RU" sz="1300"/>
              <a:t> </a:t>
            </a:r>
            <a:r>
              <a:rPr lang="en-US" altLang="en-US" sz="1300"/>
              <a:t>стороны</a:t>
            </a:r>
            <a:r>
              <a:rPr lang="en-US" altLang="ru-RU" sz="1300"/>
              <a:t> </a:t>
            </a:r>
            <a:r>
              <a:rPr lang="en-US" altLang="en-US" sz="1300"/>
              <a:t>заказчиков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 b="1"/>
              <a:t>Стратегии</a:t>
            </a:r>
            <a:r>
              <a:rPr lang="en-US" altLang="ru-RU" sz="1300" b="1"/>
              <a:t> </a:t>
            </a:r>
            <a:r>
              <a:rPr lang="en-US" altLang="en-US" sz="1300" b="1"/>
              <a:t>минимизации</a:t>
            </a:r>
            <a:r>
              <a:rPr lang="en-US" altLang="ru-RU" sz="1300" b="1"/>
              <a:t> </a:t>
            </a:r>
            <a:r>
              <a:rPr lang="en-US" altLang="en-US" sz="1300" b="1"/>
              <a:t>риска</a:t>
            </a:r>
            <a:r>
              <a:rPr lang="en-US" altLang="ru-RU" sz="1300" b="1"/>
              <a:t>:</a:t>
            </a:r>
            <a:endParaRPr lang="en-US" altLang="ru-RU" sz="1300" b="1"/>
          </a:p>
          <a:p>
            <a:r>
              <a:rPr lang="en-US" altLang="en-US" sz="1300"/>
              <a:t>Создание</a:t>
            </a:r>
            <a:r>
              <a:rPr lang="en-US" altLang="ru-RU" sz="1300"/>
              <a:t> </a:t>
            </a:r>
            <a:r>
              <a:rPr lang="en-US" altLang="en-US" sz="1300"/>
              <a:t>резерва</a:t>
            </a:r>
            <a:r>
              <a:rPr lang="en-US" altLang="ru-RU" sz="1300"/>
              <a:t> </a:t>
            </a:r>
            <a:r>
              <a:rPr lang="en-US" altLang="en-US" sz="1300"/>
              <a:t>денежных</a:t>
            </a:r>
            <a:r>
              <a:rPr lang="en-US" altLang="ru-RU" sz="1300"/>
              <a:t> </a:t>
            </a:r>
            <a:r>
              <a:rPr lang="en-US" altLang="en-US" sz="1300"/>
              <a:t>средств</a:t>
            </a:r>
            <a:r>
              <a:rPr lang="en-US" altLang="ru-RU" sz="1300"/>
              <a:t>.</a:t>
            </a:r>
            <a:endParaRPr lang="en-US" altLang="ru-RU" sz="1300"/>
          </a:p>
          <a:p>
            <a:r>
              <a:rPr lang="en-US" altLang="en-US" sz="1300"/>
              <a:t>Заключение</a:t>
            </a:r>
            <a:r>
              <a:rPr lang="en-US" altLang="ru-RU" sz="1300"/>
              <a:t> </a:t>
            </a:r>
            <a:r>
              <a:rPr lang="en-US" altLang="en-US" sz="1300"/>
              <a:t>долгосрочных</a:t>
            </a:r>
            <a:r>
              <a:rPr lang="en-US" altLang="ru-RU" sz="1300"/>
              <a:t> </a:t>
            </a:r>
            <a:r>
              <a:rPr lang="en-US" altLang="en-US" sz="1300"/>
              <a:t>контрактов</a:t>
            </a:r>
            <a:r>
              <a:rPr lang="en-US" altLang="ru-RU" sz="1300"/>
              <a:t> </a:t>
            </a:r>
            <a:r>
              <a:rPr lang="en-US" altLang="en-US" sz="1300"/>
              <a:t>с</a:t>
            </a:r>
            <a:r>
              <a:rPr lang="en-US" altLang="ru-RU" sz="1300"/>
              <a:t> </a:t>
            </a:r>
            <a:r>
              <a:rPr lang="en-US" altLang="en-US" sz="1300"/>
              <a:t>поставщиками</a:t>
            </a:r>
            <a:r>
              <a:rPr lang="en-US" altLang="ru-RU" sz="1300"/>
              <a:t> </a:t>
            </a:r>
            <a:r>
              <a:rPr lang="en-US" altLang="en-US" sz="1300"/>
              <a:t>комплектующих</a:t>
            </a:r>
            <a:r>
              <a:rPr lang="en-US" altLang="ru-RU" sz="1300"/>
              <a:t>.</a:t>
            </a:r>
            <a:endParaRPr lang="ru-RU" altLang="en-US" sz="1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388600" y="399415"/>
            <a:ext cx="1189355" cy="1102360"/>
          </a:xfrm>
          <a:prstGeom prst="rect">
            <a:avLst/>
          </a:prstGeom>
          <a:noFill/>
          <a:ln w="19050">
            <a:solidFill>
              <a:srgbClr val="A6D6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1066939" y="5331469"/>
            <a:ext cx="2964997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Журавель Мирон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9" name="TextBox 8"/>
          <p:cNvSpPr txBox="1"/>
          <p:nvPr>
            <p:custDataLst>
              <p:tags r:id="rId4"/>
            </p:custDataLst>
          </p:nvPr>
        </p:nvSpPr>
        <p:spPr>
          <a:xfrm>
            <a:off x="3697127" y="5331469"/>
            <a:ext cx="2964997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Игорь Минервин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11" name="TextBox 10"/>
          <p:cNvSpPr txBox="1"/>
          <p:nvPr>
            <p:custDataLst>
              <p:tags r:id="rId5"/>
            </p:custDataLst>
          </p:nvPr>
        </p:nvSpPr>
        <p:spPr>
          <a:xfrm>
            <a:off x="6701155" y="5331460"/>
            <a:ext cx="3512185" cy="38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dirty="0">
                <a:solidFill>
                  <a:schemeClr val="bg1"/>
                </a:solidFill>
                <a:effectLst/>
                <a:latin typeface="Geologica Roman Light" pitchFamily="2" charset="0"/>
                <a:sym typeface="+mn-ea"/>
              </a:rPr>
              <a:t>Кристина Заболонская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19" name="Овал 18"/>
          <p:cNvSpPr/>
          <p:nvPr>
            <p:custDataLst>
              <p:tags r:id="rId6"/>
            </p:custDataLst>
          </p:nvPr>
        </p:nvSpPr>
        <p:spPr>
          <a:xfrm>
            <a:off x="1691779" y="3162300"/>
            <a:ext cx="1716689" cy="1716689"/>
          </a:xfrm>
          <a:prstGeom prst="ellipse">
            <a:avLst/>
          </a:prstGeom>
          <a:solidFill>
            <a:srgbClr val="028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/>
          <p:cNvGrpSpPr/>
          <p:nvPr>
            <p:custDataLst>
              <p:tags r:id="rId7"/>
            </p:custDataLst>
          </p:nvPr>
        </p:nvGrpSpPr>
        <p:grpSpPr>
          <a:xfrm>
            <a:off x="1991730" y="3360545"/>
            <a:ext cx="1116786" cy="1192480"/>
            <a:chOff x="3048102" y="2920401"/>
            <a:chExt cx="973981" cy="1039996"/>
          </a:xfrm>
        </p:grpSpPr>
        <p:sp>
          <p:nvSpPr>
            <p:cNvPr id="15" name="Полилиния: фигура 14"/>
            <p:cNvSpPr/>
            <p:nvPr>
              <p:custDataLst>
                <p:tags r:id="rId8"/>
              </p:custDataLst>
            </p:nvPr>
          </p:nvSpPr>
          <p:spPr>
            <a:xfrm>
              <a:off x="3048102" y="3474408"/>
              <a:ext cx="973981" cy="485989"/>
            </a:xfrm>
            <a:custGeom>
              <a:avLst/>
              <a:gdLst>
                <a:gd name="connsiteX0" fmla="*/ 973943 w 973981"/>
                <a:gd name="connsiteY0" fmla="*/ 485989 h 485989"/>
                <a:gd name="connsiteX1" fmla="*/ 973943 w 973981"/>
                <a:gd name="connsiteY1" fmla="*/ 242293 h 485989"/>
                <a:gd name="connsiteX2" fmla="*/ 925035 w 973981"/>
                <a:gd name="connsiteY2" fmla="*/ 144758 h 485989"/>
                <a:gd name="connsiteX3" fmla="*/ 686679 w 973981"/>
                <a:gd name="connsiteY3" fmla="*/ 32326 h 485989"/>
                <a:gd name="connsiteX4" fmla="*/ 486269 w 973981"/>
                <a:gd name="connsiteY4" fmla="*/ 2 h 485989"/>
                <a:gd name="connsiteX5" fmla="*/ 286983 w 973981"/>
                <a:gd name="connsiteY5" fmla="*/ 30920 h 485989"/>
                <a:gd name="connsiteX6" fmla="*/ 48627 w 973981"/>
                <a:gd name="connsiteY6" fmla="*/ 143353 h 485989"/>
                <a:gd name="connsiteX7" fmla="*/ 0 w 973981"/>
                <a:gd name="connsiteY7" fmla="*/ 240887 h 485989"/>
                <a:gd name="connsiteX8" fmla="*/ 0 w 973981"/>
                <a:gd name="connsiteY8" fmla="*/ 485989 h 485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981" h="485989">
                  <a:moveTo>
                    <a:pt x="973943" y="485989"/>
                  </a:moveTo>
                  <a:lnTo>
                    <a:pt x="973943" y="242293"/>
                  </a:lnTo>
                  <a:cubicBezTo>
                    <a:pt x="974938" y="203658"/>
                    <a:pt x="956592" y="167070"/>
                    <a:pt x="925035" y="144758"/>
                  </a:cubicBezTo>
                  <a:cubicBezTo>
                    <a:pt x="854802" y="90234"/>
                    <a:pt x="773423" y="51847"/>
                    <a:pt x="686679" y="32326"/>
                  </a:cubicBezTo>
                  <a:cubicBezTo>
                    <a:pt x="621586" y="12785"/>
                    <a:pt x="554203" y="1916"/>
                    <a:pt x="486269" y="2"/>
                  </a:cubicBezTo>
                  <a:cubicBezTo>
                    <a:pt x="418632" y="-153"/>
                    <a:pt x="351392" y="10281"/>
                    <a:pt x="286983" y="30920"/>
                  </a:cubicBezTo>
                  <a:cubicBezTo>
                    <a:pt x="201473" y="53916"/>
                    <a:pt x="120755" y="91991"/>
                    <a:pt x="48627" y="143353"/>
                  </a:cubicBezTo>
                  <a:cubicBezTo>
                    <a:pt x="18161" y="166556"/>
                    <a:pt x="194" y="202590"/>
                    <a:pt x="0" y="240887"/>
                  </a:cubicBezTo>
                  <a:lnTo>
                    <a:pt x="0" y="485989"/>
                  </a:ln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  <p:sp>
          <p:nvSpPr>
            <p:cNvPr id="16" name="Полилиния: фигура 15"/>
            <p:cNvSpPr/>
            <p:nvPr>
              <p:custDataLst>
                <p:tags r:id="rId9"/>
              </p:custDataLst>
            </p:nvPr>
          </p:nvSpPr>
          <p:spPr>
            <a:xfrm>
              <a:off x="3290674" y="2920401"/>
              <a:ext cx="487393" cy="487393"/>
            </a:xfrm>
            <a:custGeom>
              <a:avLst/>
              <a:gdLst>
                <a:gd name="connsiteX0" fmla="*/ 487393 w 487393"/>
                <a:gd name="connsiteY0" fmla="*/ 243696 h 487393"/>
                <a:gd name="connsiteX1" fmla="*/ 243697 w 487393"/>
                <a:gd name="connsiteY1" fmla="*/ 487393 h 487393"/>
                <a:gd name="connsiteX2" fmla="*/ 0 w 487393"/>
                <a:gd name="connsiteY2" fmla="*/ 243696 h 487393"/>
                <a:gd name="connsiteX3" fmla="*/ 243697 w 487393"/>
                <a:gd name="connsiteY3" fmla="*/ 0 h 487393"/>
                <a:gd name="connsiteX4" fmla="*/ 487393 w 487393"/>
                <a:gd name="connsiteY4" fmla="*/ 243696 h 48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393" h="487393">
                  <a:moveTo>
                    <a:pt x="487393" y="243696"/>
                  </a:moveTo>
                  <a:cubicBezTo>
                    <a:pt x="487393" y="378286"/>
                    <a:pt x="378286" y="487393"/>
                    <a:pt x="243697" y="487393"/>
                  </a:cubicBezTo>
                  <a:cubicBezTo>
                    <a:pt x="109107" y="487393"/>
                    <a:pt x="0" y="378286"/>
                    <a:pt x="0" y="243696"/>
                  </a:cubicBezTo>
                  <a:cubicBezTo>
                    <a:pt x="0" y="109107"/>
                    <a:pt x="109107" y="0"/>
                    <a:pt x="243697" y="0"/>
                  </a:cubicBezTo>
                  <a:cubicBezTo>
                    <a:pt x="378286" y="0"/>
                    <a:pt x="487393" y="109107"/>
                    <a:pt x="487393" y="243696"/>
                  </a:cubicBez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</p:grpSp>
      <p:sp>
        <p:nvSpPr>
          <p:cNvPr id="32" name="object 10"/>
          <p:cNvSpPr txBox="1"/>
          <p:nvPr/>
        </p:nvSpPr>
        <p:spPr>
          <a:xfrm>
            <a:off x="457780" y="605275"/>
            <a:ext cx="8222973" cy="6370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Geologica Medium" pitchFamily="2" charset="0"/>
              </a:rPr>
              <a:t>Команда</a:t>
            </a:r>
            <a:endParaRPr lang="ru-RU" dirty="0">
              <a:solidFill>
                <a:schemeClr val="bg1"/>
              </a:solidFill>
              <a:latin typeface="Geologica Medium" pitchFamily="2" charset="0"/>
            </a:endParaRPr>
          </a:p>
        </p:txBody>
      </p:sp>
      <p:sp>
        <p:nvSpPr>
          <p:cNvPr id="34" name="Овал 33"/>
          <p:cNvSpPr/>
          <p:nvPr>
            <p:custDataLst>
              <p:tags r:id="rId10"/>
            </p:custDataLst>
          </p:nvPr>
        </p:nvSpPr>
        <p:spPr>
          <a:xfrm>
            <a:off x="4284484" y="3201035"/>
            <a:ext cx="1716689" cy="1716689"/>
          </a:xfrm>
          <a:prstGeom prst="ellipse">
            <a:avLst/>
          </a:prstGeom>
          <a:solidFill>
            <a:srgbClr val="028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5" name="Группа 34"/>
          <p:cNvGrpSpPr/>
          <p:nvPr>
            <p:custDataLst>
              <p:tags r:id="rId11"/>
            </p:custDataLst>
          </p:nvPr>
        </p:nvGrpSpPr>
        <p:grpSpPr>
          <a:xfrm>
            <a:off x="4621900" y="3437380"/>
            <a:ext cx="1116786" cy="1192480"/>
            <a:chOff x="3048102" y="2920401"/>
            <a:chExt cx="973981" cy="1039996"/>
          </a:xfrm>
        </p:grpSpPr>
        <p:sp>
          <p:nvSpPr>
            <p:cNvPr id="36" name="Полилиния: фигура 35"/>
            <p:cNvSpPr/>
            <p:nvPr>
              <p:custDataLst>
                <p:tags r:id="rId12"/>
              </p:custDataLst>
            </p:nvPr>
          </p:nvSpPr>
          <p:spPr>
            <a:xfrm>
              <a:off x="3048102" y="3474408"/>
              <a:ext cx="973981" cy="485989"/>
            </a:xfrm>
            <a:custGeom>
              <a:avLst/>
              <a:gdLst>
                <a:gd name="connsiteX0" fmla="*/ 973943 w 973981"/>
                <a:gd name="connsiteY0" fmla="*/ 485989 h 485989"/>
                <a:gd name="connsiteX1" fmla="*/ 973943 w 973981"/>
                <a:gd name="connsiteY1" fmla="*/ 242293 h 485989"/>
                <a:gd name="connsiteX2" fmla="*/ 925035 w 973981"/>
                <a:gd name="connsiteY2" fmla="*/ 144758 h 485989"/>
                <a:gd name="connsiteX3" fmla="*/ 686679 w 973981"/>
                <a:gd name="connsiteY3" fmla="*/ 32326 h 485989"/>
                <a:gd name="connsiteX4" fmla="*/ 486269 w 973981"/>
                <a:gd name="connsiteY4" fmla="*/ 2 h 485989"/>
                <a:gd name="connsiteX5" fmla="*/ 286983 w 973981"/>
                <a:gd name="connsiteY5" fmla="*/ 30920 h 485989"/>
                <a:gd name="connsiteX6" fmla="*/ 48627 w 973981"/>
                <a:gd name="connsiteY6" fmla="*/ 143353 h 485989"/>
                <a:gd name="connsiteX7" fmla="*/ 0 w 973981"/>
                <a:gd name="connsiteY7" fmla="*/ 240887 h 485989"/>
                <a:gd name="connsiteX8" fmla="*/ 0 w 973981"/>
                <a:gd name="connsiteY8" fmla="*/ 485989 h 485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981" h="485989">
                  <a:moveTo>
                    <a:pt x="973943" y="485989"/>
                  </a:moveTo>
                  <a:lnTo>
                    <a:pt x="973943" y="242293"/>
                  </a:lnTo>
                  <a:cubicBezTo>
                    <a:pt x="974938" y="203658"/>
                    <a:pt x="956592" y="167070"/>
                    <a:pt x="925035" y="144758"/>
                  </a:cubicBezTo>
                  <a:cubicBezTo>
                    <a:pt x="854802" y="90234"/>
                    <a:pt x="773423" y="51847"/>
                    <a:pt x="686679" y="32326"/>
                  </a:cubicBezTo>
                  <a:cubicBezTo>
                    <a:pt x="621586" y="12785"/>
                    <a:pt x="554203" y="1916"/>
                    <a:pt x="486269" y="2"/>
                  </a:cubicBezTo>
                  <a:cubicBezTo>
                    <a:pt x="418632" y="-153"/>
                    <a:pt x="351392" y="10281"/>
                    <a:pt x="286983" y="30920"/>
                  </a:cubicBezTo>
                  <a:cubicBezTo>
                    <a:pt x="201473" y="53916"/>
                    <a:pt x="120755" y="91991"/>
                    <a:pt x="48627" y="143353"/>
                  </a:cubicBezTo>
                  <a:cubicBezTo>
                    <a:pt x="18161" y="166556"/>
                    <a:pt x="194" y="202590"/>
                    <a:pt x="0" y="240887"/>
                  </a:cubicBezTo>
                  <a:lnTo>
                    <a:pt x="0" y="485989"/>
                  </a:ln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  <p:sp>
          <p:nvSpPr>
            <p:cNvPr id="37" name="Полилиния: фигура 36"/>
            <p:cNvSpPr/>
            <p:nvPr>
              <p:custDataLst>
                <p:tags r:id="rId13"/>
              </p:custDataLst>
            </p:nvPr>
          </p:nvSpPr>
          <p:spPr>
            <a:xfrm>
              <a:off x="3290674" y="2920401"/>
              <a:ext cx="487393" cy="487393"/>
            </a:xfrm>
            <a:custGeom>
              <a:avLst/>
              <a:gdLst>
                <a:gd name="connsiteX0" fmla="*/ 487393 w 487393"/>
                <a:gd name="connsiteY0" fmla="*/ 243696 h 487393"/>
                <a:gd name="connsiteX1" fmla="*/ 243697 w 487393"/>
                <a:gd name="connsiteY1" fmla="*/ 487393 h 487393"/>
                <a:gd name="connsiteX2" fmla="*/ 0 w 487393"/>
                <a:gd name="connsiteY2" fmla="*/ 243696 h 487393"/>
                <a:gd name="connsiteX3" fmla="*/ 243697 w 487393"/>
                <a:gd name="connsiteY3" fmla="*/ 0 h 487393"/>
                <a:gd name="connsiteX4" fmla="*/ 487393 w 487393"/>
                <a:gd name="connsiteY4" fmla="*/ 243696 h 48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393" h="487393">
                  <a:moveTo>
                    <a:pt x="487393" y="243696"/>
                  </a:moveTo>
                  <a:cubicBezTo>
                    <a:pt x="487393" y="378286"/>
                    <a:pt x="378286" y="487393"/>
                    <a:pt x="243697" y="487393"/>
                  </a:cubicBezTo>
                  <a:cubicBezTo>
                    <a:pt x="109107" y="487393"/>
                    <a:pt x="0" y="378286"/>
                    <a:pt x="0" y="243696"/>
                  </a:cubicBezTo>
                  <a:cubicBezTo>
                    <a:pt x="0" y="109107"/>
                    <a:pt x="109107" y="0"/>
                    <a:pt x="243697" y="0"/>
                  </a:cubicBezTo>
                  <a:cubicBezTo>
                    <a:pt x="378286" y="0"/>
                    <a:pt x="487393" y="109107"/>
                    <a:pt x="487393" y="243696"/>
                  </a:cubicBez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</p:grpSp>
      <p:sp>
        <p:nvSpPr>
          <p:cNvPr id="38" name="Овал 37"/>
          <p:cNvSpPr/>
          <p:nvPr>
            <p:custDataLst>
              <p:tags r:id="rId14"/>
            </p:custDataLst>
          </p:nvPr>
        </p:nvSpPr>
        <p:spPr>
          <a:xfrm>
            <a:off x="7598585" y="3162300"/>
            <a:ext cx="1716689" cy="1716689"/>
          </a:xfrm>
          <a:prstGeom prst="ellipse">
            <a:avLst/>
          </a:prstGeom>
          <a:solidFill>
            <a:srgbClr val="028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9" name="Группа 38"/>
          <p:cNvGrpSpPr/>
          <p:nvPr>
            <p:custDataLst>
              <p:tags r:id="rId15"/>
            </p:custDataLst>
          </p:nvPr>
        </p:nvGrpSpPr>
        <p:grpSpPr>
          <a:xfrm>
            <a:off x="7898536" y="3360545"/>
            <a:ext cx="1116786" cy="1192480"/>
            <a:chOff x="3048102" y="2920401"/>
            <a:chExt cx="973981" cy="1039996"/>
          </a:xfrm>
        </p:grpSpPr>
        <p:sp>
          <p:nvSpPr>
            <p:cNvPr id="40" name="Полилиния: фигура 39"/>
            <p:cNvSpPr/>
            <p:nvPr>
              <p:custDataLst>
                <p:tags r:id="rId16"/>
              </p:custDataLst>
            </p:nvPr>
          </p:nvSpPr>
          <p:spPr>
            <a:xfrm>
              <a:off x="3048102" y="3474408"/>
              <a:ext cx="973981" cy="485989"/>
            </a:xfrm>
            <a:custGeom>
              <a:avLst/>
              <a:gdLst>
                <a:gd name="connsiteX0" fmla="*/ 973943 w 973981"/>
                <a:gd name="connsiteY0" fmla="*/ 485989 h 485989"/>
                <a:gd name="connsiteX1" fmla="*/ 973943 w 973981"/>
                <a:gd name="connsiteY1" fmla="*/ 242293 h 485989"/>
                <a:gd name="connsiteX2" fmla="*/ 925035 w 973981"/>
                <a:gd name="connsiteY2" fmla="*/ 144758 h 485989"/>
                <a:gd name="connsiteX3" fmla="*/ 686679 w 973981"/>
                <a:gd name="connsiteY3" fmla="*/ 32326 h 485989"/>
                <a:gd name="connsiteX4" fmla="*/ 486269 w 973981"/>
                <a:gd name="connsiteY4" fmla="*/ 2 h 485989"/>
                <a:gd name="connsiteX5" fmla="*/ 286983 w 973981"/>
                <a:gd name="connsiteY5" fmla="*/ 30920 h 485989"/>
                <a:gd name="connsiteX6" fmla="*/ 48627 w 973981"/>
                <a:gd name="connsiteY6" fmla="*/ 143353 h 485989"/>
                <a:gd name="connsiteX7" fmla="*/ 0 w 973981"/>
                <a:gd name="connsiteY7" fmla="*/ 240887 h 485989"/>
                <a:gd name="connsiteX8" fmla="*/ 0 w 973981"/>
                <a:gd name="connsiteY8" fmla="*/ 485989 h 485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981" h="485989">
                  <a:moveTo>
                    <a:pt x="973943" y="485989"/>
                  </a:moveTo>
                  <a:lnTo>
                    <a:pt x="973943" y="242293"/>
                  </a:lnTo>
                  <a:cubicBezTo>
                    <a:pt x="974938" y="203658"/>
                    <a:pt x="956592" y="167070"/>
                    <a:pt x="925035" y="144758"/>
                  </a:cubicBezTo>
                  <a:cubicBezTo>
                    <a:pt x="854802" y="90234"/>
                    <a:pt x="773423" y="51847"/>
                    <a:pt x="686679" y="32326"/>
                  </a:cubicBezTo>
                  <a:cubicBezTo>
                    <a:pt x="621586" y="12785"/>
                    <a:pt x="554203" y="1916"/>
                    <a:pt x="486269" y="2"/>
                  </a:cubicBezTo>
                  <a:cubicBezTo>
                    <a:pt x="418632" y="-153"/>
                    <a:pt x="351392" y="10281"/>
                    <a:pt x="286983" y="30920"/>
                  </a:cubicBezTo>
                  <a:cubicBezTo>
                    <a:pt x="201473" y="53916"/>
                    <a:pt x="120755" y="91991"/>
                    <a:pt x="48627" y="143353"/>
                  </a:cubicBezTo>
                  <a:cubicBezTo>
                    <a:pt x="18161" y="166556"/>
                    <a:pt x="194" y="202590"/>
                    <a:pt x="0" y="240887"/>
                  </a:cubicBezTo>
                  <a:lnTo>
                    <a:pt x="0" y="485989"/>
                  </a:ln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  <p:sp>
          <p:nvSpPr>
            <p:cNvPr id="41" name="Полилиния: фигура 40"/>
            <p:cNvSpPr/>
            <p:nvPr>
              <p:custDataLst>
                <p:tags r:id="rId17"/>
              </p:custDataLst>
            </p:nvPr>
          </p:nvSpPr>
          <p:spPr>
            <a:xfrm>
              <a:off x="3290674" y="2920401"/>
              <a:ext cx="487393" cy="487393"/>
            </a:xfrm>
            <a:custGeom>
              <a:avLst/>
              <a:gdLst>
                <a:gd name="connsiteX0" fmla="*/ 487393 w 487393"/>
                <a:gd name="connsiteY0" fmla="*/ 243696 h 487393"/>
                <a:gd name="connsiteX1" fmla="*/ 243697 w 487393"/>
                <a:gd name="connsiteY1" fmla="*/ 487393 h 487393"/>
                <a:gd name="connsiteX2" fmla="*/ 0 w 487393"/>
                <a:gd name="connsiteY2" fmla="*/ 243696 h 487393"/>
                <a:gd name="connsiteX3" fmla="*/ 243697 w 487393"/>
                <a:gd name="connsiteY3" fmla="*/ 0 h 487393"/>
                <a:gd name="connsiteX4" fmla="*/ 487393 w 487393"/>
                <a:gd name="connsiteY4" fmla="*/ 243696 h 48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393" h="487393">
                  <a:moveTo>
                    <a:pt x="487393" y="243696"/>
                  </a:moveTo>
                  <a:cubicBezTo>
                    <a:pt x="487393" y="378286"/>
                    <a:pt x="378286" y="487393"/>
                    <a:pt x="243697" y="487393"/>
                  </a:cubicBezTo>
                  <a:cubicBezTo>
                    <a:pt x="109107" y="487393"/>
                    <a:pt x="0" y="378286"/>
                    <a:pt x="0" y="243696"/>
                  </a:cubicBezTo>
                  <a:cubicBezTo>
                    <a:pt x="0" y="109107"/>
                    <a:pt x="109107" y="0"/>
                    <a:pt x="243697" y="0"/>
                  </a:cubicBezTo>
                  <a:cubicBezTo>
                    <a:pt x="378286" y="0"/>
                    <a:pt x="487393" y="109107"/>
                    <a:pt x="487393" y="243696"/>
                  </a:cubicBez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</p:grpSp>
      <p:pic>
        <p:nvPicPr>
          <p:cNvPr id="3" name="Изображение 2" descr="Снимок экрана 2025-11-15 15585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88600" y="399415"/>
            <a:ext cx="1192530" cy="109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2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3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4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5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6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7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8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9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10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11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12.xml><?xml version="1.0" encoding="utf-8"?>
<p:tagLst xmlns:p="http://schemas.openxmlformats.org/presentationml/2006/main">
  <p:tag name="KSO_WM_DIAGRAM_VIRTUALLY_FRAME" val="{&quot;height&quot;:406.95,&quot;left&quot;:18.65,&quot;top&quot;:93.85,&quot;width&quot;:582.9}"/>
</p:tagLst>
</file>

<file path=ppt/tags/tag13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14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15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16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17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18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19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0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1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2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3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4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5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6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ags/tag27.xml><?xml version="1.0" encoding="utf-8"?>
<p:tagLst xmlns:p="http://schemas.openxmlformats.org/presentationml/2006/main">
  <p:tag name="KSO_WM_DIAGRAM_VIRTUALLY_FRAME" val="{&quot;height&quot;:224.50070866141732,&quot;left&quot;:84.01094488188976,&quot;top&quot;:248.95,&quot;width&quot;:850.7185039370079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6336</Words>
  <Application>WPS Presentation</Application>
  <PresentationFormat>Широкоэкранный</PresentationFormat>
  <Paragraphs>171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SimSun</vt:lpstr>
      <vt:lpstr>Wingdings</vt:lpstr>
      <vt:lpstr>Geologica SemiBold</vt:lpstr>
      <vt:lpstr>Geologica SemiBold</vt:lpstr>
      <vt:lpstr>Geologica Light</vt:lpstr>
      <vt:lpstr>Geologica Roman Light</vt:lpstr>
      <vt:lpstr>Geologica Medium</vt:lpstr>
      <vt:lpstr>Suisse Intl Light</vt:lpstr>
      <vt:lpstr>MV Boli</vt:lpstr>
      <vt:lpstr>Arial Black</vt:lpstr>
      <vt:lpstr>Arial</vt:lpstr>
      <vt:lpstr>Geologica Medium</vt:lpstr>
      <vt:lpstr>Calibri</vt:lpstr>
      <vt:lpstr>Microsoft YaHei</vt:lpstr>
      <vt:lpstr>Arial Unicode MS</vt:lpstr>
      <vt:lpstr>Calibri Light</vt:lpstr>
      <vt:lpstr>SB Sans Display</vt:lpstr>
      <vt:lpstr>Segoe Print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 Li</dc:creator>
  <cp:lastModifiedBy>User</cp:lastModifiedBy>
  <cp:revision>39</cp:revision>
  <dcterms:created xsi:type="dcterms:W3CDTF">2024-11-04T09:03:00Z</dcterms:created>
  <dcterms:modified xsi:type="dcterms:W3CDTF">2025-11-15T05:20:50Z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2045C1DDDBA242F098DB2522E8091DCD_13</vt:lpwstr>
  </property>
  <property fmtid="{D5CDD505-2E9C-101B-9397-08002B2CF9AE}" pid="3" name="KSOProductBuildVer">
    <vt:lpwstr>1049-12.2.0.23155</vt:lpwstr>
  </property>
</Properties>
</file>