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8" r:id="rId1"/>
    <p:sldMasterId id="2147483764" r:id="rId2"/>
    <p:sldMasterId id="2147483776" r:id="rId3"/>
  </p:sldMasterIdLst>
  <p:notesMasterIdLst>
    <p:notesMasterId r:id="rId15"/>
  </p:notesMasterIdLst>
  <p:handoutMasterIdLst>
    <p:handoutMasterId r:id="rId16"/>
  </p:handoutMasterIdLst>
  <p:sldIdLst>
    <p:sldId id="896" r:id="rId4"/>
    <p:sldId id="870" r:id="rId5"/>
    <p:sldId id="904" r:id="rId6"/>
    <p:sldId id="877" r:id="rId7"/>
    <p:sldId id="879" r:id="rId8"/>
    <p:sldId id="909" r:id="rId9"/>
    <p:sldId id="894" r:id="rId10"/>
    <p:sldId id="897" r:id="rId11"/>
    <p:sldId id="811" r:id="rId12"/>
    <p:sldId id="883" r:id="rId13"/>
    <p:sldId id="90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13A18B1B-C52E-4B32-BF88-1B0F1C4F0456}">
          <p14:sldIdLst>
            <p14:sldId id="896"/>
            <p14:sldId id="870"/>
            <p14:sldId id="904"/>
            <p14:sldId id="877"/>
            <p14:sldId id="879"/>
            <p14:sldId id="909"/>
            <p14:sldId id="894"/>
            <p14:sldId id="897"/>
            <p14:sldId id="811"/>
            <p14:sldId id="883"/>
            <p14:sldId id="9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3" orient="horz" pos="3158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2880">
          <p15:clr>
            <a:srgbClr val="A4A3A4"/>
          </p15:clr>
        </p15:guide>
        <p15:guide id="7" pos="431">
          <p15:clr>
            <a:srgbClr val="A4A3A4"/>
          </p15:clr>
        </p15:guide>
        <p15:guide id="8" pos="5329">
          <p15:clr>
            <a:srgbClr val="A4A3A4"/>
          </p15:clr>
        </p15:guide>
        <p15:guide id="9" pos="5556" userDrawn="1">
          <p15:clr>
            <a:srgbClr val="A4A3A4"/>
          </p15:clr>
        </p15:guide>
        <p15:guide id="10" pos="249">
          <p15:clr>
            <a:srgbClr val="A4A3A4"/>
          </p15:clr>
        </p15:guide>
        <p15:guide id="11" pos="1474" userDrawn="1">
          <p15:clr>
            <a:srgbClr val="A4A3A4"/>
          </p15:clr>
        </p15:guide>
        <p15:guide id="12" pos="4286" userDrawn="1">
          <p15:clr>
            <a:srgbClr val="A4A3A4"/>
          </p15:clr>
        </p15:guide>
        <p15:guide id="13" pos="3288" userDrawn="1">
          <p15:clr>
            <a:srgbClr val="A4A3A4"/>
          </p15:clr>
        </p15:guide>
        <p15:guide id="14" orient="horz" pos="3294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08B"/>
    <a:srgbClr val="2C3E50"/>
    <a:srgbClr val="222A35"/>
    <a:srgbClr val="FFFFFF"/>
    <a:srgbClr val="2A9A72"/>
    <a:srgbClr val="1E2631"/>
    <a:srgbClr val="7F7F7F"/>
    <a:srgbClr val="2F3A46"/>
    <a:srgbClr val="DBDBDB"/>
    <a:srgbClr val="2F3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6370" autoAdjust="0"/>
  </p:normalViewPr>
  <p:slideViewPr>
    <p:cSldViewPr>
      <p:cViewPr varScale="1">
        <p:scale>
          <a:sx n="83" d="100"/>
          <a:sy n="83" d="100"/>
        </p:scale>
        <p:origin x="677" y="-77"/>
      </p:cViewPr>
      <p:guideLst>
        <p:guide orient="horz" pos="2251"/>
        <p:guide orient="horz" pos="3158"/>
        <p:guide orient="horz" pos="981"/>
        <p:guide pos="2880"/>
        <p:guide pos="431"/>
        <p:guide pos="5329"/>
        <p:guide pos="5556"/>
        <p:guide pos="249"/>
        <p:guide pos="1474"/>
        <p:guide pos="4286"/>
        <p:guide pos="3288"/>
        <p:guide orient="horz" pos="329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86" d="100"/>
          <a:sy n="86" d="100"/>
        </p:scale>
        <p:origin x="292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79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561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896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232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886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885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888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142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51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035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914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8048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2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4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83B1D4-7AE4-4659-BA50-2E71807D7BD5}"/>
              </a:ext>
            </a:extLst>
          </p:cNvPr>
          <p:cNvGrpSpPr/>
          <p:nvPr userDrawn="1"/>
        </p:nvGrpSpPr>
        <p:grpSpPr>
          <a:xfrm flipH="1">
            <a:off x="1513338" y="564127"/>
            <a:ext cx="2002524" cy="2170740"/>
            <a:chOff x="7662863" y="293688"/>
            <a:chExt cx="835026" cy="906463"/>
          </a:xfrm>
        </p:grpSpPr>
        <p:sp>
          <p:nvSpPr>
            <p:cNvPr id="12" name="Freeform 40">
              <a:extLst>
                <a:ext uri="{FF2B5EF4-FFF2-40B4-BE49-F238E27FC236}">
                  <a16:creationId xmlns:a16="http://schemas.microsoft.com/office/drawing/2014/main" id="{2DE3B2ED-1489-4A46-8D4D-3786F81E0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1">
              <a:extLst>
                <a:ext uri="{FF2B5EF4-FFF2-40B4-BE49-F238E27FC236}">
                  <a16:creationId xmlns:a16="http://schemas.microsoft.com/office/drawing/2014/main" id="{B63DEB89-A4FE-4F3C-BBAD-8A2555D76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41E7A80-D27E-45B5-849C-3A47B85F8332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2427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1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48D3CA-E084-45B4-9A7A-F0921426C2BB}"/>
              </a:ext>
            </a:extLst>
          </p:cNvPr>
          <p:cNvGrpSpPr/>
          <p:nvPr userDrawn="1"/>
        </p:nvGrpSpPr>
        <p:grpSpPr>
          <a:xfrm flipH="1">
            <a:off x="1513338" y="339173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751145AF-D554-440F-B53D-3A9F03FF5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B7D58C68-4C50-454A-986A-DD42D6977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011F93F-3A98-4A99-81D8-A9DB83683B57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484784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DA405F3-D9CF-4E3D-B929-B99DE756F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023033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6D9F78D-5F3D-4C37-8921-9334E407A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452770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134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1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368" y="661293"/>
            <a:ext cx="580526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4096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hoto 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5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24E2-0D6E-4EE7-A9BC-6DC9F61DE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178C3-AF1B-4640-9A86-A6BB7FE5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E292-5A4A-403F-AF29-E99CE55E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AC78-C815-4139-B49C-CE5A48FE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45C2-CBA0-41DD-B16C-5A84A8B5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5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E831-A3B9-4C4A-B5E4-FDB5CE9D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1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AB55773-2F6D-4BD0-A7E8-4F709ED27051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DACEC62-D56B-4017-9410-C1FDA3D5F2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606A9EB-399E-4CC8-B0E6-44F1196F0A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DF774A-4B9C-4E47-96E3-8169AC319BEC}"/>
              </a:ext>
            </a:extLst>
          </p:cNvPr>
          <p:cNvSpPr>
            <a:spLocks/>
          </p:cNvSpPr>
          <p:nvPr userDrawn="1"/>
        </p:nvSpPr>
        <p:spPr bwMode="auto">
          <a:xfrm>
            <a:off x="197515" y="239385"/>
            <a:ext cx="1409327" cy="157704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5E831-A3B9-4C4A-B5E4-FDB5CE9D286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06842" y="365126"/>
            <a:ext cx="690850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ABD82E82-27C2-405F-BC4E-895206B92A1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91822" y="464170"/>
            <a:ext cx="1224135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4050" b="1">
                <a:solidFill>
                  <a:schemeClr val="tx1"/>
                </a:solidFill>
                <a:ea typeface="+mj-ea"/>
                <a:cs typeface="+mj-cs"/>
              </a:defRPr>
            </a:lvl1pPr>
          </a:lstStyle>
          <a:p>
            <a:pPr marL="171450" lvl="0" indent="-171450">
              <a:spcBef>
                <a:spcPct val="0"/>
              </a:spcBef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5387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pter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935E454-0400-4CE7-9D15-B77628622684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4DE36FA-EA34-4E1D-9376-75330D8EB60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68EF64D-B9CF-48AC-8896-F462691F4A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41DE-7CD9-4174-8D57-A601D0B30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2856"/>
            <a:ext cx="7886700" cy="40441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AD4A-07D3-455F-9C6A-5D8332D1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746E-C061-4D99-AA02-B2F40BD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FC427-481A-4056-81DC-D3D394E5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E5EEA28-A63E-45D1-8556-97A29129BBD8}"/>
              </a:ext>
            </a:extLst>
          </p:cNvPr>
          <p:cNvSpPr>
            <a:spLocks/>
          </p:cNvSpPr>
          <p:nvPr userDrawn="1"/>
        </p:nvSpPr>
        <p:spPr bwMode="auto">
          <a:xfrm>
            <a:off x="197515" y="239385"/>
            <a:ext cx="1409327" cy="157704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5226A6C-A751-4903-89CA-6709FD03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42" y="365126"/>
            <a:ext cx="6908508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41783E11-07C0-4FF8-8A38-D571B4BE16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1822" y="464170"/>
            <a:ext cx="1224135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4050" b="1">
                <a:solidFill>
                  <a:schemeClr val="tx1"/>
                </a:solidFill>
                <a:ea typeface="+mj-ea"/>
                <a:cs typeface="+mj-cs"/>
              </a:defRPr>
            </a:lvl1pPr>
          </a:lstStyle>
          <a:p>
            <a:pPr marL="171450" lvl="0" indent="-171450">
              <a:spcBef>
                <a:spcPct val="0"/>
              </a:spcBef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82652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C94FB5-0A71-44D7-8FAA-A44972F524A9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8082727A-031B-47F2-ABE1-67571405C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D168A3B9-E059-4178-B5D4-E83D251B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0D2C534-5B08-454F-A8DC-CC232488B933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4C70F28-01F6-4EFB-9C07-2D2D3B7A4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A642DF4-7F6F-4D57-99AF-528F9F0BB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363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C94FB5-0A71-44D7-8FAA-A44972F524A9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8082727A-031B-47F2-ABE1-67571405C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D168A3B9-E059-4178-B5D4-E83D251B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0D2C534-5B08-454F-A8DC-CC232488B933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4C70F28-01F6-4EFB-9C07-2D2D3B7A4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A642DF4-7F6F-4D57-99AF-528F9F0BB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2248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0EC62D-2CA3-495C-AD29-A414F5FFC1F6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FC97C88A-F00C-4690-BCD9-B3791DC1E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38347342-D4AC-476F-929C-475D391D4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6731B86-5474-47EF-8647-2B8EC2E1793B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704207-BAEA-467E-B4D4-234873CE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FAD781-0C9E-43B5-95D9-7B6442D13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756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4B6D6D-3F51-4556-A045-5F3F4290B84D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C51CD41E-78F1-4C78-AF19-BF2AA704C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8791607A-4EE1-4116-B24C-8EAAC962F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B63340-2950-4566-88B1-D93065A0D226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243900F-0463-4358-9DB2-5596611FF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B14572B-402E-410B-9041-CDA3B6EC3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635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4B6D6D-3F51-4556-A045-5F3F4290B84D}"/>
              </a:ext>
            </a:extLst>
          </p:cNvPr>
          <p:cNvGrpSpPr/>
          <p:nvPr userDrawn="1"/>
        </p:nvGrpSpPr>
        <p:grpSpPr>
          <a:xfrm flipH="1">
            <a:off x="2514600" y="136524"/>
            <a:ext cx="2002524" cy="2170740"/>
            <a:chOff x="7662863" y="293688"/>
            <a:chExt cx="835026" cy="906463"/>
          </a:xfrm>
        </p:grpSpPr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C51CD41E-78F1-4C78-AF19-BF2AA704C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8791607A-4EE1-4116-B24C-8EAAC962F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B63340-2950-4566-88B1-D93065A0D226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243900F-0463-4358-9DB2-5596611FF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B14572B-402E-410B-9041-CDA3B6EC3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5131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Right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55976" y="0"/>
            <a:ext cx="47880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16CF79-1075-4E15-BB26-4C2E24E38581}"/>
              </a:ext>
            </a:extLst>
          </p:cNvPr>
          <p:cNvGrpSpPr/>
          <p:nvPr userDrawn="1"/>
        </p:nvGrpSpPr>
        <p:grpSpPr>
          <a:xfrm flipH="1">
            <a:off x="678395" y="136524"/>
            <a:ext cx="2002524" cy="2170740"/>
            <a:chOff x="7662863" y="293688"/>
            <a:chExt cx="835026" cy="906463"/>
          </a:xfrm>
        </p:grpSpPr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id="{AA50C4CB-95C5-4862-A209-6E06FA85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id="{1E436C86-A9E6-4587-B442-513B130E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D6D62FD-74CB-4D25-9434-FB30650EC74F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79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D110E8-F226-42ED-9FB3-C869E2D6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579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57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eft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7880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EA3AC0-E8C2-48AF-9F64-CD745B9D8866}"/>
              </a:ext>
            </a:extLst>
          </p:cNvPr>
          <p:cNvGrpSpPr/>
          <p:nvPr userDrawn="1"/>
        </p:nvGrpSpPr>
        <p:grpSpPr>
          <a:xfrm flipH="1">
            <a:off x="6732240" y="546027"/>
            <a:ext cx="2002524" cy="2170740"/>
            <a:chOff x="7662863" y="293688"/>
            <a:chExt cx="835026" cy="906463"/>
          </a:xfrm>
        </p:grpSpPr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3CC781CA-68A0-4100-BC15-6C2C0164A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FA0B9E00-80ED-497F-A8A3-019A767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629E97F-06D4-4DBF-90AC-B32F6F075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3733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6A63365-C810-44A9-967D-8215DB130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3733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3502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ottom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06EB17-4106-4F9E-89A6-348EF00A38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12976"/>
            <a:ext cx="9144001" cy="364502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16CF79-1075-4E15-BB26-4C2E24E38581}"/>
              </a:ext>
            </a:extLst>
          </p:cNvPr>
          <p:cNvGrpSpPr/>
          <p:nvPr userDrawn="1"/>
        </p:nvGrpSpPr>
        <p:grpSpPr>
          <a:xfrm flipH="1">
            <a:off x="678395" y="136524"/>
            <a:ext cx="2002524" cy="2170740"/>
            <a:chOff x="7662863" y="293688"/>
            <a:chExt cx="835026" cy="906463"/>
          </a:xfrm>
        </p:grpSpPr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id="{AA50C4CB-95C5-4862-A209-6E06FA85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293688"/>
              <a:ext cx="792163" cy="906463"/>
            </a:xfrm>
            <a:custGeom>
              <a:avLst/>
              <a:gdLst>
                <a:gd name="T0" fmla="*/ 49 w 1541"/>
                <a:gd name="T1" fmla="*/ 414 h 1768"/>
                <a:gd name="T2" fmla="*/ 462 w 1541"/>
                <a:gd name="T3" fmla="*/ 999 h 1768"/>
                <a:gd name="T4" fmla="*/ 462 w 1541"/>
                <a:gd name="T5" fmla="*/ 999 h 1768"/>
                <a:gd name="T6" fmla="*/ 564 w 1541"/>
                <a:gd name="T7" fmla="*/ 1018 h 1768"/>
                <a:gd name="T8" fmla="*/ 720 w 1541"/>
                <a:gd name="T9" fmla="*/ 1248 h 1768"/>
                <a:gd name="T10" fmla="*/ 720 w 1541"/>
                <a:gd name="T11" fmla="*/ 1248 h 1768"/>
                <a:gd name="T12" fmla="*/ 1032 w 1541"/>
                <a:gd name="T13" fmla="*/ 1725 h 1768"/>
                <a:gd name="T14" fmla="*/ 1032 w 1541"/>
                <a:gd name="T15" fmla="*/ 1725 h 1768"/>
                <a:gd name="T16" fmla="*/ 1500 w 1541"/>
                <a:gd name="T17" fmla="*/ 1407 h 1768"/>
                <a:gd name="T18" fmla="*/ 1500 w 1541"/>
                <a:gd name="T19" fmla="*/ 1407 h 1768"/>
                <a:gd name="T20" fmla="*/ 1172 w 1541"/>
                <a:gd name="T21" fmla="*/ 941 h 1768"/>
                <a:gd name="T22" fmla="*/ 1172 w 1541"/>
                <a:gd name="T23" fmla="*/ 941 h 1768"/>
                <a:gd name="T24" fmla="*/ 1016 w 1541"/>
                <a:gd name="T25" fmla="*/ 711 h 1768"/>
                <a:gd name="T26" fmla="*/ 1016 w 1541"/>
                <a:gd name="T27" fmla="*/ 711 h 1768"/>
                <a:gd name="T28" fmla="*/ 1036 w 1541"/>
                <a:gd name="T29" fmla="*/ 610 h 1768"/>
                <a:gd name="T30" fmla="*/ 645 w 1541"/>
                <a:gd name="T31" fmla="*/ 10 h 1768"/>
                <a:gd name="T32" fmla="*/ 645 w 1541"/>
                <a:gd name="T33" fmla="*/ 10 h 1768"/>
                <a:gd name="T34" fmla="*/ 544 w 1541"/>
                <a:gd name="T35" fmla="*/ 0 h 1768"/>
                <a:gd name="T36" fmla="*/ 544 w 1541"/>
                <a:gd name="T37" fmla="*/ 0 h 1768"/>
                <a:gd name="T38" fmla="*/ 49 w 1541"/>
                <a:gd name="T39" fmla="*/ 41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1" h="1768">
                  <a:moveTo>
                    <a:pt x="49" y="414"/>
                  </a:moveTo>
                  <a:cubicBezTo>
                    <a:pt x="0" y="687"/>
                    <a:pt x="190" y="947"/>
                    <a:pt x="462" y="999"/>
                  </a:cubicBezTo>
                  <a:lnTo>
                    <a:pt x="462" y="999"/>
                  </a:lnTo>
                  <a:lnTo>
                    <a:pt x="564" y="1018"/>
                  </a:lnTo>
                  <a:cubicBezTo>
                    <a:pt x="670" y="1039"/>
                    <a:pt x="740" y="1141"/>
                    <a:pt x="720" y="1248"/>
                  </a:cubicBezTo>
                  <a:lnTo>
                    <a:pt x="720" y="1248"/>
                  </a:lnTo>
                  <a:cubicBezTo>
                    <a:pt x="678" y="1465"/>
                    <a:pt x="815" y="1683"/>
                    <a:pt x="1032" y="1725"/>
                  </a:cubicBezTo>
                  <a:lnTo>
                    <a:pt x="1032" y="1725"/>
                  </a:lnTo>
                  <a:cubicBezTo>
                    <a:pt x="1249" y="1768"/>
                    <a:pt x="1460" y="1625"/>
                    <a:pt x="1500" y="1407"/>
                  </a:cubicBezTo>
                  <a:lnTo>
                    <a:pt x="1500" y="1407"/>
                  </a:lnTo>
                  <a:cubicBezTo>
                    <a:pt x="1541" y="1190"/>
                    <a:pt x="1389" y="982"/>
                    <a:pt x="1172" y="941"/>
                  </a:cubicBezTo>
                  <a:lnTo>
                    <a:pt x="1172" y="941"/>
                  </a:lnTo>
                  <a:cubicBezTo>
                    <a:pt x="1066" y="920"/>
                    <a:pt x="996" y="818"/>
                    <a:pt x="1016" y="711"/>
                  </a:cubicBezTo>
                  <a:lnTo>
                    <a:pt x="1016" y="711"/>
                  </a:lnTo>
                  <a:lnTo>
                    <a:pt x="1036" y="610"/>
                  </a:lnTo>
                  <a:cubicBezTo>
                    <a:pt x="1088" y="337"/>
                    <a:pt x="917" y="65"/>
                    <a:pt x="645" y="10"/>
                  </a:cubicBezTo>
                  <a:lnTo>
                    <a:pt x="645" y="10"/>
                  </a:lnTo>
                  <a:cubicBezTo>
                    <a:pt x="611" y="3"/>
                    <a:pt x="577" y="0"/>
                    <a:pt x="544" y="0"/>
                  </a:cubicBezTo>
                  <a:lnTo>
                    <a:pt x="544" y="0"/>
                  </a:lnTo>
                  <a:cubicBezTo>
                    <a:pt x="305" y="0"/>
                    <a:pt x="93" y="170"/>
                    <a:pt x="49" y="4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id="{1E436C86-A9E6-4587-B442-513B130E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863" y="895351"/>
              <a:ext cx="314325" cy="300038"/>
            </a:xfrm>
            <a:custGeom>
              <a:avLst/>
              <a:gdLst>
                <a:gd name="T0" fmla="*/ 109 w 614"/>
                <a:gd name="T1" fmla="*/ 82 h 586"/>
                <a:gd name="T2" fmla="*/ 109 w 614"/>
                <a:gd name="T3" fmla="*/ 477 h 586"/>
                <a:gd name="T4" fmla="*/ 109 w 614"/>
                <a:gd name="T5" fmla="*/ 477 h 586"/>
                <a:gd name="T6" fmla="*/ 504 w 614"/>
                <a:gd name="T7" fmla="*/ 477 h 586"/>
                <a:gd name="T8" fmla="*/ 504 w 614"/>
                <a:gd name="T9" fmla="*/ 477 h 586"/>
                <a:gd name="T10" fmla="*/ 504 w 614"/>
                <a:gd name="T11" fmla="*/ 82 h 586"/>
                <a:gd name="T12" fmla="*/ 504 w 614"/>
                <a:gd name="T13" fmla="*/ 82 h 586"/>
                <a:gd name="T14" fmla="*/ 307 w 614"/>
                <a:gd name="T15" fmla="*/ 0 h 586"/>
                <a:gd name="T16" fmla="*/ 307 w 614"/>
                <a:gd name="T17" fmla="*/ 0 h 586"/>
                <a:gd name="T18" fmla="*/ 109 w 614"/>
                <a:gd name="T19" fmla="*/ 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4" h="586">
                  <a:moveTo>
                    <a:pt x="109" y="82"/>
                  </a:moveTo>
                  <a:cubicBezTo>
                    <a:pt x="0" y="191"/>
                    <a:pt x="0" y="368"/>
                    <a:pt x="109" y="477"/>
                  </a:cubicBezTo>
                  <a:lnTo>
                    <a:pt x="109" y="477"/>
                  </a:lnTo>
                  <a:cubicBezTo>
                    <a:pt x="218" y="586"/>
                    <a:pt x="395" y="586"/>
                    <a:pt x="504" y="477"/>
                  </a:cubicBezTo>
                  <a:lnTo>
                    <a:pt x="504" y="477"/>
                  </a:lnTo>
                  <a:cubicBezTo>
                    <a:pt x="614" y="368"/>
                    <a:pt x="614" y="191"/>
                    <a:pt x="504" y="82"/>
                  </a:cubicBezTo>
                  <a:lnTo>
                    <a:pt x="504" y="82"/>
                  </a:lnTo>
                  <a:cubicBezTo>
                    <a:pt x="450" y="27"/>
                    <a:pt x="378" y="0"/>
                    <a:pt x="307" y="0"/>
                  </a:cubicBezTo>
                  <a:lnTo>
                    <a:pt x="307" y="0"/>
                  </a:lnTo>
                  <a:cubicBezTo>
                    <a:pt x="235" y="0"/>
                    <a:pt x="164" y="27"/>
                    <a:pt x="109" y="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D6D62FD-74CB-4D25-9434-FB30650EC74F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79" y="4677724"/>
            <a:ext cx="3888432" cy="8395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D110E8-F226-42ED-9FB3-C869E2D6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579" y="2247987"/>
            <a:ext cx="3888432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639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77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46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6A87A78-7743-4202-BA09-414D014C3F09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FC1C6FE-8E98-4ADD-8819-67C3F89DBD8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C0774B-8522-47F0-83D4-FA317AB6EE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7F2A30-61F8-4104-85E9-D001D06E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E5A5-270D-41E0-B338-C1DA86E54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639D8-C12C-4075-AFC9-0643483C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1BECB-64B5-4FF3-9D67-7DD34341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FAD61-1E99-4371-B51A-6A94E8AB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4A34A-FC88-43D3-A292-04FFD549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37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2A30-61F8-4104-85E9-D001D06E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E5A5-270D-41E0-B338-C1DA86E54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639D8-C12C-4075-AFC9-0643483C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32856"/>
            <a:ext cx="3886200" cy="404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1BECB-64B5-4FF3-9D67-7DD34341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FAD61-1E99-4371-B51A-6A94E8AB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4A34A-FC88-43D3-A292-04FFD549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83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DD21-EA3D-429A-8808-5F83EA2F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C34F1-A2BC-44AF-B07C-7A5BF76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C6105-449E-4C42-95FD-206F66147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637EE-41A5-4696-BBA3-1C3141F6F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4F8E8-D22B-4A3E-AED9-3E1D9CD9B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80910-07E7-4195-BA8B-27178CD0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158A7-4537-428C-AE96-600F90719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F28B1-B75A-4358-BE90-409081AA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96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475612D-9CC0-40A3-BFC4-885BA58F864E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D5B6BD4-98D4-4202-9E37-1A1FAF1BE57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4929A0-5180-4B3B-9936-5A1599DECD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FE2938-EF95-4CB9-8B62-4A048E0B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15BB7-4595-4B5D-9730-BD9C35E7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9A8F67-D004-431B-BF17-8EC7C7CC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10282-0AD5-4004-B68F-C97D8EF5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92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2938-EF95-4CB9-8B62-4A048E0B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15BB7-4595-4B5D-9730-BD9C35E7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9A8F67-D004-431B-BF17-8EC7C7CC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10282-0AD5-4004-B68F-C97D8EF5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153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8C30204-0B93-41D2-98B6-FFDA131121F3}"/>
              </a:ext>
            </a:extLst>
          </p:cNvPr>
          <p:cNvSpPr>
            <a:spLocks/>
          </p:cNvSpPr>
          <p:nvPr userDrawn="1"/>
        </p:nvSpPr>
        <p:spPr bwMode="auto">
          <a:xfrm>
            <a:off x="3423710" y="0"/>
            <a:ext cx="5720290" cy="6840193"/>
          </a:xfrm>
          <a:custGeom>
            <a:avLst/>
            <a:gdLst>
              <a:gd name="connsiteX0" fmla="*/ 1033157 w 5720290"/>
              <a:gd name="connsiteY0" fmla="*/ 0 h 6883474"/>
              <a:gd name="connsiteX1" fmla="*/ 5720290 w 5720290"/>
              <a:gd name="connsiteY1" fmla="*/ 0 h 6883474"/>
              <a:gd name="connsiteX2" fmla="*/ 5720290 w 5720290"/>
              <a:gd name="connsiteY2" fmla="*/ 5849702 h 6883474"/>
              <a:gd name="connsiteX3" fmla="*/ 4123931 w 5720290"/>
              <a:gd name="connsiteY3" fmla="*/ 6771958 h 6883474"/>
              <a:gd name="connsiteX4" fmla="*/ 3289056 w 5720290"/>
              <a:gd name="connsiteY4" fmla="*/ 6771958 h 6883474"/>
              <a:gd name="connsiteX5" fmla="*/ 416178 w 5720290"/>
              <a:gd name="connsiteY5" fmla="*/ 5113683 h 6883474"/>
              <a:gd name="connsiteX6" fmla="*/ 0 w 5720290"/>
              <a:gd name="connsiteY6" fmla="*/ 4392909 h 6883474"/>
              <a:gd name="connsiteX7" fmla="*/ 0 w 5720290"/>
              <a:gd name="connsiteY7" fmla="*/ 1078879 h 6883474"/>
              <a:gd name="connsiteX8" fmla="*/ 416178 w 5720290"/>
              <a:gd name="connsiteY8" fmla="*/ 355590 h 688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0290" h="6883474">
                <a:moveTo>
                  <a:pt x="1033157" y="0"/>
                </a:moveTo>
                <a:lnTo>
                  <a:pt x="5720290" y="0"/>
                </a:lnTo>
                <a:lnTo>
                  <a:pt x="5720290" y="5849702"/>
                </a:lnTo>
                <a:lnTo>
                  <a:pt x="4123931" y="6771958"/>
                </a:lnTo>
                <a:cubicBezTo>
                  <a:pt x="3864135" y="6920646"/>
                  <a:pt x="3546327" y="6920646"/>
                  <a:pt x="3289056" y="6771958"/>
                </a:cubicBezTo>
                <a:lnTo>
                  <a:pt x="416178" y="5113683"/>
                </a:lnTo>
                <a:cubicBezTo>
                  <a:pt x="158906" y="4964990"/>
                  <a:pt x="0" y="4690290"/>
                  <a:pt x="0" y="4392909"/>
                </a:cubicBezTo>
                <a:lnTo>
                  <a:pt x="0" y="1078879"/>
                </a:lnTo>
                <a:cubicBezTo>
                  <a:pt x="0" y="781498"/>
                  <a:pt x="158906" y="506798"/>
                  <a:pt x="416178" y="3555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 dirty="0">
              <a:solidFill>
                <a:schemeClr val="accent2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5D8501-4975-465D-BCE9-0488C7BBEC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3710" y="1"/>
            <a:ext cx="5720290" cy="6813376"/>
          </a:xfrm>
          <a:custGeom>
            <a:avLst/>
            <a:gdLst>
              <a:gd name="connsiteX0" fmla="*/ 986331 w 5720290"/>
              <a:gd name="connsiteY0" fmla="*/ 0 h 6856487"/>
              <a:gd name="connsiteX1" fmla="*/ 5720290 w 5720290"/>
              <a:gd name="connsiteY1" fmla="*/ 0 h 6856487"/>
              <a:gd name="connsiteX2" fmla="*/ 5720290 w 5720290"/>
              <a:gd name="connsiteY2" fmla="*/ 5822715 h 6856487"/>
              <a:gd name="connsiteX3" fmla="*/ 4123931 w 5720290"/>
              <a:gd name="connsiteY3" fmla="*/ 6744971 h 6856487"/>
              <a:gd name="connsiteX4" fmla="*/ 3289056 w 5720290"/>
              <a:gd name="connsiteY4" fmla="*/ 6744971 h 6856487"/>
              <a:gd name="connsiteX5" fmla="*/ 416178 w 5720290"/>
              <a:gd name="connsiteY5" fmla="*/ 5086696 h 6856487"/>
              <a:gd name="connsiteX6" fmla="*/ 0 w 5720290"/>
              <a:gd name="connsiteY6" fmla="*/ 4365922 h 6856487"/>
              <a:gd name="connsiteX7" fmla="*/ 0 w 5720290"/>
              <a:gd name="connsiteY7" fmla="*/ 1051892 h 6856487"/>
              <a:gd name="connsiteX8" fmla="*/ 416178 w 5720290"/>
              <a:gd name="connsiteY8" fmla="*/ 328602 h 68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0290" h="6856487">
                <a:moveTo>
                  <a:pt x="986331" y="0"/>
                </a:moveTo>
                <a:lnTo>
                  <a:pt x="5720290" y="0"/>
                </a:lnTo>
                <a:lnTo>
                  <a:pt x="5720290" y="5822715"/>
                </a:lnTo>
                <a:lnTo>
                  <a:pt x="4123931" y="6744971"/>
                </a:lnTo>
                <a:cubicBezTo>
                  <a:pt x="3864135" y="6893659"/>
                  <a:pt x="3546327" y="6893659"/>
                  <a:pt x="3289056" y="6744971"/>
                </a:cubicBezTo>
                <a:lnTo>
                  <a:pt x="416178" y="5086696"/>
                </a:lnTo>
                <a:cubicBezTo>
                  <a:pt x="158906" y="4938003"/>
                  <a:pt x="0" y="4663303"/>
                  <a:pt x="0" y="4365922"/>
                </a:cubicBezTo>
                <a:lnTo>
                  <a:pt x="0" y="1051892"/>
                </a:lnTo>
                <a:cubicBezTo>
                  <a:pt x="0" y="754511"/>
                  <a:pt x="158906" y="479811"/>
                  <a:pt x="416178" y="3286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21F653-0A8C-46FD-9307-B51820C6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" y="1709739"/>
            <a:ext cx="3152032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4536F0D-D537-4DFD-9F92-731E3EE4F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824" y="4589464"/>
            <a:ext cx="3152032" cy="150018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DDEC5DD-F096-4CD1-A4AD-6BA80C40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823" y="6356351"/>
            <a:ext cx="991793" cy="365125"/>
          </a:xfrm>
        </p:spPr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38A106-5A9B-441C-BD31-81D02402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7634" y="6356351"/>
            <a:ext cx="2918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17940F-16C7-4A7E-8174-16427EE3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33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3ABC972-0CA7-4E47-962A-A596024A767A}"/>
              </a:ext>
            </a:extLst>
          </p:cNvPr>
          <p:cNvGrpSpPr/>
          <p:nvPr userDrawn="1"/>
        </p:nvGrpSpPr>
        <p:grpSpPr>
          <a:xfrm>
            <a:off x="8004449" y="5475901"/>
            <a:ext cx="1139551" cy="1354455"/>
            <a:chOff x="8004449" y="5475901"/>
            <a:chExt cx="1139551" cy="1354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09F928-AB6F-447B-BA42-53CCD31527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04449" y="5475901"/>
              <a:ext cx="1139551" cy="1354455"/>
            </a:xfrm>
            <a:custGeom>
              <a:avLst/>
              <a:gdLst>
                <a:gd name="connsiteX0" fmla="*/ 383920 w 1139551"/>
                <a:gd name="connsiteY0" fmla="*/ 0 h 1354455"/>
                <a:gd name="connsiteX1" fmla="*/ 14304 w 1139551"/>
                <a:gd name="connsiteY1" fmla="*/ 254967 h 1354455"/>
                <a:gd name="connsiteX2" fmla="*/ 0 w 1139551"/>
                <a:gd name="connsiteY2" fmla="*/ 306894 h 1354455"/>
                <a:gd name="connsiteX3" fmla="*/ 0 w 1139551"/>
                <a:gd name="connsiteY3" fmla="*/ 480012 h 1354455"/>
                <a:gd name="connsiteX4" fmla="*/ 24762 w 1139551"/>
                <a:gd name="connsiteY4" fmla="*/ 551400 h 1354455"/>
                <a:gd name="connsiteX5" fmla="*/ 319557 w 1139551"/>
                <a:gd name="connsiteY5" fmla="*/ 780949 h 1354455"/>
                <a:gd name="connsiteX6" fmla="*/ 399618 w 1139551"/>
                <a:gd name="connsiteY6" fmla="*/ 795802 h 1354455"/>
                <a:gd name="connsiteX7" fmla="*/ 522064 w 1139551"/>
                <a:gd name="connsiteY7" fmla="*/ 975600 h 1354455"/>
                <a:gd name="connsiteX8" fmla="*/ 766957 w 1139551"/>
                <a:gd name="connsiteY8" fmla="*/ 1348486 h 1354455"/>
                <a:gd name="connsiteX9" fmla="*/ 1134297 w 1139551"/>
                <a:gd name="connsiteY9" fmla="*/ 1099895 h 1354455"/>
                <a:gd name="connsiteX10" fmla="*/ 876845 w 1139551"/>
                <a:gd name="connsiteY10" fmla="*/ 735609 h 1354455"/>
                <a:gd name="connsiteX11" fmla="*/ 754399 w 1139551"/>
                <a:gd name="connsiteY11" fmla="*/ 555811 h 1354455"/>
                <a:gd name="connsiteX12" fmla="*/ 770097 w 1139551"/>
                <a:gd name="connsiteY12" fmla="*/ 476856 h 1354455"/>
                <a:gd name="connsiteX13" fmla="*/ 463196 w 1139551"/>
                <a:gd name="connsiteY13" fmla="*/ 7818 h 1354455"/>
                <a:gd name="connsiteX14" fmla="*/ 383920 w 1139551"/>
                <a:gd name="connsiteY14" fmla="*/ 0 h 135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9551" h="1354455">
                  <a:moveTo>
                    <a:pt x="383920" y="0"/>
                  </a:moveTo>
                  <a:cubicBezTo>
                    <a:pt x="219774" y="0"/>
                    <a:pt x="71855" y="101747"/>
                    <a:pt x="14304" y="254967"/>
                  </a:cubicBezTo>
                  <a:lnTo>
                    <a:pt x="0" y="306894"/>
                  </a:lnTo>
                  <a:lnTo>
                    <a:pt x="0" y="480012"/>
                  </a:lnTo>
                  <a:lnTo>
                    <a:pt x="24762" y="551400"/>
                  </a:lnTo>
                  <a:cubicBezTo>
                    <a:pt x="77828" y="666621"/>
                    <a:pt x="186121" y="755543"/>
                    <a:pt x="319557" y="780949"/>
                  </a:cubicBezTo>
                  <a:lnTo>
                    <a:pt x="399618" y="795802"/>
                  </a:lnTo>
                  <a:cubicBezTo>
                    <a:pt x="482819" y="812218"/>
                    <a:pt x="537763" y="891955"/>
                    <a:pt x="522064" y="975600"/>
                  </a:cubicBezTo>
                  <a:cubicBezTo>
                    <a:pt x="489098" y="1145236"/>
                    <a:pt x="596631" y="1315653"/>
                    <a:pt x="766957" y="1348486"/>
                  </a:cubicBezTo>
                  <a:cubicBezTo>
                    <a:pt x="937284" y="1382100"/>
                    <a:pt x="1102900" y="1270313"/>
                    <a:pt x="1134297" y="1099895"/>
                  </a:cubicBezTo>
                  <a:cubicBezTo>
                    <a:pt x="1166478" y="930260"/>
                    <a:pt x="1047171" y="767660"/>
                    <a:pt x="876845" y="735609"/>
                  </a:cubicBezTo>
                  <a:cubicBezTo>
                    <a:pt x="793645" y="719193"/>
                    <a:pt x="738700" y="639456"/>
                    <a:pt x="754399" y="555811"/>
                  </a:cubicBezTo>
                  <a:lnTo>
                    <a:pt x="770097" y="476856"/>
                  </a:lnTo>
                  <a:cubicBezTo>
                    <a:pt x="810913" y="263444"/>
                    <a:pt x="676692" y="50813"/>
                    <a:pt x="463196" y="7818"/>
                  </a:cubicBezTo>
                  <a:cubicBezTo>
                    <a:pt x="436509" y="2345"/>
                    <a:pt x="409822" y="0"/>
                    <a:pt x="38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7D7407-FCB2-4FAE-898D-F09207684B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94074" y="6393266"/>
              <a:ext cx="349926" cy="436200"/>
            </a:xfrm>
            <a:custGeom>
              <a:avLst/>
              <a:gdLst>
                <a:gd name="connsiteX0" fmla="*/ 131451 w 349926"/>
                <a:gd name="connsiteY0" fmla="*/ 0 h 436200"/>
                <a:gd name="connsiteX1" fmla="*/ 49083 w 349926"/>
                <a:gd name="connsiteY1" fmla="*/ 15906 h 436200"/>
                <a:gd name="connsiteX2" fmla="*/ 0 w 349926"/>
                <a:gd name="connsiteY2" fmla="*/ 48521 h 436200"/>
                <a:gd name="connsiteX3" fmla="*/ 0 w 349926"/>
                <a:gd name="connsiteY3" fmla="*/ 387838 h 436200"/>
                <a:gd name="connsiteX4" fmla="*/ 48887 w 349926"/>
                <a:gd name="connsiteY4" fmla="*/ 420245 h 436200"/>
                <a:gd name="connsiteX5" fmla="*/ 285439 w 349926"/>
                <a:gd name="connsiteY5" fmla="*/ 372380 h 436200"/>
                <a:gd name="connsiteX6" fmla="*/ 285439 w 349926"/>
                <a:gd name="connsiteY6" fmla="*/ 64015 h 436200"/>
                <a:gd name="connsiteX7" fmla="*/ 131451 w 349926"/>
                <a:gd name="connsiteY7" fmla="*/ 0 h 43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926" h="436200">
                  <a:moveTo>
                    <a:pt x="131451" y="0"/>
                  </a:moveTo>
                  <a:cubicBezTo>
                    <a:pt x="103311" y="0"/>
                    <a:pt x="75366" y="5270"/>
                    <a:pt x="49083" y="15906"/>
                  </a:cubicBezTo>
                  <a:lnTo>
                    <a:pt x="0" y="48521"/>
                  </a:lnTo>
                  <a:lnTo>
                    <a:pt x="0" y="387838"/>
                  </a:lnTo>
                  <a:lnTo>
                    <a:pt x="48887" y="420245"/>
                  </a:lnTo>
                  <a:cubicBezTo>
                    <a:pt x="127738" y="452155"/>
                    <a:pt x="221537" y="436200"/>
                    <a:pt x="285439" y="372380"/>
                  </a:cubicBezTo>
                  <a:cubicBezTo>
                    <a:pt x="371422" y="287287"/>
                    <a:pt x="371422" y="149108"/>
                    <a:pt x="285439" y="64015"/>
                  </a:cubicBezTo>
                  <a:cubicBezTo>
                    <a:pt x="243229" y="21078"/>
                    <a:pt x="186949" y="0"/>
                    <a:pt x="13145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2DD25C-66E5-4F53-AA69-EDB83093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Autofit/>
          </a:bodyPr>
          <a:lstStyle>
            <a:lvl1pPr>
              <a:defRPr sz="17925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B5E7F-DB0C-42F3-9FF1-86C17191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897A-5DCC-400B-B196-7E81679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70F4-EF07-41F2-BB11-C291CB1A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96568-E4B6-41E2-BEEB-6D9A3658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92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844703D-FD65-489B-93B5-1CACC08F257C}"/>
              </a:ext>
            </a:extLst>
          </p:cNvPr>
          <p:cNvSpPr/>
          <p:nvPr userDrawn="1"/>
        </p:nvSpPr>
        <p:spPr>
          <a:xfrm>
            <a:off x="628650" y="1092522"/>
            <a:ext cx="7886700" cy="4856674"/>
          </a:xfrm>
          <a:prstGeom prst="roundRect">
            <a:avLst>
              <a:gd name="adj" fmla="val 10989"/>
            </a:avLst>
          </a:prstGeom>
          <a:solidFill>
            <a:schemeClr val="tx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A03C8AA3-48B3-4F30-AD14-4115D55B8F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7558" y="1104895"/>
            <a:ext cx="7128886" cy="48443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E755C-4715-465F-9203-C6456633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5D7C4-3EFC-492C-AADE-B9EC1295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570E-8AE2-4891-896B-D277CE7F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C2E413-A937-43E8-AFB1-3AEBB6BDC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6741" y="5418226"/>
            <a:ext cx="2550519" cy="647826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429FC28-CF06-4D51-AD02-23EFD5B85E92}"/>
              </a:ext>
            </a:extLst>
          </p:cNvPr>
          <p:cNvSpPr/>
          <p:nvPr userDrawn="1"/>
        </p:nvSpPr>
        <p:spPr>
          <a:xfrm>
            <a:off x="462041" y="638874"/>
            <a:ext cx="1314337" cy="1138535"/>
          </a:xfrm>
          <a:custGeom>
            <a:avLst/>
            <a:gdLst>
              <a:gd name="connsiteX0" fmla="*/ 1183182 w 1314337"/>
              <a:gd name="connsiteY0" fmla="*/ 0 h 1138535"/>
              <a:gd name="connsiteX1" fmla="*/ 1314337 w 1314337"/>
              <a:gd name="connsiteY1" fmla="*/ 248357 h 1138535"/>
              <a:gd name="connsiteX2" fmla="*/ 1092490 w 1314337"/>
              <a:gd name="connsiteY2" fmla="*/ 398348 h 1138535"/>
              <a:gd name="connsiteX3" fmla="*/ 1024122 w 1314337"/>
              <a:gd name="connsiteY3" fmla="*/ 574849 h 1138535"/>
              <a:gd name="connsiteX4" fmla="*/ 1314337 w 1314337"/>
              <a:gd name="connsiteY4" fmla="*/ 574849 h 1138535"/>
              <a:gd name="connsiteX5" fmla="*/ 1314337 w 1314337"/>
              <a:gd name="connsiteY5" fmla="*/ 1138535 h 1138535"/>
              <a:gd name="connsiteX6" fmla="*/ 707397 w 1314337"/>
              <a:gd name="connsiteY6" fmla="*/ 1138535 h 1138535"/>
              <a:gd name="connsiteX7" fmla="*/ 707397 w 1314337"/>
              <a:gd name="connsiteY7" fmla="*/ 671122 h 1138535"/>
              <a:gd name="connsiteX8" fmla="*/ 814833 w 1314337"/>
              <a:gd name="connsiteY8" fmla="*/ 263705 h 1138535"/>
              <a:gd name="connsiteX9" fmla="*/ 1183182 w 1314337"/>
              <a:gd name="connsiteY9" fmla="*/ 0 h 1138535"/>
              <a:gd name="connsiteX10" fmla="*/ 475784 w 1314337"/>
              <a:gd name="connsiteY10" fmla="*/ 0 h 1138535"/>
              <a:gd name="connsiteX11" fmla="*/ 606939 w 1314337"/>
              <a:gd name="connsiteY11" fmla="*/ 248357 h 1138535"/>
              <a:gd name="connsiteX12" fmla="*/ 385092 w 1314337"/>
              <a:gd name="connsiteY12" fmla="*/ 398348 h 1138535"/>
              <a:gd name="connsiteX13" fmla="*/ 316724 w 1314337"/>
              <a:gd name="connsiteY13" fmla="*/ 574849 h 1138535"/>
              <a:gd name="connsiteX14" fmla="*/ 606939 w 1314337"/>
              <a:gd name="connsiteY14" fmla="*/ 574849 h 1138535"/>
              <a:gd name="connsiteX15" fmla="*/ 606939 w 1314337"/>
              <a:gd name="connsiteY15" fmla="*/ 1138535 h 1138535"/>
              <a:gd name="connsiteX16" fmla="*/ 0 w 1314337"/>
              <a:gd name="connsiteY16" fmla="*/ 1138535 h 1138535"/>
              <a:gd name="connsiteX17" fmla="*/ 0 w 1314337"/>
              <a:gd name="connsiteY17" fmla="*/ 671122 h 1138535"/>
              <a:gd name="connsiteX18" fmla="*/ 107435 w 1314337"/>
              <a:gd name="connsiteY18" fmla="*/ 263705 h 1138535"/>
              <a:gd name="connsiteX19" fmla="*/ 475784 w 1314337"/>
              <a:gd name="connsiteY19" fmla="*/ 0 h 113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14337" h="1138535">
                <a:moveTo>
                  <a:pt x="1183182" y="0"/>
                </a:moveTo>
                <a:lnTo>
                  <a:pt x="1314337" y="248357"/>
                </a:lnTo>
                <a:cubicBezTo>
                  <a:pt x="1207367" y="298586"/>
                  <a:pt x="1133418" y="348583"/>
                  <a:pt x="1092490" y="398348"/>
                </a:cubicBezTo>
                <a:cubicBezTo>
                  <a:pt x="1051562" y="448112"/>
                  <a:pt x="1028773" y="506946"/>
                  <a:pt x="1024122" y="574849"/>
                </a:cubicBezTo>
                <a:lnTo>
                  <a:pt x="1314337" y="574849"/>
                </a:lnTo>
                <a:lnTo>
                  <a:pt x="1314337" y="1138535"/>
                </a:lnTo>
                <a:lnTo>
                  <a:pt x="707397" y="1138535"/>
                </a:lnTo>
                <a:lnTo>
                  <a:pt x="707397" y="671122"/>
                </a:lnTo>
                <a:cubicBezTo>
                  <a:pt x="707397" y="499039"/>
                  <a:pt x="743209" y="363234"/>
                  <a:pt x="814833" y="263705"/>
                </a:cubicBezTo>
                <a:cubicBezTo>
                  <a:pt x="886456" y="164176"/>
                  <a:pt x="1009239" y="76274"/>
                  <a:pt x="1183182" y="0"/>
                </a:cubicBezTo>
                <a:close/>
                <a:moveTo>
                  <a:pt x="475784" y="0"/>
                </a:moveTo>
                <a:lnTo>
                  <a:pt x="606939" y="248357"/>
                </a:lnTo>
                <a:cubicBezTo>
                  <a:pt x="499969" y="298586"/>
                  <a:pt x="426020" y="348583"/>
                  <a:pt x="385092" y="398348"/>
                </a:cubicBezTo>
                <a:cubicBezTo>
                  <a:pt x="344165" y="448112"/>
                  <a:pt x="321375" y="506946"/>
                  <a:pt x="316724" y="574849"/>
                </a:cubicBezTo>
                <a:lnTo>
                  <a:pt x="606939" y="574849"/>
                </a:lnTo>
                <a:lnTo>
                  <a:pt x="606939" y="1138535"/>
                </a:lnTo>
                <a:lnTo>
                  <a:pt x="0" y="1138535"/>
                </a:lnTo>
                <a:lnTo>
                  <a:pt x="0" y="671122"/>
                </a:lnTo>
                <a:cubicBezTo>
                  <a:pt x="0" y="499039"/>
                  <a:pt x="35811" y="363234"/>
                  <a:pt x="107435" y="263705"/>
                </a:cubicBezTo>
                <a:cubicBezTo>
                  <a:pt x="179058" y="164176"/>
                  <a:pt x="301842" y="76274"/>
                  <a:pt x="4757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858E71B-D8AA-4076-A45A-093EB2068292}"/>
              </a:ext>
            </a:extLst>
          </p:cNvPr>
          <p:cNvSpPr/>
          <p:nvPr userDrawn="1"/>
        </p:nvSpPr>
        <p:spPr>
          <a:xfrm>
            <a:off x="7411675" y="4571930"/>
            <a:ext cx="1314337" cy="1138535"/>
          </a:xfrm>
          <a:custGeom>
            <a:avLst/>
            <a:gdLst>
              <a:gd name="connsiteX0" fmla="*/ 707397 w 1314337"/>
              <a:gd name="connsiteY0" fmla="*/ 0 h 1138535"/>
              <a:gd name="connsiteX1" fmla="*/ 1314337 w 1314337"/>
              <a:gd name="connsiteY1" fmla="*/ 0 h 1138535"/>
              <a:gd name="connsiteX2" fmla="*/ 1314337 w 1314337"/>
              <a:gd name="connsiteY2" fmla="*/ 467413 h 1138535"/>
              <a:gd name="connsiteX3" fmla="*/ 1206902 w 1314337"/>
              <a:gd name="connsiteY3" fmla="*/ 875528 h 1138535"/>
              <a:gd name="connsiteX4" fmla="*/ 839947 w 1314337"/>
              <a:gd name="connsiteY4" fmla="*/ 1138535 h 1138535"/>
              <a:gd name="connsiteX5" fmla="*/ 707397 w 1314337"/>
              <a:gd name="connsiteY5" fmla="*/ 890178 h 1138535"/>
              <a:gd name="connsiteX6" fmla="*/ 929942 w 1314337"/>
              <a:gd name="connsiteY6" fmla="*/ 740187 h 1138535"/>
              <a:gd name="connsiteX7" fmla="*/ 997612 w 1314337"/>
              <a:gd name="connsiteY7" fmla="*/ 563687 h 1138535"/>
              <a:gd name="connsiteX8" fmla="*/ 707397 w 1314337"/>
              <a:gd name="connsiteY8" fmla="*/ 563687 h 1138535"/>
              <a:gd name="connsiteX9" fmla="*/ 0 w 1314337"/>
              <a:gd name="connsiteY9" fmla="*/ 0 h 1138535"/>
              <a:gd name="connsiteX10" fmla="*/ 606939 w 1314337"/>
              <a:gd name="connsiteY10" fmla="*/ 0 h 1138535"/>
              <a:gd name="connsiteX11" fmla="*/ 606939 w 1314337"/>
              <a:gd name="connsiteY11" fmla="*/ 467413 h 1138535"/>
              <a:gd name="connsiteX12" fmla="*/ 499504 w 1314337"/>
              <a:gd name="connsiteY12" fmla="*/ 875528 h 1138535"/>
              <a:gd name="connsiteX13" fmla="*/ 132550 w 1314337"/>
              <a:gd name="connsiteY13" fmla="*/ 1138535 h 1138535"/>
              <a:gd name="connsiteX14" fmla="*/ 0 w 1314337"/>
              <a:gd name="connsiteY14" fmla="*/ 890178 h 1138535"/>
              <a:gd name="connsiteX15" fmla="*/ 222544 w 1314337"/>
              <a:gd name="connsiteY15" fmla="*/ 740187 h 1138535"/>
              <a:gd name="connsiteX16" fmla="*/ 290214 w 1314337"/>
              <a:gd name="connsiteY16" fmla="*/ 563687 h 1138535"/>
              <a:gd name="connsiteX17" fmla="*/ 0 w 1314337"/>
              <a:gd name="connsiteY17" fmla="*/ 563687 h 113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14337" h="1138535">
                <a:moveTo>
                  <a:pt x="707397" y="0"/>
                </a:moveTo>
                <a:lnTo>
                  <a:pt x="1314337" y="0"/>
                </a:lnTo>
                <a:lnTo>
                  <a:pt x="1314337" y="467413"/>
                </a:lnTo>
                <a:cubicBezTo>
                  <a:pt x="1314337" y="639496"/>
                  <a:pt x="1278525" y="775534"/>
                  <a:pt x="1206902" y="875528"/>
                </a:cubicBezTo>
                <a:cubicBezTo>
                  <a:pt x="1135278" y="975522"/>
                  <a:pt x="1012960" y="1063191"/>
                  <a:pt x="839947" y="1138535"/>
                </a:cubicBezTo>
                <a:lnTo>
                  <a:pt x="707397" y="890178"/>
                </a:lnTo>
                <a:cubicBezTo>
                  <a:pt x="815298" y="839949"/>
                  <a:pt x="889479" y="789952"/>
                  <a:pt x="929942" y="740187"/>
                </a:cubicBezTo>
                <a:cubicBezTo>
                  <a:pt x="970404" y="690423"/>
                  <a:pt x="992961" y="631589"/>
                  <a:pt x="997612" y="563687"/>
                </a:cubicBezTo>
                <a:lnTo>
                  <a:pt x="707397" y="563687"/>
                </a:lnTo>
                <a:close/>
                <a:moveTo>
                  <a:pt x="0" y="0"/>
                </a:moveTo>
                <a:lnTo>
                  <a:pt x="606939" y="0"/>
                </a:lnTo>
                <a:lnTo>
                  <a:pt x="606939" y="467413"/>
                </a:lnTo>
                <a:cubicBezTo>
                  <a:pt x="606939" y="639496"/>
                  <a:pt x="571127" y="775534"/>
                  <a:pt x="499504" y="875528"/>
                </a:cubicBezTo>
                <a:cubicBezTo>
                  <a:pt x="427880" y="975522"/>
                  <a:pt x="305562" y="1063191"/>
                  <a:pt x="132550" y="1138535"/>
                </a:cubicBezTo>
                <a:lnTo>
                  <a:pt x="0" y="890178"/>
                </a:lnTo>
                <a:cubicBezTo>
                  <a:pt x="107900" y="839949"/>
                  <a:pt x="182081" y="789952"/>
                  <a:pt x="222544" y="740187"/>
                </a:cubicBezTo>
                <a:cubicBezTo>
                  <a:pt x="263007" y="690423"/>
                  <a:pt x="285563" y="631589"/>
                  <a:pt x="290214" y="563687"/>
                </a:cubicBezTo>
                <a:lnTo>
                  <a:pt x="0" y="5636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0" dist="190500" dir="2700000" algn="tl" rotWithShape="0">
              <a:prstClr val="black">
                <a:alpha val="75000"/>
              </a:prstClr>
            </a:outerShdw>
          </a:effectLst>
        </p:spPr>
        <p:txBody>
          <a:bodyPr rot="0" spcFirstLastPara="0" vertOverflow="overflow" horzOverflow="overflow" vert="horz" wrap="square" lIns="38576" tIns="19289" rIns="38576" bIns="19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3038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81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E755C-4715-465F-9203-C6456633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5D7C4-3EFC-492C-AADE-B9EC12958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570E-8AE2-4891-896B-D277CE7F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872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F47F-AA91-4217-B185-2B5003B4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0500B-CB6E-4F01-AE5A-145D2C52A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5FC32-62DA-4C29-AC47-9346B0102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B9FD3-4DC9-4005-8084-8D6B41008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3B07D-A6EF-413A-A0F7-B19F5B2E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B32C7-6203-4E15-BACF-B7EE4BA46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590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3D72-9D3D-4F56-86D5-B465FC3D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3E4490-E1AE-41C5-A3D8-A13EFDD4F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C2A24-00C6-4626-AFB1-F3E9CD4BF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A3B39-8771-4BA2-AE35-B9F03335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2F4E5-45FD-4114-A8C1-5E5A44B1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BBD6A-432E-4568-A31D-F656C7A7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68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829F-FAE1-46B6-913F-66F858EE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C9C02-9CC9-4E3C-B0AC-6B097A97F4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9608C-FD8B-468E-BFFE-E5780665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82595-38A5-4C07-9E86-395419CE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54A46-405E-40A6-90F8-759C508E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54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1D9723-64D6-4009-805A-750DC0F30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8BE3B-CE03-48AC-AF26-41A298CBE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C3052-B266-4F14-AB3C-41AC9895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A54A7-907E-4B80-B9DB-8966D9252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AC758-7883-44D2-A1A7-A777D596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22B4-381E-481C-AFD8-67FB4DE2E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46304"/>
            <a:ext cx="8229600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8473620" y="5799923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400" rtl="0" eaLnBrk="1" latinLnBrk="0" hangingPunct="1">
        <a:spcBef>
          <a:spcPct val="0"/>
        </a:spcBef>
        <a:buNone/>
        <a:defRPr lang="en-US" sz="32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639461" y="2574491"/>
            <a:ext cx="586508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766"/>
            <a:r>
              <a:rPr lang="en-US" sz="405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405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405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4930" y="341033"/>
            <a:ext cx="2914141" cy="80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0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hf hdr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7B1371-D999-4596-99D3-4DF32607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8ADF3-23B9-4D2D-9652-8FD88A8F3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60847"/>
            <a:ext cx="7886700" cy="411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D980-5CB4-42CE-99CF-A8114F49E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06BCC-AE84-4505-A903-D9967DD94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754D9-607B-4A5A-A969-B3B81F333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56C22B4-381E-481C-AFD8-67FB4DE2ED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83F006-1434-4427-9164-A20D11AC35E5}"/>
              </a:ext>
            </a:extLst>
          </p:cNvPr>
          <p:cNvSpPr/>
          <p:nvPr userDrawn="1"/>
        </p:nvSpPr>
        <p:spPr>
          <a:xfrm rot="5400000">
            <a:off x="8678099" y="5823007"/>
            <a:ext cx="1430200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0723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809" r:id="rId12"/>
    <p:sldLayoutId id="2147483788" r:id="rId13"/>
    <p:sldLayoutId id="2147483789" r:id="rId14"/>
    <p:sldLayoutId id="2147483805" r:id="rId15"/>
    <p:sldLayoutId id="2147483790" r:id="rId16"/>
    <p:sldLayoutId id="2147483791" r:id="rId17"/>
    <p:sldLayoutId id="2147483806" r:id="rId18"/>
    <p:sldLayoutId id="2147483792" r:id="rId19"/>
    <p:sldLayoutId id="2147483793" r:id="rId20"/>
    <p:sldLayoutId id="2147483794" r:id="rId21"/>
    <p:sldLayoutId id="2147483808" r:id="rId22"/>
    <p:sldLayoutId id="2147483795" r:id="rId23"/>
    <p:sldLayoutId id="2147483796" r:id="rId24"/>
    <p:sldLayoutId id="2147483807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4" r:id="rId33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3fPXt37X6UQ?utm_source=unsplash&amp;utm_medium=referral&amp;utm_content=creditCopyTex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3fPXt37X6UQ?utm_source=unsplash&amp;utm_medium=referral&amp;utm_content=creditCopyTex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unsplash.com/search/photos/shake-hands?utm_source=unsplash&amp;utm_medium=referral&amp;utm_content=creditCopyText" TargetMode="External"/><Relationship Id="rId4" Type="http://schemas.openxmlformats.org/officeDocument/2006/relationships/hyperlink" Target="https://unsplash.com/photos/7uGUFCyH3GY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3I7Sg4u5CVA?utm_source=unsplash&amp;utm_medium=referral&amp;utm_content=creditCopyTex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unsplash.com/search/photos/meeting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58EDE2-9C12-4E95-AE15-1944DE252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2420887"/>
            <a:ext cx="3888432" cy="2376265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Совершенствование комплексных </a:t>
            </a:r>
            <a:r>
              <a:rPr lang="ru-RU" sz="2400" dirty="0"/>
              <a:t>трансформаторных подстанций (КТП) путём применения умных вакуумных выключателей типа BB/TEL</a:t>
            </a:r>
            <a:endParaRPr lang="en-US" sz="24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6DCAC89-5D68-4BB2-9B66-DFA32988E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4797152"/>
            <a:ext cx="3888432" cy="72008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Научно-исследовательский проект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3C46AC-D74D-41C6-9322-161C850FCE20}"/>
              </a:ext>
            </a:extLst>
          </p:cNvPr>
          <p:cNvSpPr/>
          <p:nvPr/>
        </p:nvSpPr>
        <p:spPr>
          <a:xfrm>
            <a:off x="3040187" y="7040556"/>
            <a:ext cx="311098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3"/>
              </a:rPr>
              <a:t>Charles Forerunner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2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Умный вакуумный выключатель </a:t>
            </a:r>
            <a:r>
              <a:rPr lang="ru-RU" sz="2400" b="0" dirty="0"/>
              <a:t>представляет собой устройство, обеспечивающее автоматическое включение и выключение питания трансформаторов на подстанциях, на основе определенных условий или настроек.</a:t>
            </a:r>
            <a:endParaRPr lang="en-US" sz="24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0578806-54D9-4D37-B865-BA2600D47AAD}"/>
              </a:ext>
            </a:extLst>
          </p:cNvPr>
          <p:cNvSpPr txBox="1"/>
          <p:nvPr/>
        </p:nvSpPr>
        <p:spPr>
          <a:xfrm>
            <a:off x="1566735" y="1954481"/>
            <a:ext cx="3118915" cy="1246495"/>
          </a:xfrm>
          <a:prstGeom prst="rect">
            <a:avLst/>
          </a:prstGeom>
          <a:noFill/>
        </p:spPr>
        <p:txBody>
          <a:bodyPr wrap="square" tIns="137160" bIns="0" rtlCol="0" anchor="b">
            <a:spAutoFit/>
          </a:bodyPr>
          <a:lstStyle/>
          <a:p>
            <a:pPr defTabSz="685766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Датчики: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Умный вакуумный выключатель оснащен датчиком с импульсным выходом.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B4E1CB5-770B-4761-9F0D-AE9E9D7DAAE6}"/>
              </a:ext>
            </a:extLst>
          </p:cNvPr>
          <p:cNvSpPr txBox="1"/>
          <p:nvPr/>
        </p:nvSpPr>
        <p:spPr>
          <a:xfrm>
            <a:off x="1512131" y="3284040"/>
            <a:ext cx="3259777" cy="2354491"/>
          </a:xfrm>
          <a:prstGeom prst="rect">
            <a:avLst/>
          </a:prstGeom>
          <a:noFill/>
        </p:spPr>
        <p:txBody>
          <a:bodyPr wrap="square" tIns="137160" bIns="0" rtlCol="0" anchor="b">
            <a:spAutoFit/>
          </a:bodyPr>
          <a:lstStyle/>
          <a:p>
            <a:pPr defTabSz="685766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Подключение к сети: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Устройство подключается к электрической сети и контролирует электрическое питание устройств, подключенных к нему отправляя сигналы в приложение.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BF66E086-42AB-4B5C-8F92-D1313B24C01C}"/>
              </a:ext>
            </a:extLst>
          </p:cNvPr>
          <p:cNvSpPr txBox="1"/>
          <p:nvPr/>
        </p:nvSpPr>
        <p:spPr>
          <a:xfrm>
            <a:off x="5746021" y="1954481"/>
            <a:ext cx="3316010" cy="2077492"/>
          </a:xfrm>
          <a:prstGeom prst="rect">
            <a:avLst/>
          </a:prstGeom>
          <a:noFill/>
        </p:spPr>
        <p:txBody>
          <a:bodyPr wrap="square" tIns="137160" bIns="0" rtlCol="0" anchor="b">
            <a:spAutoFit/>
          </a:bodyPr>
          <a:lstStyle/>
          <a:p>
            <a:pPr defTabSz="685766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Установка настроек: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Пользователь может установить определенные условия или настроить умный вакуумный выключатель с помощью приложения или панели управления.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3EFBD3E-E2CF-446C-97E6-590353E4829B}"/>
              </a:ext>
            </a:extLst>
          </p:cNvPr>
          <p:cNvSpPr txBox="1"/>
          <p:nvPr/>
        </p:nvSpPr>
        <p:spPr>
          <a:xfrm>
            <a:off x="5731455" y="3986902"/>
            <a:ext cx="3510390" cy="1800493"/>
          </a:xfrm>
          <a:prstGeom prst="rect">
            <a:avLst/>
          </a:prstGeom>
          <a:noFill/>
        </p:spPr>
        <p:txBody>
          <a:bodyPr wrap="square" tIns="137160" bIns="0" rtlCol="0" anchor="b">
            <a:spAutoFit/>
          </a:bodyPr>
          <a:lstStyle/>
          <a:p>
            <a:pPr defTabSz="685766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Автоматическое управление: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Основываясь на заданных условиях или настройках, умный вакуумный выключатель автоматически контролирует питание устройств.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CB689667-FFA6-4232-8CC7-7E0783E72559}"/>
              </a:ext>
            </a:extLst>
          </p:cNvPr>
          <p:cNvSpPr>
            <a:spLocks/>
          </p:cNvSpPr>
          <p:nvPr/>
        </p:nvSpPr>
        <p:spPr bwMode="auto">
          <a:xfrm>
            <a:off x="639516" y="1987860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en-US" sz="3600" b="1" dirty="0">
                <a:solidFill>
                  <a:srgbClr val="25252B"/>
                </a:solidFill>
                <a:latin typeface="Calibri" panose="020F0502020204030204"/>
              </a:rPr>
              <a:t>01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6803D66-E278-4500-9033-B327E9058A40}"/>
              </a:ext>
            </a:extLst>
          </p:cNvPr>
          <p:cNvSpPr>
            <a:spLocks/>
          </p:cNvSpPr>
          <p:nvPr/>
        </p:nvSpPr>
        <p:spPr bwMode="auto">
          <a:xfrm>
            <a:off x="609823" y="3356475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en-US" sz="3600" b="1" dirty="0" smtClean="0">
                <a:solidFill>
                  <a:srgbClr val="25252B"/>
                </a:solidFill>
                <a:latin typeface="Calibri" panose="020F0502020204030204"/>
              </a:rPr>
              <a:t>0</a:t>
            </a:r>
            <a:r>
              <a:rPr lang="ru-RU" sz="3600" b="1" dirty="0" smtClean="0">
                <a:solidFill>
                  <a:srgbClr val="25252B"/>
                </a:solidFill>
                <a:latin typeface="Calibri" panose="020F0502020204030204"/>
              </a:rPr>
              <a:t>2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C8D6055-878D-4A2F-8704-D06C26C1C524}"/>
              </a:ext>
            </a:extLst>
          </p:cNvPr>
          <p:cNvSpPr>
            <a:spLocks/>
          </p:cNvSpPr>
          <p:nvPr/>
        </p:nvSpPr>
        <p:spPr bwMode="auto">
          <a:xfrm>
            <a:off x="4783332" y="1984348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en-US" sz="3600" b="1" dirty="0" smtClean="0">
                <a:solidFill>
                  <a:srgbClr val="25252B"/>
                </a:solidFill>
                <a:latin typeface="Calibri" panose="020F0502020204030204"/>
              </a:rPr>
              <a:t>0</a:t>
            </a:r>
            <a:r>
              <a:rPr lang="ru-RU" sz="3600" b="1" dirty="0" smtClean="0">
                <a:solidFill>
                  <a:srgbClr val="25252B"/>
                </a:solidFill>
                <a:latin typeface="Calibri" panose="020F0502020204030204"/>
              </a:rPr>
              <a:t>3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50AFD55C-142D-45ED-95E0-6B00E41695C2}"/>
              </a:ext>
            </a:extLst>
          </p:cNvPr>
          <p:cNvSpPr>
            <a:spLocks/>
          </p:cNvSpPr>
          <p:nvPr/>
        </p:nvSpPr>
        <p:spPr bwMode="auto">
          <a:xfrm>
            <a:off x="4754759" y="3902844"/>
            <a:ext cx="865007" cy="967946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ctr" anchorCtr="0" compatLnSpc="1">
            <a:prstTxWarp prst="textNoShape">
              <a:avLst/>
            </a:prstTxWarp>
          </a:bodyPr>
          <a:lstStyle/>
          <a:p>
            <a:pPr algn="ctr" defTabSz="685766"/>
            <a:r>
              <a:rPr lang="en-US" sz="3600" b="1" dirty="0" smtClean="0">
                <a:solidFill>
                  <a:srgbClr val="25252B"/>
                </a:solidFill>
                <a:latin typeface="Calibri" panose="020F0502020204030204"/>
              </a:rPr>
              <a:t>0</a:t>
            </a:r>
            <a:r>
              <a:rPr lang="ru-RU" sz="3600" b="1" dirty="0" smtClean="0">
                <a:solidFill>
                  <a:srgbClr val="25252B"/>
                </a:solidFill>
                <a:latin typeface="Calibri" panose="020F0502020204030204"/>
              </a:rPr>
              <a:t>4</a:t>
            </a:r>
            <a:endParaRPr lang="en-US" sz="3600" b="1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61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E13C-CA50-40CF-B938-DCC3435CC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Календарный план проекта</a:t>
            </a:r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553F846-0BFD-4750-9D94-DFF422D2625A}"/>
              </a:ext>
            </a:extLst>
          </p:cNvPr>
          <p:cNvSpPr/>
          <p:nvPr/>
        </p:nvSpPr>
        <p:spPr>
          <a:xfrm>
            <a:off x="413498" y="4560229"/>
            <a:ext cx="1498096" cy="1461060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ru-RU" sz="1500" b="1" dirty="0" smtClean="0">
                <a:solidFill>
                  <a:prstClr val="white"/>
                </a:solidFill>
                <a:latin typeface="Calibri" panose="020F0502020204030204"/>
              </a:rPr>
              <a:t>Сбор  и обработка </a:t>
            </a:r>
            <a:r>
              <a:rPr lang="ru-RU" sz="1500" b="1" dirty="0" err="1" smtClean="0">
                <a:solidFill>
                  <a:prstClr val="white"/>
                </a:solidFill>
                <a:latin typeface="Calibri" panose="020F0502020204030204"/>
              </a:rPr>
              <a:t>информацион</a:t>
            </a:r>
            <a:r>
              <a:rPr lang="ru-RU" sz="1500" b="1" dirty="0" smtClean="0">
                <a:solidFill>
                  <a:prstClr val="white"/>
                </a:solidFill>
                <a:latin typeface="Calibri" panose="020F0502020204030204"/>
              </a:rPr>
              <a:t>-ной базы, анализ рынка</a:t>
            </a:r>
            <a:endParaRPr lang="en-US" sz="15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1704A3C-75B2-4E09-9002-7FC2DC2F1509}"/>
              </a:ext>
            </a:extLst>
          </p:cNvPr>
          <p:cNvSpPr/>
          <p:nvPr/>
        </p:nvSpPr>
        <p:spPr>
          <a:xfrm>
            <a:off x="5458526" y="4560229"/>
            <a:ext cx="1590301" cy="1461059"/>
          </a:xfrm>
          <a:custGeom>
            <a:avLst/>
            <a:gdLst>
              <a:gd name="connsiteX0" fmla="*/ 0 w 2120401"/>
              <a:gd name="connsiteY0" fmla="*/ 0 h 672353"/>
              <a:gd name="connsiteX1" fmla="*/ 2120401 w 2120401"/>
              <a:gd name="connsiteY1" fmla="*/ 0 h 672353"/>
              <a:gd name="connsiteX2" fmla="*/ 2120401 w 2120401"/>
              <a:gd name="connsiteY2" fmla="*/ 672353 h 672353"/>
              <a:gd name="connsiteX3" fmla="*/ 0 w 2120401"/>
              <a:gd name="connsiteY3" fmla="*/ 672353 h 672353"/>
              <a:gd name="connsiteX4" fmla="*/ 0 w 2120401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1" h="672353">
                <a:moveTo>
                  <a:pt x="0" y="0"/>
                </a:moveTo>
                <a:lnTo>
                  <a:pt x="2120401" y="0"/>
                </a:lnTo>
                <a:lnTo>
                  <a:pt x="2120401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ru-RU" sz="1500" b="1" dirty="0">
                <a:solidFill>
                  <a:srgbClr val="404152"/>
                </a:solidFill>
              </a:rPr>
              <a:t>Расчёт стоимости изготовления умного вакуумного выключателя</a:t>
            </a:r>
            <a:endParaRPr lang="en-US" sz="1500" b="1" dirty="0">
              <a:solidFill>
                <a:srgbClr val="404152"/>
              </a:solidFill>
              <a:latin typeface="Calibri" panose="020F0502020204030204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E377398-07C7-481B-8588-098704D06D4D}"/>
              </a:ext>
            </a:extLst>
          </p:cNvPr>
          <p:cNvSpPr/>
          <p:nvPr/>
        </p:nvSpPr>
        <p:spPr>
          <a:xfrm>
            <a:off x="2095174" y="4560229"/>
            <a:ext cx="1590302" cy="1461059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ru-RU" sz="1500" b="1" dirty="0" smtClean="0">
                <a:solidFill>
                  <a:srgbClr val="404152"/>
                </a:solidFill>
                <a:latin typeface="Calibri" panose="020F0502020204030204"/>
              </a:rPr>
              <a:t>Разработка модели вакуумного выключателя</a:t>
            </a:r>
            <a:endParaRPr lang="en-US" sz="1500" b="1" dirty="0">
              <a:solidFill>
                <a:srgbClr val="404152"/>
              </a:solidFill>
              <a:latin typeface="Calibri" panose="020F0502020204030204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E6163F5-3BDE-42E1-996F-146609BE2B02}"/>
              </a:ext>
            </a:extLst>
          </p:cNvPr>
          <p:cNvSpPr/>
          <p:nvPr/>
        </p:nvSpPr>
        <p:spPr>
          <a:xfrm>
            <a:off x="3776849" y="4560230"/>
            <a:ext cx="1590302" cy="1461058"/>
          </a:xfrm>
          <a:custGeom>
            <a:avLst/>
            <a:gdLst>
              <a:gd name="connsiteX0" fmla="*/ 0 w 2120402"/>
              <a:gd name="connsiteY0" fmla="*/ 0 h 672353"/>
              <a:gd name="connsiteX1" fmla="*/ 2120402 w 2120402"/>
              <a:gd name="connsiteY1" fmla="*/ 0 h 672353"/>
              <a:gd name="connsiteX2" fmla="*/ 2120402 w 2120402"/>
              <a:gd name="connsiteY2" fmla="*/ 672353 h 672353"/>
              <a:gd name="connsiteX3" fmla="*/ 0 w 2120402"/>
              <a:gd name="connsiteY3" fmla="*/ 672353 h 672353"/>
              <a:gd name="connsiteX4" fmla="*/ 0 w 2120402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2" h="672353">
                <a:moveTo>
                  <a:pt x="0" y="0"/>
                </a:moveTo>
                <a:lnTo>
                  <a:pt x="2120402" y="0"/>
                </a:lnTo>
                <a:lnTo>
                  <a:pt x="2120402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ru-RU" sz="1500" b="1" dirty="0">
                <a:solidFill>
                  <a:prstClr val="white"/>
                </a:solidFill>
              </a:rPr>
              <a:t>Внедрение датчика с импульсным выходом</a:t>
            </a:r>
            <a:endParaRPr lang="en-US" sz="15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579CB15-2ACC-4BB8-8EC2-5FF3C3458079}"/>
              </a:ext>
            </a:extLst>
          </p:cNvPr>
          <p:cNvSpPr/>
          <p:nvPr/>
        </p:nvSpPr>
        <p:spPr>
          <a:xfrm>
            <a:off x="7142844" y="4560230"/>
            <a:ext cx="1590300" cy="1461058"/>
          </a:xfrm>
          <a:custGeom>
            <a:avLst/>
            <a:gdLst>
              <a:gd name="connsiteX0" fmla="*/ 0 w 2120400"/>
              <a:gd name="connsiteY0" fmla="*/ 0 h 672353"/>
              <a:gd name="connsiteX1" fmla="*/ 2120400 w 2120400"/>
              <a:gd name="connsiteY1" fmla="*/ 0 h 672353"/>
              <a:gd name="connsiteX2" fmla="*/ 2120400 w 2120400"/>
              <a:gd name="connsiteY2" fmla="*/ 672353 h 672353"/>
              <a:gd name="connsiteX3" fmla="*/ 0 w 2120400"/>
              <a:gd name="connsiteY3" fmla="*/ 672353 h 672353"/>
              <a:gd name="connsiteX4" fmla="*/ 0 w 2120400"/>
              <a:gd name="connsiteY4" fmla="*/ 0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0400" h="672353">
                <a:moveTo>
                  <a:pt x="0" y="0"/>
                </a:moveTo>
                <a:lnTo>
                  <a:pt x="2120400" y="0"/>
                </a:lnTo>
                <a:lnTo>
                  <a:pt x="2120400" y="672353"/>
                </a:lnTo>
                <a:lnTo>
                  <a:pt x="0" y="67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ru-RU" sz="1500" b="1" dirty="0">
                <a:solidFill>
                  <a:prstClr val="white"/>
                </a:solidFill>
              </a:rPr>
              <a:t>Разработка приложения для контролирования работы трансформаторов</a:t>
            </a:r>
            <a:endParaRPr lang="en-US" sz="15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1A0E1FA-0479-40D4-8491-53B4C812164F}"/>
              </a:ext>
            </a:extLst>
          </p:cNvPr>
          <p:cNvSpPr/>
          <p:nvPr/>
        </p:nvSpPr>
        <p:spPr>
          <a:xfrm>
            <a:off x="7244209" y="2325813"/>
            <a:ext cx="1405890" cy="2769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16.11.2023-</a:t>
            </a:r>
          </a:p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2.12.2023</a:t>
            </a:r>
            <a:endParaRPr lang="en-US" sz="1350" b="1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71B2F88-AEA0-4327-88EA-8E9A0B1E0822}"/>
              </a:ext>
            </a:extLst>
          </p:cNvPr>
          <p:cNvSpPr/>
          <p:nvPr/>
        </p:nvSpPr>
        <p:spPr>
          <a:xfrm>
            <a:off x="5552712" y="2334458"/>
            <a:ext cx="1405890" cy="2769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2.11.2023-</a:t>
            </a:r>
          </a:p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16.11.2023</a:t>
            </a:r>
            <a:endParaRPr lang="en-US" sz="1350" b="1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6815C50-AC25-4137-819C-70C26563D03D}"/>
              </a:ext>
            </a:extLst>
          </p:cNvPr>
          <p:cNvSpPr/>
          <p:nvPr/>
        </p:nvSpPr>
        <p:spPr>
          <a:xfrm>
            <a:off x="3870377" y="2325884"/>
            <a:ext cx="1405890" cy="2769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 defTabSz="685766"/>
            <a:r>
              <a:rPr lang="en-US" sz="1350" b="1" cap="all" dirty="0" smtClean="0">
                <a:solidFill>
                  <a:prstClr val="white"/>
                </a:solidFill>
                <a:latin typeface="Calibri" panose="020F0502020204030204"/>
              </a:rPr>
              <a:t>1</a:t>
            </a:r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9.10.2023-</a:t>
            </a:r>
          </a:p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02.11.2023</a:t>
            </a:r>
            <a:endParaRPr lang="en-US" sz="1350" b="1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2FCA99F-1714-4F25-9843-87A3324820E4}"/>
              </a:ext>
            </a:extLst>
          </p:cNvPr>
          <p:cNvSpPr/>
          <p:nvPr/>
        </p:nvSpPr>
        <p:spPr>
          <a:xfrm>
            <a:off x="2188040" y="2354474"/>
            <a:ext cx="1405890" cy="2769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21.09.2023-</a:t>
            </a:r>
          </a:p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19.10.2023</a:t>
            </a:r>
            <a:endParaRPr lang="en-US" sz="1350" b="1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389CA75-29DD-4C28-8BDE-11808FDF11DA}"/>
              </a:ext>
            </a:extLst>
          </p:cNvPr>
          <p:cNvSpPr/>
          <p:nvPr/>
        </p:nvSpPr>
        <p:spPr>
          <a:xfrm>
            <a:off x="537948" y="2334458"/>
            <a:ext cx="1405890" cy="27699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7.09.2023-</a:t>
            </a:r>
          </a:p>
          <a:p>
            <a:pPr algn="ctr" defTabSz="685766"/>
            <a:r>
              <a:rPr lang="ru-RU" sz="1350" b="1" cap="all" dirty="0" smtClean="0">
                <a:solidFill>
                  <a:prstClr val="white"/>
                </a:solidFill>
                <a:latin typeface="Calibri" panose="020F0502020204030204"/>
              </a:rPr>
              <a:t>21.09.2023</a:t>
            </a:r>
            <a:endParaRPr lang="en-US" sz="1350" b="1" cap="all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BC874B6-9BFB-456C-B596-3F83E94685F2}"/>
              </a:ext>
            </a:extLst>
          </p:cNvPr>
          <p:cNvGrpSpPr/>
          <p:nvPr/>
        </p:nvGrpSpPr>
        <p:grpSpPr>
          <a:xfrm>
            <a:off x="603195" y="2807233"/>
            <a:ext cx="1210909" cy="1355012"/>
            <a:chOff x="1059544" y="1133945"/>
            <a:chExt cx="4101960" cy="4590109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9277CEA-872D-4CB0-800C-A10990DC3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4" y="1133945"/>
              <a:ext cx="4101960" cy="4590109"/>
            </a:xfrm>
            <a:custGeom>
              <a:avLst/>
              <a:gdLst>
                <a:gd name="connsiteX0" fmla="*/ 998433 w 1997375"/>
                <a:gd name="connsiteY0" fmla="*/ 0 h 2235069"/>
                <a:gd name="connsiteX1" fmla="*/ 1111163 w 1997375"/>
                <a:gd name="connsiteY1" fmla="*/ 30048 h 2235069"/>
                <a:gd name="connsiteX2" fmla="*/ 1884560 w 1997375"/>
                <a:gd name="connsiteY2" fmla="*/ 476179 h 2235069"/>
                <a:gd name="connsiteX3" fmla="*/ 1997375 w 1997375"/>
                <a:gd name="connsiteY3" fmla="*/ 671064 h 2235069"/>
                <a:gd name="connsiteX4" fmla="*/ 1997375 w 1997375"/>
                <a:gd name="connsiteY4" fmla="*/ 1564005 h 2235069"/>
                <a:gd name="connsiteX5" fmla="*/ 1884560 w 1997375"/>
                <a:gd name="connsiteY5" fmla="*/ 1758212 h 2235069"/>
                <a:gd name="connsiteX6" fmla="*/ 1111163 w 1997375"/>
                <a:gd name="connsiteY6" fmla="*/ 2205022 h 2235069"/>
                <a:gd name="connsiteX7" fmla="*/ 886212 w 1997375"/>
                <a:gd name="connsiteY7" fmla="*/ 2205022 h 2235069"/>
                <a:gd name="connsiteX8" fmla="*/ 112136 w 1997375"/>
                <a:gd name="connsiteY8" fmla="*/ 1758212 h 2235069"/>
                <a:gd name="connsiteX9" fmla="*/ 0 w 1997375"/>
                <a:gd name="connsiteY9" fmla="*/ 1564005 h 2235069"/>
                <a:gd name="connsiteX10" fmla="*/ 0 w 1997375"/>
                <a:gd name="connsiteY10" fmla="*/ 671064 h 2235069"/>
                <a:gd name="connsiteX11" fmla="*/ 112136 w 1997375"/>
                <a:gd name="connsiteY11" fmla="*/ 476179 h 2235069"/>
                <a:gd name="connsiteX12" fmla="*/ 886212 w 1997375"/>
                <a:gd name="connsiteY12" fmla="*/ 30048 h 2235069"/>
                <a:gd name="connsiteX13" fmla="*/ 998433 w 1997375"/>
                <a:gd name="connsiteY13" fmla="*/ 0 h 22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75" h="2235069">
                  <a:moveTo>
                    <a:pt x="998433" y="0"/>
                  </a:moveTo>
                  <a:cubicBezTo>
                    <a:pt x="1037256" y="0"/>
                    <a:pt x="1076163" y="10016"/>
                    <a:pt x="1111163" y="30048"/>
                  </a:cubicBezTo>
                  <a:lnTo>
                    <a:pt x="1884560" y="476179"/>
                  </a:lnTo>
                  <a:cubicBezTo>
                    <a:pt x="1954560" y="516921"/>
                    <a:pt x="1997375" y="590937"/>
                    <a:pt x="1997375" y="671064"/>
                  </a:cubicBezTo>
                  <a:lnTo>
                    <a:pt x="1997375" y="1564005"/>
                  </a:lnTo>
                  <a:cubicBezTo>
                    <a:pt x="1997375" y="1644132"/>
                    <a:pt x="1954560" y="1718148"/>
                    <a:pt x="1884560" y="1758212"/>
                  </a:cubicBezTo>
                  <a:lnTo>
                    <a:pt x="1111163" y="2205022"/>
                  </a:lnTo>
                  <a:cubicBezTo>
                    <a:pt x="1041163" y="2245085"/>
                    <a:pt x="955532" y="2245085"/>
                    <a:pt x="886212" y="2205022"/>
                  </a:cubicBezTo>
                  <a:lnTo>
                    <a:pt x="112136" y="1758212"/>
                  </a:lnTo>
                  <a:cubicBezTo>
                    <a:pt x="42816" y="1718148"/>
                    <a:pt x="0" y="1644132"/>
                    <a:pt x="0" y="1564005"/>
                  </a:cubicBezTo>
                  <a:lnTo>
                    <a:pt x="0" y="671064"/>
                  </a:lnTo>
                  <a:cubicBezTo>
                    <a:pt x="0" y="590937"/>
                    <a:pt x="42816" y="516921"/>
                    <a:pt x="112136" y="476179"/>
                  </a:cubicBezTo>
                  <a:lnTo>
                    <a:pt x="886212" y="30048"/>
                  </a:lnTo>
                  <a:cubicBezTo>
                    <a:pt x="920872" y="10016"/>
                    <a:pt x="959610" y="0"/>
                    <a:pt x="998433" y="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5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9" rIns="38576" bIns="19289" numCol="1" anchor="ctr" anchorCtr="0" compatLnSpc="1">
              <a:prstTxWarp prst="textNoShape">
                <a:avLst/>
              </a:prstTxWarp>
            </a:bodyPr>
            <a:lstStyle/>
            <a:p>
              <a:pPr algn="ctr" defTabSz="685766"/>
              <a:endParaRPr lang="en-US" sz="3038" b="1" dirty="0">
                <a:solidFill>
                  <a:srgbClr val="25252B"/>
                </a:solidFill>
                <a:latin typeface="Calibri" panose="020F0502020204030204"/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DD3F432-BA1C-4761-A7C6-9C7A650E7A96}"/>
                </a:ext>
              </a:extLst>
            </p:cNvPr>
            <p:cNvGrpSpPr/>
            <p:nvPr/>
          </p:nvGrpSpPr>
          <p:grpSpPr>
            <a:xfrm>
              <a:off x="1352674" y="1671149"/>
              <a:ext cx="3515700" cy="3515701"/>
              <a:chOff x="7123113" y="1789113"/>
              <a:chExt cx="3270249" cy="3270250"/>
            </a:xfrm>
          </p:grpSpPr>
          <p:sp>
            <p:nvSpPr>
              <p:cNvPr id="117" name="Oval 190">
                <a:extLst>
                  <a:ext uri="{FF2B5EF4-FFF2-40B4-BE49-F238E27FC236}">
                    <a16:creationId xmlns:a16="http://schemas.microsoft.com/office/drawing/2014/main" id="{23DB5C74-CD62-4981-AB33-3D39C7140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3113" y="3322638"/>
                <a:ext cx="203200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8" name="Freeform 198">
                <a:extLst>
                  <a:ext uri="{FF2B5EF4-FFF2-40B4-BE49-F238E27FC236}">
                    <a16:creationId xmlns:a16="http://schemas.microsoft.com/office/drawing/2014/main" id="{3CE993DB-0570-4B45-943E-2302A7513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2625725"/>
                <a:ext cx="63500" cy="63500"/>
              </a:xfrm>
              <a:custGeom>
                <a:avLst/>
                <a:gdLst>
                  <a:gd name="T0" fmla="*/ 89 w 124"/>
                  <a:gd name="T1" fmla="*/ 15 h 125"/>
                  <a:gd name="T2" fmla="*/ 109 w 124"/>
                  <a:gd name="T3" fmla="*/ 90 h 125"/>
                  <a:gd name="T4" fmla="*/ 35 w 124"/>
                  <a:gd name="T5" fmla="*/ 110 h 125"/>
                  <a:gd name="T6" fmla="*/ 15 w 124"/>
                  <a:gd name="T7" fmla="*/ 35 h 125"/>
                  <a:gd name="T8" fmla="*/ 89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89" y="15"/>
                    </a:moveTo>
                    <a:cubicBezTo>
                      <a:pt x="115" y="30"/>
                      <a:pt x="124" y="64"/>
                      <a:pt x="109" y="90"/>
                    </a:cubicBezTo>
                    <a:cubicBezTo>
                      <a:pt x="94" y="116"/>
                      <a:pt x="61" y="125"/>
                      <a:pt x="35" y="110"/>
                    </a:cubicBezTo>
                    <a:cubicBezTo>
                      <a:pt x="9" y="95"/>
                      <a:pt x="0" y="61"/>
                      <a:pt x="15" y="35"/>
                    </a:cubicBezTo>
                    <a:cubicBezTo>
                      <a:pt x="30" y="9"/>
                      <a:pt x="63" y="0"/>
                      <a:pt x="89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19" name="Freeform 199">
                <a:extLst>
                  <a:ext uri="{FF2B5EF4-FFF2-40B4-BE49-F238E27FC236}">
                    <a16:creationId xmlns:a16="http://schemas.microsoft.com/office/drawing/2014/main" id="{953A2817-A41D-4818-90F7-D026CAA5D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2995613"/>
                <a:ext cx="61912" cy="61913"/>
              </a:xfrm>
              <a:custGeom>
                <a:avLst/>
                <a:gdLst>
                  <a:gd name="T0" fmla="*/ 75 w 121"/>
                  <a:gd name="T1" fmla="*/ 8 h 121"/>
                  <a:gd name="T2" fmla="*/ 113 w 121"/>
                  <a:gd name="T3" fmla="*/ 75 h 121"/>
                  <a:gd name="T4" fmla="*/ 46 w 121"/>
                  <a:gd name="T5" fmla="*/ 113 h 121"/>
                  <a:gd name="T6" fmla="*/ 8 w 121"/>
                  <a:gd name="T7" fmla="*/ 46 h 121"/>
                  <a:gd name="T8" fmla="*/ 75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75" y="8"/>
                    </a:moveTo>
                    <a:cubicBezTo>
                      <a:pt x="104" y="15"/>
                      <a:pt x="121" y="45"/>
                      <a:pt x="113" y="75"/>
                    </a:cubicBezTo>
                    <a:cubicBezTo>
                      <a:pt x="105" y="104"/>
                      <a:pt x="75" y="121"/>
                      <a:pt x="46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5" y="0"/>
                      <a:pt x="75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0" name="Freeform 200">
                <a:extLst>
                  <a:ext uri="{FF2B5EF4-FFF2-40B4-BE49-F238E27FC236}">
                    <a16:creationId xmlns:a16="http://schemas.microsoft.com/office/drawing/2014/main" id="{5ED5D57B-20F3-4144-82BD-BFB3B4D82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3789363"/>
                <a:ext cx="61912" cy="61913"/>
              </a:xfrm>
              <a:custGeom>
                <a:avLst/>
                <a:gdLst>
                  <a:gd name="T0" fmla="*/ 46 w 121"/>
                  <a:gd name="T1" fmla="*/ 8 h 121"/>
                  <a:gd name="T2" fmla="*/ 113 w 121"/>
                  <a:gd name="T3" fmla="*/ 46 h 121"/>
                  <a:gd name="T4" fmla="*/ 75 w 121"/>
                  <a:gd name="T5" fmla="*/ 113 h 121"/>
                  <a:gd name="T6" fmla="*/ 8 w 121"/>
                  <a:gd name="T7" fmla="*/ 75 h 121"/>
                  <a:gd name="T8" fmla="*/ 46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46" y="8"/>
                    </a:moveTo>
                    <a:cubicBezTo>
                      <a:pt x="75" y="0"/>
                      <a:pt x="105" y="17"/>
                      <a:pt x="113" y="46"/>
                    </a:cubicBezTo>
                    <a:cubicBezTo>
                      <a:pt x="121" y="75"/>
                      <a:pt x="104" y="105"/>
                      <a:pt x="75" y="113"/>
                    </a:cubicBezTo>
                    <a:cubicBezTo>
                      <a:pt x="45" y="121"/>
                      <a:pt x="16" y="104"/>
                      <a:pt x="8" y="75"/>
                    </a:cubicBezTo>
                    <a:cubicBezTo>
                      <a:pt x="0" y="45"/>
                      <a:pt x="17" y="16"/>
                      <a:pt x="46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1" name="Freeform 201">
                <a:extLst>
                  <a:ext uri="{FF2B5EF4-FFF2-40B4-BE49-F238E27FC236}">
                    <a16:creationId xmlns:a16="http://schemas.microsoft.com/office/drawing/2014/main" id="{951CD97F-2553-4743-976E-7A98FBCD4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4159250"/>
                <a:ext cx="63500" cy="63500"/>
              </a:xfrm>
              <a:custGeom>
                <a:avLst/>
                <a:gdLst>
                  <a:gd name="T0" fmla="*/ 35 w 124"/>
                  <a:gd name="T1" fmla="*/ 15 h 125"/>
                  <a:gd name="T2" fmla="*/ 109 w 124"/>
                  <a:gd name="T3" fmla="*/ 35 h 125"/>
                  <a:gd name="T4" fmla="*/ 89 w 124"/>
                  <a:gd name="T5" fmla="*/ 110 h 125"/>
                  <a:gd name="T6" fmla="*/ 15 w 124"/>
                  <a:gd name="T7" fmla="*/ 90 h 125"/>
                  <a:gd name="T8" fmla="*/ 35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35" y="15"/>
                    </a:moveTo>
                    <a:cubicBezTo>
                      <a:pt x="61" y="0"/>
                      <a:pt x="94" y="9"/>
                      <a:pt x="109" y="35"/>
                    </a:cubicBezTo>
                    <a:cubicBezTo>
                      <a:pt x="124" y="61"/>
                      <a:pt x="115" y="94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3"/>
                      <a:pt x="9" y="30"/>
                      <a:pt x="35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2" name="Oval 189">
                <a:extLst>
                  <a:ext uri="{FF2B5EF4-FFF2-40B4-BE49-F238E27FC236}">
                    <a16:creationId xmlns:a16="http://schemas.microsoft.com/office/drawing/2014/main" id="{3882CD43-A83F-4F45-AC1E-388779A4F6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1789113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3" name="Freeform 195">
                <a:extLst>
                  <a:ext uri="{FF2B5EF4-FFF2-40B4-BE49-F238E27FC236}">
                    <a16:creationId xmlns:a16="http://schemas.microsoft.com/office/drawing/2014/main" id="{18CDAD06-E6DD-4888-88F0-B839CB688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1912938"/>
                <a:ext cx="61912" cy="61913"/>
              </a:xfrm>
              <a:custGeom>
                <a:avLst/>
                <a:gdLst>
                  <a:gd name="T0" fmla="*/ 114 w 121"/>
                  <a:gd name="T1" fmla="*/ 46 h 121"/>
                  <a:gd name="T2" fmla="*/ 75 w 121"/>
                  <a:gd name="T3" fmla="*/ 113 h 121"/>
                  <a:gd name="T4" fmla="*/ 8 w 121"/>
                  <a:gd name="T5" fmla="*/ 74 h 121"/>
                  <a:gd name="T6" fmla="*/ 47 w 121"/>
                  <a:gd name="T7" fmla="*/ 7 h 121"/>
                  <a:gd name="T8" fmla="*/ 114 w 121"/>
                  <a:gd name="T9" fmla="*/ 4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46"/>
                    </a:moveTo>
                    <a:cubicBezTo>
                      <a:pt x="121" y="75"/>
                      <a:pt x="104" y="105"/>
                      <a:pt x="75" y="113"/>
                    </a:cubicBezTo>
                    <a:cubicBezTo>
                      <a:pt x="46" y="121"/>
                      <a:pt x="16" y="103"/>
                      <a:pt x="8" y="74"/>
                    </a:cubicBezTo>
                    <a:cubicBezTo>
                      <a:pt x="0" y="45"/>
                      <a:pt x="17" y="15"/>
                      <a:pt x="47" y="7"/>
                    </a:cubicBezTo>
                    <a:cubicBezTo>
                      <a:pt x="76" y="0"/>
                      <a:pt x="106" y="17"/>
                      <a:pt x="114" y="46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4" name="Freeform 196">
                <a:extLst>
                  <a:ext uri="{FF2B5EF4-FFF2-40B4-BE49-F238E27FC236}">
                    <a16:creationId xmlns:a16="http://schemas.microsoft.com/office/drawing/2014/main" id="{08F8F280-B56C-4628-AADF-BE57FB209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2063750"/>
                <a:ext cx="63500" cy="65088"/>
              </a:xfrm>
              <a:custGeom>
                <a:avLst/>
                <a:gdLst>
                  <a:gd name="T0" fmla="*/ 109 w 124"/>
                  <a:gd name="T1" fmla="*/ 35 h 125"/>
                  <a:gd name="T2" fmla="*/ 89 w 124"/>
                  <a:gd name="T3" fmla="*/ 110 h 125"/>
                  <a:gd name="T4" fmla="*/ 15 w 124"/>
                  <a:gd name="T5" fmla="*/ 90 h 125"/>
                  <a:gd name="T6" fmla="*/ 35 w 124"/>
                  <a:gd name="T7" fmla="*/ 15 h 125"/>
                  <a:gd name="T8" fmla="*/ 109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09" y="35"/>
                    </a:moveTo>
                    <a:cubicBezTo>
                      <a:pt x="124" y="62"/>
                      <a:pt x="115" y="95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4"/>
                      <a:pt x="9" y="31"/>
                      <a:pt x="35" y="15"/>
                    </a:cubicBezTo>
                    <a:cubicBezTo>
                      <a:pt x="61" y="0"/>
                      <a:pt x="94" y="9"/>
                      <a:pt x="109" y="3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5" name="Freeform 197">
                <a:extLst>
                  <a:ext uri="{FF2B5EF4-FFF2-40B4-BE49-F238E27FC236}">
                    <a16:creationId xmlns:a16="http://schemas.microsoft.com/office/drawing/2014/main" id="{F5AE0200-AE12-45FB-9905-D861F7694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2309813"/>
                <a:ext cx="61912" cy="60325"/>
              </a:xfrm>
              <a:custGeom>
                <a:avLst/>
                <a:gdLst>
                  <a:gd name="T0" fmla="*/ 99 w 120"/>
                  <a:gd name="T1" fmla="*/ 21 h 120"/>
                  <a:gd name="T2" fmla="*/ 99 w 120"/>
                  <a:gd name="T3" fmla="*/ 98 h 120"/>
                  <a:gd name="T4" fmla="*/ 21 w 120"/>
                  <a:gd name="T5" fmla="*/ 98 h 120"/>
                  <a:gd name="T6" fmla="*/ 21 w 120"/>
                  <a:gd name="T7" fmla="*/ 21 h 120"/>
                  <a:gd name="T8" fmla="*/ 99 w 120"/>
                  <a:gd name="T9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99" y="21"/>
                    </a:moveTo>
                    <a:cubicBezTo>
                      <a:pt x="120" y="42"/>
                      <a:pt x="120" y="77"/>
                      <a:pt x="99" y="98"/>
                    </a:cubicBezTo>
                    <a:cubicBezTo>
                      <a:pt x="77" y="120"/>
                      <a:pt x="43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3" y="0"/>
                      <a:pt x="77" y="0"/>
                      <a:pt x="99" y="21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6" name="Freeform 215">
                <a:extLst>
                  <a:ext uri="{FF2B5EF4-FFF2-40B4-BE49-F238E27FC236}">
                    <a16:creationId xmlns:a16="http://schemas.microsoft.com/office/drawing/2014/main" id="{DBF7B7F9-86D6-4804-8853-C4A2C785D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1912938"/>
                <a:ext cx="61912" cy="61913"/>
              </a:xfrm>
              <a:custGeom>
                <a:avLst/>
                <a:gdLst>
                  <a:gd name="T0" fmla="*/ 114 w 121"/>
                  <a:gd name="T1" fmla="*/ 74 h 121"/>
                  <a:gd name="T2" fmla="*/ 47 w 121"/>
                  <a:gd name="T3" fmla="*/ 113 h 121"/>
                  <a:gd name="T4" fmla="*/ 8 w 121"/>
                  <a:gd name="T5" fmla="*/ 46 h 121"/>
                  <a:gd name="T6" fmla="*/ 75 w 121"/>
                  <a:gd name="T7" fmla="*/ 7 h 121"/>
                  <a:gd name="T8" fmla="*/ 114 w 121"/>
                  <a:gd name="T9" fmla="*/ 7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74"/>
                    </a:moveTo>
                    <a:cubicBezTo>
                      <a:pt x="106" y="103"/>
                      <a:pt x="76" y="121"/>
                      <a:pt x="47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7"/>
                    </a:cubicBezTo>
                    <a:cubicBezTo>
                      <a:pt x="104" y="15"/>
                      <a:pt x="121" y="45"/>
                      <a:pt x="114" y="74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7" name="Oval 191">
                <a:extLst>
                  <a:ext uri="{FF2B5EF4-FFF2-40B4-BE49-F238E27FC236}">
                    <a16:creationId xmlns:a16="http://schemas.microsoft.com/office/drawing/2014/main" id="{6BD686C6-00F6-4235-9657-8444FD1E29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4854575"/>
                <a:ext cx="204787" cy="204788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8" name="Freeform 202">
                <a:extLst>
                  <a:ext uri="{FF2B5EF4-FFF2-40B4-BE49-F238E27FC236}">
                    <a16:creationId xmlns:a16="http://schemas.microsoft.com/office/drawing/2014/main" id="{8EC901BC-DA4C-420D-B933-757651A2D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4476750"/>
                <a:ext cx="61912" cy="61913"/>
              </a:xfrm>
              <a:custGeom>
                <a:avLst/>
                <a:gdLst>
                  <a:gd name="T0" fmla="*/ 21 w 120"/>
                  <a:gd name="T1" fmla="*/ 22 h 120"/>
                  <a:gd name="T2" fmla="*/ 99 w 120"/>
                  <a:gd name="T3" fmla="*/ 22 h 120"/>
                  <a:gd name="T4" fmla="*/ 99 w 120"/>
                  <a:gd name="T5" fmla="*/ 99 h 120"/>
                  <a:gd name="T6" fmla="*/ 21 w 120"/>
                  <a:gd name="T7" fmla="*/ 99 h 120"/>
                  <a:gd name="T8" fmla="*/ 21 w 120"/>
                  <a:gd name="T9" fmla="*/ 2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21" y="22"/>
                    </a:moveTo>
                    <a:cubicBezTo>
                      <a:pt x="43" y="0"/>
                      <a:pt x="77" y="0"/>
                      <a:pt x="99" y="22"/>
                    </a:cubicBezTo>
                    <a:cubicBezTo>
                      <a:pt x="120" y="43"/>
                      <a:pt x="120" y="78"/>
                      <a:pt x="99" y="99"/>
                    </a:cubicBezTo>
                    <a:cubicBezTo>
                      <a:pt x="77" y="120"/>
                      <a:pt x="43" y="120"/>
                      <a:pt x="21" y="99"/>
                    </a:cubicBezTo>
                    <a:cubicBezTo>
                      <a:pt x="0" y="78"/>
                      <a:pt x="0" y="43"/>
                      <a:pt x="21" y="22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29" name="Freeform 203">
                <a:extLst>
                  <a:ext uri="{FF2B5EF4-FFF2-40B4-BE49-F238E27FC236}">
                    <a16:creationId xmlns:a16="http://schemas.microsoft.com/office/drawing/2014/main" id="{37A0AAEE-97DD-4CCF-AD78-069A2F15E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4719638"/>
                <a:ext cx="63500" cy="63500"/>
              </a:xfrm>
              <a:custGeom>
                <a:avLst/>
                <a:gdLst>
                  <a:gd name="T0" fmla="*/ 15 w 124"/>
                  <a:gd name="T1" fmla="*/ 35 h 125"/>
                  <a:gd name="T2" fmla="*/ 89 w 124"/>
                  <a:gd name="T3" fmla="*/ 15 h 125"/>
                  <a:gd name="T4" fmla="*/ 109 w 124"/>
                  <a:gd name="T5" fmla="*/ 89 h 125"/>
                  <a:gd name="T6" fmla="*/ 35 w 124"/>
                  <a:gd name="T7" fmla="*/ 109 h 125"/>
                  <a:gd name="T8" fmla="*/ 15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5" y="35"/>
                    </a:moveTo>
                    <a:cubicBezTo>
                      <a:pt x="30" y="9"/>
                      <a:pt x="63" y="0"/>
                      <a:pt x="89" y="15"/>
                    </a:cubicBezTo>
                    <a:cubicBezTo>
                      <a:pt x="115" y="30"/>
                      <a:pt x="124" y="63"/>
                      <a:pt x="109" y="89"/>
                    </a:cubicBezTo>
                    <a:cubicBezTo>
                      <a:pt x="94" y="116"/>
                      <a:pt x="61" y="125"/>
                      <a:pt x="35" y="109"/>
                    </a:cubicBezTo>
                    <a:cubicBezTo>
                      <a:pt x="9" y="94"/>
                      <a:pt x="0" y="61"/>
                      <a:pt x="15" y="3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0" name="Freeform 204">
                <a:extLst>
                  <a:ext uri="{FF2B5EF4-FFF2-40B4-BE49-F238E27FC236}">
                    <a16:creationId xmlns:a16="http://schemas.microsoft.com/office/drawing/2014/main" id="{67B51B52-46C4-4A2F-A903-8953822CE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873625"/>
                <a:ext cx="61912" cy="61913"/>
              </a:xfrm>
              <a:custGeom>
                <a:avLst/>
                <a:gdLst>
                  <a:gd name="T0" fmla="*/ 8 w 121"/>
                  <a:gd name="T1" fmla="*/ 47 h 121"/>
                  <a:gd name="T2" fmla="*/ 75 w 121"/>
                  <a:gd name="T3" fmla="*/ 8 h 121"/>
                  <a:gd name="T4" fmla="*/ 114 w 121"/>
                  <a:gd name="T5" fmla="*/ 75 h 121"/>
                  <a:gd name="T6" fmla="*/ 47 w 121"/>
                  <a:gd name="T7" fmla="*/ 114 h 121"/>
                  <a:gd name="T8" fmla="*/ 8 w 121"/>
                  <a:gd name="T9" fmla="*/ 4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47"/>
                    </a:move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1" y="46"/>
                      <a:pt x="114" y="75"/>
                    </a:cubicBezTo>
                    <a:cubicBezTo>
                      <a:pt x="106" y="104"/>
                      <a:pt x="76" y="121"/>
                      <a:pt x="47" y="114"/>
                    </a:cubicBezTo>
                    <a:cubicBezTo>
                      <a:pt x="17" y="106"/>
                      <a:pt x="0" y="76"/>
                      <a:pt x="8" y="47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" name="Freeform 206">
                <a:extLst>
                  <a:ext uri="{FF2B5EF4-FFF2-40B4-BE49-F238E27FC236}">
                    <a16:creationId xmlns:a16="http://schemas.microsoft.com/office/drawing/2014/main" id="{4184461F-1B0E-450B-BD72-EFC50E32A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4873625"/>
                <a:ext cx="61912" cy="61913"/>
              </a:xfrm>
              <a:custGeom>
                <a:avLst/>
                <a:gdLst>
                  <a:gd name="T0" fmla="*/ 8 w 121"/>
                  <a:gd name="T1" fmla="*/ 75 h 121"/>
                  <a:gd name="T2" fmla="*/ 47 w 121"/>
                  <a:gd name="T3" fmla="*/ 8 h 121"/>
                  <a:gd name="T4" fmla="*/ 114 w 121"/>
                  <a:gd name="T5" fmla="*/ 47 h 121"/>
                  <a:gd name="T6" fmla="*/ 75 w 121"/>
                  <a:gd name="T7" fmla="*/ 114 h 121"/>
                  <a:gd name="T8" fmla="*/ 8 w 121"/>
                  <a:gd name="T9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75"/>
                    </a:moveTo>
                    <a:cubicBezTo>
                      <a:pt x="0" y="46"/>
                      <a:pt x="17" y="16"/>
                      <a:pt x="47" y="8"/>
                    </a:cubicBezTo>
                    <a:cubicBezTo>
                      <a:pt x="76" y="0"/>
                      <a:pt x="106" y="17"/>
                      <a:pt x="114" y="47"/>
                    </a:cubicBezTo>
                    <a:cubicBezTo>
                      <a:pt x="121" y="76"/>
                      <a:pt x="104" y="106"/>
                      <a:pt x="75" y="114"/>
                    </a:cubicBezTo>
                    <a:cubicBezTo>
                      <a:pt x="46" y="121"/>
                      <a:pt x="16" y="104"/>
                      <a:pt x="8" y="7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" name="Oval 192">
                <a:extLst>
                  <a:ext uri="{FF2B5EF4-FFF2-40B4-BE49-F238E27FC236}">
                    <a16:creationId xmlns:a16="http://schemas.microsoft.com/office/drawing/2014/main" id="{31A6DD5F-956A-4182-94EC-08FD052AC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8575" y="3322638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" name="Freeform 207">
                <a:extLst>
                  <a:ext uri="{FF2B5EF4-FFF2-40B4-BE49-F238E27FC236}">
                    <a16:creationId xmlns:a16="http://schemas.microsoft.com/office/drawing/2014/main" id="{882B351D-81B2-4B49-95F9-560092742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4719638"/>
                <a:ext cx="65087" cy="63500"/>
              </a:xfrm>
              <a:custGeom>
                <a:avLst/>
                <a:gdLst>
                  <a:gd name="T0" fmla="*/ 15 w 125"/>
                  <a:gd name="T1" fmla="*/ 89 h 125"/>
                  <a:gd name="T2" fmla="*/ 35 w 125"/>
                  <a:gd name="T3" fmla="*/ 15 h 125"/>
                  <a:gd name="T4" fmla="*/ 110 w 125"/>
                  <a:gd name="T5" fmla="*/ 35 h 125"/>
                  <a:gd name="T6" fmla="*/ 90 w 125"/>
                  <a:gd name="T7" fmla="*/ 109 h 125"/>
                  <a:gd name="T8" fmla="*/ 15 w 125"/>
                  <a:gd name="T9" fmla="*/ 8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5" y="89"/>
                    </a:moveTo>
                    <a:cubicBezTo>
                      <a:pt x="0" y="63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4"/>
                      <a:pt x="90" y="109"/>
                    </a:cubicBezTo>
                    <a:cubicBezTo>
                      <a:pt x="64" y="125"/>
                      <a:pt x="30" y="116"/>
                      <a:pt x="15" y="89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" name="Freeform 208">
                <a:extLst>
                  <a:ext uri="{FF2B5EF4-FFF2-40B4-BE49-F238E27FC236}">
                    <a16:creationId xmlns:a16="http://schemas.microsoft.com/office/drawing/2014/main" id="{41E082A4-2BA8-4353-8609-C2AD7743F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4476750"/>
                <a:ext cx="61912" cy="61913"/>
              </a:xfrm>
              <a:custGeom>
                <a:avLst/>
                <a:gdLst>
                  <a:gd name="T0" fmla="*/ 21 w 119"/>
                  <a:gd name="T1" fmla="*/ 99 h 120"/>
                  <a:gd name="T2" fmla="*/ 21 w 119"/>
                  <a:gd name="T3" fmla="*/ 22 h 120"/>
                  <a:gd name="T4" fmla="*/ 98 w 119"/>
                  <a:gd name="T5" fmla="*/ 22 h 120"/>
                  <a:gd name="T6" fmla="*/ 98 w 119"/>
                  <a:gd name="T7" fmla="*/ 99 h 120"/>
                  <a:gd name="T8" fmla="*/ 21 w 119"/>
                  <a:gd name="T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21" y="99"/>
                    </a:moveTo>
                    <a:cubicBezTo>
                      <a:pt x="0" y="78"/>
                      <a:pt x="0" y="43"/>
                      <a:pt x="21" y="22"/>
                    </a:cubicBezTo>
                    <a:cubicBezTo>
                      <a:pt x="42" y="0"/>
                      <a:pt x="77" y="0"/>
                      <a:pt x="98" y="22"/>
                    </a:cubicBezTo>
                    <a:cubicBezTo>
                      <a:pt x="119" y="43"/>
                      <a:pt x="119" y="78"/>
                      <a:pt x="98" y="99"/>
                    </a:cubicBezTo>
                    <a:cubicBezTo>
                      <a:pt x="77" y="120"/>
                      <a:pt x="42" y="120"/>
                      <a:pt x="21" y="99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" name="Freeform 209">
                <a:extLst>
                  <a:ext uri="{FF2B5EF4-FFF2-40B4-BE49-F238E27FC236}">
                    <a16:creationId xmlns:a16="http://schemas.microsoft.com/office/drawing/2014/main" id="{951F2BD3-5710-465E-8775-1C536FD6C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4159250"/>
                <a:ext cx="63500" cy="63500"/>
              </a:xfrm>
              <a:custGeom>
                <a:avLst/>
                <a:gdLst>
                  <a:gd name="T0" fmla="*/ 35 w 125"/>
                  <a:gd name="T1" fmla="*/ 110 h 125"/>
                  <a:gd name="T2" fmla="*/ 15 w 125"/>
                  <a:gd name="T3" fmla="*/ 35 h 125"/>
                  <a:gd name="T4" fmla="*/ 90 w 125"/>
                  <a:gd name="T5" fmla="*/ 15 h 125"/>
                  <a:gd name="T6" fmla="*/ 110 w 125"/>
                  <a:gd name="T7" fmla="*/ 90 h 125"/>
                  <a:gd name="T8" fmla="*/ 35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35" y="110"/>
                    </a:moveTo>
                    <a:cubicBezTo>
                      <a:pt x="9" y="94"/>
                      <a:pt x="0" y="61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0"/>
                      <a:pt x="125" y="63"/>
                      <a:pt x="110" y="90"/>
                    </a:cubicBezTo>
                    <a:cubicBezTo>
                      <a:pt x="95" y="116"/>
                      <a:pt x="61" y="125"/>
                      <a:pt x="35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" name="Freeform 210">
                <a:extLst>
                  <a:ext uri="{FF2B5EF4-FFF2-40B4-BE49-F238E27FC236}">
                    <a16:creationId xmlns:a16="http://schemas.microsoft.com/office/drawing/2014/main" id="{0170DD12-EA9F-43C7-88D2-EA59169CB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789363"/>
                <a:ext cx="61912" cy="61913"/>
              </a:xfrm>
              <a:custGeom>
                <a:avLst/>
                <a:gdLst>
                  <a:gd name="T0" fmla="*/ 47 w 122"/>
                  <a:gd name="T1" fmla="*/ 113 h 121"/>
                  <a:gd name="T2" fmla="*/ 8 w 122"/>
                  <a:gd name="T3" fmla="*/ 46 h 121"/>
                  <a:gd name="T4" fmla="*/ 75 w 122"/>
                  <a:gd name="T5" fmla="*/ 8 h 121"/>
                  <a:gd name="T6" fmla="*/ 114 w 122"/>
                  <a:gd name="T7" fmla="*/ 75 h 121"/>
                  <a:gd name="T8" fmla="*/ 47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47" y="113"/>
                    </a:moveTo>
                    <a:cubicBezTo>
                      <a:pt x="18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2" y="45"/>
                      <a:pt x="114" y="75"/>
                    </a:cubicBezTo>
                    <a:cubicBezTo>
                      <a:pt x="106" y="104"/>
                      <a:pt x="76" y="121"/>
                      <a:pt x="47" y="113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7" name="Freeform 211">
                <a:extLst>
                  <a:ext uri="{FF2B5EF4-FFF2-40B4-BE49-F238E27FC236}">
                    <a16:creationId xmlns:a16="http://schemas.microsoft.com/office/drawing/2014/main" id="{7758C1B8-036D-47D4-A046-E291D138A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2995613"/>
                <a:ext cx="61912" cy="61913"/>
              </a:xfrm>
              <a:custGeom>
                <a:avLst/>
                <a:gdLst>
                  <a:gd name="T0" fmla="*/ 75 w 122"/>
                  <a:gd name="T1" fmla="*/ 113 h 121"/>
                  <a:gd name="T2" fmla="*/ 8 w 122"/>
                  <a:gd name="T3" fmla="*/ 75 h 121"/>
                  <a:gd name="T4" fmla="*/ 47 w 122"/>
                  <a:gd name="T5" fmla="*/ 8 h 121"/>
                  <a:gd name="T6" fmla="*/ 114 w 122"/>
                  <a:gd name="T7" fmla="*/ 46 h 121"/>
                  <a:gd name="T8" fmla="*/ 75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75" y="113"/>
                    </a:moveTo>
                    <a:cubicBezTo>
                      <a:pt x="46" y="121"/>
                      <a:pt x="16" y="104"/>
                      <a:pt x="8" y="75"/>
                    </a:cubicBezTo>
                    <a:cubicBezTo>
                      <a:pt x="0" y="45"/>
                      <a:pt x="18" y="15"/>
                      <a:pt x="47" y="8"/>
                    </a:cubicBezTo>
                    <a:cubicBezTo>
                      <a:pt x="76" y="0"/>
                      <a:pt x="106" y="17"/>
                      <a:pt x="114" y="46"/>
                    </a:cubicBezTo>
                    <a:cubicBezTo>
                      <a:pt x="122" y="75"/>
                      <a:pt x="104" y="105"/>
                      <a:pt x="75" y="113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8" name="Freeform 212">
                <a:extLst>
                  <a:ext uri="{FF2B5EF4-FFF2-40B4-BE49-F238E27FC236}">
                    <a16:creationId xmlns:a16="http://schemas.microsoft.com/office/drawing/2014/main" id="{B21137FF-03AF-4ABA-8C33-65AEAE759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2625725"/>
                <a:ext cx="63500" cy="63500"/>
              </a:xfrm>
              <a:custGeom>
                <a:avLst/>
                <a:gdLst>
                  <a:gd name="T0" fmla="*/ 90 w 125"/>
                  <a:gd name="T1" fmla="*/ 110 h 125"/>
                  <a:gd name="T2" fmla="*/ 15 w 125"/>
                  <a:gd name="T3" fmla="*/ 90 h 125"/>
                  <a:gd name="T4" fmla="*/ 35 w 125"/>
                  <a:gd name="T5" fmla="*/ 15 h 125"/>
                  <a:gd name="T6" fmla="*/ 110 w 125"/>
                  <a:gd name="T7" fmla="*/ 35 h 125"/>
                  <a:gd name="T8" fmla="*/ 90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90" y="110"/>
                    </a:moveTo>
                    <a:cubicBezTo>
                      <a:pt x="64" y="125"/>
                      <a:pt x="30" y="116"/>
                      <a:pt x="15" y="90"/>
                    </a:cubicBezTo>
                    <a:cubicBezTo>
                      <a:pt x="0" y="64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5"/>
                      <a:pt x="90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39" name="Freeform 213">
                <a:extLst>
                  <a:ext uri="{FF2B5EF4-FFF2-40B4-BE49-F238E27FC236}">
                    <a16:creationId xmlns:a16="http://schemas.microsoft.com/office/drawing/2014/main" id="{15615ACD-FD7E-4028-A2E1-FB42DEFB9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2309813"/>
                <a:ext cx="61912" cy="60325"/>
              </a:xfrm>
              <a:custGeom>
                <a:avLst/>
                <a:gdLst>
                  <a:gd name="T0" fmla="*/ 98 w 119"/>
                  <a:gd name="T1" fmla="*/ 98 h 120"/>
                  <a:gd name="T2" fmla="*/ 21 w 119"/>
                  <a:gd name="T3" fmla="*/ 98 h 120"/>
                  <a:gd name="T4" fmla="*/ 21 w 119"/>
                  <a:gd name="T5" fmla="*/ 21 h 120"/>
                  <a:gd name="T6" fmla="*/ 98 w 119"/>
                  <a:gd name="T7" fmla="*/ 21 h 120"/>
                  <a:gd name="T8" fmla="*/ 98 w 119"/>
                  <a:gd name="T9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98" y="98"/>
                    </a:moveTo>
                    <a:cubicBezTo>
                      <a:pt x="77" y="120"/>
                      <a:pt x="42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2" y="0"/>
                      <a:pt x="77" y="0"/>
                      <a:pt x="98" y="21"/>
                    </a:cubicBezTo>
                    <a:cubicBezTo>
                      <a:pt x="119" y="42"/>
                      <a:pt x="119" y="77"/>
                      <a:pt x="98" y="98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40" name="Freeform 214">
                <a:extLst>
                  <a:ext uri="{FF2B5EF4-FFF2-40B4-BE49-F238E27FC236}">
                    <a16:creationId xmlns:a16="http://schemas.microsoft.com/office/drawing/2014/main" id="{DB9C05D7-77EA-4BF5-8FEE-7757FF1D7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2063750"/>
                <a:ext cx="65087" cy="65088"/>
              </a:xfrm>
              <a:custGeom>
                <a:avLst/>
                <a:gdLst>
                  <a:gd name="T0" fmla="*/ 110 w 125"/>
                  <a:gd name="T1" fmla="*/ 90 h 125"/>
                  <a:gd name="T2" fmla="*/ 35 w 125"/>
                  <a:gd name="T3" fmla="*/ 110 h 125"/>
                  <a:gd name="T4" fmla="*/ 15 w 125"/>
                  <a:gd name="T5" fmla="*/ 35 h 125"/>
                  <a:gd name="T6" fmla="*/ 90 w 125"/>
                  <a:gd name="T7" fmla="*/ 15 h 125"/>
                  <a:gd name="T8" fmla="*/ 110 w 125"/>
                  <a:gd name="T9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10" y="90"/>
                    </a:moveTo>
                    <a:cubicBezTo>
                      <a:pt x="95" y="116"/>
                      <a:pt x="61" y="125"/>
                      <a:pt x="35" y="110"/>
                    </a:cubicBezTo>
                    <a:cubicBezTo>
                      <a:pt x="9" y="95"/>
                      <a:pt x="0" y="62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1"/>
                      <a:pt x="125" y="64"/>
                      <a:pt x="110" y="90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47" name="Freeform 194">
            <a:extLst>
              <a:ext uri="{FF2B5EF4-FFF2-40B4-BE49-F238E27FC236}">
                <a16:creationId xmlns:a16="http://schemas.microsoft.com/office/drawing/2014/main" id="{A80E6175-DDC1-4C77-A7B3-635DAD535997}"/>
              </a:ext>
            </a:extLst>
          </p:cNvPr>
          <p:cNvSpPr>
            <a:spLocks/>
          </p:cNvSpPr>
          <p:nvPr/>
        </p:nvSpPr>
        <p:spPr bwMode="auto">
          <a:xfrm rot="7542802">
            <a:off x="947762" y="3064796"/>
            <a:ext cx="523281" cy="382764"/>
          </a:xfrm>
          <a:custGeom>
            <a:avLst/>
            <a:gdLst>
              <a:gd name="T0" fmla="*/ 2073 w 2213"/>
              <a:gd name="T1" fmla="*/ 434 h 1620"/>
              <a:gd name="T2" fmla="*/ 2074 w 2213"/>
              <a:gd name="T3" fmla="*/ 434 h 1620"/>
              <a:gd name="T4" fmla="*/ 2074 w 2213"/>
              <a:gd name="T5" fmla="*/ 434 h 1620"/>
              <a:gd name="T6" fmla="*/ 2081 w 2213"/>
              <a:gd name="T7" fmla="*/ 430 h 1620"/>
              <a:gd name="T8" fmla="*/ 2080 w 2213"/>
              <a:gd name="T9" fmla="*/ 430 h 1620"/>
              <a:gd name="T10" fmla="*/ 2154 w 2213"/>
              <a:gd name="T11" fmla="*/ 138 h 1620"/>
              <a:gd name="T12" fmla="*/ 1865 w 2213"/>
              <a:gd name="T13" fmla="*/ 54 h 1620"/>
              <a:gd name="T14" fmla="*/ 1865 w 2213"/>
              <a:gd name="T15" fmla="*/ 53 h 1620"/>
              <a:gd name="T16" fmla="*/ 1862 w 2213"/>
              <a:gd name="T17" fmla="*/ 55 h 1620"/>
              <a:gd name="T18" fmla="*/ 1862 w 2213"/>
              <a:gd name="T19" fmla="*/ 55 h 1620"/>
              <a:gd name="T20" fmla="*/ 1796 w 2213"/>
              <a:gd name="T21" fmla="*/ 111 h 1620"/>
              <a:gd name="T22" fmla="*/ 1796 w 2213"/>
              <a:gd name="T23" fmla="*/ 111 h 1620"/>
              <a:gd name="T24" fmla="*/ 0 w 2213"/>
              <a:gd name="T25" fmla="*/ 1620 h 1620"/>
              <a:gd name="T26" fmla="*/ 2073 w 2213"/>
              <a:gd name="T27" fmla="*/ 434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3" h="1620">
                <a:moveTo>
                  <a:pt x="2073" y="434"/>
                </a:moveTo>
                <a:lnTo>
                  <a:pt x="2074" y="434"/>
                </a:lnTo>
                <a:lnTo>
                  <a:pt x="2074" y="434"/>
                </a:lnTo>
                <a:lnTo>
                  <a:pt x="2081" y="430"/>
                </a:lnTo>
                <a:lnTo>
                  <a:pt x="2080" y="430"/>
                </a:lnTo>
                <a:cubicBezTo>
                  <a:pt x="2179" y="369"/>
                  <a:pt x="2213" y="240"/>
                  <a:pt x="2154" y="138"/>
                </a:cubicBezTo>
                <a:cubicBezTo>
                  <a:pt x="2096" y="36"/>
                  <a:pt x="1968" y="0"/>
                  <a:pt x="1865" y="54"/>
                </a:cubicBezTo>
                <a:lnTo>
                  <a:pt x="1865" y="53"/>
                </a:lnTo>
                <a:lnTo>
                  <a:pt x="1862" y="55"/>
                </a:lnTo>
                <a:lnTo>
                  <a:pt x="1862" y="55"/>
                </a:lnTo>
                <a:lnTo>
                  <a:pt x="1796" y="111"/>
                </a:lnTo>
                <a:lnTo>
                  <a:pt x="1796" y="111"/>
                </a:lnTo>
                <a:lnTo>
                  <a:pt x="0" y="1620"/>
                </a:lnTo>
                <a:lnTo>
                  <a:pt x="2073" y="434"/>
                </a:lnTo>
              </a:path>
            </a:pathLst>
          </a:custGeom>
          <a:solidFill>
            <a:srgbClr val="41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6DF998B-3530-4B5F-9DE7-BDCD5202B496}"/>
              </a:ext>
            </a:extLst>
          </p:cNvPr>
          <p:cNvGrpSpPr/>
          <p:nvPr/>
        </p:nvGrpSpPr>
        <p:grpSpPr>
          <a:xfrm>
            <a:off x="2284871" y="2807233"/>
            <a:ext cx="1210909" cy="1355012"/>
            <a:chOff x="1059544" y="1133945"/>
            <a:chExt cx="4101960" cy="4590109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B2B06F-60B3-4217-B5C8-F840307D3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4" y="1133945"/>
              <a:ext cx="4101960" cy="4590109"/>
            </a:xfrm>
            <a:custGeom>
              <a:avLst/>
              <a:gdLst>
                <a:gd name="connsiteX0" fmla="*/ 998433 w 1997375"/>
                <a:gd name="connsiteY0" fmla="*/ 0 h 2235069"/>
                <a:gd name="connsiteX1" fmla="*/ 1111163 w 1997375"/>
                <a:gd name="connsiteY1" fmla="*/ 30048 h 2235069"/>
                <a:gd name="connsiteX2" fmla="*/ 1884560 w 1997375"/>
                <a:gd name="connsiteY2" fmla="*/ 476179 h 2235069"/>
                <a:gd name="connsiteX3" fmla="*/ 1997375 w 1997375"/>
                <a:gd name="connsiteY3" fmla="*/ 671064 h 2235069"/>
                <a:gd name="connsiteX4" fmla="*/ 1997375 w 1997375"/>
                <a:gd name="connsiteY4" fmla="*/ 1564005 h 2235069"/>
                <a:gd name="connsiteX5" fmla="*/ 1884560 w 1997375"/>
                <a:gd name="connsiteY5" fmla="*/ 1758212 h 2235069"/>
                <a:gd name="connsiteX6" fmla="*/ 1111163 w 1997375"/>
                <a:gd name="connsiteY6" fmla="*/ 2205022 h 2235069"/>
                <a:gd name="connsiteX7" fmla="*/ 886212 w 1997375"/>
                <a:gd name="connsiteY7" fmla="*/ 2205022 h 2235069"/>
                <a:gd name="connsiteX8" fmla="*/ 112136 w 1997375"/>
                <a:gd name="connsiteY8" fmla="*/ 1758212 h 2235069"/>
                <a:gd name="connsiteX9" fmla="*/ 0 w 1997375"/>
                <a:gd name="connsiteY9" fmla="*/ 1564005 h 2235069"/>
                <a:gd name="connsiteX10" fmla="*/ 0 w 1997375"/>
                <a:gd name="connsiteY10" fmla="*/ 671064 h 2235069"/>
                <a:gd name="connsiteX11" fmla="*/ 112136 w 1997375"/>
                <a:gd name="connsiteY11" fmla="*/ 476179 h 2235069"/>
                <a:gd name="connsiteX12" fmla="*/ 886212 w 1997375"/>
                <a:gd name="connsiteY12" fmla="*/ 30048 h 2235069"/>
                <a:gd name="connsiteX13" fmla="*/ 998433 w 1997375"/>
                <a:gd name="connsiteY13" fmla="*/ 0 h 22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75" h="2235069">
                  <a:moveTo>
                    <a:pt x="998433" y="0"/>
                  </a:moveTo>
                  <a:cubicBezTo>
                    <a:pt x="1037256" y="0"/>
                    <a:pt x="1076163" y="10016"/>
                    <a:pt x="1111163" y="30048"/>
                  </a:cubicBezTo>
                  <a:lnTo>
                    <a:pt x="1884560" y="476179"/>
                  </a:lnTo>
                  <a:cubicBezTo>
                    <a:pt x="1954560" y="516921"/>
                    <a:pt x="1997375" y="590937"/>
                    <a:pt x="1997375" y="671064"/>
                  </a:cubicBezTo>
                  <a:lnTo>
                    <a:pt x="1997375" y="1564005"/>
                  </a:lnTo>
                  <a:cubicBezTo>
                    <a:pt x="1997375" y="1644132"/>
                    <a:pt x="1954560" y="1718148"/>
                    <a:pt x="1884560" y="1758212"/>
                  </a:cubicBezTo>
                  <a:lnTo>
                    <a:pt x="1111163" y="2205022"/>
                  </a:lnTo>
                  <a:cubicBezTo>
                    <a:pt x="1041163" y="2245085"/>
                    <a:pt x="955532" y="2245085"/>
                    <a:pt x="886212" y="2205022"/>
                  </a:cubicBezTo>
                  <a:lnTo>
                    <a:pt x="112136" y="1758212"/>
                  </a:lnTo>
                  <a:cubicBezTo>
                    <a:pt x="42816" y="1718148"/>
                    <a:pt x="0" y="1644132"/>
                    <a:pt x="0" y="1564005"/>
                  </a:cubicBezTo>
                  <a:lnTo>
                    <a:pt x="0" y="671064"/>
                  </a:lnTo>
                  <a:cubicBezTo>
                    <a:pt x="0" y="590937"/>
                    <a:pt x="42816" y="516921"/>
                    <a:pt x="112136" y="476179"/>
                  </a:cubicBezTo>
                  <a:lnTo>
                    <a:pt x="886212" y="30048"/>
                  </a:lnTo>
                  <a:cubicBezTo>
                    <a:pt x="920872" y="10016"/>
                    <a:pt x="959610" y="0"/>
                    <a:pt x="998433" y="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5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9" rIns="38576" bIns="19289" numCol="1" anchor="ctr" anchorCtr="0" compatLnSpc="1">
              <a:prstTxWarp prst="textNoShape">
                <a:avLst/>
              </a:prstTxWarp>
            </a:bodyPr>
            <a:lstStyle/>
            <a:p>
              <a:pPr algn="ctr" defTabSz="685766"/>
              <a:endParaRPr lang="en-US" sz="3038" b="1" dirty="0">
                <a:solidFill>
                  <a:srgbClr val="25252B"/>
                </a:solidFill>
                <a:latin typeface="Calibri" panose="020F0502020204030204"/>
              </a:endParaRP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9EA224C0-08D2-41DF-AEA5-774D2E45B58D}"/>
                </a:ext>
              </a:extLst>
            </p:cNvPr>
            <p:cNvGrpSpPr/>
            <p:nvPr/>
          </p:nvGrpSpPr>
          <p:grpSpPr>
            <a:xfrm>
              <a:off x="1352674" y="1671149"/>
              <a:ext cx="3515700" cy="3515701"/>
              <a:chOff x="7123113" y="1789113"/>
              <a:chExt cx="3270249" cy="3270250"/>
            </a:xfrm>
          </p:grpSpPr>
          <p:sp>
            <p:nvSpPr>
              <p:cNvPr id="154" name="Oval 190">
                <a:extLst>
                  <a:ext uri="{FF2B5EF4-FFF2-40B4-BE49-F238E27FC236}">
                    <a16:creationId xmlns:a16="http://schemas.microsoft.com/office/drawing/2014/main" id="{FC4A66E9-BBF8-4926-8A8E-DB54F3EE8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3113" y="3322638"/>
                <a:ext cx="203200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55" name="Freeform 198">
                <a:extLst>
                  <a:ext uri="{FF2B5EF4-FFF2-40B4-BE49-F238E27FC236}">
                    <a16:creationId xmlns:a16="http://schemas.microsoft.com/office/drawing/2014/main" id="{FAF80F04-EA61-4A9B-8614-61E0D6D93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2625725"/>
                <a:ext cx="63500" cy="63500"/>
              </a:xfrm>
              <a:custGeom>
                <a:avLst/>
                <a:gdLst>
                  <a:gd name="T0" fmla="*/ 89 w 124"/>
                  <a:gd name="T1" fmla="*/ 15 h 125"/>
                  <a:gd name="T2" fmla="*/ 109 w 124"/>
                  <a:gd name="T3" fmla="*/ 90 h 125"/>
                  <a:gd name="T4" fmla="*/ 35 w 124"/>
                  <a:gd name="T5" fmla="*/ 110 h 125"/>
                  <a:gd name="T6" fmla="*/ 15 w 124"/>
                  <a:gd name="T7" fmla="*/ 35 h 125"/>
                  <a:gd name="T8" fmla="*/ 89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89" y="15"/>
                    </a:moveTo>
                    <a:cubicBezTo>
                      <a:pt x="115" y="30"/>
                      <a:pt x="124" y="64"/>
                      <a:pt x="109" y="90"/>
                    </a:cubicBezTo>
                    <a:cubicBezTo>
                      <a:pt x="94" y="116"/>
                      <a:pt x="61" y="125"/>
                      <a:pt x="35" y="110"/>
                    </a:cubicBezTo>
                    <a:cubicBezTo>
                      <a:pt x="9" y="95"/>
                      <a:pt x="0" y="61"/>
                      <a:pt x="15" y="35"/>
                    </a:cubicBezTo>
                    <a:cubicBezTo>
                      <a:pt x="30" y="9"/>
                      <a:pt x="63" y="0"/>
                      <a:pt x="89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56" name="Freeform 199">
                <a:extLst>
                  <a:ext uri="{FF2B5EF4-FFF2-40B4-BE49-F238E27FC236}">
                    <a16:creationId xmlns:a16="http://schemas.microsoft.com/office/drawing/2014/main" id="{2738FBC4-828A-409C-8315-A9065376E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2995613"/>
                <a:ext cx="61912" cy="61913"/>
              </a:xfrm>
              <a:custGeom>
                <a:avLst/>
                <a:gdLst>
                  <a:gd name="T0" fmla="*/ 75 w 121"/>
                  <a:gd name="T1" fmla="*/ 8 h 121"/>
                  <a:gd name="T2" fmla="*/ 113 w 121"/>
                  <a:gd name="T3" fmla="*/ 75 h 121"/>
                  <a:gd name="T4" fmla="*/ 46 w 121"/>
                  <a:gd name="T5" fmla="*/ 113 h 121"/>
                  <a:gd name="T6" fmla="*/ 8 w 121"/>
                  <a:gd name="T7" fmla="*/ 46 h 121"/>
                  <a:gd name="T8" fmla="*/ 75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75" y="8"/>
                    </a:moveTo>
                    <a:cubicBezTo>
                      <a:pt x="104" y="15"/>
                      <a:pt x="121" y="45"/>
                      <a:pt x="113" y="75"/>
                    </a:cubicBezTo>
                    <a:cubicBezTo>
                      <a:pt x="105" y="104"/>
                      <a:pt x="75" y="121"/>
                      <a:pt x="46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5" y="0"/>
                      <a:pt x="75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57" name="Freeform 200">
                <a:extLst>
                  <a:ext uri="{FF2B5EF4-FFF2-40B4-BE49-F238E27FC236}">
                    <a16:creationId xmlns:a16="http://schemas.microsoft.com/office/drawing/2014/main" id="{A3334665-C6E7-40D3-8844-287F1F792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3789363"/>
                <a:ext cx="61912" cy="61913"/>
              </a:xfrm>
              <a:custGeom>
                <a:avLst/>
                <a:gdLst>
                  <a:gd name="T0" fmla="*/ 46 w 121"/>
                  <a:gd name="T1" fmla="*/ 8 h 121"/>
                  <a:gd name="T2" fmla="*/ 113 w 121"/>
                  <a:gd name="T3" fmla="*/ 46 h 121"/>
                  <a:gd name="T4" fmla="*/ 75 w 121"/>
                  <a:gd name="T5" fmla="*/ 113 h 121"/>
                  <a:gd name="T6" fmla="*/ 8 w 121"/>
                  <a:gd name="T7" fmla="*/ 75 h 121"/>
                  <a:gd name="T8" fmla="*/ 46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46" y="8"/>
                    </a:moveTo>
                    <a:cubicBezTo>
                      <a:pt x="75" y="0"/>
                      <a:pt x="105" y="17"/>
                      <a:pt x="113" y="46"/>
                    </a:cubicBezTo>
                    <a:cubicBezTo>
                      <a:pt x="121" y="75"/>
                      <a:pt x="104" y="105"/>
                      <a:pt x="75" y="113"/>
                    </a:cubicBezTo>
                    <a:cubicBezTo>
                      <a:pt x="45" y="121"/>
                      <a:pt x="16" y="104"/>
                      <a:pt x="8" y="75"/>
                    </a:cubicBezTo>
                    <a:cubicBezTo>
                      <a:pt x="0" y="45"/>
                      <a:pt x="17" y="16"/>
                      <a:pt x="46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58" name="Freeform 201">
                <a:extLst>
                  <a:ext uri="{FF2B5EF4-FFF2-40B4-BE49-F238E27FC236}">
                    <a16:creationId xmlns:a16="http://schemas.microsoft.com/office/drawing/2014/main" id="{BEC06262-C702-42AE-A2BD-36BC83597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4159250"/>
                <a:ext cx="63500" cy="63500"/>
              </a:xfrm>
              <a:custGeom>
                <a:avLst/>
                <a:gdLst>
                  <a:gd name="T0" fmla="*/ 35 w 124"/>
                  <a:gd name="T1" fmla="*/ 15 h 125"/>
                  <a:gd name="T2" fmla="*/ 109 w 124"/>
                  <a:gd name="T3" fmla="*/ 35 h 125"/>
                  <a:gd name="T4" fmla="*/ 89 w 124"/>
                  <a:gd name="T5" fmla="*/ 110 h 125"/>
                  <a:gd name="T6" fmla="*/ 15 w 124"/>
                  <a:gd name="T7" fmla="*/ 90 h 125"/>
                  <a:gd name="T8" fmla="*/ 35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35" y="15"/>
                    </a:moveTo>
                    <a:cubicBezTo>
                      <a:pt x="61" y="0"/>
                      <a:pt x="94" y="9"/>
                      <a:pt x="109" y="35"/>
                    </a:cubicBezTo>
                    <a:cubicBezTo>
                      <a:pt x="124" y="61"/>
                      <a:pt x="115" y="94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3"/>
                      <a:pt x="9" y="30"/>
                      <a:pt x="35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59" name="Oval 189">
                <a:extLst>
                  <a:ext uri="{FF2B5EF4-FFF2-40B4-BE49-F238E27FC236}">
                    <a16:creationId xmlns:a16="http://schemas.microsoft.com/office/drawing/2014/main" id="{9EF87B8E-C30D-4EC1-8112-E996436F3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1789113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0" name="Freeform 195">
                <a:extLst>
                  <a:ext uri="{FF2B5EF4-FFF2-40B4-BE49-F238E27FC236}">
                    <a16:creationId xmlns:a16="http://schemas.microsoft.com/office/drawing/2014/main" id="{10A0D6E0-D25C-46B4-A519-A39E4B1E4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1912938"/>
                <a:ext cx="61912" cy="61913"/>
              </a:xfrm>
              <a:custGeom>
                <a:avLst/>
                <a:gdLst>
                  <a:gd name="T0" fmla="*/ 114 w 121"/>
                  <a:gd name="T1" fmla="*/ 46 h 121"/>
                  <a:gd name="T2" fmla="*/ 75 w 121"/>
                  <a:gd name="T3" fmla="*/ 113 h 121"/>
                  <a:gd name="T4" fmla="*/ 8 w 121"/>
                  <a:gd name="T5" fmla="*/ 74 h 121"/>
                  <a:gd name="T6" fmla="*/ 47 w 121"/>
                  <a:gd name="T7" fmla="*/ 7 h 121"/>
                  <a:gd name="T8" fmla="*/ 114 w 121"/>
                  <a:gd name="T9" fmla="*/ 4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46"/>
                    </a:moveTo>
                    <a:cubicBezTo>
                      <a:pt x="121" y="75"/>
                      <a:pt x="104" y="105"/>
                      <a:pt x="75" y="113"/>
                    </a:cubicBezTo>
                    <a:cubicBezTo>
                      <a:pt x="46" y="121"/>
                      <a:pt x="16" y="103"/>
                      <a:pt x="8" y="74"/>
                    </a:cubicBezTo>
                    <a:cubicBezTo>
                      <a:pt x="0" y="45"/>
                      <a:pt x="17" y="15"/>
                      <a:pt x="47" y="7"/>
                    </a:cubicBezTo>
                    <a:cubicBezTo>
                      <a:pt x="76" y="0"/>
                      <a:pt x="106" y="17"/>
                      <a:pt x="114" y="46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1" name="Freeform 196">
                <a:extLst>
                  <a:ext uri="{FF2B5EF4-FFF2-40B4-BE49-F238E27FC236}">
                    <a16:creationId xmlns:a16="http://schemas.microsoft.com/office/drawing/2014/main" id="{2D40EAB8-DD7D-44C7-80DF-C177BEEA1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2063750"/>
                <a:ext cx="63500" cy="65088"/>
              </a:xfrm>
              <a:custGeom>
                <a:avLst/>
                <a:gdLst>
                  <a:gd name="T0" fmla="*/ 109 w 124"/>
                  <a:gd name="T1" fmla="*/ 35 h 125"/>
                  <a:gd name="T2" fmla="*/ 89 w 124"/>
                  <a:gd name="T3" fmla="*/ 110 h 125"/>
                  <a:gd name="T4" fmla="*/ 15 w 124"/>
                  <a:gd name="T5" fmla="*/ 90 h 125"/>
                  <a:gd name="T6" fmla="*/ 35 w 124"/>
                  <a:gd name="T7" fmla="*/ 15 h 125"/>
                  <a:gd name="T8" fmla="*/ 109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09" y="35"/>
                    </a:moveTo>
                    <a:cubicBezTo>
                      <a:pt x="124" y="62"/>
                      <a:pt x="115" y="95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4"/>
                      <a:pt x="9" y="31"/>
                      <a:pt x="35" y="15"/>
                    </a:cubicBezTo>
                    <a:cubicBezTo>
                      <a:pt x="61" y="0"/>
                      <a:pt x="94" y="9"/>
                      <a:pt x="109" y="3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2" name="Freeform 197">
                <a:extLst>
                  <a:ext uri="{FF2B5EF4-FFF2-40B4-BE49-F238E27FC236}">
                    <a16:creationId xmlns:a16="http://schemas.microsoft.com/office/drawing/2014/main" id="{98523D6D-9759-40F8-95B6-369E4825C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2309813"/>
                <a:ext cx="61912" cy="60325"/>
              </a:xfrm>
              <a:custGeom>
                <a:avLst/>
                <a:gdLst>
                  <a:gd name="T0" fmla="*/ 99 w 120"/>
                  <a:gd name="T1" fmla="*/ 21 h 120"/>
                  <a:gd name="T2" fmla="*/ 99 w 120"/>
                  <a:gd name="T3" fmla="*/ 98 h 120"/>
                  <a:gd name="T4" fmla="*/ 21 w 120"/>
                  <a:gd name="T5" fmla="*/ 98 h 120"/>
                  <a:gd name="T6" fmla="*/ 21 w 120"/>
                  <a:gd name="T7" fmla="*/ 21 h 120"/>
                  <a:gd name="T8" fmla="*/ 99 w 120"/>
                  <a:gd name="T9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99" y="21"/>
                    </a:moveTo>
                    <a:cubicBezTo>
                      <a:pt x="120" y="42"/>
                      <a:pt x="120" y="77"/>
                      <a:pt x="99" y="98"/>
                    </a:cubicBezTo>
                    <a:cubicBezTo>
                      <a:pt x="77" y="120"/>
                      <a:pt x="43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3" y="0"/>
                      <a:pt x="77" y="0"/>
                      <a:pt x="99" y="21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3" name="Freeform 215">
                <a:extLst>
                  <a:ext uri="{FF2B5EF4-FFF2-40B4-BE49-F238E27FC236}">
                    <a16:creationId xmlns:a16="http://schemas.microsoft.com/office/drawing/2014/main" id="{BC23CF65-BA82-4F6A-8DF6-F2DB9E2D6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1912938"/>
                <a:ext cx="61912" cy="61913"/>
              </a:xfrm>
              <a:custGeom>
                <a:avLst/>
                <a:gdLst>
                  <a:gd name="T0" fmla="*/ 114 w 121"/>
                  <a:gd name="T1" fmla="*/ 74 h 121"/>
                  <a:gd name="T2" fmla="*/ 47 w 121"/>
                  <a:gd name="T3" fmla="*/ 113 h 121"/>
                  <a:gd name="T4" fmla="*/ 8 w 121"/>
                  <a:gd name="T5" fmla="*/ 46 h 121"/>
                  <a:gd name="T6" fmla="*/ 75 w 121"/>
                  <a:gd name="T7" fmla="*/ 7 h 121"/>
                  <a:gd name="T8" fmla="*/ 114 w 121"/>
                  <a:gd name="T9" fmla="*/ 7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74"/>
                    </a:moveTo>
                    <a:cubicBezTo>
                      <a:pt x="106" y="103"/>
                      <a:pt x="76" y="121"/>
                      <a:pt x="47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7"/>
                    </a:cubicBezTo>
                    <a:cubicBezTo>
                      <a:pt x="104" y="15"/>
                      <a:pt x="121" y="45"/>
                      <a:pt x="114" y="74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4" name="Oval 191">
                <a:extLst>
                  <a:ext uri="{FF2B5EF4-FFF2-40B4-BE49-F238E27FC236}">
                    <a16:creationId xmlns:a16="http://schemas.microsoft.com/office/drawing/2014/main" id="{3842729B-3F18-480E-925F-64C10037A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4854575"/>
                <a:ext cx="204787" cy="204788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5" name="Freeform 202">
                <a:extLst>
                  <a:ext uri="{FF2B5EF4-FFF2-40B4-BE49-F238E27FC236}">
                    <a16:creationId xmlns:a16="http://schemas.microsoft.com/office/drawing/2014/main" id="{1E0C4424-C1BA-435A-BB37-09598B989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4476750"/>
                <a:ext cx="61912" cy="61913"/>
              </a:xfrm>
              <a:custGeom>
                <a:avLst/>
                <a:gdLst>
                  <a:gd name="T0" fmla="*/ 21 w 120"/>
                  <a:gd name="T1" fmla="*/ 22 h 120"/>
                  <a:gd name="T2" fmla="*/ 99 w 120"/>
                  <a:gd name="T3" fmla="*/ 22 h 120"/>
                  <a:gd name="T4" fmla="*/ 99 w 120"/>
                  <a:gd name="T5" fmla="*/ 99 h 120"/>
                  <a:gd name="T6" fmla="*/ 21 w 120"/>
                  <a:gd name="T7" fmla="*/ 99 h 120"/>
                  <a:gd name="T8" fmla="*/ 21 w 120"/>
                  <a:gd name="T9" fmla="*/ 2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21" y="22"/>
                    </a:moveTo>
                    <a:cubicBezTo>
                      <a:pt x="43" y="0"/>
                      <a:pt x="77" y="0"/>
                      <a:pt x="99" y="22"/>
                    </a:cubicBezTo>
                    <a:cubicBezTo>
                      <a:pt x="120" y="43"/>
                      <a:pt x="120" y="78"/>
                      <a:pt x="99" y="99"/>
                    </a:cubicBezTo>
                    <a:cubicBezTo>
                      <a:pt x="77" y="120"/>
                      <a:pt x="43" y="120"/>
                      <a:pt x="21" y="99"/>
                    </a:cubicBezTo>
                    <a:cubicBezTo>
                      <a:pt x="0" y="78"/>
                      <a:pt x="0" y="43"/>
                      <a:pt x="21" y="22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6" name="Freeform 203">
                <a:extLst>
                  <a:ext uri="{FF2B5EF4-FFF2-40B4-BE49-F238E27FC236}">
                    <a16:creationId xmlns:a16="http://schemas.microsoft.com/office/drawing/2014/main" id="{370E75D3-6937-41DB-B923-5602BF99D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4719638"/>
                <a:ext cx="63500" cy="63500"/>
              </a:xfrm>
              <a:custGeom>
                <a:avLst/>
                <a:gdLst>
                  <a:gd name="T0" fmla="*/ 15 w 124"/>
                  <a:gd name="T1" fmla="*/ 35 h 125"/>
                  <a:gd name="T2" fmla="*/ 89 w 124"/>
                  <a:gd name="T3" fmla="*/ 15 h 125"/>
                  <a:gd name="T4" fmla="*/ 109 w 124"/>
                  <a:gd name="T5" fmla="*/ 89 h 125"/>
                  <a:gd name="T6" fmla="*/ 35 w 124"/>
                  <a:gd name="T7" fmla="*/ 109 h 125"/>
                  <a:gd name="T8" fmla="*/ 15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5" y="35"/>
                    </a:moveTo>
                    <a:cubicBezTo>
                      <a:pt x="30" y="9"/>
                      <a:pt x="63" y="0"/>
                      <a:pt x="89" y="15"/>
                    </a:cubicBezTo>
                    <a:cubicBezTo>
                      <a:pt x="115" y="30"/>
                      <a:pt x="124" y="63"/>
                      <a:pt x="109" y="89"/>
                    </a:cubicBezTo>
                    <a:cubicBezTo>
                      <a:pt x="94" y="116"/>
                      <a:pt x="61" y="125"/>
                      <a:pt x="35" y="109"/>
                    </a:cubicBezTo>
                    <a:cubicBezTo>
                      <a:pt x="9" y="94"/>
                      <a:pt x="0" y="61"/>
                      <a:pt x="15" y="3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7" name="Freeform 204">
                <a:extLst>
                  <a:ext uri="{FF2B5EF4-FFF2-40B4-BE49-F238E27FC236}">
                    <a16:creationId xmlns:a16="http://schemas.microsoft.com/office/drawing/2014/main" id="{FE731AD2-BE95-437E-8394-0651A48A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873625"/>
                <a:ext cx="61912" cy="61913"/>
              </a:xfrm>
              <a:custGeom>
                <a:avLst/>
                <a:gdLst>
                  <a:gd name="T0" fmla="*/ 8 w 121"/>
                  <a:gd name="T1" fmla="*/ 47 h 121"/>
                  <a:gd name="T2" fmla="*/ 75 w 121"/>
                  <a:gd name="T3" fmla="*/ 8 h 121"/>
                  <a:gd name="T4" fmla="*/ 114 w 121"/>
                  <a:gd name="T5" fmla="*/ 75 h 121"/>
                  <a:gd name="T6" fmla="*/ 47 w 121"/>
                  <a:gd name="T7" fmla="*/ 114 h 121"/>
                  <a:gd name="T8" fmla="*/ 8 w 121"/>
                  <a:gd name="T9" fmla="*/ 4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47"/>
                    </a:move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1" y="46"/>
                      <a:pt x="114" y="75"/>
                    </a:cubicBezTo>
                    <a:cubicBezTo>
                      <a:pt x="106" y="104"/>
                      <a:pt x="76" y="121"/>
                      <a:pt x="47" y="114"/>
                    </a:cubicBezTo>
                    <a:cubicBezTo>
                      <a:pt x="17" y="106"/>
                      <a:pt x="0" y="76"/>
                      <a:pt x="8" y="47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8" name="Freeform 206">
                <a:extLst>
                  <a:ext uri="{FF2B5EF4-FFF2-40B4-BE49-F238E27FC236}">
                    <a16:creationId xmlns:a16="http://schemas.microsoft.com/office/drawing/2014/main" id="{5DB8FB60-D44F-4BB6-813E-99F939689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4873625"/>
                <a:ext cx="61912" cy="61913"/>
              </a:xfrm>
              <a:custGeom>
                <a:avLst/>
                <a:gdLst>
                  <a:gd name="T0" fmla="*/ 8 w 121"/>
                  <a:gd name="T1" fmla="*/ 75 h 121"/>
                  <a:gd name="T2" fmla="*/ 47 w 121"/>
                  <a:gd name="T3" fmla="*/ 8 h 121"/>
                  <a:gd name="T4" fmla="*/ 114 w 121"/>
                  <a:gd name="T5" fmla="*/ 47 h 121"/>
                  <a:gd name="T6" fmla="*/ 75 w 121"/>
                  <a:gd name="T7" fmla="*/ 114 h 121"/>
                  <a:gd name="T8" fmla="*/ 8 w 121"/>
                  <a:gd name="T9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75"/>
                    </a:moveTo>
                    <a:cubicBezTo>
                      <a:pt x="0" y="46"/>
                      <a:pt x="17" y="16"/>
                      <a:pt x="47" y="8"/>
                    </a:cubicBezTo>
                    <a:cubicBezTo>
                      <a:pt x="76" y="0"/>
                      <a:pt x="106" y="17"/>
                      <a:pt x="114" y="47"/>
                    </a:cubicBezTo>
                    <a:cubicBezTo>
                      <a:pt x="121" y="76"/>
                      <a:pt x="104" y="106"/>
                      <a:pt x="75" y="114"/>
                    </a:cubicBezTo>
                    <a:cubicBezTo>
                      <a:pt x="46" y="121"/>
                      <a:pt x="16" y="104"/>
                      <a:pt x="8" y="7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69" name="Oval 192">
                <a:extLst>
                  <a:ext uri="{FF2B5EF4-FFF2-40B4-BE49-F238E27FC236}">
                    <a16:creationId xmlns:a16="http://schemas.microsoft.com/office/drawing/2014/main" id="{02E0241F-A1C6-445F-B8CC-15EC2D709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8575" y="3322638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0" name="Freeform 207">
                <a:extLst>
                  <a:ext uri="{FF2B5EF4-FFF2-40B4-BE49-F238E27FC236}">
                    <a16:creationId xmlns:a16="http://schemas.microsoft.com/office/drawing/2014/main" id="{D2C7BF93-2EBB-442B-A88E-6144F2FFC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4719638"/>
                <a:ext cx="65087" cy="63500"/>
              </a:xfrm>
              <a:custGeom>
                <a:avLst/>
                <a:gdLst>
                  <a:gd name="T0" fmla="*/ 15 w 125"/>
                  <a:gd name="T1" fmla="*/ 89 h 125"/>
                  <a:gd name="T2" fmla="*/ 35 w 125"/>
                  <a:gd name="T3" fmla="*/ 15 h 125"/>
                  <a:gd name="T4" fmla="*/ 110 w 125"/>
                  <a:gd name="T5" fmla="*/ 35 h 125"/>
                  <a:gd name="T6" fmla="*/ 90 w 125"/>
                  <a:gd name="T7" fmla="*/ 109 h 125"/>
                  <a:gd name="T8" fmla="*/ 15 w 125"/>
                  <a:gd name="T9" fmla="*/ 8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5" y="89"/>
                    </a:moveTo>
                    <a:cubicBezTo>
                      <a:pt x="0" y="63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4"/>
                      <a:pt x="90" y="109"/>
                    </a:cubicBezTo>
                    <a:cubicBezTo>
                      <a:pt x="64" y="125"/>
                      <a:pt x="30" y="116"/>
                      <a:pt x="15" y="89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1" name="Freeform 208">
                <a:extLst>
                  <a:ext uri="{FF2B5EF4-FFF2-40B4-BE49-F238E27FC236}">
                    <a16:creationId xmlns:a16="http://schemas.microsoft.com/office/drawing/2014/main" id="{9D17B16B-7210-475E-B7B8-1AB49C0D8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4476750"/>
                <a:ext cx="61912" cy="61913"/>
              </a:xfrm>
              <a:custGeom>
                <a:avLst/>
                <a:gdLst>
                  <a:gd name="T0" fmla="*/ 21 w 119"/>
                  <a:gd name="T1" fmla="*/ 99 h 120"/>
                  <a:gd name="T2" fmla="*/ 21 w 119"/>
                  <a:gd name="T3" fmla="*/ 22 h 120"/>
                  <a:gd name="T4" fmla="*/ 98 w 119"/>
                  <a:gd name="T5" fmla="*/ 22 h 120"/>
                  <a:gd name="T6" fmla="*/ 98 w 119"/>
                  <a:gd name="T7" fmla="*/ 99 h 120"/>
                  <a:gd name="T8" fmla="*/ 21 w 119"/>
                  <a:gd name="T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21" y="99"/>
                    </a:moveTo>
                    <a:cubicBezTo>
                      <a:pt x="0" y="78"/>
                      <a:pt x="0" y="43"/>
                      <a:pt x="21" y="22"/>
                    </a:cubicBezTo>
                    <a:cubicBezTo>
                      <a:pt x="42" y="0"/>
                      <a:pt x="77" y="0"/>
                      <a:pt x="98" y="22"/>
                    </a:cubicBezTo>
                    <a:cubicBezTo>
                      <a:pt x="119" y="43"/>
                      <a:pt x="119" y="78"/>
                      <a:pt x="98" y="99"/>
                    </a:cubicBezTo>
                    <a:cubicBezTo>
                      <a:pt x="77" y="120"/>
                      <a:pt x="42" y="120"/>
                      <a:pt x="21" y="99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2" name="Freeform 209">
                <a:extLst>
                  <a:ext uri="{FF2B5EF4-FFF2-40B4-BE49-F238E27FC236}">
                    <a16:creationId xmlns:a16="http://schemas.microsoft.com/office/drawing/2014/main" id="{EF609BF5-34F2-4253-9E0C-A37D3E081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4159250"/>
                <a:ext cx="63500" cy="63500"/>
              </a:xfrm>
              <a:custGeom>
                <a:avLst/>
                <a:gdLst>
                  <a:gd name="T0" fmla="*/ 35 w 125"/>
                  <a:gd name="T1" fmla="*/ 110 h 125"/>
                  <a:gd name="T2" fmla="*/ 15 w 125"/>
                  <a:gd name="T3" fmla="*/ 35 h 125"/>
                  <a:gd name="T4" fmla="*/ 90 w 125"/>
                  <a:gd name="T5" fmla="*/ 15 h 125"/>
                  <a:gd name="T6" fmla="*/ 110 w 125"/>
                  <a:gd name="T7" fmla="*/ 90 h 125"/>
                  <a:gd name="T8" fmla="*/ 35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35" y="110"/>
                    </a:moveTo>
                    <a:cubicBezTo>
                      <a:pt x="9" y="94"/>
                      <a:pt x="0" y="61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0"/>
                      <a:pt x="125" y="63"/>
                      <a:pt x="110" y="90"/>
                    </a:cubicBezTo>
                    <a:cubicBezTo>
                      <a:pt x="95" y="116"/>
                      <a:pt x="61" y="125"/>
                      <a:pt x="35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3" name="Freeform 210">
                <a:extLst>
                  <a:ext uri="{FF2B5EF4-FFF2-40B4-BE49-F238E27FC236}">
                    <a16:creationId xmlns:a16="http://schemas.microsoft.com/office/drawing/2014/main" id="{46718FE8-6C89-4157-A0AD-135C13B76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789363"/>
                <a:ext cx="61912" cy="61913"/>
              </a:xfrm>
              <a:custGeom>
                <a:avLst/>
                <a:gdLst>
                  <a:gd name="T0" fmla="*/ 47 w 122"/>
                  <a:gd name="T1" fmla="*/ 113 h 121"/>
                  <a:gd name="T2" fmla="*/ 8 w 122"/>
                  <a:gd name="T3" fmla="*/ 46 h 121"/>
                  <a:gd name="T4" fmla="*/ 75 w 122"/>
                  <a:gd name="T5" fmla="*/ 8 h 121"/>
                  <a:gd name="T6" fmla="*/ 114 w 122"/>
                  <a:gd name="T7" fmla="*/ 75 h 121"/>
                  <a:gd name="T8" fmla="*/ 47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47" y="113"/>
                    </a:moveTo>
                    <a:cubicBezTo>
                      <a:pt x="18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2" y="45"/>
                      <a:pt x="114" y="75"/>
                    </a:cubicBezTo>
                    <a:cubicBezTo>
                      <a:pt x="106" y="104"/>
                      <a:pt x="76" y="121"/>
                      <a:pt x="47" y="113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4" name="Freeform 211">
                <a:extLst>
                  <a:ext uri="{FF2B5EF4-FFF2-40B4-BE49-F238E27FC236}">
                    <a16:creationId xmlns:a16="http://schemas.microsoft.com/office/drawing/2014/main" id="{C2CBCE7E-C0BE-4A45-94D2-80C81D162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2995613"/>
                <a:ext cx="61912" cy="61913"/>
              </a:xfrm>
              <a:custGeom>
                <a:avLst/>
                <a:gdLst>
                  <a:gd name="T0" fmla="*/ 75 w 122"/>
                  <a:gd name="T1" fmla="*/ 113 h 121"/>
                  <a:gd name="T2" fmla="*/ 8 w 122"/>
                  <a:gd name="T3" fmla="*/ 75 h 121"/>
                  <a:gd name="T4" fmla="*/ 47 w 122"/>
                  <a:gd name="T5" fmla="*/ 8 h 121"/>
                  <a:gd name="T6" fmla="*/ 114 w 122"/>
                  <a:gd name="T7" fmla="*/ 46 h 121"/>
                  <a:gd name="T8" fmla="*/ 75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75" y="113"/>
                    </a:moveTo>
                    <a:cubicBezTo>
                      <a:pt x="46" y="121"/>
                      <a:pt x="16" y="104"/>
                      <a:pt x="8" y="75"/>
                    </a:cubicBezTo>
                    <a:cubicBezTo>
                      <a:pt x="0" y="45"/>
                      <a:pt x="18" y="15"/>
                      <a:pt x="47" y="8"/>
                    </a:cubicBezTo>
                    <a:cubicBezTo>
                      <a:pt x="76" y="0"/>
                      <a:pt x="106" y="17"/>
                      <a:pt x="114" y="46"/>
                    </a:cubicBezTo>
                    <a:cubicBezTo>
                      <a:pt x="122" y="75"/>
                      <a:pt x="104" y="105"/>
                      <a:pt x="75" y="113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5" name="Freeform 212">
                <a:extLst>
                  <a:ext uri="{FF2B5EF4-FFF2-40B4-BE49-F238E27FC236}">
                    <a16:creationId xmlns:a16="http://schemas.microsoft.com/office/drawing/2014/main" id="{ADC40975-9F0A-47F0-93CE-1EF58E501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2625725"/>
                <a:ext cx="63500" cy="63500"/>
              </a:xfrm>
              <a:custGeom>
                <a:avLst/>
                <a:gdLst>
                  <a:gd name="T0" fmla="*/ 90 w 125"/>
                  <a:gd name="T1" fmla="*/ 110 h 125"/>
                  <a:gd name="T2" fmla="*/ 15 w 125"/>
                  <a:gd name="T3" fmla="*/ 90 h 125"/>
                  <a:gd name="T4" fmla="*/ 35 w 125"/>
                  <a:gd name="T5" fmla="*/ 15 h 125"/>
                  <a:gd name="T6" fmla="*/ 110 w 125"/>
                  <a:gd name="T7" fmla="*/ 35 h 125"/>
                  <a:gd name="T8" fmla="*/ 90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90" y="110"/>
                    </a:moveTo>
                    <a:cubicBezTo>
                      <a:pt x="64" y="125"/>
                      <a:pt x="30" y="116"/>
                      <a:pt x="15" y="90"/>
                    </a:cubicBezTo>
                    <a:cubicBezTo>
                      <a:pt x="0" y="64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5"/>
                      <a:pt x="90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6" name="Freeform 213">
                <a:extLst>
                  <a:ext uri="{FF2B5EF4-FFF2-40B4-BE49-F238E27FC236}">
                    <a16:creationId xmlns:a16="http://schemas.microsoft.com/office/drawing/2014/main" id="{3B957716-CB4B-4EB1-8862-684EE8E31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2309813"/>
                <a:ext cx="61912" cy="60325"/>
              </a:xfrm>
              <a:custGeom>
                <a:avLst/>
                <a:gdLst>
                  <a:gd name="T0" fmla="*/ 98 w 119"/>
                  <a:gd name="T1" fmla="*/ 98 h 120"/>
                  <a:gd name="T2" fmla="*/ 21 w 119"/>
                  <a:gd name="T3" fmla="*/ 98 h 120"/>
                  <a:gd name="T4" fmla="*/ 21 w 119"/>
                  <a:gd name="T5" fmla="*/ 21 h 120"/>
                  <a:gd name="T6" fmla="*/ 98 w 119"/>
                  <a:gd name="T7" fmla="*/ 21 h 120"/>
                  <a:gd name="T8" fmla="*/ 98 w 119"/>
                  <a:gd name="T9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98" y="98"/>
                    </a:moveTo>
                    <a:cubicBezTo>
                      <a:pt x="77" y="120"/>
                      <a:pt x="42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2" y="0"/>
                      <a:pt x="77" y="0"/>
                      <a:pt x="98" y="21"/>
                    </a:cubicBezTo>
                    <a:cubicBezTo>
                      <a:pt x="119" y="42"/>
                      <a:pt x="119" y="77"/>
                      <a:pt x="98" y="98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77" name="Freeform 214">
                <a:extLst>
                  <a:ext uri="{FF2B5EF4-FFF2-40B4-BE49-F238E27FC236}">
                    <a16:creationId xmlns:a16="http://schemas.microsoft.com/office/drawing/2014/main" id="{39CE5972-259B-4202-AEBD-9D5BF5344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2063750"/>
                <a:ext cx="65087" cy="65088"/>
              </a:xfrm>
              <a:custGeom>
                <a:avLst/>
                <a:gdLst>
                  <a:gd name="T0" fmla="*/ 110 w 125"/>
                  <a:gd name="T1" fmla="*/ 90 h 125"/>
                  <a:gd name="T2" fmla="*/ 35 w 125"/>
                  <a:gd name="T3" fmla="*/ 110 h 125"/>
                  <a:gd name="T4" fmla="*/ 15 w 125"/>
                  <a:gd name="T5" fmla="*/ 35 h 125"/>
                  <a:gd name="T6" fmla="*/ 90 w 125"/>
                  <a:gd name="T7" fmla="*/ 15 h 125"/>
                  <a:gd name="T8" fmla="*/ 110 w 125"/>
                  <a:gd name="T9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10" y="90"/>
                    </a:moveTo>
                    <a:cubicBezTo>
                      <a:pt x="95" y="116"/>
                      <a:pt x="61" y="125"/>
                      <a:pt x="35" y="110"/>
                    </a:cubicBezTo>
                    <a:cubicBezTo>
                      <a:pt x="9" y="95"/>
                      <a:pt x="0" y="62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1"/>
                      <a:pt x="125" y="64"/>
                      <a:pt x="110" y="90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1" name="Freeform 194">
            <a:extLst>
              <a:ext uri="{FF2B5EF4-FFF2-40B4-BE49-F238E27FC236}">
                <a16:creationId xmlns:a16="http://schemas.microsoft.com/office/drawing/2014/main" id="{F94FC3B2-B231-4DC4-BFC8-75207FC81122}"/>
              </a:ext>
            </a:extLst>
          </p:cNvPr>
          <p:cNvSpPr>
            <a:spLocks/>
          </p:cNvSpPr>
          <p:nvPr/>
        </p:nvSpPr>
        <p:spPr bwMode="auto">
          <a:xfrm rot="18234558">
            <a:off x="2622388" y="3508747"/>
            <a:ext cx="523281" cy="382764"/>
          </a:xfrm>
          <a:custGeom>
            <a:avLst/>
            <a:gdLst>
              <a:gd name="T0" fmla="*/ 2073 w 2213"/>
              <a:gd name="T1" fmla="*/ 434 h 1620"/>
              <a:gd name="T2" fmla="*/ 2074 w 2213"/>
              <a:gd name="T3" fmla="*/ 434 h 1620"/>
              <a:gd name="T4" fmla="*/ 2074 w 2213"/>
              <a:gd name="T5" fmla="*/ 434 h 1620"/>
              <a:gd name="T6" fmla="*/ 2081 w 2213"/>
              <a:gd name="T7" fmla="*/ 430 h 1620"/>
              <a:gd name="T8" fmla="*/ 2080 w 2213"/>
              <a:gd name="T9" fmla="*/ 430 h 1620"/>
              <a:gd name="T10" fmla="*/ 2154 w 2213"/>
              <a:gd name="T11" fmla="*/ 138 h 1620"/>
              <a:gd name="T12" fmla="*/ 1865 w 2213"/>
              <a:gd name="T13" fmla="*/ 54 h 1620"/>
              <a:gd name="T14" fmla="*/ 1865 w 2213"/>
              <a:gd name="T15" fmla="*/ 53 h 1620"/>
              <a:gd name="T16" fmla="*/ 1862 w 2213"/>
              <a:gd name="T17" fmla="*/ 55 h 1620"/>
              <a:gd name="T18" fmla="*/ 1862 w 2213"/>
              <a:gd name="T19" fmla="*/ 55 h 1620"/>
              <a:gd name="T20" fmla="*/ 1796 w 2213"/>
              <a:gd name="T21" fmla="*/ 111 h 1620"/>
              <a:gd name="T22" fmla="*/ 1796 w 2213"/>
              <a:gd name="T23" fmla="*/ 111 h 1620"/>
              <a:gd name="T24" fmla="*/ 0 w 2213"/>
              <a:gd name="T25" fmla="*/ 1620 h 1620"/>
              <a:gd name="T26" fmla="*/ 2073 w 2213"/>
              <a:gd name="T27" fmla="*/ 434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3" h="1620">
                <a:moveTo>
                  <a:pt x="2073" y="434"/>
                </a:moveTo>
                <a:lnTo>
                  <a:pt x="2074" y="434"/>
                </a:lnTo>
                <a:lnTo>
                  <a:pt x="2074" y="434"/>
                </a:lnTo>
                <a:lnTo>
                  <a:pt x="2081" y="430"/>
                </a:lnTo>
                <a:lnTo>
                  <a:pt x="2080" y="430"/>
                </a:lnTo>
                <a:cubicBezTo>
                  <a:pt x="2179" y="369"/>
                  <a:pt x="2213" y="240"/>
                  <a:pt x="2154" y="138"/>
                </a:cubicBezTo>
                <a:cubicBezTo>
                  <a:pt x="2096" y="36"/>
                  <a:pt x="1968" y="0"/>
                  <a:pt x="1865" y="54"/>
                </a:cubicBezTo>
                <a:lnTo>
                  <a:pt x="1865" y="53"/>
                </a:lnTo>
                <a:lnTo>
                  <a:pt x="1862" y="55"/>
                </a:lnTo>
                <a:lnTo>
                  <a:pt x="1862" y="55"/>
                </a:lnTo>
                <a:lnTo>
                  <a:pt x="1796" y="111"/>
                </a:lnTo>
                <a:lnTo>
                  <a:pt x="1796" y="111"/>
                </a:lnTo>
                <a:lnTo>
                  <a:pt x="0" y="1620"/>
                </a:lnTo>
                <a:lnTo>
                  <a:pt x="2073" y="434"/>
                </a:lnTo>
              </a:path>
            </a:pathLst>
          </a:custGeom>
          <a:solidFill>
            <a:srgbClr val="41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59B1F37-159A-4921-85B5-BCDD1471303F}"/>
              </a:ext>
            </a:extLst>
          </p:cNvPr>
          <p:cNvGrpSpPr/>
          <p:nvPr/>
        </p:nvGrpSpPr>
        <p:grpSpPr>
          <a:xfrm>
            <a:off x="3966546" y="2807233"/>
            <a:ext cx="1210909" cy="1355012"/>
            <a:chOff x="1059544" y="1133945"/>
            <a:chExt cx="4101960" cy="4590109"/>
          </a:xfrm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0CD1FE1-5013-4BA0-B76A-0DFF54878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4" y="1133945"/>
              <a:ext cx="4101960" cy="4590109"/>
            </a:xfrm>
            <a:custGeom>
              <a:avLst/>
              <a:gdLst>
                <a:gd name="connsiteX0" fmla="*/ 998433 w 1997375"/>
                <a:gd name="connsiteY0" fmla="*/ 0 h 2235069"/>
                <a:gd name="connsiteX1" fmla="*/ 1111163 w 1997375"/>
                <a:gd name="connsiteY1" fmla="*/ 30048 h 2235069"/>
                <a:gd name="connsiteX2" fmla="*/ 1884560 w 1997375"/>
                <a:gd name="connsiteY2" fmla="*/ 476179 h 2235069"/>
                <a:gd name="connsiteX3" fmla="*/ 1997375 w 1997375"/>
                <a:gd name="connsiteY3" fmla="*/ 671064 h 2235069"/>
                <a:gd name="connsiteX4" fmla="*/ 1997375 w 1997375"/>
                <a:gd name="connsiteY4" fmla="*/ 1564005 h 2235069"/>
                <a:gd name="connsiteX5" fmla="*/ 1884560 w 1997375"/>
                <a:gd name="connsiteY5" fmla="*/ 1758212 h 2235069"/>
                <a:gd name="connsiteX6" fmla="*/ 1111163 w 1997375"/>
                <a:gd name="connsiteY6" fmla="*/ 2205022 h 2235069"/>
                <a:gd name="connsiteX7" fmla="*/ 886212 w 1997375"/>
                <a:gd name="connsiteY7" fmla="*/ 2205022 h 2235069"/>
                <a:gd name="connsiteX8" fmla="*/ 112136 w 1997375"/>
                <a:gd name="connsiteY8" fmla="*/ 1758212 h 2235069"/>
                <a:gd name="connsiteX9" fmla="*/ 0 w 1997375"/>
                <a:gd name="connsiteY9" fmla="*/ 1564005 h 2235069"/>
                <a:gd name="connsiteX10" fmla="*/ 0 w 1997375"/>
                <a:gd name="connsiteY10" fmla="*/ 671064 h 2235069"/>
                <a:gd name="connsiteX11" fmla="*/ 112136 w 1997375"/>
                <a:gd name="connsiteY11" fmla="*/ 476179 h 2235069"/>
                <a:gd name="connsiteX12" fmla="*/ 886212 w 1997375"/>
                <a:gd name="connsiteY12" fmla="*/ 30048 h 2235069"/>
                <a:gd name="connsiteX13" fmla="*/ 998433 w 1997375"/>
                <a:gd name="connsiteY13" fmla="*/ 0 h 22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75" h="2235069">
                  <a:moveTo>
                    <a:pt x="998433" y="0"/>
                  </a:moveTo>
                  <a:cubicBezTo>
                    <a:pt x="1037256" y="0"/>
                    <a:pt x="1076163" y="10016"/>
                    <a:pt x="1111163" y="30048"/>
                  </a:cubicBezTo>
                  <a:lnTo>
                    <a:pt x="1884560" y="476179"/>
                  </a:lnTo>
                  <a:cubicBezTo>
                    <a:pt x="1954560" y="516921"/>
                    <a:pt x="1997375" y="590937"/>
                    <a:pt x="1997375" y="671064"/>
                  </a:cubicBezTo>
                  <a:lnTo>
                    <a:pt x="1997375" y="1564005"/>
                  </a:lnTo>
                  <a:cubicBezTo>
                    <a:pt x="1997375" y="1644132"/>
                    <a:pt x="1954560" y="1718148"/>
                    <a:pt x="1884560" y="1758212"/>
                  </a:cubicBezTo>
                  <a:lnTo>
                    <a:pt x="1111163" y="2205022"/>
                  </a:lnTo>
                  <a:cubicBezTo>
                    <a:pt x="1041163" y="2245085"/>
                    <a:pt x="955532" y="2245085"/>
                    <a:pt x="886212" y="2205022"/>
                  </a:cubicBezTo>
                  <a:lnTo>
                    <a:pt x="112136" y="1758212"/>
                  </a:lnTo>
                  <a:cubicBezTo>
                    <a:pt x="42816" y="1718148"/>
                    <a:pt x="0" y="1644132"/>
                    <a:pt x="0" y="1564005"/>
                  </a:cubicBezTo>
                  <a:lnTo>
                    <a:pt x="0" y="671064"/>
                  </a:lnTo>
                  <a:cubicBezTo>
                    <a:pt x="0" y="590937"/>
                    <a:pt x="42816" y="516921"/>
                    <a:pt x="112136" y="476179"/>
                  </a:cubicBezTo>
                  <a:lnTo>
                    <a:pt x="886212" y="30048"/>
                  </a:lnTo>
                  <a:cubicBezTo>
                    <a:pt x="920872" y="10016"/>
                    <a:pt x="959610" y="0"/>
                    <a:pt x="998433" y="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5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9" rIns="38576" bIns="19289" numCol="1" anchor="ctr" anchorCtr="0" compatLnSpc="1">
              <a:prstTxWarp prst="textNoShape">
                <a:avLst/>
              </a:prstTxWarp>
            </a:bodyPr>
            <a:lstStyle/>
            <a:p>
              <a:pPr algn="ctr" defTabSz="685766"/>
              <a:endParaRPr lang="en-US" sz="3038" b="1" dirty="0">
                <a:solidFill>
                  <a:srgbClr val="25252B"/>
                </a:solidFill>
                <a:latin typeface="Calibri" panose="020F0502020204030204"/>
              </a:endParaRPr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E58D273-F06C-4E32-BB3C-625030EDAFB2}"/>
                </a:ext>
              </a:extLst>
            </p:cNvPr>
            <p:cNvGrpSpPr/>
            <p:nvPr/>
          </p:nvGrpSpPr>
          <p:grpSpPr>
            <a:xfrm>
              <a:off x="1352674" y="1671149"/>
              <a:ext cx="3515700" cy="3515701"/>
              <a:chOff x="7123113" y="1789113"/>
              <a:chExt cx="3270249" cy="3270250"/>
            </a:xfrm>
          </p:grpSpPr>
          <p:sp>
            <p:nvSpPr>
              <p:cNvPr id="184" name="Oval 190">
                <a:extLst>
                  <a:ext uri="{FF2B5EF4-FFF2-40B4-BE49-F238E27FC236}">
                    <a16:creationId xmlns:a16="http://schemas.microsoft.com/office/drawing/2014/main" id="{3F1424BB-D128-4CE1-92FC-3ADA84910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3113" y="3322638"/>
                <a:ext cx="203200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85" name="Freeform 198">
                <a:extLst>
                  <a:ext uri="{FF2B5EF4-FFF2-40B4-BE49-F238E27FC236}">
                    <a16:creationId xmlns:a16="http://schemas.microsoft.com/office/drawing/2014/main" id="{97B8349B-5A29-4A93-930C-35357862E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2625725"/>
                <a:ext cx="63500" cy="63500"/>
              </a:xfrm>
              <a:custGeom>
                <a:avLst/>
                <a:gdLst>
                  <a:gd name="T0" fmla="*/ 89 w 124"/>
                  <a:gd name="T1" fmla="*/ 15 h 125"/>
                  <a:gd name="T2" fmla="*/ 109 w 124"/>
                  <a:gd name="T3" fmla="*/ 90 h 125"/>
                  <a:gd name="T4" fmla="*/ 35 w 124"/>
                  <a:gd name="T5" fmla="*/ 110 h 125"/>
                  <a:gd name="T6" fmla="*/ 15 w 124"/>
                  <a:gd name="T7" fmla="*/ 35 h 125"/>
                  <a:gd name="T8" fmla="*/ 89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89" y="15"/>
                    </a:moveTo>
                    <a:cubicBezTo>
                      <a:pt x="115" y="30"/>
                      <a:pt x="124" y="64"/>
                      <a:pt x="109" y="90"/>
                    </a:cubicBezTo>
                    <a:cubicBezTo>
                      <a:pt x="94" y="116"/>
                      <a:pt x="61" y="125"/>
                      <a:pt x="35" y="110"/>
                    </a:cubicBezTo>
                    <a:cubicBezTo>
                      <a:pt x="9" y="95"/>
                      <a:pt x="0" y="61"/>
                      <a:pt x="15" y="35"/>
                    </a:cubicBezTo>
                    <a:cubicBezTo>
                      <a:pt x="30" y="9"/>
                      <a:pt x="63" y="0"/>
                      <a:pt x="89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86" name="Freeform 199">
                <a:extLst>
                  <a:ext uri="{FF2B5EF4-FFF2-40B4-BE49-F238E27FC236}">
                    <a16:creationId xmlns:a16="http://schemas.microsoft.com/office/drawing/2014/main" id="{39CDDC72-7FDA-4384-A43C-B3AA64353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2995613"/>
                <a:ext cx="61912" cy="61913"/>
              </a:xfrm>
              <a:custGeom>
                <a:avLst/>
                <a:gdLst>
                  <a:gd name="T0" fmla="*/ 75 w 121"/>
                  <a:gd name="T1" fmla="*/ 8 h 121"/>
                  <a:gd name="T2" fmla="*/ 113 w 121"/>
                  <a:gd name="T3" fmla="*/ 75 h 121"/>
                  <a:gd name="T4" fmla="*/ 46 w 121"/>
                  <a:gd name="T5" fmla="*/ 113 h 121"/>
                  <a:gd name="T6" fmla="*/ 8 w 121"/>
                  <a:gd name="T7" fmla="*/ 46 h 121"/>
                  <a:gd name="T8" fmla="*/ 75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75" y="8"/>
                    </a:moveTo>
                    <a:cubicBezTo>
                      <a:pt x="104" y="15"/>
                      <a:pt x="121" y="45"/>
                      <a:pt x="113" y="75"/>
                    </a:cubicBezTo>
                    <a:cubicBezTo>
                      <a:pt x="105" y="104"/>
                      <a:pt x="75" y="121"/>
                      <a:pt x="46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5" y="0"/>
                      <a:pt x="75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87" name="Freeform 200">
                <a:extLst>
                  <a:ext uri="{FF2B5EF4-FFF2-40B4-BE49-F238E27FC236}">
                    <a16:creationId xmlns:a16="http://schemas.microsoft.com/office/drawing/2014/main" id="{66337343-25F6-4CE9-B782-CBDE21BA2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3789363"/>
                <a:ext cx="61912" cy="61913"/>
              </a:xfrm>
              <a:custGeom>
                <a:avLst/>
                <a:gdLst>
                  <a:gd name="T0" fmla="*/ 46 w 121"/>
                  <a:gd name="T1" fmla="*/ 8 h 121"/>
                  <a:gd name="T2" fmla="*/ 113 w 121"/>
                  <a:gd name="T3" fmla="*/ 46 h 121"/>
                  <a:gd name="T4" fmla="*/ 75 w 121"/>
                  <a:gd name="T5" fmla="*/ 113 h 121"/>
                  <a:gd name="T6" fmla="*/ 8 w 121"/>
                  <a:gd name="T7" fmla="*/ 75 h 121"/>
                  <a:gd name="T8" fmla="*/ 46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46" y="8"/>
                    </a:moveTo>
                    <a:cubicBezTo>
                      <a:pt x="75" y="0"/>
                      <a:pt x="105" y="17"/>
                      <a:pt x="113" y="46"/>
                    </a:cubicBezTo>
                    <a:cubicBezTo>
                      <a:pt x="121" y="75"/>
                      <a:pt x="104" y="105"/>
                      <a:pt x="75" y="113"/>
                    </a:cubicBezTo>
                    <a:cubicBezTo>
                      <a:pt x="45" y="121"/>
                      <a:pt x="16" y="104"/>
                      <a:pt x="8" y="75"/>
                    </a:cubicBezTo>
                    <a:cubicBezTo>
                      <a:pt x="0" y="45"/>
                      <a:pt x="17" y="16"/>
                      <a:pt x="46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88" name="Freeform 201">
                <a:extLst>
                  <a:ext uri="{FF2B5EF4-FFF2-40B4-BE49-F238E27FC236}">
                    <a16:creationId xmlns:a16="http://schemas.microsoft.com/office/drawing/2014/main" id="{0D5DE431-DED7-47C7-838A-C62FCF861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4159250"/>
                <a:ext cx="63500" cy="63500"/>
              </a:xfrm>
              <a:custGeom>
                <a:avLst/>
                <a:gdLst>
                  <a:gd name="T0" fmla="*/ 35 w 124"/>
                  <a:gd name="T1" fmla="*/ 15 h 125"/>
                  <a:gd name="T2" fmla="*/ 109 w 124"/>
                  <a:gd name="T3" fmla="*/ 35 h 125"/>
                  <a:gd name="T4" fmla="*/ 89 w 124"/>
                  <a:gd name="T5" fmla="*/ 110 h 125"/>
                  <a:gd name="T6" fmla="*/ 15 w 124"/>
                  <a:gd name="T7" fmla="*/ 90 h 125"/>
                  <a:gd name="T8" fmla="*/ 35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35" y="15"/>
                    </a:moveTo>
                    <a:cubicBezTo>
                      <a:pt x="61" y="0"/>
                      <a:pt x="94" y="9"/>
                      <a:pt x="109" y="35"/>
                    </a:cubicBezTo>
                    <a:cubicBezTo>
                      <a:pt x="124" y="61"/>
                      <a:pt x="115" y="94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3"/>
                      <a:pt x="9" y="30"/>
                      <a:pt x="35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89" name="Oval 189">
                <a:extLst>
                  <a:ext uri="{FF2B5EF4-FFF2-40B4-BE49-F238E27FC236}">
                    <a16:creationId xmlns:a16="http://schemas.microsoft.com/office/drawing/2014/main" id="{378AEEAF-9CC6-479B-951B-3D1207F63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1789113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0" name="Freeform 195">
                <a:extLst>
                  <a:ext uri="{FF2B5EF4-FFF2-40B4-BE49-F238E27FC236}">
                    <a16:creationId xmlns:a16="http://schemas.microsoft.com/office/drawing/2014/main" id="{BD363D01-ED4C-4B80-B6F5-8BA5CA44D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1912938"/>
                <a:ext cx="61912" cy="61913"/>
              </a:xfrm>
              <a:custGeom>
                <a:avLst/>
                <a:gdLst>
                  <a:gd name="T0" fmla="*/ 114 w 121"/>
                  <a:gd name="T1" fmla="*/ 46 h 121"/>
                  <a:gd name="T2" fmla="*/ 75 w 121"/>
                  <a:gd name="T3" fmla="*/ 113 h 121"/>
                  <a:gd name="T4" fmla="*/ 8 w 121"/>
                  <a:gd name="T5" fmla="*/ 74 h 121"/>
                  <a:gd name="T6" fmla="*/ 47 w 121"/>
                  <a:gd name="T7" fmla="*/ 7 h 121"/>
                  <a:gd name="T8" fmla="*/ 114 w 121"/>
                  <a:gd name="T9" fmla="*/ 4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46"/>
                    </a:moveTo>
                    <a:cubicBezTo>
                      <a:pt x="121" y="75"/>
                      <a:pt x="104" y="105"/>
                      <a:pt x="75" y="113"/>
                    </a:cubicBezTo>
                    <a:cubicBezTo>
                      <a:pt x="46" y="121"/>
                      <a:pt x="16" y="103"/>
                      <a:pt x="8" y="74"/>
                    </a:cubicBezTo>
                    <a:cubicBezTo>
                      <a:pt x="0" y="45"/>
                      <a:pt x="17" y="15"/>
                      <a:pt x="47" y="7"/>
                    </a:cubicBezTo>
                    <a:cubicBezTo>
                      <a:pt x="76" y="0"/>
                      <a:pt x="106" y="17"/>
                      <a:pt x="114" y="46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1" name="Freeform 196">
                <a:extLst>
                  <a:ext uri="{FF2B5EF4-FFF2-40B4-BE49-F238E27FC236}">
                    <a16:creationId xmlns:a16="http://schemas.microsoft.com/office/drawing/2014/main" id="{4CDB45EA-196C-4835-AFB1-05B24C5F3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2063750"/>
                <a:ext cx="63500" cy="65088"/>
              </a:xfrm>
              <a:custGeom>
                <a:avLst/>
                <a:gdLst>
                  <a:gd name="T0" fmla="*/ 109 w 124"/>
                  <a:gd name="T1" fmla="*/ 35 h 125"/>
                  <a:gd name="T2" fmla="*/ 89 w 124"/>
                  <a:gd name="T3" fmla="*/ 110 h 125"/>
                  <a:gd name="T4" fmla="*/ 15 w 124"/>
                  <a:gd name="T5" fmla="*/ 90 h 125"/>
                  <a:gd name="T6" fmla="*/ 35 w 124"/>
                  <a:gd name="T7" fmla="*/ 15 h 125"/>
                  <a:gd name="T8" fmla="*/ 109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09" y="35"/>
                    </a:moveTo>
                    <a:cubicBezTo>
                      <a:pt x="124" y="62"/>
                      <a:pt x="115" y="95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4"/>
                      <a:pt x="9" y="31"/>
                      <a:pt x="35" y="15"/>
                    </a:cubicBezTo>
                    <a:cubicBezTo>
                      <a:pt x="61" y="0"/>
                      <a:pt x="94" y="9"/>
                      <a:pt x="109" y="3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2" name="Freeform 197">
                <a:extLst>
                  <a:ext uri="{FF2B5EF4-FFF2-40B4-BE49-F238E27FC236}">
                    <a16:creationId xmlns:a16="http://schemas.microsoft.com/office/drawing/2014/main" id="{5D569CF1-9EAA-4259-BDD1-E7948D53B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2309813"/>
                <a:ext cx="61912" cy="60325"/>
              </a:xfrm>
              <a:custGeom>
                <a:avLst/>
                <a:gdLst>
                  <a:gd name="T0" fmla="*/ 99 w 120"/>
                  <a:gd name="T1" fmla="*/ 21 h 120"/>
                  <a:gd name="T2" fmla="*/ 99 w 120"/>
                  <a:gd name="T3" fmla="*/ 98 h 120"/>
                  <a:gd name="T4" fmla="*/ 21 w 120"/>
                  <a:gd name="T5" fmla="*/ 98 h 120"/>
                  <a:gd name="T6" fmla="*/ 21 w 120"/>
                  <a:gd name="T7" fmla="*/ 21 h 120"/>
                  <a:gd name="T8" fmla="*/ 99 w 120"/>
                  <a:gd name="T9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99" y="21"/>
                    </a:moveTo>
                    <a:cubicBezTo>
                      <a:pt x="120" y="42"/>
                      <a:pt x="120" y="77"/>
                      <a:pt x="99" y="98"/>
                    </a:cubicBezTo>
                    <a:cubicBezTo>
                      <a:pt x="77" y="120"/>
                      <a:pt x="43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3" y="0"/>
                      <a:pt x="77" y="0"/>
                      <a:pt x="99" y="21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3" name="Freeform 215">
                <a:extLst>
                  <a:ext uri="{FF2B5EF4-FFF2-40B4-BE49-F238E27FC236}">
                    <a16:creationId xmlns:a16="http://schemas.microsoft.com/office/drawing/2014/main" id="{95602BB5-6A0B-432B-A6EF-B67F39CC0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1912938"/>
                <a:ext cx="61912" cy="61913"/>
              </a:xfrm>
              <a:custGeom>
                <a:avLst/>
                <a:gdLst>
                  <a:gd name="T0" fmla="*/ 114 w 121"/>
                  <a:gd name="T1" fmla="*/ 74 h 121"/>
                  <a:gd name="T2" fmla="*/ 47 w 121"/>
                  <a:gd name="T3" fmla="*/ 113 h 121"/>
                  <a:gd name="T4" fmla="*/ 8 w 121"/>
                  <a:gd name="T5" fmla="*/ 46 h 121"/>
                  <a:gd name="T6" fmla="*/ 75 w 121"/>
                  <a:gd name="T7" fmla="*/ 7 h 121"/>
                  <a:gd name="T8" fmla="*/ 114 w 121"/>
                  <a:gd name="T9" fmla="*/ 7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74"/>
                    </a:moveTo>
                    <a:cubicBezTo>
                      <a:pt x="106" y="103"/>
                      <a:pt x="76" y="121"/>
                      <a:pt x="47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7"/>
                    </a:cubicBezTo>
                    <a:cubicBezTo>
                      <a:pt x="104" y="15"/>
                      <a:pt x="121" y="45"/>
                      <a:pt x="114" y="74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4" name="Oval 191">
                <a:extLst>
                  <a:ext uri="{FF2B5EF4-FFF2-40B4-BE49-F238E27FC236}">
                    <a16:creationId xmlns:a16="http://schemas.microsoft.com/office/drawing/2014/main" id="{CB50E27E-0A88-407F-98A1-31668F4E4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4854575"/>
                <a:ext cx="204787" cy="204788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5" name="Freeform 202">
                <a:extLst>
                  <a:ext uri="{FF2B5EF4-FFF2-40B4-BE49-F238E27FC236}">
                    <a16:creationId xmlns:a16="http://schemas.microsoft.com/office/drawing/2014/main" id="{505BAD50-5AEF-4489-9AFD-8BE518E09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4476750"/>
                <a:ext cx="61912" cy="61913"/>
              </a:xfrm>
              <a:custGeom>
                <a:avLst/>
                <a:gdLst>
                  <a:gd name="T0" fmla="*/ 21 w 120"/>
                  <a:gd name="T1" fmla="*/ 22 h 120"/>
                  <a:gd name="T2" fmla="*/ 99 w 120"/>
                  <a:gd name="T3" fmla="*/ 22 h 120"/>
                  <a:gd name="T4" fmla="*/ 99 w 120"/>
                  <a:gd name="T5" fmla="*/ 99 h 120"/>
                  <a:gd name="T6" fmla="*/ 21 w 120"/>
                  <a:gd name="T7" fmla="*/ 99 h 120"/>
                  <a:gd name="T8" fmla="*/ 21 w 120"/>
                  <a:gd name="T9" fmla="*/ 2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21" y="22"/>
                    </a:moveTo>
                    <a:cubicBezTo>
                      <a:pt x="43" y="0"/>
                      <a:pt x="77" y="0"/>
                      <a:pt x="99" y="22"/>
                    </a:cubicBezTo>
                    <a:cubicBezTo>
                      <a:pt x="120" y="43"/>
                      <a:pt x="120" y="78"/>
                      <a:pt x="99" y="99"/>
                    </a:cubicBezTo>
                    <a:cubicBezTo>
                      <a:pt x="77" y="120"/>
                      <a:pt x="43" y="120"/>
                      <a:pt x="21" y="99"/>
                    </a:cubicBezTo>
                    <a:cubicBezTo>
                      <a:pt x="0" y="78"/>
                      <a:pt x="0" y="43"/>
                      <a:pt x="21" y="22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6" name="Freeform 203">
                <a:extLst>
                  <a:ext uri="{FF2B5EF4-FFF2-40B4-BE49-F238E27FC236}">
                    <a16:creationId xmlns:a16="http://schemas.microsoft.com/office/drawing/2014/main" id="{D1D0D90E-FEA4-41D7-9213-32223E1A7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4719638"/>
                <a:ext cx="63500" cy="63500"/>
              </a:xfrm>
              <a:custGeom>
                <a:avLst/>
                <a:gdLst>
                  <a:gd name="T0" fmla="*/ 15 w 124"/>
                  <a:gd name="T1" fmla="*/ 35 h 125"/>
                  <a:gd name="T2" fmla="*/ 89 w 124"/>
                  <a:gd name="T3" fmla="*/ 15 h 125"/>
                  <a:gd name="T4" fmla="*/ 109 w 124"/>
                  <a:gd name="T5" fmla="*/ 89 h 125"/>
                  <a:gd name="T6" fmla="*/ 35 w 124"/>
                  <a:gd name="T7" fmla="*/ 109 h 125"/>
                  <a:gd name="T8" fmla="*/ 15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5" y="35"/>
                    </a:moveTo>
                    <a:cubicBezTo>
                      <a:pt x="30" y="9"/>
                      <a:pt x="63" y="0"/>
                      <a:pt x="89" y="15"/>
                    </a:cubicBezTo>
                    <a:cubicBezTo>
                      <a:pt x="115" y="30"/>
                      <a:pt x="124" y="63"/>
                      <a:pt x="109" y="89"/>
                    </a:cubicBezTo>
                    <a:cubicBezTo>
                      <a:pt x="94" y="116"/>
                      <a:pt x="61" y="125"/>
                      <a:pt x="35" y="109"/>
                    </a:cubicBezTo>
                    <a:cubicBezTo>
                      <a:pt x="9" y="94"/>
                      <a:pt x="0" y="61"/>
                      <a:pt x="15" y="3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7" name="Freeform 204">
                <a:extLst>
                  <a:ext uri="{FF2B5EF4-FFF2-40B4-BE49-F238E27FC236}">
                    <a16:creationId xmlns:a16="http://schemas.microsoft.com/office/drawing/2014/main" id="{97770FAA-FCA3-49EC-93AE-F53EC681A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873625"/>
                <a:ext cx="61912" cy="61913"/>
              </a:xfrm>
              <a:custGeom>
                <a:avLst/>
                <a:gdLst>
                  <a:gd name="T0" fmla="*/ 8 w 121"/>
                  <a:gd name="T1" fmla="*/ 47 h 121"/>
                  <a:gd name="T2" fmla="*/ 75 w 121"/>
                  <a:gd name="T3" fmla="*/ 8 h 121"/>
                  <a:gd name="T4" fmla="*/ 114 w 121"/>
                  <a:gd name="T5" fmla="*/ 75 h 121"/>
                  <a:gd name="T6" fmla="*/ 47 w 121"/>
                  <a:gd name="T7" fmla="*/ 114 h 121"/>
                  <a:gd name="T8" fmla="*/ 8 w 121"/>
                  <a:gd name="T9" fmla="*/ 4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47"/>
                    </a:move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1" y="46"/>
                      <a:pt x="114" y="75"/>
                    </a:cubicBezTo>
                    <a:cubicBezTo>
                      <a:pt x="106" y="104"/>
                      <a:pt x="76" y="121"/>
                      <a:pt x="47" y="114"/>
                    </a:cubicBezTo>
                    <a:cubicBezTo>
                      <a:pt x="17" y="106"/>
                      <a:pt x="0" y="76"/>
                      <a:pt x="8" y="47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8" name="Freeform 206">
                <a:extLst>
                  <a:ext uri="{FF2B5EF4-FFF2-40B4-BE49-F238E27FC236}">
                    <a16:creationId xmlns:a16="http://schemas.microsoft.com/office/drawing/2014/main" id="{0D31D7D6-474F-400F-961E-00FD5912E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4873625"/>
                <a:ext cx="61912" cy="61913"/>
              </a:xfrm>
              <a:custGeom>
                <a:avLst/>
                <a:gdLst>
                  <a:gd name="T0" fmla="*/ 8 w 121"/>
                  <a:gd name="T1" fmla="*/ 75 h 121"/>
                  <a:gd name="T2" fmla="*/ 47 w 121"/>
                  <a:gd name="T3" fmla="*/ 8 h 121"/>
                  <a:gd name="T4" fmla="*/ 114 w 121"/>
                  <a:gd name="T5" fmla="*/ 47 h 121"/>
                  <a:gd name="T6" fmla="*/ 75 w 121"/>
                  <a:gd name="T7" fmla="*/ 114 h 121"/>
                  <a:gd name="T8" fmla="*/ 8 w 121"/>
                  <a:gd name="T9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75"/>
                    </a:moveTo>
                    <a:cubicBezTo>
                      <a:pt x="0" y="46"/>
                      <a:pt x="17" y="16"/>
                      <a:pt x="47" y="8"/>
                    </a:cubicBezTo>
                    <a:cubicBezTo>
                      <a:pt x="76" y="0"/>
                      <a:pt x="106" y="17"/>
                      <a:pt x="114" y="47"/>
                    </a:cubicBezTo>
                    <a:cubicBezTo>
                      <a:pt x="121" y="76"/>
                      <a:pt x="104" y="106"/>
                      <a:pt x="75" y="114"/>
                    </a:cubicBezTo>
                    <a:cubicBezTo>
                      <a:pt x="46" y="121"/>
                      <a:pt x="16" y="104"/>
                      <a:pt x="8" y="7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199" name="Oval 192">
                <a:extLst>
                  <a:ext uri="{FF2B5EF4-FFF2-40B4-BE49-F238E27FC236}">
                    <a16:creationId xmlns:a16="http://schemas.microsoft.com/office/drawing/2014/main" id="{FC8BF228-2240-4798-93FE-F228CE36F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8575" y="3322638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0" name="Freeform 207">
                <a:extLst>
                  <a:ext uri="{FF2B5EF4-FFF2-40B4-BE49-F238E27FC236}">
                    <a16:creationId xmlns:a16="http://schemas.microsoft.com/office/drawing/2014/main" id="{6614FDE2-26A7-4840-9556-B18D26949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4719638"/>
                <a:ext cx="65087" cy="63500"/>
              </a:xfrm>
              <a:custGeom>
                <a:avLst/>
                <a:gdLst>
                  <a:gd name="T0" fmla="*/ 15 w 125"/>
                  <a:gd name="T1" fmla="*/ 89 h 125"/>
                  <a:gd name="T2" fmla="*/ 35 w 125"/>
                  <a:gd name="T3" fmla="*/ 15 h 125"/>
                  <a:gd name="T4" fmla="*/ 110 w 125"/>
                  <a:gd name="T5" fmla="*/ 35 h 125"/>
                  <a:gd name="T6" fmla="*/ 90 w 125"/>
                  <a:gd name="T7" fmla="*/ 109 h 125"/>
                  <a:gd name="T8" fmla="*/ 15 w 125"/>
                  <a:gd name="T9" fmla="*/ 8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5" y="89"/>
                    </a:moveTo>
                    <a:cubicBezTo>
                      <a:pt x="0" y="63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4"/>
                      <a:pt x="90" y="109"/>
                    </a:cubicBezTo>
                    <a:cubicBezTo>
                      <a:pt x="64" y="125"/>
                      <a:pt x="30" y="116"/>
                      <a:pt x="15" y="89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1" name="Freeform 208">
                <a:extLst>
                  <a:ext uri="{FF2B5EF4-FFF2-40B4-BE49-F238E27FC236}">
                    <a16:creationId xmlns:a16="http://schemas.microsoft.com/office/drawing/2014/main" id="{94F1548C-0E4A-42B2-A72A-E83CC4606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4476750"/>
                <a:ext cx="61912" cy="61913"/>
              </a:xfrm>
              <a:custGeom>
                <a:avLst/>
                <a:gdLst>
                  <a:gd name="T0" fmla="*/ 21 w 119"/>
                  <a:gd name="T1" fmla="*/ 99 h 120"/>
                  <a:gd name="T2" fmla="*/ 21 w 119"/>
                  <a:gd name="T3" fmla="*/ 22 h 120"/>
                  <a:gd name="T4" fmla="*/ 98 w 119"/>
                  <a:gd name="T5" fmla="*/ 22 h 120"/>
                  <a:gd name="T6" fmla="*/ 98 w 119"/>
                  <a:gd name="T7" fmla="*/ 99 h 120"/>
                  <a:gd name="T8" fmla="*/ 21 w 119"/>
                  <a:gd name="T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21" y="99"/>
                    </a:moveTo>
                    <a:cubicBezTo>
                      <a:pt x="0" y="78"/>
                      <a:pt x="0" y="43"/>
                      <a:pt x="21" y="22"/>
                    </a:cubicBezTo>
                    <a:cubicBezTo>
                      <a:pt x="42" y="0"/>
                      <a:pt x="77" y="0"/>
                      <a:pt x="98" y="22"/>
                    </a:cubicBezTo>
                    <a:cubicBezTo>
                      <a:pt x="119" y="43"/>
                      <a:pt x="119" y="78"/>
                      <a:pt x="98" y="99"/>
                    </a:cubicBezTo>
                    <a:cubicBezTo>
                      <a:pt x="77" y="120"/>
                      <a:pt x="42" y="120"/>
                      <a:pt x="21" y="99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2" name="Freeform 209">
                <a:extLst>
                  <a:ext uri="{FF2B5EF4-FFF2-40B4-BE49-F238E27FC236}">
                    <a16:creationId xmlns:a16="http://schemas.microsoft.com/office/drawing/2014/main" id="{85990FA1-8DC4-41BC-B784-ACF3EE78A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4159250"/>
                <a:ext cx="63500" cy="63500"/>
              </a:xfrm>
              <a:custGeom>
                <a:avLst/>
                <a:gdLst>
                  <a:gd name="T0" fmla="*/ 35 w 125"/>
                  <a:gd name="T1" fmla="*/ 110 h 125"/>
                  <a:gd name="T2" fmla="*/ 15 w 125"/>
                  <a:gd name="T3" fmla="*/ 35 h 125"/>
                  <a:gd name="T4" fmla="*/ 90 w 125"/>
                  <a:gd name="T5" fmla="*/ 15 h 125"/>
                  <a:gd name="T6" fmla="*/ 110 w 125"/>
                  <a:gd name="T7" fmla="*/ 90 h 125"/>
                  <a:gd name="T8" fmla="*/ 35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35" y="110"/>
                    </a:moveTo>
                    <a:cubicBezTo>
                      <a:pt x="9" y="94"/>
                      <a:pt x="0" y="61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0"/>
                      <a:pt x="125" y="63"/>
                      <a:pt x="110" y="90"/>
                    </a:cubicBezTo>
                    <a:cubicBezTo>
                      <a:pt x="95" y="116"/>
                      <a:pt x="61" y="125"/>
                      <a:pt x="35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3" name="Freeform 210">
                <a:extLst>
                  <a:ext uri="{FF2B5EF4-FFF2-40B4-BE49-F238E27FC236}">
                    <a16:creationId xmlns:a16="http://schemas.microsoft.com/office/drawing/2014/main" id="{76434D57-0137-4FAC-96C4-9E7C2945A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789363"/>
                <a:ext cx="61912" cy="61913"/>
              </a:xfrm>
              <a:custGeom>
                <a:avLst/>
                <a:gdLst>
                  <a:gd name="T0" fmla="*/ 47 w 122"/>
                  <a:gd name="T1" fmla="*/ 113 h 121"/>
                  <a:gd name="T2" fmla="*/ 8 w 122"/>
                  <a:gd name="T3" fmla="*/ 46 h 121"/>
                  <a:gd name="T4" fmla="*/ 75 w 122"/>
                  <a:gd name="T5" fmla="*/ 8 h 121"/>
                  <a:gd name="T6" fmla="*/ 114 w 122"/>
                  <a:gd name="T7" fmla="*/ 75 h 121"/>
                  <a:gd name="T8" fmla="*/ 47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47" y="113"/>
                    </a:moveTo>
                    <a:cubicBezTo>
                      <a:pt x="18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2" y="45"/>
                      <a:pt x="114" y="75"/>
                    </a:cubicBezTo>
                    <a:cubicBezTo>
                      <a:pt x="106" y="104"/>
                      <a:pt x="76" y="121"/>
                      <a:pt x="47" y="113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4" name="Freeform 211">
                <a:extLst>
                  <a:ext uri="{FF2B5EF4-FFF2-40B4-BE49-F238E27FC236}">
                    <a16:creationId xmlns:a16="http://schemas.microsoft.com/office/drawing/2014/main" id="{E294CF95-211B-4038-8C1C-E381B28F2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2995613"/>
                <a:ext cx="61912" cy="61913"/>
              </a:xfrm>
              <a:custGeom>
                <a:avLst/>
                <a:gdLst>
                  <a:gd name="T0" fmla="*/ 75 w 122"/>
                  <a:gd name="T1" fmla="*/ 113 h 121"/>
                  <a:gd name="T2" fmla="*/ 8 w 122"/>
                  <a:gd name="T3" fmla="*/ 75 h 121"/>
                  <a:gd name="T4" fmla="*/ 47 w 122"/>
                  <a:gd name="T5" fmla="*/ 8 h 121"/>
                  <a:gd name="T6" fmla="*/ 114 w 122"/>
                  <a:gd name="T7" fmla="*/ 46 h 121"/>
                  <a:gd name="T8" fmla="*/ 75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75" y="113"/>
                    </a:moveTo>
                    <a:cubicBezTo>
                      <a:pt x="46" y="121"/>
                      <a:pt x="16" y="104"/>
                      <a:pt x="8" y="75"/>
                    </a:cubicBezTo>
                    <a:cubicBezTo>
                      <a:pt x="0" y="45"/>
                      <a:pt x="18" y="15"/>
                      <a:pt x="47" y="8"/>
                    </a:cubicBezTo>
                    <a:cubicBezTo>
                      <a:pt x="76" y="0"/>
                      <a:pt x="106" y="17"/>
                      <a:pt x="114" y="46"/>
                    </a:cubicBezTo>
                    <a:cubicBezTo>
                      <a:pt x="122" y="75"/>
                      <a:pt x="104" y="105"/>
                      <a:pt x="75" y="113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5" name="Freeform 212">
                <a:extLst>
                  <a:ext uri="{FF2B5EF4-FFF2-40B4-BE49-F238E27FC236}">
                    <a16:creationId xmlns:a16="http://schemas.microsoft.com/office/drawing/2014/main" id="{B16AAF10-939F-4FF2-B5DC-DD382C38E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2625725"/>
                <a:ext cx="63500" cy="63500"/>
              </a:xfrm>
              <a:custGeom>
                <a:avLst/>
                <a:gdLst>
                  <a:gd name="T0" fmla="*/ 90 w 125"/>
                  <a:gd name="T1" fmla="*/ 110 h 125"/>
                  <a:gd name="T2" fmla="*/ 15 w 125"/>
                  <a:gd name="T3" fmla="*/ 90 h 125"/>
                  <a:gd name="T4" fmla="*/ 35 w 125"/>
                  <a:gd name="T5" fmla="*/ 15 h 125"/>
                  <a:gd name="T6" fmla="*/ 110 w 125"/>
                  <a:gd name="T7" fmla="*/ 35 h 125"/>
                  <a:gd name="T8" fmla="*/ 90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90" y="110"/>
                    </a:moveTo>
                    <a:cubicBezTo>
                      <a:pt x="64" y="125"/>
                      <a:pt x="30" y="116"/>
                      <a:pt x="15" y="90"/>
                    </a:cubicBezTo>
                    <a:cubicBezTo>
                      <a:pt x="0" y="64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5"/>
                      <a:pt x="90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6" name="Freeform 213">
                <a:extLst>
                  <a:ext uri="{FF2B5EF4-FFF2-40B4-BE49-F238E27FC236}">
                    <a16:creationId xmlns:a16="http://schemas.microsoft.com/office/drawing/2014/main" id="{5687F4E8-3685-47E8-8F89-DF6775B6A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2309813"/>
                <a:ext cx="61912" cy="60325"/>
              </a:xfrm>
              <a:custGeom>
                <a:avLst/>
                <a:gdLst>
                  <a:gd name="T0" fmla="*/ 98 w 119"/>
                  <a:gd name="T1" fmla="*/ 98 h 120"/>
                  <a:gd name="T2" fmla="*/ 21 w 119"/>
                  <a:gd name="T3" fmla="*/ 98 h 120"/>
                  <a:gd name="T4" fmla="*/ 21 w 119"/>
                  <a:gd name="T5" fmla="*/ 21 h 120"/>
                  <a:gd name="T6" fmla="*/ 98 w 119"/>
                  <a:gd name="T7" fmla="*/ 21 h 120"/>
                  <a:gd name="T8" fmla="*/ 98 w 119"/>
                  <a:gd name="T9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98" y="98"/>
                    </a:moveTo>
                    <a:cubicBezTo>
                      <a:pt x="77" y="120"/>
                      <a:pt x="42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2" y="0"/>
                      <a:pt x="77" y="0"/>
                      <a:pt x="98" y="21"/>
                    </a:cubicBezTo>
                    <a:cubicBezTo>
                      <a:pt x="119" y="42"/>
                      <a:pt x="119" y="77"/>
                      <a:pt x="98" y="98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07" name="Freeform 214">
                <a:extLst>
                  <a:ext uri="{FF2B5EF4-FFF2-40B4-BE49-F238E27FC236}">
                    <a16:creationId xmlns:a16="http://schemas.microsoft.com/office/drawing/2014/main" id="{D3001D14-845D-4EF5-BF58-CDF425C1E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2063750"/>
                <a:ext cx="65087" cy="65088"/>
              </a:xfrm>
              <a:custGeom>
                <a:avLst/>
                <a:gdLst>
                  <a:gd name="T0" fmla="*/ 110 w 125"/>
                  <a:gd name="T1" fmla="*/ 90 h 125"/>
                  <a:gd name="T2" fmla="*/ 35 w 125"/>
                  <a:gd name="T3" fmla="*/ 110 h 125"/>
                  <a:gd name="T4" fmla="*/ 15 w 125"/>
                  <a:gd name="T5" fmla="*/ 35 h 125"/>
                  <a:gd name="T6" fmla="*/ 90 w 125"/>
                  <a:gd name="T7" fmla="*/ 15 h 125"/>
                  <a:gd name="T8" fmla="*/ 110 w 125"/>
                  <a:gd name="T9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10" y="90"/>
                    </a:moveTo>
                    <a:cubicBezTo>
                      <a:pt x="95" y="116"/>
                      <a:pt x="61" y="125"/>
                      <a:pt x="35" y="110"/>
                    </a:cubicBezTo>
                    <a:cubicBezTo>
                      <a:pt x="9" y="95"/>
                      <a:pt x="0" y="62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1"/>
                      <a:pt x="125" y="64"/>
                      <a:pt x="110" y="90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81" name="Freeform 194">
            <a:extLst>
              <a:ext uri="{FF2B5EF4-FFF2-40B4-BE49-F238E27FC236}">
                <a16:creationId xmlns:a16="http://schemas.microsoft.com/office/drawing/2014/main" id="{FA12F01A-2ED8-42AB-8F0F-4ED32CFE951A}"/>
              </a:ext>
            </a:extLst>
          </p:cNvPr>
          <p:cNvSpPr>
            <a:spLocks/>
          </p:cNvSpPr>
          <p:nvPr/>
        </p:nvSpPr>
        <p:spPr bwMode="auto">
          <a:xfrm rot="7542802">
            <a:off x="4311113" y="3064796"/>
            <a:ext cx="523281" cy="382764"/>
          </a:xfrm>
          <a:custGeom>
            <a:avLst/>
            <a:gdLst>
              <a:gd name="T0" fmla="*/ 2073 w 2213"/>
              <a:gd name="T1" fmla="*/ 434 h 1620"/>
              <a:gd name="T2" fmla="*/ 2074 w 2213"/>
              <a:gd name="T3" fmla="*/ 434 h 1620"/>
              <a:gd name="T4" fmla="*/ 2074 w 2213"/>
              <a:gd name="T5" fmla="*/ 434 h 1620"/>
              <a:gd name="T6" fmla="*/ 2081 w 2213"/>
              <a:gd name="T7" fmla="*/ 430 h 1620"/>
              <a:gd name="T8" fmla="*/ 2080 w 2213"/>
              <a:gd name="T9" fmla="*/ 430 h 1620"/>
              <a:gd name="T10" fmla="*/ 2154 w 2213"/>
              <a:gd name="T11" fmla="*/ 138 h 1620"/>
              <a:gd name="T12" fmla="*/ 1865 w 2213"/>
              <a:gd name="T13" fmla="*/ 54 h 1620"/>
              <a:gd name="T14" fmla="*/ 1865 w 2213"/>
              <a:gd name="T15" fmla="*/ 53 h 1620"/>
              <a:gd name="T16" fmla="*/ 1862 w 2213"/>
              <a:gd name="T17" fmla="*/ 55 h 1620"/>
              <a:gd name="T18" fmla="*/ 1862 w 2213"/>
              <a:gd name="T19" fmla="*/ 55 h 1620"/>
              <a:gd name="T20" fmla="*/ 1796 w 2213"/>
              <a:gd name="T21" fmla="*/ 111 h 1620"/>
              <a:gd name="T22" fmla="*/ 1796 w 2213"/>
              <a:gd name="T23" fmla="*/ 111 h 1620"/>
              <a:gd name="T24" fmla="*/ 0 w 2213"/>
              <a:gd name="T25" fmla="*/ 1620 h 1620"/>
              <a:gd name="T26" fmla="*/ 2073 w 2213"/>
              <a:gd name="T27" fmla="*/ 434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3" h="1620">
                <a:moveTo>
                  <a:pt x="2073" y="434"/>
                </a:moveTo>
                <a:lnTo>
                  <a:pt x="2074" y="434"/>
                </a:lnTo>
                <a:lnTo>
                  <a:pt x="2074" y="434"/>
                </a:lnTo>
                <a:lnTo>
                  <a:pt x="2081" y="430"/>
                </a:lnTo>
                <a:lnTo>
                  <a:pt x="2080" y="430"/>
                </a:lnTo>
                <a:cubicBezTo>
                  <a:pt x="2179" y="369"/>
                  <a:pt x="2213" y="240"/>
                  <a:pt x="2154" y="138"/>
                </a:cubicBezTo>
                <a:cubicBezTo>
                  <a:pt x="2096" y="36"/>
                  <a:pt x="1968" y="0"/>
                  <a:pt x="1865" y="54"/>
                </a:cubicBezTo>
                <a:lnTo>
                  <a:pt x="1865" y="53"/>
                </a:lnTo>
                <a:lnTo>
                  <a:pt x="1862" y="55"/>
                </a:lnTo>
                <a:lnTo>
                  <a:pt x="1862" y="55"/>
                </a:lnTo>
                <a:lnTo>
                  <a:pt x="1796" y="111"/>
                </a:lnTo>
                <a:lnTo>
                  <a:pt x="1796" y="111"/>
                </a:lnTo>
                <a:lnTo>
                  <a:pt x="0" y="1620"/>
                </a:lnTo>
                <a:lnTo>
                  <a:pt x="2073" y="434"/>
                </a:lnTo>
              </a:path>
            </a:pathLst>
          </a:custGeom>
          <a:solidFill>
            <a:srgbClr val="41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5A3FAF3B-509A-4E94-B3C2-0776FB4D17ED}"/>
              </a:ext>
            </a:extLst>
          </p:cNvPr>
          <p:cNvGrpSpPr/>
          <p:nvPr/>
        </p:nvGrpSpPr>
        <p:grpSpPr>
          <a:xfrm>
            <a:off x="5648222" y="2807233"/>
            <a:ext cx="1210909" cy="1355012"/>
            <a:chOff x="1059544" y="1133945"/>
            <a:chExt cx="4101960" cy="4590109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D790EB5-3B78-42EF-B0F5-0396400A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4" y="1133945"/>
              <a:ext cx="4101960" cy="4590109"/>
            </a:xfrm>
            <a:custGeom>
              <a:avLst/>
              <a:gdLst>
                <a:gd name="connsiteX0" fmla="*/ 998433 w 1997375"/>
                <a:gd name="connsiteY0" fmla="*/ 0 h 2235069"/>
                <a:gd name="connsiteX1" fmla="*/ 1111163 w 1997375"/>
                <a:gd name="connsiteY1" fmla="*/ 30048 h 2235069"/>
                <a:gd name="connsiteX2" fmla="*/ 1884560 w 1997375"/>
                <a:gd name="connsiteY2" fmla="*/ 476179 h 2235069"/>
                <a:gd name="connsiteX3" fmla="*/ 1997375 w 1997375"/>
                <a:gd name="connsiteY3" fmla="*/ 671064 h 2235069"/>
                <a:gd name="connsiteX4" fmla="*/ 1997375 w 1997375"/>
                <a:gd name="connsiteY4" fmla="*/ 1564005 h 2235069"/>
                <a:gd name="connsiteX5" fmla="*/ 1884560 w 1997375"/>
                <a:gd name="connsiteY5" fmla="*/ 1758212 h 2235069"/>
                <a:gd name="connsiteX6" fmla="*/ 1111163 w 1997375"/>
                <a:gd name="connsiteY6" fmla="*/ 2205022 h 2235069"/>
                <a:gd name="connsiteX7" fmla="*/ 886212 w 1997375"/>
                <a:gd name="connsiteY7" fmla="*/ 2205022 h 2235069"/>
                <a:gd name="connsiteX8" fmla="*/ 112136 w 1997375"/>
                <a:gd name="connsiteY8" fmla="*/ 1758212 h 2235069"/>
                <a:gd name="connsiteX9" fmla="*/ 0 w 1997375"/>
                <a:gd name="connsiteY9" fmla="*/ 1564005 h 2235069"/>
                <a:gd name="connsiteX10" fmla="*/ 0 w 1997375"/>
                <a:gd name="connsiteY10" fmla="*/ 671064 h 2235069"/>
                <a:gd name="connsiteX11" fmla="*/ 112136 w 1997375"/>
                <a:gd name="connsiteY11" fmla="*/ 476179 h 2235069"/>
                <a:gd name="connsiteX12" fmla="*/ 886212 w 1997375"/>
                <a:gd name="connsiteY12" fmla="*/ 30048 h 2235069"/>
                <a:gd name="connsiteX13" fmla="*/ 998433 w 1997375"/>
                <a:gd name="connsiteY13" fmla="*/ 0 h 22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75" h="2235069">
                  <a:moveTo>
                    <a:pt x="998433" y="0"/>
                  </a:moveTo>
                  <a:cubicBezTo>
                    <a:pt x="1037256" y="0"/>
                    <a:pt x="1076163" y="10016"/>
                    <a:pt x="1111163" y="30048"/>
                  </a:cubicBezTo>
                  <a:lnTo>
                    <a:pt x="1884560" y="476179"/>
                  </a:lnTo>
                  <a:cubicBezTo>
                    <a:pt x="1954560" y="516921"/>
                    <a:pt x="1997375" y="590937"/>
                    <a:pt x="1997375" y="671064"/>
                  </a:cubicBezTo>
                  <a:lnTo>
                    <a:pt x="1997375" y="1564005"/>
                  </a:lnTo>
                  <a:cubicBezTo>
                    <a:pt x="1997375" y="1644132"/>
                    <a:pt x="1954560" y="1718148"/>
                    <a:pt x="1884560" y="1758212"/>
                  </a:cubicBezTo>
                  <a:lnTo>
                    <a:pt x="1111163" y="2205022"/>
                  </a:lnTo>
                  <a:cubicBezTo>
                    <a:pt x="1041163" y="2245085"/>
                    <a:pt x="955532" y="2245085"/>
                    <a:pt x="886212" y="2205022"/>
                  </a:cubicBezTo>
                  <a:lnTo>
                    <a:pt x="112136" y="1758212"/>
                  </a:lnTo>
                  <a:cubicBezTo>
                    <a:pt x="42816" y="1718148"/>
                    <a:pt x="0" y="1644132"/>
                    <a:pt x="0" y="1564005"/>
                  </a:cubicBezTo>
                  <a:lnTo>
                    <a:pt x="0" y="671064"/>
                  </a:lnTo>
                  <a:cubicBezTo>
                    <a:pt x="0" y="590937"/>
                    <a:pt x="42816" y="516921"/>
                    <a:pt x="112136" y="476179"/>
                  </a:cubicBezTo>
                  <a:lnTo>
                    <a:pt x="886212" y="30048"/>
                  </a:lnTo>
                  <a:cubicBezTo>
                    <a:pt x="920872" y="10016"/>
                    <a:pt x="959610" y="0"/>
                    <a:pt x="998433" y="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5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9" rIns="38576" bIns="19289" numCol="1" anchor="ctr" anchorCtr="0" compatLnSpc="1">
              <a:prstTxWarp prst="textNoShape">
                <a:avLst/>
              </a:prstTxWarp>
            </a:bodyPr>
            <a:lstStyle/>
            <a:p>
              <a:pPr algn="ctr" defTabSz="685766"/>
              <a:endParaRPr lang="en-US" sz="3038" b="1" dirty="0">
                <a:solidFill>
                  <a:srgbClr val="25252B"/>
                </a:solidFill>
                <a:latin typeface="Calibri" panose="020F0502020204030204"/>
              </a:endParaRPr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6F6C743E-6DA9-41A9-8581-012343948706}"/>
                </a:ext>
              </a:extLst>
            </p:cNvPr>
            <p:cNvGrpSpPr/>
            <p:nvPr/>
          </p:nvGrpSpPr>
          <p:grpSpPr>
            <a:xfrm>
              <a:off x="1352674" y="1671149"/>
              <a:ext cx="3515700" cy="3515701"/>
              <a:chOff x="7123113" y="1789113"/>
              <a:chExt cx="3270249" cy="3270250"/>
            </a:xfrm>
          </p:grpSpPr>
          <p:sp>
            <p:nvSpPr>
              <p:cNvPr id="214" name="Oval 190">
                <a:extLst>
                  <a:ext uri="{FF2B5EF4-FFF2-40B4-BE49-F238E27FC236}">
                    <a16:creationId xmlns:a16="http://schemas.microsoft.com/office/drawing/2014/main" id="{D109FB86-0F5C-4359-9F6B-C69F76009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3113" y="3322638"/>
                <a:ext cx="203200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15" name="Freeform 198">
                <a:extLst>
                  <a:ext uri="{FF2B5EF4-FFF2-40B4-BE49-F238E27FC236}">
                    <a16:creationId xmlns:a16="http://schemas.microsoft.com/office/drawing/2014/main" id="{9FCD97A3-0693-46E5-8D45-C41AE3428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2625725"/>
                <a:ext cx="63500" cy="63500"/>
              </a:xfrm>
              <a:custGeom>
                <a:avLst/>
                <a:gdLst>
                  <a:gd name="T0" fmla="*/ 89 w 124"/>
                  <a:gd name="T1" fmla="*/ 15 h 125"/>
                  <a:gd name="T2" fmla="*/ 109 w 124"/>
                  <a:gd name="T3" fmla="*/ 90 h 125"/>
                  <a:gd name="T4" fmla="*/ 35 w 124"/>
                  <a:gd name="T5" fmla="*/ 110 h 125"/>
                  <a:gd name="T6" fmla="*/ 15 w 124"/>
                  <a:gd name="T7" fmla="*/ 35 h 125"/>
                  <a:gd name="T8" fmla="*/ 89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89" y="15"/>
                    </a:moveTo>
                    <a:cubicBezTo>
                      <a:pt x="115" y="30"/>
                      <a:pt x="124" y="64"/>
                      <a:pt x="109" y="90"/>
                    </a:cubicBezTo>
                    <a:cubicBezTo>
                      <a:pt x="94" y="116"/>
                      <a:pt x="61" y="125"/>
                      <a:pt x="35" y="110"/>
                    </a:cubicBezTo>
                    <a:cubicBezTo>
                      <a:pt x="9" y="95"/>
                      <a:pt x="0" y="61"/>
                      <a:pt x="15" y="35"/>
                    </a:cubicBezTo>
                    <a:cubicBezTo>
                      <a:pt x="30" y="9"/>
                      <a:pt x="63" y="0"/>
                      <a:pt x="89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16" name="Freeform 199">
                <a:extLst>
                  <a:ext uri="{FF2B5EF4-FFF2-40B4-BE49-F238E27FC236}">
                    <a16:creationId xmlns:a16="http://schemas.microsoft.com/office/drawing/2014/main" id="{F135C9E2-DE35-4906-A57F-87823AC76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2995613"/>
                <a:ext cx="61912" cy="61913"/>
              </a:xfrm>
              <a:custGeom>
                <a:avLst/>
                <a:gdLst>
                  <a:gd name="T0" fmla="*/ 75 w 121"/>
                  <a:gd name="T1" fmla="*/ 8 h 121"/>
                  <a:gd name="T2" fmla="*/ 113 w 121"/>
                  <a:gd name="T3" fmla="*/ 75 h 121"/>
                  <a:gd name="T4" fmla="*/ 46 w 121"/>
                  <a:gd name="T5" fmla="*/ 113 h 121"/>
                  <a:gd name="T6" fmla="*/ 8 w 121"/>
                  <a:gd name="T7" fmla="*/ 46 h 121"/>
                  <a:gd name="T8" fmla="*/ 75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75" y="8"/>
                    </a:moveTo>
                    <a:cubicBezTo>
                      <a:pt x="104" y="15"/>
                      <a:pt x="121" y="45"/>
                      <a:pt x="113" y="75"/>
                    </a:cubicBezTo>
                    <a:cubicBezTo>
                      <a:pt x="105" y="104"/>
                      <a:pt x="75" y="121"/>
                      <a:pt x="46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5" y="0"/>
                      <a:pt x="75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17" name="Freeform 200">
                <a:extLst>
                  <a:ext uri="{FF2B5EF4-FFF2-40B4-BE49-F238E27FC236}">
                    <a16:creationId xmlns:a16="http://schemas.microsoft.com/office/drawing/2014/main" id="{8F6868EE-EC63-41B3-B1B3-FC463CAD1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3789363"/>
                <a:ext cx="61912" cy="61913"/>
              </a:xfrm>
              <a:custGeom>
                <a:avLst/>
                <a:gdLst>
                  <a:gd name="T0" fmla="*/ 46 w 121"/>
                  <a:gd name="T1" fmla="*/ 8 h 121"/>
                  <a:gd name="T2" fmla="*/ 113 w 121"/>
                  <a:gd name="T3" fmla="*/ 46 h 121"/>
                  <a:gd name="T4" fmla="*/ 75 w 121"/>
                  <a:gd name="T5" fmla="*/ 113 h 121"/>
                  <a:gd name="T6" fmla="*/ 8 w 121"/>
                  <a:gd name="T7" fmla="*/ 75 h 121"/>
                  <a:gd name="T8" fmla="*/ 46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46" y="8"/>
                    </a:moveTo>
                    <a:cubicBezTo>
                      <a:pt x="75" y="0"/>
                      <a:pt x="105" y="17"/>
                      <a:pt x="113" y="46"/>
                    </a:cubicBezTo>
                    <a:cubicBezTo>
                      <a:pt x="121" y="75"/>
                      <a:pt x="104" y="105"/>
                      <a:pt x="75" y="113"/>
                    </a:cubicBezTo>
                    <a:cubicBezTo>
                      <a:pt x="45" y="121"/>
                      <a:pt x="16" y="104"/>
                      <a:pt x="8" y="75"/>
                    </a:cubicBezTo>
                    <a:cubicBezTo>
                      <a:pt x="0" y="45"/>
                      <a:pt x="17" y="16"/>
                      <a:pt x="46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18" name="Freeform 201">
                <a:extLst>
                  <a:ext uri="{FF2B5EF4-FFF2-40B4-BE49-F238E27FC236}">
                    <a16:creationId xmlns:a16="http://schemas.microsoft.com/office/drawing/2014/main" id="{3D6A3E11-3E14-4863-BA34-B1270AD22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4159250"/>
                <a:ext cx="63500" cy="63500"/>
              </a:xfrm>
              <a:custGeom>
                <a:avLst/>
                <a:gdLst>
                  <a:gd name="T0" fmla="*/ 35 w 124"/>
                  <a:gd name="T1" fmla="*/ 15 h 125"/>
                  <a:gd name="T2" fmla="*/ 109 w 124"/>
                  <a:gd name="T3" fmla="*/ 35 h 125"/>
                  <a:gd name="T4" fmla="*/ 89 w 124"/>
                  <a:gd name="T5" fmla="*/ 110 h 125"/>
                  <a:gd name="T6" fmla="*/ 15 w 124"/>
                  <a:gd name="T7" fmla="*/ 90 h 125"/>
                  <a:gd name="T8" fmla="*/ 35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35" y="15"/>
                    </a:moveTo>
                    <a:cubicBezTo>
                      <a:pt x="61" y="0"/>
                      <a:pt x="94" y="9"/>
                      <a:pt x="109" y="35"/>
                    </a:cubicBezTo>
                    <a:cubicBezTo>
                      <a:pt x="124" y="61"/>
                      <a:pt x="115" y="94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3"/>
                      <a:pt x="9" y="30"/>
                      <a:pt x="35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19" name="Oval 189">
                <a:extLst>
                  <a:ext uri="{FF2B5EF4-FFF2-40B4-BE49-F238E27FC236}">
                    <a16:creationId xmlns:a16="http://schemas.microsoft.com/office/drawing/2014/main" id="{51993EB0-4345-4E42-94EB-746C7C7CC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1789113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0" name="Freeform 195">
                <a:extLst>
                  <a:ext uri="{FF2B5EF4-FFF2-40B4-BE49-F238E27FC236}">
                    <a16:creationId xmlns:a16="http://schemas.microsoft.com/office/drawing/2014/main" id="{D48F74E7-D237-422C-8A0A-B40799093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1912938"/>
                <a:ext cx="61912" cy="61913"/>
              </a:xfrm>
              <a:custGeom>
                <a:avLst/>
                <a:gdLst>
                  <a:gd name="T0" fmla="*/ 114 w 121"/>
                  <a:gd name="T1" fmla="*/ 46 h 121"/>
                  <a:gd name="T2" fmla="*/ 75 w 121"/>
                  <a:gd name="T3" fmla="*/ 113 h 121"/>
                  <a:gd name="T4" fmla="*/ 8 w 121"/>
                  <a:gd name="T5" fmla="*/ 74 h 121"/>
                  <a:gd name="T6" fmla="*/ 47 w 121"/>
                  <a:gd name="T7" fmla="*/ 7 h 121"/>
                  <a:gd name="T8" fmla="*/ 114 w 121"/>
                  <a:gd name="T9" fmla="*/ 4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46"/>
                    </a:moveTo>
                    <a:cubicBezTo>
                      <a:pt x="121" y="75"/>
                      <a:pt x="104" y="105"/>
                      <a:pt x="75" y="113"/>
                    </a:cubicBezTo>
                    <a:cubicBezTo>
                      <a:pt x="46" y="121"/>
                      <a:pt x="16" y="103"/>
                      <a:pt x="8" y="74"/>
                    </a:cubicBezTo>
                    <a:cubicBezTo>
                      <a:pt x="0" y="45"/>
                      <a:pt x="17" y="15"/>
                      <a:pt x="47" y="7"/>
                    </a:cubicBezTo>
                    <a:cubicBezTo>
                      <a:pt x="76" y="0"/>
                      <a:pt x="106" y="17"/>
                      <a:pt x="114" y="46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1" name="Freeform 196">
                <a:extLst>
                  <a:ext uri="{FF2B5EF4-FFF2-40B4-BE49-F238E27FC236}">
                    <a16:creationId xmlns:a16="http://schemas.microsoft.com/office/drawing/2014/main" id="{80312BF2-F16E-466A-B54D-B55761DC4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2063750"/>
                <a:ext cx="63500" cy="65088"/>
              </a:xfrm>
              <a:custGeom>
                <a:avLst/>
                <a:gdLst>
                  <a:gd name="T0" fmla="*/ 109 w 124"/>
                  <a:gd name="T1" fmla="*/ 35 h 125"/>
                  <a:gd name="T2" fmla="*/ 89 w 124"/>
                  <a:gd name="T3" fmla="*/ 110 h 125"/>
                  <a:gd name="T4" fmla="*/ 15 w 124"/>
                  <a:gd name="T5" fmla="*/ 90 h 125"/>
                  <a:gd name="T6" fmla="*/ 35 w 124"/>
                  <a:gd name="T7" fmla="*/ 15 h 125"/>
                  <a:gd name="T8" fmla="*/ 109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09" y="35"/>
                    </a:moveTo>
                    <a:cubicBezTo>
                      <a:pt x="124" y="62"/>
                      <a:pt x="115" y="95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4"/>
                      <a:pt x="9" y="31"/>
                      <a:pt x="35" y="15"/>
                    </a:cubicBezTo>
                    <a:cubicBezTo>
                      <a:pt x="61" y="0"/>
                      <a:pt x="94" y="9"/>
                      <a:pt x="109" y="3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2" name="Freeform 197">
                <a:extLst>
                  <a:ext uri="{FF2B5EF4-FFF2-40B4-BE49-F238E27FC236}">
                    <a16:creationId xmlns:a16="http://schemas.microsoft.com/office/drawing/2014/main" id="{BF66AB0A-A37F-4DCB-9BF9-343F50E6A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2309813"/>
                <a:ext cx="61912" cy="60325"/>
              </a:xfrm>
              <a:custGeom>
                <a:avLst/>
                <a:gdLst>
                  <a:gd name="T0" fmla="*/ 99 w 120"/>
                  <a:gd name="T1" fmla="*/ 21 h 120"/>
                  <a:gd name="T2" fmla="*/ 99 w 120"/>
                  <a:gd name="T3" fmla="*/ 98 h 120"/>
                  <a:gd name="T4" fmla="*/ 21 w 120"/>
                  <a:gd name="T5" fmla="*/ 98 h 120"/>
                  <a:gd name="T6" fmla="*/ 21 w 120"/>
                  <a:gd name="T7" fmla="*/ 21 h 120"/>
                  <a:gd name="T8" fmla="*/ 99 w 120"/>
                  <a:gd name="T9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99" y="21"/>
                    </a:moveTo>
                    <a:cubicBezTo>
                      <a:pt x="120" y="42"/>
                      <a:pt x="120" y="77"/>
                      <a:pt x="99" y="98"/>
                    </a:cubicBezTo>
                    <a:cubicBezTo>
                      <a:pt x="77" y="120"/>
                      <a:pt x="43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3" y="0"/>
                      <a:pt x="77" y="0"/>
                      <a:pt x="99" y="21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3" name="Freeform 215">
                <a:extLst>
                  <a:ext uri="{FF2B5EF4-FFF2-40B4-BE49-F238E27FC236}">
                    <a16:creationId xmlns:a16="http://schemas.microsoft.com/office/drawing/2014/main" id="{5C6AF920-E370-4ACF-9B5E-C9110D344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1912938"/>
                <a:ext cx="61912" cy="61913"/>
              </a:xfrm>
              <a:custGeom>
                <a:avLst/>
                <a:gdLst>
                  <a:gd name="T0" fmla="*/ 114 w 121"/>
                  <a:gd name="T1" fmla="*/ 74 h 121"/>
                  <a:gd name="T2" fmla="*/ 47 w 121"/>
                  <a:gd name="T3" fmla="*/ 113 h 121"/>
                  <a:gd name="T4" fmla="*/ 8 w 121"/>
                  <a:gd name="T5" fmla="*/ 46 h 121"/>
                  <a:gd name="T6" fmla="*/ 75 w 121"/>
                  <a:gd name="T7" fmla="*/ 7 h 121"/>
                  <a:gd name="T8" fmla="*/ 114 w 121"/>
                  <a:gd name="T9" fmla="*/ 7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74"/>
                    </a:moveTo>
                    <a:cubicBezTo>
                      <a:pt x="106" y="103"/>
                      <a:pt x="76" y="121"/>
                      <a:pt x="47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7"/>
                    </a:cubicBezTo>
                    <a:cubicBezTo>
                      <a:pt x="104" y="15"/>
                      <a:pt x="121" y="45"/>
                      <a:pt x="114" y="74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4" name="Oval 191">
                <a:extLst>
                  <a:ext uri="{FF2B5EF4-FFF2-40B4-BE49-F238E27FC236}">
                    <a16:creationId xmlns:a16="http://schemas.microsoft.com/office/drawing/2014/main" id="{EACB382F-62B4-4431-B3E2-5AC55327D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4854575"/>
                <a:ext cx="204787" cy="204788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5" name="Freeform 202">
                <a:extLst>
                  <a:ext uri="{FF2B5EF4-FFF2-40B4-BE49-F238E27FC236}">
                    <a16:creationId xmlns:a16="http://schemas.microsoft.com/office/drawing/2014/main" id="{FEB28DFA-A4C7-4C9B-BE4F-894F8F9E0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4476750"/>
                <a:ext cx="61912" cy="61913"/>
              </a:xfrm>
              <a:custGeom>
                <a:avLst/>
                <a:gdLst>
                  <a:gd name="T0" fmla="*/ 21 w 120"/>
                  <a:gd name="T1" fmla="*/ 22 h 120"/>
                  <a:gd name="T2" fmla="*/ 99 w 120"/>
                  <a:gd name="T3" fmla="*/ 22 h 120"/>
                  <a:gd name="T4" fmla="*/ 99 w 120"/>
                  <a:gd name="T5" fmla="*/ 99 h 120"/>
                  <a:gd name="T6" fmla="*/ 21 w 120"/>
                  <a:gd name="T7" fmla="*/ 99 h 120"/>
                  <a:gd name="T8" fmla="*/ 21 w 120"/>
                  <a:gd name="T9" fmla="*/ 2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21" y="22"/>
                    </a:moveTo>
                    <a:cubicBezTo>
                      <a:pt x="43" y="0"/>
                      <a:pt x="77" y="0"/>
                      <a:pt x="99" y="22"/>
                    </a:cubicBezTo>
                    <a:cubicBezTo>
                      <a:pt x="120" y="43"/>
                      <a:pt x="120" y="78"/>
                      <a:pt x="99" y="99"/>
                    </a:cubicBezTo>
                    <a:cubicBezTo>
                      <a:pt x="77" y="120"/>
                      <a:pt x="43" y="120"/>
                      <a:pt x="21" y="99"/>
                    </a:cubicBezTo>
                    <a:cubicBezTo>
                      <a:pt x="0" y="78"/>
                      <a:pt x="0" y="43"/>
                      <a:pt x="21" y="22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6" name="Freeform 203">
                <a:extLst>
                  <a:ext uri="{FF2B5EF4-FFF2-40B4-BE49-F238E27FC236}">
                    <a16:creationId xmlns:a16="http://schemas.microsoft.com/office/drawing/2014/main" id="{70FF8489-4F0F-4070-9969-EB8573FDF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4719638"/>
                <a:ext cx="63500" cy="63500"/>
              </a:xfrm>
              <a:custGeom>
                <a:avLst/>
                <a:gdLst>
                  <a:gd name="T0" fmla="*/ 15 w 124"/>
                  <a:gd name="T1" fmla="*/ 35 h 125"/>
                  <a:gd name="T2" fmla="*/ 89 w 124"/>
                  <a:gd name="T3" fmla="*/ 15 h 125"/>
                  <a:gd name="T4" fmla="*/ 109 w 124"/>
                  <a:gd name="T5" fmla="*/ 89 h 125"/>
                  <a:gd name="T6" fmla="*/ 35 w 124"/>
                  <a:gd name="T7" fmla="*/ 109 h 125"/>
                  <a:gd name="T8" fmla="*/ 15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5" y="35"/>
                    </a:moveTo>
                    <a:cubicBezTo>
                      <a:pt x="30" y="9"/>
                      <a:pt x="63" y="0"/>
                      <a:pt x="89" y="15"/>
                    </a:cubicBezTo>
                    <a:cubicBezTo>
                      <a:pt x="115" y="30"/>
                      <a:pt x="124" y="63"/>
                      <a:pt x="109" y="89"/>
                    </a:cubicBezTo>
                    <a:cubicBezTo>
                      <a:pt x="94" y="116"/>
                      <a:pt x="61" y="125"/>
                      <a:pt x="35" y="109"/>
                    </a:cubicBezTo>
                    <a:cubicBezTo>
                      <a:pt x="9" y="94"/>
                      <a:pt x="0" y="61"/>
                      <a:pt x="15" y="3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7" name="Freeform 204">
                <a:extLst>
                  <a:ext uri="{FF2B5EF4-FFF2-40B4-BE49-F238E27FC236}">
                    <a16:creationId xmlns:a16="http://schemas.microsoft.com/office/drawing/2014/main" id="{08B477B0-CF9C-45F1-A566-5B185B0BC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873625"/>
                <a:ext cx="61912" cy="61913"/>
              </a:xfrm>
              <a:custGeom>
                <a:avLst/>
                <a:gdLst>
                  <a:gd name="T0" fmla="*/ 8 w 121"/>
                  <a:gd name="T1" fmla="*/ 47 h 121"/>
                  <a:gd name="T2" fmla="*/ 75 w 121"/>
                  <a:gd name="T3" fmla="*/ 8 h 121"/>
                  <a:gd name="T4" fmla="*/ 114 w 121"/>
                  <a:gd name="T5" fmla="*/ 75 h 121"/>
                  <a:gd name="T6" fmla="*/ 47 w 121"/>
                  <a:gd name="T7" fmla="*/ 114 h 121"/>
                  <a:gd name="T8" fmla="*/ 8 w 121"/>
                  <a:gd name="T9" fmla="*/ 4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47"/>
                    </a:move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1" y="46"/>
                      <a:pt x="114" y="75"/>
                    </a:cubicBezTo>
                    <a:cubicBezTo>
                      <a:pt x="106" y="104"/>
                      <a:pt x="76" y="121"/>
                      <a:pt x="47" y="114"/>
                    </a:cubicBezTo>
                    <a:cubicBezTo>
                      <a:pt x="17" y="106"/>
                      <a:pt x="0" y="76"/>
                      <a:pt x="8" y="47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8" name="Freeform 206">
                <a:extLst>
                  <a:ext uri="{FF2B5EF4-FFF2-40B4-BE49-F238E27FC236}">
                    <a16:creationId xmlns:a16="http://schemas.microsoft.com/office/drawing/2014/main" id="{7D9F90CD-78FA-404D-86F4-16B5D1541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4873625"/>
                <a:ext cx="61912" cy="61913"/>
              </a:xfrm>
              <a:custGeom>
                <a:avLst/>
                <a:gdLst>
                  <a:gd name="T0" fmla="*/ 8 w 121"/>
                  <a:gd name="T1" fmla="*/ 75 h 121"/>
                  <a:gd name="T2" fmla="*/ 47 w 121"/>
                  <a:gd name="T3" fmla="*/ 8 h 121"/>
                  <a:gd name="T4" fmla="*/ 114 w 121"/>
                  <a:gd name="T5" fmla="*/ 47 h 121"/>
                  <a:gd name="T6" fmla="*/ 75 w 121"/>
                  <a:gd name="T7" fmla="*/ 114 h 121"/>
                  <a:gd name="T8" fmla="*/ 8 w 121"/>
                  <a:gd name="T9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75"/>
                    </a:moveTo>
                    <a:cubicBezTo>
                      <a:pt x="0" y="46"/>
                      <a:pt x="17" y="16"/>
                      <a:pt x="47" y="8"/>
                    </a:cubicBezTo>
                    <a:cubicBezTo>
                      <a:pt x="76" y="0"/>
                      <a:pt x="106" y="17"/>
                      <a:pt x="114" y="47"/>
                    </a:cubicBezTo>
                    <a:cubicBezTo>
                      <a:pt x="121" y="76"/>
                      <a:pt x="104" y="106"/>
                      <a:pt x="75" y="114"/>
                    </a:cubicBezTo>
                    <a:cubicBezTo>
                      <a:pt x="46" y="121"/>
                      <a:pt x="16" y="104"/>
                      <a:pt x="8" y="7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29" name="Oval 192">
                <a:extLst>
                  <a:ext uri="{FF2B5EF4-FFF2-40B4-BE49-F238E27FC236}">
                    <a16:creationId xmlns:a16="http://schemas.microsoft.com/office/drawing/2014/main" id="{C323DF84-F169-4D1E-A263-CA43BC68B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8575" y="3322638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0" name="Freeform 207">
                <a:extLst>
                  <a:ext uri="{FF2B5EF4-FFF2-40B4-BE49-F238E27FC236}">
                    <a16:creationId xmlns:a16="http://schemas.microsoft.com/office/drawing/2014/main" id="{B0DB2994-2C7E-4F5E-B80E-C9130FF64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4719638"/>
                <a:ext cx="65087" cy="63500"/>
              </a:xfrm>
              <a:custGeom>
                <a:avLst/>
                <a:gdLst>
                  <a:gd name="T0" fmla="*/ 15 w 125"/>
                  <a:gd name="T1" fmla="*/ 89 h 125"/>
                  <a:gd name="T2" fmla="*/ 35 w 125"/>
                  <a:gd name="T3" fmla="*/ 15 h 125"/>
                  <a:gd name="T4" fmla="*/ 110 w 125"/>
                  <a:gd name="T5" fmla="*/ 35 h 125"/>
                  <a:gd name="T6" fmla="*/ 90 w 125"/>
                  <a:gd name="T7" fmla="*/ 109 h 125"/>
                  <a:gd name="T8" fmla="*/ 15 w 125"/>
                  <a:gd name="T9" fmla="*/ 8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5" y="89"/>
                    </a:moveTo>
                    <a:cubicBezTo>
                      <a:pt x="0" y="63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4"/>
                      <a:pt x="90" y="109"/>
                    </a:cubicBezTo>
                    <a:cubicBezTo>
                      <a:pt x="64" y="125"/>
                      <a:pt x="30" y="116"/>
                      <a:pt x="15" y="89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1" name="Freeform 208">
                <a:extLst>
                  <a:ext uri="{FF2B5EF4-FFF2-40B4-BE49-F238E27FC236}">
                    <a16:creationId xmlns:a16="http://schemas.microsoft.com/office/drawing/2014/main" id="{DFEB7C60-9DA7-4771-A219-6275E6381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4476750"/>
                <a:ext cx="61912" cy="61913"/>
              </a:xfrm>
              <a:custGeom>
                <a:avLst/>
                <a:gdLst>
                  <a:gd name="T0" fmla="*/ 21 w 119"/>
                  <a:gd name="T1" fmla="*/ 99 h 120"/>
                  <a:gd name="T2" fmla="*/ 21 w 119"/>
                  <a:gd name="T3" fmla="*/ 22 h 120"/>
                  <a:gd name="T4" fmla="*/ 98 w 119"/>
                  <a:gd name="T5" fmla="*/ 22 h 120"/>
                  <a:gd name="T6" fmla="*/ 98 w 119"/>
                  <a:gd name="T7" fmla="*/ 99 h 120"/>
                  <a:gd name="T8" fmla="*/ 21 w 119"/>
                  <a:gd name="T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21" y="99"/>
                    </a:moveTo>
                    <a:cubicBezTo>
                      <a:pt x="0" y="78"/>
                      <a:pt x="0" y="43"/>
                      <a:pt x="21" y="22"/>
                    </a:cubicBezTo>
                    <a:cubicBezTo>
                      <a:pt x="42" y="0"/>
                      <a:pt x="77" y="0"/>
                      <a:pt x="98" y="22"/>
                    </a:cubicBezTo>
                    <a:cubicBezTo>
                      <a:pt x="119" y="43"/>
                      <a:pt x="119" y="78"/>
                      <a:pt x="98" y="99"/>
                    </a:cubicBezTo>
                    <a:cubicBezTo>
                      <a:pt x="77" y="120"/>
                      <a:pt x="42" y="120"/>
                      <a:pt x="21" y="99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2" name="Freeform 209">
                <a:extLst>
                  <a:ext uri="{FF2B5EF4-FFF2-40B4-BE49-F238E27FC236}">
                    <a16:creationId xmlns:a16="http://schemas.microsoft.com/office/drawing/2014/main" id="{EC9A98B7-E133-4E35-A55C-CACCEDE69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4159250"/>
                <a:ext cx="63500" cy="63500"/>
              </a:xfrm>
              <a:custGeom>
                <a:avLst/>
                <a:gdLst>
                  <a:gd name="T0" fmla="*/ 35 w 125"/>
                  <a:gd name="T1" fmla="*/ 110 h 125"/>
                  <a:gd name="T2" fmla="*/ 15 w 125"/>
                  <a:gd name="T3" fmla="*/ 35 h 125"/>
                  <a:gd name="T4" fmla="*/ 90 w 125"/>
                  <a:gd name="T5" fmla="*/ 15 h 125"/>
                  <a:gd name="T6" fmla="*/ 110 w 125"/>
                  <a:gd name="T7" fmla="*/ 90 h 125"/>
                  <a:gd name="T8" fmla="*/ 35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35" y="110"/>
                    </a:moveTo>
                    <a:cubicBezTo>
                      <a:pt x="9" y="94"/>
                      <a:pt x="0" y="61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0"/>
                      <a:pt x="125" y="63"/>
                      <a:pt x="110" y="90"/>
                    </a:cubicBezTo>
                    <a:cubicBezTo>
                      <a:pt x="95" y="116"/>
                      <a:pt x="61" y="125"/>
                      <a:pt x="35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3" name="Freeform 210">
                <a:extLst>
                  <a:ext uri="{FF2B5EF4-FFF2-40B4-BE49-F238E27FC236}">
                    <a16:creationId xmlns:a16="http://schemas.microsoft.com/office/drawing/2014/main" id="{EC5AACA5-96A0-4B38-8585-62A74C610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789363"/>
                <a:ext cx="61912" cy="61913"/>
              </a:xfrm>
              <a:custGeom>
                <a:avLst/>
                <a:gdLst>
                  <a:gd name="T0" fmla="*/ 47 w 122"/>
                  <a:gd name="T1" fmla="*/ 113 h 121"/>
                  <a:gd name="T2" fmla="*/ 8 w 122"/>
                  <a:gd name="T3" fmla="*/ 46 h 121"/>
                  <a:gd name="T4" fmla="*/ 75 w 122"/>
                  <a:gd name="T5" fmla="*/ 8 h 121"/>
                  <a:gd name="T6" fmla="*/ 114 w 122"/>
                  <a:gd name="T7" fmla="*/ 75 h 121"/>
                  <a:gd name="T8" fmla="*/ 47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47" y="113"/>
                    </a:moveTo>
                    <a:cubicBezTo>
                      <a:pt x="18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2" y="45"/>
                      <a:pt x="114" y="75"/>
                    </a:cubicBezTo>
                    <a:cubicBezTo>
                      <a:pt x="106" y="104"/>
                      <a:pt x="76" y="121"/>
                      <a:pt x="47" y="113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4" name="Freeform 211">
                <a:extLst>
                  <a:ext uri="{FF2B5EF4-FFF2-40B4-BE49-F238E27FC236}">
                    <a16:creationId xmlns:a16="http://schemas.microsoft.com/office/drawing/2014/main" id="{5B79BB3A-F306-411C-B6A4-619D9F234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2995613"/>
                <a:ext cx="61912" cy="61913"/>
              </a:xfrm>
              <a:custGeom>
                <a:avLst/>
                <a:gdLst>
                  <a:gd name="T0" fmla="*/ 75 w 122"/>
                  <a:gd name="T1" fmla="*/ 113 h 121"/>
                  <a:gd name="T2" fmla="*/ 8 w 122"/>
                  <a:gd name="T3" fmla="*/ 75 h 121"/>
                  <a:gd name="T4" fmla="*/ 47 w 122"/>
                  <a:gd name="T5" fmla="*/ 8 h 121"/>
                  <a:gd name="T6" fmla="*/ 114 w 122"/>
                  <a:gd name="T7" fmla="*/ 46 h 121"/>
                  <a:gd name="T8" fmla="*/ 75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75" y="113"/>
                    </a:moveTo>
                    <a:cubicBezTo>
                      <a:pt x="46" y="121"/>
                      <a:pt x="16" y="104"/>
                      <a:pt x="8" y="75"/>
                    </a:cubicBezTo>
                    <a:cubicBezTo>
                      <a:pt x="0" y="45"/>
                      <a:pt x="18" y="15"/>
                      <a:pt x="47" y="8"/>
                    </a:cubicBezTo>
                    <a:cubicBezTo>
                      <a:pt x="76" y="0"/>
                      <a:pt x="106" y="17"/>
                      <a:pt x="114" y="46"/>
                    </a:cubicBezTo>
                    <a:cubicBezTo>
                      <a:pt x="122" y="75"/>
                      <a:pt x="104" y="105"/>
                      <a:pt x="75" y="113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5" name="Freeform 212">
                <a:extLst>
                  <a:ext uri="{FF2B5EF4-FFF2-40B4-BE49-F238E27FC236}">
                    <a16:creationId xmlns:a16="http://schemas.microsoft.com/office/drawing/2014/main" id="{80D3A708-74F0-4A98-8464-670A8DFF8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2625725"/>
                <a:ext cx="63500" cy="63500"/>
              </a:xfrm>
              <a:custGeom>
                <a:avLst/>
                <a:gdLst>
                  <a:gd name="T0" fmla="*/ 90 w 125"/>
                  <a:gd name="T1" fmla="*/ 110 h 125"/>
                  <a:gd name="T2" fmla="*/ 15 w 125"/>
                  <a:gd name="T3" fmla="*/ 90 h 125"/>
                  <a:gd name="T4" fmla="*/ 35 w 125"/>
                  <a:gd name="T5" fmla="*/ 15 h 125"/>
                  <a:gd name="T6" fmla="*/ 110 w 125"/>
                  <a:gd name="T7" fmla="*/ 35 h 125"/>
                  <a:gd name="T8" fmla="*/ 90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90" y="110"/>
                    </a:moveTo>
                    <a:cubicBezTo>
                      <a:pt x="64" y="125"/>
                      <a:pt x="30" y="116"/>
                      <a:pt x="15" y="90"/>
                    </a:cubicBezTo>
                    <a:cubicBezTo>
                      <a:pt x="0" y="64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5"/>
                      <a:pt x="90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6" name="Freeform 213">
                <a:extLst>
                  <a:ext uri="{FF2B5EF4-FFF2-40B4-BE49-F238E27FC236}">
                    <a16:creationId xmlns:a16="http://schemas.microsoft.com/office/drawing/2014/main" id="{036B38ED-DC66-4AC2-938B-93DF6F4B0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2309813"/>
                <a:ext cx="61912" cy="60325"/>
              </a:xfrm>
              <a:custGeom>
                <a:avLst/>
                <a:gdLst>
                  <a:gd name="T0" fmla="*/ 98 w 119"/>
                  <a:gd name="T1" fmla="*/ 98 h 120"/>
                  <a:gd name="T2" fmla="*/ 21 w 119"/>
                  <a:gd name="T3" fmla="*/ 98 h 120"/>
                  <a:gd name="T4" fmla="*/ 21 w 119"/>
                  <a:gd name="T5" fmla="*/ 21 h 120"/>
                  <a:gd name="T6" fmla="*/ 98 w 119"/>
                  <a:gd name="T7" fmla="*/ 21 h 120"/>
                  <a:gd name="T8" fmla="*/ 98 w 119"/>
                  <a:gd name="T9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98" y="98"/>
                    </a:moveTo>
                    <a:cubicBezTo>
                      <a:pt x="77" y="120"/>
                      <a:pt x="42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2" y="0"/>
                      <a:pt x="77" y="0"/>
                      <a:pt x="98" y="21"/>
                    </a:cubicBezTo>
                    <a:cubicBezTo>
                      <a:pt x="119" y="42"/>
                      <a:pt x="119" y="77"/>
                      <a:pt x="98" y="98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37" name="Freeform 214">
                <a:extLst>
                  <a:ext uri="{FF2B5EF4-FFF2-40B4-BE49-F238E27FC236}">
                    <a16:creationId xmlns:a16="http://schemas.microsoft.com/office/drawing/2014/main" id="{8A4F66C5-A95C-4CFA-9D64-510013936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2063750"/>
                <a:ext cx="65087" cy="65088"/>
              </a:xfrm>
              <a:custGeom>
                <a:avLst/>
                <a:gdLst>
                  <a:gd name="T0" fmla="*/ 110 w 125"/>
                  <a:gd name="T1" fmla="*/ 90 h 125"/>
                  <a:gd name="T2" fmla="*/ 35 w 125"/>
                  <a:gd name="T3" fmla="*/ 110 h 125"/>
                  <a:gd name="T4" fmla="*/ 15 w 125"/>
                  <a:gd name="T5" fmla="*/ 35 h 125"/>
                  <a:gd name="T6" fmla="*/ 90 w 125"/>
                  <a:gd name="T7" fmla="*/ 15 h 125"/>
                  <a:gd name="T8" fmla="*/ 110 w 125"/>
                  <a:gd name="T9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10" y="90"/>
                    </a:moveTo>
                    <a:cubicBezTo>
                      <a:pt x="95" y="116"/>
                      <a:pt x="61" y="125"/>
                      <a:pt x="35" y="110"/>
                    </a:cubicBezTo>
                    <a:cubicBezTo>
                      <a:pt x="9" y="95"/>
                      <a:pt x="0" y="62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1"/>
                      <a:pt x="125" y="64"/>
                      <a:pt x="110" y="90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C8E3B6C-C789-4C76-A3C2-4FBB3CF36085}"/>
              </a:ext>
            </a:extLst>
          </p:cNvPr>
          <p:cNvGrpSpPr/>
          <p:nvPr/>
        </p:nvGrpSpPr>
        <p:grpSpPr>
          <a:xfrm>
            <a:off x="7332540" y="2807233"/>
            <a:ext cx="1210909" cy="1355012"/>
            <a:chOff x="1059544" y="1133945"/>
            <a:chExt cx="4101960" cy="4590109"/>
          </a:xfrm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6C3E787-D131-41F9-A4DB-6E35FE8E9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4" y="1133945"/>
              <a:ext cx="4101960" cy="4590109"/>
            </a:xfrm>
            <a:custGeom>
              <a:avLst/>
              <a:gdLst>
                <a:gd name="connsiteX0" fmla="*/ 998433 w 1997375"/>
                <a:gd name="connsiteY0" fmla="*/ 0 h 2235069"/>
                <a:gd name="connsiteX1" fmla="*/ 1111163 w 1997375"/>
                <a:gd name="connsiteY1" fmla="*/ 30048 h 2235069"/>
                <a:gd name="connsiteX2" fmla="*/ 1884560 w 1997375"/>
                <a:gd name="connsiteY2" fmla="*/ 476179 h 2235069"/>
                <a:gd name="connsiteX3" fmla="*/ 1997375 w 1997375"/>
                <a:gd name="connsiteY3" fmla="*/ 671064 h 2235069"/>
                <a:gd name="connsiteX4" fmla="*/ 1997375 w 1997375"/>
                <a:gd name="connsiteY4" fmla="*/ 1564005 h 2235069"/>
                <a:gd name="connsiteX5" fmla="*/ 1884560 w 1997375"/>
                <a:gd name="connsiteY5" fmla="*/ 1758212 h 2235069"/>
                <a:gd name="connsiteX6" fmla="*/ 1111163 w 1997375"/>
                <a:gd name="connsiteY6" fmla="*/ 2205022 h 2235069"/>
                <a:gd name="connsiteX7" fmla="*/ 886212 w 1997375"/>
                <a:gd name="connsiteY7" fmla="*/ 2205022 h 2235069"/>
                <a:gd name="connsiteX8" fmla="*/ 112136 w 1997375"/>
                <a:gd name="connsiteY8" fmla="*/ 1758212 h 2235069"/>
                <a:gd name="connsiteX9" fmla="*/ 0 w 1997375"/>
                <a:gd name="connsiteY9" fmla="*/ 1564005 h 2235069"/>
                <a:gd name="connsiteX10" fmla="*/ 0 w 1997375"/>
                <a:gd name="connsiteY10" fmla="*/ 671064 h 2235069"/>
                <a:gd name="connsiteX11" fmla="*/ 112136 w 1997375"/>
                <a:gd name="connsiteY11" fmla="*/ 476179 h 2235069"/>
                <a:gd name="connsiteX12" fmla="*/ 886212 w 1997375"/>
                <a:gd name="connsiteY12" fmla="*/ 30048 h 2235069"/>
                <a:gd name="connsiteX13" fmla="*/ 998433 w 1997375"/>
                <a:gd name="connsiteY13" fmla="*/ 0 h 22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75" h="2235069">
                  <a:moveTo>
                    <a:pt x="998433" y="0"/>
                  </a:moveTo>
                  <a:cubicBezTo>
                    <a:pt x="1037256" y="0"/>
                    <a:pt x="1076163" y="10016"/>
                    <a:pt x="1111163" y="30048"/>
                  </a:cubicBezTo>
                  <a:lnTo>
                    <a:pt x="1884560" y="476179"/>
                  </a:lnTo>
                  <a:cubicBezTo>
                    <a:pt x="1954560" y="516921"/>
                    <a:pt x="1997375" y="590937"/>
                    <a:pt x="1997375" y="671064"/>
                  </a:cubicBezTo>
                  <a:lnTo>
                    <a:pt x="1997375" y="1564005"/>
                  </a:lnTo>
                  <a:cubicBezTo>
                    <a:pt x="1997375" y="1644132"/>
                    <a:pt x="1954560" y="1718148"/>
                    <a:pt x="1884560" y="1758212"/>
                  </a:cubicBezTo>
                  <a:lnTo>
                    <a:pt x="1111163" y="2205022"/>
                  </a:lnTo>
                  <a:cubicBezTo>
                    <a:pt x="1041163" y="2245085"/>
                    <a:pt x="955532" y="2245085"/>
                    <a:pt x="886212" y="2205022"/>
                  </a:cubicBezTo>
                  <a:lnTo>
                    <a:pt x="112136" y="1758212"/>
                  </a:lnTo>
                  <a:cubicBezTo>
                    <a:pt x="42816" y="1718148"/>
                    <a:pt x="0" y="1644132"/>
                    <a:pt x="0" y="1564005"/>
                  </a:cubicBezTo>
                  <a:lnTo>
                    <a:pt x="0" y="671064"/>
                  </a:lnTo>
                  <a:cubicBezTo>
                    <a:pt x="0" y="590937"/>
                    <a:pt x="42816" y="516921"/>
                    <a:pt x="112136" y="476179"/>
                  </a:cubicBezTo>
                  <a:lnTo>
                    <a:pt x="886212" y="30048"/>
                  </a:lnTo>
                  <a:cubicBezTo>
                    <a:pt x="920872" y="10016"/>
                    <a:pt x="959610" y="0"/>
                    <a:pt x="998433" y="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5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9" rIns="38576" bIns="19289" numCol="1" anchor="ctr" anchorCtr="0" compatLnSpc="1">
              <a:prstTxWarp prst="textNoShape">
                <a:avLst/>
              </a:prstTxWarp>
            </a:bodyPr>
            <a:lstStyle/>
            <a:p>
              <a:pPr algn="ctr" defTabSz="685766"/>
              <a:endParaRPr lang="en-US" sz="3038" b="1" dirty="0">
                <a:solidFill>
                  <a:srgbClr val="25252B"/>
                </a:solidFill>
                <a:latin typeface="Calibri" panose="020F0502020204030204"/>
              </a:endParaRPr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C71D5F78-00A0-4186-9FEF-D828A8CC36F4}"/>
                </a:ext>
              </a:extLst>
            </p:cNvPr>
            <p:cNvGrpSpPr/>
            <p:nvPr/>
          </p:nvGrpSpPr>
          <p:grpSpPr>
            <a:xfrm>
              <a:off x="1352674" y="1671149"/>
              <a:ext cx="3515700" cy="3515701"/>
              <a:chOff x="7123113" y="1789113"/>
              <a:chExt cx="3270249" cy="3270250"/>
            </a:xfrm>
          </p:grpSpPr>
          <p:sp>
            <p:nvSpPr>
              <p:cNvPr id="244" name="Oval 190">
                <a:extLst>
                  <a:ext uri="{FF2B5EF4-FFF2-40B4-BE49-F238E27FC236}">
                    <a16:creationId xmlns:a16="http://schemas.microsoft.com/office/drawing/2014/main" id="{615BFB51-E5D2-4E5D-96F7-AC3C7EF4F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3113" y="3322638"/>
                <a:ext cx="203200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45" name="Freeform 198">
                <a:extLst>
                  <a:ext uri="{FF2B5EF4-FFF2-40B4-BE49-F238E27FC236}">
                    <a16:creationId xmlns:a16="http://schemas.microsoft.com/office/drawing/2014/main" id="{3518363F-9B00-4376-A4F7-2666DECA8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2625725"/>
                <a:ext cx="63500" cy="63500"/>
              </a:xfrm>
              <a:custGeom>
                <a:avLst/>
                <a:gdLst>
                  <a:gd name="T0" fmla="*/ 89 w 124"/>
                  <a:gd name="T1" fmla="*/ 15 h 125"/>
                  <a:gd name="T2" fmla="*/ 109 w 124"/>
                  <a:gd name="T3" fmla="*/ 90 h 125"/>
                  <a:gd name="T4" fmla="*/ 35 w 124"/>
                  <a:gd name="T5" fmla="*/ 110 h 125"/>
                  <a:gd name="T6" fmla="*/ 15 w 124"/>
                  <a:gd name="T7" fmla="*/ 35 h 125"/>
                  <a:gd name="T8" fmla="*/ 89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89" y="15"/>
                    </a:moveTo>
                    <a:cubicBezTo>
                      <a:pt x="115" y="30"/>
                      <a:pt x="124" y="64"/>
                      <a:pt x="109" y="90"/>
                    </a:cubicBezTo>
                    <a:cubicBezTo>
                      <a:pt x="94" y="116"/>
                      <a:pt x="61" y="125"/>
                      <a:pt x="35" y="110"/>
                    </a:cubicBezTo>
                    <a:cubicBezTo>
                      <a:pt x="9" y="95"/>
                      <a:pt x="0" y="61"/>
                      <a:pt x="15" y="35"/>
                    </a:cubicBezTo>
                    <a:cubicBezTo>
                      <a:pt x="30" y="9"/>
                      <a:pt x="63" y="0"/>
                      <a:pt x="89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46" name="Freeform 199">
                <a:extLst>
                  <a:ext uri="{FF2B5EF4-FFF2-40B4-BE49-F238E27FC236}">
                    <a16:creationId xmlns:a16="http://schemas.microsoft.com/office/drawing/2014/main" id="{8AE26011-F1CD-4C1A-B4EF-D635E57B7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2995613"/>
                <a:ext cx="61912" cy="61913"/>
              </a:xfrm>
              <a:custGeom>
                <a:avLst/>
                <a:gdLst>
                  <a:gd name="T0" fmla="*/ 75 w 121"/>
                  <a:gd name="T1" fmla="*/ 8 h 121"/>
                  <a:gd name="T2" fmla="*/ 113 w 121"/>
                  <a:gd name="T3" fmla="*/ 75 h 121"/>
                  <a:gd name="T4" fmla="*/ 46 w 121"/>
                  <a:gd name="T5" fmla="*/ 113 h 121"/>
                  <a:gd name="T6" fmla="*/ 8 w 121"/>
                  <a:gd name="T7" fmla="*/ 46 h 121"/>
                  <a:gd name="T8" fmla="*/ 75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75" y="8"/>
                    </a:moveTo>
                    <a:cubicBezTo>
                      <a:pt x="104" y="15"/>
                      <a:pt x="121" y="45"/>
                      <a:pt x="113" y="75"/>
                    </a:cubicBezTo>
                    <a:cubicBezTo>
                      <a:pt x="105" y="104"/>
                      <a:pt x="75" y="121"/>
                      <a:pt x="46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5" y="0"/>
                      <a:pt x="75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47" name="Freeform 200">
                <a:extLst>
                  <a:ext uri="{FF2B5EF4-FFF2-40B4-BE49-F238E27FC236}">
                    <a16:creationId xmlns:a16="http://schemas.microsoft.com/office/drawing/2014/main" id="{12C49051-84C6-4D2B-898D-07673D245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5350" y="3789363"/>
                <a:ext cx="61912" cy="61913"/>
              </a:xfrm>
              <a:custGeom>
                <a:avLst/>
                <a:gdLst>
                  <a:gd name="T0" fmla="*/ 46 w 121"/>
                  <a:gd name="T1" fmla="*/ 8 h 121"/>
                  <a:gd name="T2" fmla="*/ 113 w 121"/>
                  <a:gd name="T3" fmla="*/ 46 h 121"/>
                  <a:gd name="T4" fmla="*/ 75 w 121"/>
                  <a:gd name="T5" fmla="*/ 113 h 121"/>
                  <a:gd name="T6" fmla="*/ 8 w 121"/>
                  <a:gd name="T7" fmla="*/ 75 h 121"/>
                  <a:gd name="T8" fmla="*/ 46 w 121"/>
                  <a:gd name="T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46" y="8"/>
                    </a:moveTo>
                    <a:cubicBezTo>
                      <a:pt x="75" y="0"/>
                      <a:pt x="105" y="17"/>
                      <a:pt x="113" y="46"/>
                    </a:cubicBezTo>
                    <a:cubicBezTo>
                      <a:pt x="121" y="75"/>
                      <a:pt x="104" y="105"/>
                      <a:pt x="75" y="113"/>
                    </a:cubicBezTo>
                    <a:cubicBezTo>
                      <a:pt x="45" y="121"/>
                      <a:pt x="16" y="104"/>
                      <a:pt x="8" y="75"/>
                    </a:cubicBezTo>
                    <a:cubicBezTo>
                      <a:pt x="0" y="45"/>
                      <a:pt x="17" y="16"/>
                      <a:pt x="46" y="8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48" name="Freeform 201">
                <a:extLst>
                  <a:ext uri="{FF2B5EF4-FFF2-40B4-BE49-F238E27FC236}">
                    <a16:creationId xmlns:a16="http://schemas.microsoft.com/office/drawing/2014/main" id="{A6B3C11B-9506-4F6C-A7F6-7C7F01EBE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750" y="4159250"/>
                <a:ext cx="63500" cy="63500"/>
              </a:xfrm>
              <a:custGeom>
                <a:avLst/>
                <a:gdLst>
                  <a:gd name="T0" fmla="*/ 35 w 124"/>
                  <a:gd name="T1" fmla="*/ 15 h 125"/>
                  <a:gd name="T2" fmla="*/ 109 w 124"/>
                  <a:gd name="T3" fmla="*/ 35 h 125"/>
                  <a:gd name="T4" fmla="*/ 89 w 124"/>
                  <a:gd name="T5" fmla="*/ 110 h 125"/>
                  <a:gd name="T6" fmla="*/ 15 w 124"/>
                  <a:gd name="T7" fmla="*/ 90 h 125"/>
                  <a:gd name="T8" fmla="*/ 35 w 124"/>
                  <a:gd name="T9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35" y="15"/>
                    </a:moveTo>
                    <a:cubicBezTo>
                      <a:pt x="61" y="0"/>
                      <a:pt x="94" y="9"/>
                      <a:pt x="109" y="35"/>
                    </a:cubicBezTo>
                    <a:cubicBezTo>
                      <a:pt x="124" y="61"/>
                      <a:pt x="115" y="94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3"/>
                      <a:pt x="9" y="30"/>
                      <a:pt x="35" y="1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49" name="Oval 189">
                <a:extLst>
                  <a:ext uri="{FF2B5EF4-FFF2-40B4-BE49-F238E27FC236}">
                    <a16:creationId xmlns:a16="http://schemas.microsoft.com/office/drawing/2014/main" id="{A03F04F7-2C00-4A48-BBA1-11C3E28BD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1789113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0" name="Freeform 195">
                <a:extLst>
                  <a:ext uri="{FF2B5EF4-FFF2-40B4-BE49-F238E27FC236}">
                    <a16:creationId xmlns:a16="http://schemas.microsoft.com/office/drawing/2014/main" id="{D787C9DB-822F-4BAE-A212-C91DF7605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1912938"/>
                <a:ext cx="61912" cy="61913"/>
              </a:xfrm>
              <a:custGeom>
                <a:avLst/>
                <a:gdLst>
                  <a:gd name="T0" fmla="*/ 114 w 121"/>
                  <a:gd name="T1" fmla="*/ 46 h 121"/>
                  <a:gd name="T2" fmla="*/ 75 w 121"/>
                  <a:gd name="T3" fmla="*/ 113 h 121"/>
                  <a:gd name="T4" fmla="*/ 8 w 121"/>
                  <a:gd name="T5" fmla="*/ 74 h 121"/>
                  <a:gd name="T6" fmla="*/ 47 w 121"/>
                  <a:gd name="T7" fmla="*/ 7 h 121"/>
                  <a:gd name="T8" fmla="*/ 114 w 121"/>
                  <a:gd name="T9" fmla="*/ 4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46"/>
                    </a:moveTo>
                    <a:cubicBezTo>
                      <a:pt x="121" y="75"/>
                      <a:pt x="104" y="105"/>
                      <a:pt x="75" y="113"/>
                    </a:cubicBezTo>
                    <a:cubicBezTo>
                      <a:pt x="46" y="121"/>
                      <a:pt x="16" y="103"/>
                      <a:pt x="8" y="74"/>
                    </a:cubicBezTo>
                    <a:cubicBezTo>
                      <a:pt x="0" y="45"/>
                      <a:pt x="17" y="15"/>
                      <a:pt x="47" y="7"/>
                    </a:cubicBezTo>
                    <a:cubicBezTo>
                      <a:pt x="76" y="0"/>
                      <a:pt x="106" y="17"/>
                      <a:pt x="114" y="46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1" name="Freeform 196">
                <a:extLst>
                  <a:ext uri="{FF2B5EF4-FFF2-40B4-BE49-F238E27FC236}">
                    <a16:creationId xmlns:a16="http://schemas.microsoft.com/office/drawing/2014/main" id="{7C9FB266-28F7-4DEC-88BE-2D67BB1EC6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2063750"/>
                <a:ext cx="63500" cy="65088"/>
              </a:xfrm>
              <a:custGeom>
                <a:avLst/>
                <a:gdLst>
                  <a:gd name="T0" fmla="*/ 109 w 124"/>
                  <a:gd name="T1" fmla="*/ 35 h 125"/>
                  <a:gd name="T2" fmla="*/ 89 w 124"/>
                  <a:gd name="T3" fmla="*/ 110 h 125"/>
                  <a:gd name="T4" fmla="*/ 15 w 124"/>
                  <a:gd name="T5" fmla="*/ 90 h 125"/>
                  <a:gd name="T6" fmla="*/ 35 w 124"/>
                  <a:gd name="T7" fmla="*/ 15 h 125"/>
                  <a:gd name="T8" fmla="*/ 109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09" y="35"/>
                    </a:moveTo>
                    <a:cubicBezTo>
                      <a:pt x="124" y="62"/>
                      <a:pt x="115" y="95"/>
                      <a:pt x="89" y="110"/>
                    </a:cubicBezTo>
                    <a:cubicBezTo>
                      <a:pt x="63" y="125"/>
                      <a:pt x="30" y="116"/>
                      <a:pt x="15" y="90"/>
                    </a:cubicBezTo>
                    <a:cubicBezTo>
                      <a:pt x="0" y="64"/>
                      <a:pt x="9" y="31"/>
                      <a:pt x="35" y="15"/>
                    </a:cubicBezTo>
                    <a:cubicBezTo>
                      <a:pt x="61" y="0"/>
                      <a:pt x="94" y="9"/>
                      <a:pt x="109" y="3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2" name="Freeform 197">
                <a:extLst>
                  <a:ext uri="{FF2B5EF4-FFF2-40B4-BE49-F238E27FC236}">
                    <a16:creationId xmlns:a16="http://schemas.microsoft.com/office/drawing/2014/main" id="{C12FC51C-3A53-4F0A-B067-C74E8DAB7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2309813"/>
                <a:ext cx="61912" cy="60325"/>
              </a:xfrm>
              <a:custGeom>
                <a:avLst/>
                <a:gdLst>
                  <a:gd name="T0" fmla="*/ 99 w 120"/>
                  <a:gd name="T1" fmla="*/ 21 h 120"/>
                  <a:gd name="T2" fmla="*/ 99 w 120"/>
                  <a:gd name="T3" fmla="*/ 98 h 120"/>
                  <a:gd name="T4" fmla="*/ 21 w 120"/>
                  <a:gd name="T5" fmla="*/ 98 h 120"/>
                  <a:gd name="T6" fmla="*/ 21 w 120"/>
                  <a:gd name="T7" fmla="*/ 21 h 120"/>
                  <a:gd name="T8" fmla="*/ 99 w 120"/>
                  <a:gd name="T9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99" y="21"/>
                    </a:moveTo>
                    <a:cubicBezTo>
                      <a:pt x="120" y="42"/>
                      <a:pt x="120" y="77"/>
                      <a:pt x="99" y="98"/>
                    </a:cubicBezTo>
                    <a:cubicBezTo>
                      <a:pt x="77" y="120"/>
                      <a:pt x="43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3" y="0"/>
                      <a:pt x="77" y="0"/>
                      <a:pt x="99" y="21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3" name="Freeform 215">
                <a:extLst>
                  <a:ext uri="{FF2B5EF4-FFF2-40B4-BE49-F238E27FC236}">
                    <a16:creationId xmlns:a16="http://schemas.microsoft.com/office/drawing/2014/main" id="{E8D862BA-60B1-4060-A148-CABCF9CC0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1912938"/>
                <a:ext cx="61912" cy="61913"/>
              </a:xfrm>
              <a:custGeom>
                <a:avLst/>
                <a:gdLst>
                  <a:gd name="T0" fmla="*/ 114 w 121"/>
                  <a:gd name="T1" fmla="*/ 74 h 121"/>
                  <a:gd name="T2" fmla="*/ 47 w 121"/>
                  <a:gd name="T3" fmla="*/ 113 h 121"/>
                  <a:gd name="T4" fmla="*/ 8 w 121"/>
                  <a:gd name="T5" fmla="*/ 46 h 121"/>
                  <a:gd name="T6" fmla="*/ 75 w 121"/>
                  <a:gd name="T7" fmla="*/ 7 h 121"/>
                  <a:gd name="T8" fmla="*/ 114 w 121"/>
                  <a:gd name="T9" fmla="*/ 7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14" y="74"/>
                    </a:moveTo>
                    <a:cubicBezTo>
                      <a:pt x="106" y="103"/>
                      <a:pt x="76" y="121"/>
                      <a:pt x="47" y="113"/>
                    </a:cubicBezTo>
                    <a:cubicBezTo>
                      <a:pt x="17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7"/>
                    </a:cubicBezTo>
                    <a:cubicBezTo>
                      <a:pt x="104" y="15"/>
                      <a:pt x="121" y="45"/>
                      <a:pt x="114" y="74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4" name="Oval 191">
                <a:extLst>
                  <a:ext uri="{FF2B5EF4-FFF2-40B4-BE49-F238E27FC236}">
                    <a16:creationId xmlns:a16="http://schemas.microsoft.com/office/drawing/2014/main" id="{EAD6F534-D8E1-4BE4-887D-491AEDB7B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5050" y="4854575"/>
                <a:ext cx="204787" cy="204788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5" name="Freeform 202">
                <a:extLst>
                  <a:ext uri="{FF2B5EF4-FFF2-40B4-BE49-F238E27FC236}">
                    <a16:creationId xmlns:a16="http://schemas.microsoft.com/office/drawing/2014/main" id="{D1138C06-6EAC-42D0-8914-65E7962A2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25" y="4476750"/>
                <a:ext cx="61912" cy="61913"/>
              </a:xfrm>
              <a:custGeom>
                <a:avLst/>
                <a:gdLst>
                  <a:gd name="T0" fmla="*/ 21 w 120"/>
                  <a:gd name="T1" fmla="*/ 22 h 120"/>
                  <a:gd name="T2" fmla="*/ 99 w 120"/>
                  <a:gd name="T3" fmla="*/ 22 h 120"/>
                  <a:gd name="T4" fmla="*/ 99 w 120"/>
                  <a:gd name="T5" fmla="*/ 99 h 120"/>
                  <a:gd name="T6" fmla="*/ 21 w 120"/>
                  <a:gd name="T7" fmla="*/ 99 h 120"/>
                  <a:gd name="T8" fmla="*/ 21 w 120"/>
                  <a:gd name="T9" fmla="*/ 2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21" y="22"/>
                    </a:moveTo>
                    <a:cubicBezTo>
                      <a:pt x="43" y="0"/>
                      <a:pt x="77" y="0"/>
                      <a:pt x="99" y="22"/>
                    </a:cubicBezTo>
                    <a:cubicBezTo>
                      <a:pt x="120" y="43"/>
                      <a:pt x="120" y="78"/>
                      <a:pt x="99" y="99"/>
                    </a:cubicBezTo>
                    <a:cubicBezTo>
                      <a:pt x="77" y="120"/>
                      <a:pt x="43" y="120"/>
                      <a:pt x="21" y="99"/>
                    </a:cubicBezTo>
                    <a:cubicBezTo>
                      <a:pt x="0" y="78"/>
                      <a:pt x="0" y="43"/>
                      <a:pt x="21" y="22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6" name="Freeform 203">
                <a:extLst>
                  <a:ext uri="{FF2B5EF4-FFF2-40B4-BE49-F238E27FC236}">
                    <a16:creationId xmlns:a16="http://schemas.microsoft.com/office/drawing/2014/main" id="{119AF733-1C55-42EB-B918-8253002B2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9725" y="4719638"/>
                <a:ext cx="63500" cy="63500"/>
              </a:xfrm>
              <a:custGeom>
                <a:avLst/>
                <a:gdLst>
                  <a:gd name="T0" fmla="*/ 15 w 124"/>
                  <a:gd name="T1" fmla="*/ 35 h 125"/>
                  <a:gd name="T2" fmla="*/ 89 w 124"/>
                  <a:gd name="T3" fmla="*/ 15 h 125"/>
                  <a:gd name="T4" fmla="*/ 109 w 124"/>
                  <a:gd name="T5" fmla="*/ 89 h 125"/>
                  <a:gd name="T6" fmla="*/ 35 w 124"/>
                  <a:gd name="T7" fmla="*/ 109 h 125"/>
                  <a:gd name="T8" fmla="*/ 15 w 124"/>
                  <a:gd name="T9" fmla="*/ 3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5">
                    <a:moveTo>
                      <a:pt x="15" y="35"/>
                    </a:moveTo>
                    <a:cubicBezTo>
                      <a:pt x="30" y="9"/>
                      <a:pt x="63" y="0"/>
                      <a:pt x="89" y="15"/>
                    </a:cubicBezTo>
                    <a:cubicBezTo>
                      <a:pt x="115" y="30"/>
                      <a:pt x="124" y="63"/>
                      <a:pt x="109" y="89"/>
                    </a:cubicBezTo>
                    <a:cubicBezTo>
                      <a:pt x="94" y="116"/>
                      <a:pt x="61" y="125"/>
                      <a:pt x="35" y="109"/>
                    </a:cubicBezTo>
                    <a:cubicBezTo>
                      <a:pt x="9" y="94"/>
                      <a:pt x="0" y="61"/>
                      <a:pt x="15" y="35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7" name="Freeform 204">
                <a:extLst>
                  <a:ext uri="{FF2B5EF4-FFF2-40B4-BE49-F238E27FC236}">
                    <a16:creationId xmlns:a16="http://schemas.microsoft.com/office/drawing/2014/main" id="{3D74AC26-CCA7-4876-8A70-45D588F68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873625"/>
                <a:ext cx="61912" cy="61913"/>
              </a:xfrm>
              <a:custGeom>
                <a:avLst/>
                <a:gdLst>
                  <a:gd name="T0" fmla="*/ 8 w 121"/>
                  <a:gd name="T1" fmla="*/ 47 h 121"/>
                  <a:gd name="T2" fmla="*/ 75 w 121"/>
                  <a:gd name="T3" fmla="*/ 8 h 121"/>
                  <a:gd name="T4" fmla="*/ 114 w 121"/>
                  <a:gd name="T5" fmla="*/ 75 h 121"/>
                  <a:gd name="T6" fmla="*/ 47 w 121"/>
                  <a:gd name="T7" fmla="*/ 114 h 121"/>
                  <a:gd name="T8" fmla="*/ 8 w 121"/>
                  <a:gd name="T9" fmla="*/ 4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47"/>
                    </a:move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1" y="46"/>
                      <a:pt x="114" y="75"/>
                    </a:cubicBezTo>
                    <a:cubicBezTo>
                      <a:pt x="106" y="104"/>
                      <a:pt x="76" y="121"/>
                      <a:pt x="47" y="114"/>
                    </a:cubicBezTo>
                    <a:cubicBezTo>
                      <a:pt x="17" y="106"/>
                      <a:pt x="0" y="76"/>
                      <a:pt x="8" y="47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8" name="Freeform 206">
                <a:extLst>
                  <a:ext uri="{FF2B5EF4-FFF2-40B4-BE49-F238E27FC236}">
                    <a16:creationId xmlns:a16="http://schemas.microsoft.com/office/drawing/2014/main" id="{4F72D3E8-8B29-44FB-95F9-72ACCA76B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3363" y="4873625"/>
                <a:ext cx="61912" cy="61913"/>
              </a:xfrm>
              <a:custGeom>
                <a:avLst/>
                <a:gdLst>
                  <a:gd name="T0" fmla="*/ 8 w 121"/>
                  <a:gd name="T1" fmla="*/ 75 h 121"/>
                  <a:gd name="T2" fmla="*/ 47 w 121"/>
                  <a:gd name="T3" fmla="*/ 8 h 121"/>
                  <a:gd name="T4" fmla="*/ 114 w 121"/>
                  <a:gd name="T5" fmla="*/ 47 h 121"/>
                  <a:gd name="T6" fmla="*/ 75 w 121"/>
                  <a:gd name="T7" fmla="*/ 114 h 121"/>
                  <a:gd name="T8" fmla="*/ 8 w 121"/>
                  <a:gd name="T9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8" y="75"/>
                    </a:moveTo>
                    <a:cubicBezTo>
                      <a:pt x="0" y="46"/>
                      <a:pt x="17" y="16"/>
                      <a:pt x="47" y="8"/>
                    </a:cubicBezTo>
                    <a:cubicBezTo>
                      <a:pt x="76" y="0"/>
                      <a:pt x="106" y="17"/>
                      <a:pt x="114" y="47"/>
                    </a:cubicBezTo>
                    <a:cubicBezTo>
                      <a:pt x="121" y="76"/>
                      <a:pt x="104" y="106"/>
                      <a:pt x="75" y="114"/>
                    </a:cubicBezTo>
                    <a:cubicBezTo>
                      <a:pt x="46" y="121"/>
                      <a:pt x="16" y="104"/>
                      <a:pt x="8" y="75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59" name="Oval 192">
                <a:extLst>
                  <a:ext uri="{FF2B5EF4-FFF2-40B4-BE49-F238E27FC236}">
                    <a16:creationId xmlns:a16="http://schemas.microsoft.com/office/drawing/2014/main" id="{5D90B6DF-4D6E-4F4A-80CF-1CF8DEC99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8575" y="3322638"/>
                <a:ext cx="204787" cy="203200"/>
              </a:xfrm>
              <a:prstGeom prst="ellipse">
                <a:avLst/>
              </a:prstGeom>
              <a:solidFill>
                <a:srgbClr val="373D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0" name="Freeform 207">
                <a:extLst>
                  <a:ext uri="{FF2B5EF4-FFF2-40B4-BE49-F238E27FC236}">
                    <a16:creationId xmlns:a16="http://schemas.microsoft.com/office/drawing/2014/main" id="{E6A967E3-FF93-4E05-A000-807EB0677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4719638"/>
                <a:ext cx="65087" cy="63500"/>
              </a:xfrm>
              <a:custGeom>
                <a:avLst/>
                <a:gdLst>
                  <a:gd name="T0" fmla="*/ 15 w 125"/>
                  <a:gd name="T1" fmla="*/ 89 h 125"/>
                  <a:gd name="T2" fmla="*/ 35 w 125"/>
                  <a:gd name="T3" fmla="*/ 15 h 125"/>
                  <a:gd name="T4" fmla="*/ 110 w 125"/>
                  <a:gd name="T5" fmla="*/ 35 h 125"/>
                  <a:gd name="T6" fmla="*/ 90 w 125"/>
                  <a:gd name="T7" fmla="*/ 109 h 125"/>
                  <a:gd name="T8" fmla="*/ 15 w 125"/>
                  <a:gd name="T9" fmla="*/ 8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5" y="89"/>
                    </a:moveTo>
                    <a:cubicBezTo>
                      <a:pt x="0" y="63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4"/>
                      <a:pt x="90" y="109"/>
                    </a:cubicBezTo>
                    <a:cubicBezTo>
                      <a:pt x="64" y="125"/>
                      <a:pt x="30" y="116"/>
                      <a:pt x="15" y="89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1" name="Freeform 208">
                <a:extLst>
                  <a:ext uri="{FF2B5EF4-FFF2-40B4-BE49-F238E27FC236}">
                    <a16:creationId xmlns:a16="http://schemas.microsoft.com/office/drawing/2014/main" id="{E259B08B-B1DF-4A09-B36E-E649F941B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4476750"/>
                <a:ext cx="61912" cy="61913"/>
              </a:xfrm>
              <a:custGeom>
                <a:avLst/>
                <a:gdLst>
                  <a:gd name="T0" fmla="*/ 21 w 119"/>
                  <a:gd name="T1" fmla="*/ 99 h 120"/>
                  <a:gd name="T2" fmla="*/ 21 w 119"/>
                  <a:gd name="T3" fmla="*/ 22 h 120"/>
                  <a:gd name="T4" fmla="*/ 98 w 119"/>
                  <a:gd name="T5" fmla="*/ 22 h 120"/>
                  <a:gd name="T6" fmla="*/ 98 w 119"/>
                  <a:gd name="T7" fmla="*/ 99 h 120"/>
                  <a:gd name="T8" fmla="*/ 21 w 119"/>
                  <a:gd name="T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21" y="99"/>
                    </a:moveTo>
                    <a:cubicBezTo>
                      <a:pt x="0" y="78"/>
                      <a:pt x="0" y="43"/>
                      <a:pt x="21" y="22"/>
                    </a:cubicBezTo>
                    <a:cubicBezTo>
                      <a:pt x="42" y="0"/>
                      <a:pt x="77" y="0"/>
                      <a:pt x="98" y="22"/>
                    </a:cubicBezTo>
                    <a:cubicBezTo>
                      <a:pt x="119" y="43"/>
                      <a:pt x="119" y="78"/>
                      <a:pt x="98" y="99"/>
                    </a:cubicBezTo>
                    <a:cubicBezTo>
                      <a:pt x="77" y="120"/>
                      <a:pt x="42" y="120"/>
                      <a:pt x="21" y="99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2" name="Freeform 209">
                <a:extLst>
                  <a:ext uri="{FF2B5EF4-FFF2-40B4-BE49-F238E27FC236}">
                    <a16:creationId xmlns:a16="http://schemas.microsoft.com/office/drawing/2014/main" id="{D44DDE67-14D8-42C1-AFB5-FCEBB4845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4159250"/>
                <a:ext cx="63500" cy="63500"/>
              </a:xfrm>
              <a:custGeom>
                <a:avLst/>
                <a:gdLst>
                  <a:gd name="T0" fmla="*/ 35 w 125"/>
                  <a:gd name="T1" fmla="*/ 110 h 125"/>
                  <a:gd name="T2" fmla="*/ 15 w 125"/>
                  <a:gd name="T3" fmla="*/ 35 h 125"/>
                  <a:gd name="T4" fmla="*/ 90 w 125"/>
                  <a:gd name="T5" fmla="*/ 15 h 125"/>
                  <a:gd name="T6" fmla="*/ 110 w 125"/>
                  <a:gd name="T7" fmla="*/ 90 h 125"/>
                  <a:gd name="T8" fmla="*/ 35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35" y="110"/>
                    </a:moveTo>
                    <a:cubicBezTo>
                      <a:pt x="9" y="94"/>
                      <a:pt x="0" y="61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0"/>
                      <a:pt x="125" y="63"/>
                      <a:pt x="110" y="90"/>
                    </a:cubicBezTo>
                    <a:cubicBezTo>
                      <a:pt x="95" y="116"/>
                      <a:pt x="61" y="125"/>
                      <a:pt x="35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3" name="Freeform 210">
                <a:extLst>
                  <a:ext uri="{FF2B5EF4-FFF2-40B4-BE49-F238E27FC236}">
                    <a16:creationId xmlns:a16="http://schemas.microsoft.com/office/drawing/2014/main" id="{1A4D15D1-F582-41AB-ACDA-E686D93F7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789363"/>
                <a:ext cx="61912" cy="61913"/>
              </a:xfrm>
              <a:custGeom>
                <a:avLst/>
                <a:gdLst>
                  <a:gd name="T0" fmla="*/ 47 w 122"/>
                  <a:gd name="T1" fmla="*/ 113 h 121"/>
                  <a:gd name="T2" fmla="*/ 8 w 122"/>
                  <a:gd name="T3" fmla="*/ 46 h 121"/>
                  <a:gd name="T4" fmla="*/ 75 w 122"/>
                  <a:gd name="T5" fmla="*/ 8 h 121"/>
                  <a:gd name="T6" fmla="*/ 114 w 122"/>
                  <a:gd name="T7" fmla="*/ 75 h 121"/>
                  <a:gd name="T8" fmla="*/ 47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47" y="113"/>
                    </a:moveTo>
                    <a:cubicBezTo>
                      <a:pt x="18" y="105"/>
                      <a:pt x="0" y="75"/>
                      <a:pt x="8" y="46"/>
                    </a:cubicBezTo>
                    <a:cubicBezTo>
                      <a:pt x="16" y="17"/>
                      <a:pt x="46" y="0"/>
                      <a:pt x="75" y="8"/>
                    </a:cubicBezTo>
                    <a:cubicBezTo>
                      <a:pt x="104" y="16"/>
                      <a:pt x="122" y="45"/>
                      <a:pt x="114" y="75"/>
                    </a:cubicBezTo>
                    <a:cubicBezTo>
                      <a:pt x="106" y="104"/>
                      <a:pt x="76" y="121"/>
                      <a:pt x="47" y="113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4" name="Freeform 211">
                <a:extLst>
                  <a:ext uri="{FF2B5EF4-FFF2-40B4-BE49-F238E27FC236}">
                    <a16:creationId xmlns:a16="http://schemas.microsoft.com/office/drawing/2014/main" id="{8D26C1E1-9CF0-4938-9393-8A61F1572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2995613"/>
                <a:ext cx="61912" cy="61913"/>
              </a:xfrm>
              <a:custGeom>
                <a:avLst/>
                <a:gdLst>
                  <a:gd name="T0" fmla="*/ 75 w 122"/>
                  <a:gd name="T1" fmla="*/ 113 h 121"/>
                  <a:gd name="T2" fmla="*/ 8 w 122"/>
                  <a:gd name="T3" fmla="*/ 75 h 121"/>
                  <a:gd name="T4" fmla="*/ 47 w 122"/>
                  <a:gd name="T5" fmla="*/ 8 h 121"/>
                  <a:gd name="T6" fmla="*/ 114 w 122"/>
                  <a:gd name="T7" fmla="*/ 46 h 121"/>
                  <a:gd name="T8" fmla="*/ 75 w 122"/>
                  <a:gd name="T9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1">
                    <a:moveTo>
                      <a:pt x="75" y="113"/>
                    </a:moveTo>
                    <a:cubicBezTo>
                      <a:pt x="46" y="121"/>
                      <a:pt x="16" y="104"/>
                      <a:pt x="8" y="75"/>
                    </a:cubicBezTo>
                    <a:cubicBezTo>
                      <a:pt x="0" y="45"/>
                      <a:pt x="18" y="15"/>
                      <a:pt x="47" y="8"/>
                    </a:cubicBezTo>
                    <a:cubicBezTo>
                      <a:pt x="76" y="0"/>
                      <a:pt x="106" y="17"/>
                      <a:pt x="114" y="46"/>
                    </a:cubicBezTo>
                    <a:cubicBezTo>
                      <a:pt x="122" y="75"/>
                      <a:pt x="104" y="105"/>
                      <a:pt x="75" y="113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5" name="Freeform 212">
                <a:extLst>
                  <a:ext uri="{FF2B5EF4-FFF2-40B4-BE49-F238E27FC236}">
                    <a16:creationId xmlns:a16="http://schemas.microsoft.com/office/drawing/2014/main" id="{5C3735C8-D046-4EC0-838A-664C0BDEA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3638" y="2625725"/>
                <a:ext cx="63500" cy="63500"/>
              </a:xfrm>
              <a:custGeom>
                <a:avLst/>
                <a:gdLst>
                  <a:gd name="T0" fmla="*/ 90 w 125"/>
                  <a:gd name="T1" fmla="*/ 110 h 125"/>
                  <a:gd name="T2" fmla="*/ 15 w 125"/>
                  <a:gd name="T3" fmla="*/ 90 h 125"/>
                  <a:gd name="T4" fmla="*/ 35 w 125"/>
                  <a:gd name="T5" fmla="*/ 15 h 125"/>
                  <a:gd name="T6" fmla="*/ 110 w 125"/>
                  <a:gd name="T7" fmla="*/ 35 h 125"/>
                  <a:gd name="T8" fmla="*/ 90 w 125"/>
                  <a:gd name="T9" fmla="*/ 1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90" y="110"/>
                    </a:moveTo>
                    <a:cubicBezTo>
                      <a:pt x="64" y="125"/>
                      <a:pt x="30" y="116"/>
                      <a:pt x="15" y="90"/>
                    </a:cubicBezTo>
                    <a:cubicBezTo>
                      <a:pt x="0" y="64"/>
                      <a:pt x="9" y="30"/>
                      <a:pt x="35" y="15"/>
                    </a:cubicBezTo>
                    <a:cubicBezTo>
                      <a:pt x="61" y="0"/>
                      <a:pt x="95" y="9"/>
                      <a:pt x="110" y="35"/>
                    </a:cubicBezTo>
                    <a:cubicBezTo>
                      <a:pt x="125" y="61"/>
                      <a:pt x="116" y="95"/>
                      <a:pt x="90" y="110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6" name="Freeform 213">
                <a:extLst>
                  <a:ext uri="{FF2B5EF4-FFF2-40B4-BE49-F238E27FC236}">
                    <a16:creationId xmlns:a16="http://schemas.microsoft.com/office/drawing/2014/main" id="{18C93B19-64BF-4059-BD29-CB21A234D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50" y="2309813"/>
                <a:ext cx="61912" cy="60325"/>
              </a:xfrm>
              <a:custGeom>
                <a:avLst/>
                <a:gdLst>
                  <a:gd name="T0" fmla="*/ 98 w 119"/>
                  <a:gd name="T1" fmla="*/ 98 h 120"/>
                  <a:gd name="T2" fmla="*/ 21 w 119"/>
                  <a:gd name="T3" fmla="*/ 98 h 120"/>
                  <a:gd name="T4" fmla="*/ 21 w 119"/>
                  <a:gd name="T5" fmla="*/ 21 h 120"/>
                  <a:gd name="T6" fmla="*/ 98 w 119"/>
                  <a:gd name="T7" fmla="*/ 21 h 120"/>
                  <a:gd name="T8" fmla="*/ 98 w 119"/>
                  <a:gd name="T9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0">
                    <a:moveTo>
                      <a:pt x="98" y="98"/>
                    </a:moveTo>
                    <a:cubicBezTo>
                      <a:pt x="77" y="120"/>
                      <a:pt x="42" y="120"/>
                      <a:pt x="21" y="98"/>
                    </a:cubicBezTo>
                    <a:cubicBezTo>
                      <a:pt x="0" y="77"/>
                      <a:pt x="0" y="42"/>
                      <a:pt x="21" y="21"/>
                    </a:cubicBezTo>
                    <a:cubicBezTo>
                      <a:pt x="42" y="0"/>
                      <a:pt x="77" y="0"/>
                      <a:pt x="98" y="21"/>
                    </a:cubicBezTo>
                    <a:cubicBezTo>
                      <a:pt x="119" y="42"/>
                      <a:pt x="119" y="77"/>
                      <a:pt x="98" y="98"/>
                    </a:cubicBezTo>
                    <a:close/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  <p:sp>
            <p:nvSpPr>
              <p:cNvPr id="267" name="Freeform 214">
                <a:extLst>
                  <a:ext uri="{FF2B5EF4-FFF2-40B4-BE49-F238E27FC236}">
                    <a16:creationId xmlns:a16="http://schemas.microsoft.com/office/drawing/2014/main" id="{1299197B-52C1-42C9-B8B3-66A718E08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2063750"/>
                <a:ext cx="65087" cy="65088"/>
              </a:xfrm>
              <a:custGeom>
                <a:avLst/>
                <a:gdLst>
                  <a:gd name="T0" fmla="*/ 110 w 125"/>
                  <a:gd name="T1" fmla="*/ 90 h 125"/>
                  <a:gd name="T2" fmla="*/ 35 w 125"/>
                  <a:gd name="T3" fmla="*/ 110 h 125"/>
                  <a:gd name="T4" fmla="*/ 15 w 125"/>
                  <a:gd name="T5" fmla="*/ 35 h 125"/>
                  <a:gd name="T6" fmla="*/ 90 w 125"/>
                  <a:gd name="T7" fmla="*/ 15 h 125"/>
                  <a:gd name="T8" fmla="*/ 110 w 125"/>
                  <a:gd name="T9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5">
                    <a:moveTo>
                      <a:pt x="110" y="90"/>
                    </a:moveTo>
                    <a:cubicBezTo>
                      <a:pt x="95" y="116"/>
                      <a:pt x="61" y="125"/>
                      <a:pt x="35" y="110"/>
                    </a:cubicBezTo>
                    <a:cubicBezTo>
                      <a:pt x="9" y="95"/>
                      <a:pt x="0" y="62"/>
                      <a:pt x="15" y="35"/>
                    </a:cubicBezTo>
                    <a:cubicBezTo>
                      <a:pt x="30" y="9"/>
                      <a:pt x="64" y="0"/>
                      <a:pt x="90" y="15"/>
                    </a:cubicBezTo>
                    <a:cubicBezTo>
                      <a:pt x="116" y="31"/>
                      <a:pt x="125" y="64"/>
                      <a:pt x="110" y="90"/>
                    </a:cubicBezTo>
                  </a:path>
                </a:pathLst>
              </a:custGeom>
              <a:solidFill>
                <a:srgbClr val="2D3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/>
                <a:endParaRPr lang="en-US" sz="1350">
                  <a:solidFill>
                    <a:srgbClr val="25252B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80" name="Freeform 193">
            <a:extLst>
              <a:ext uri="{FF2B5EF4-FFF2-40B4-BE49-F238E27FC236}">
                <a16:creationId xmlns:a16="http://schemas.microsoft.com/office/drawing/2014/main" id="{1D6FB7A2-207D-4E61-9EAC-7B916DFCC06D}"/>
              </a:ext>
            </a:extLst>
          </p:cNvPr>
          <p:cNvSpPr>
            <a:spLocks/>
          </p:cNvSpPr>
          <p:nvPr/>
        </p:nvSpPr>
        <p:spPr bwMode="auto">
          <a:xfrm rot="15651229">
            <a:off x="4364376" y="3303857"/>
            <a:ext cx="366662" cy="92215"/>
          </a:xfrm>
          <a:custGeom>
            <a:avLst/>
            <a:gdLst>
              <a:gd name="T0" fmla="*/ 177 w 1549"/>
              <a:gd name="T1" fmla="*/ 17 h 391"/>
              <a:gd name="T2" fmla="*/ 177 w 1549"/>
              <a:gd name="T3" fmla="*/ 17 h 391"/>
              <a:gd name="T4" fmla="*/ 177 w 1549"/>
              <a:gd name="T5" fmla="*/ 17 h 391"/>
              <a:gd name="T6" fmla="*/ 172 w 1549"/>
              <a:gd name="T7" fmla="*/ 16 h 391"/>
              <a:gd name="T8" fmla="*/ 172 w 1549"/>
              <a:gd name="T9" fmla="*/ 16 h 391"/>
              <a:gd name="T10" fmla="*/ 18 w 1549"/>
              <a:gd name="T11" fmla="*/ 108 h 391"/>
              <a:gd name="T12" fmla="*/ 105 w 1549"/>
              <a:gd name="T13" fmla="*/ 265 h 391"/>
              <a:gd name="T14" fmla="*/ 104 w 1549"/>
              <a:gd name="T15" fmla="*/ 265 h 391"/>
              <a:gd name="T16" fmla="*/ 106 w 1549"/>
              <a:gd name="T17" fmla="*/ 265 h 391"/>
              <a:gd name="T18" fmla="*/ 107 w 1549"/>
              <a:gd name="T19" fmla="*/ 265 h 391"/>
              <a:gd name="T20" fmla="*/ 157 w 1549"/>
              <a:gd name="T21" fmla="*/ 270 h 391"/>
              <a:gd name="T22" fmla="*/ 158 w 1549"/>
              <a:gd name="T23" fmla="*/ 270 h 391"/>
              <a:gd name="T24" fmla="*/ 1549 w 1549"/>
              <a:gd name="T25" fmla="*/ 391 h 391"/>
              <a:gd name="T26" fmla="*/ 177 w 1549"/>
              <a:gd name="T27" fmla="*/ 1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9" h="391">
                <a:moveTo>
                  <a:pt x="177" y="17"/>
                </a:moveTo>
                <a:lnTo>
                  <a:pt x="177" y="17"/>
                </a:lnTo>
                <a:lnTo>
                  <a:pt x="177" y="17"/>
                </a:lnTo>
                <a:lnTo>
                  <a:pt x="172" y="16"/>
                </a:lnTo>
                <a:lnTo>
                  <a:pt x="172" y="16"/>
                </a:lnTo>
                <a:cubicBezTo>
                  <a:pt x="105" y="0"/>
                  <a:pt x="37" y="40"/>
                  <a:pt x="18" y="108"/>
                </a:cubicBezTo>
                <a:cubicBezTo>
                  <a:pt x="0" y="175"/>
                  <a:pt x="38" y="244"/>
                  <a:pt x="105" y="265"/>
                </a:cubicBezTo>
                <a:lnTo>
                  <a:pt x="104" y="265"/>
                </a:lnTo>
                <a:lnTo>
                  <a:pt x="106" y="265"/>
                </a:lnTo>
                <a:lnTo>
                  <a:pt x="107" y="265"/>
                </a:lnTo>
                <a:lnTo>
                  <a:pt x="157" y="270"/>
                </a:lnTo>
                <a:lnTo>
                  <a:pt x="158" y="270"/>
                </a:lnTo>
                <a:lnTo>
                  <a:pt x="1549" y="391"/>
                </a:lnTo>
                <a:lnTo>
                  <a:pt x="177" y="17"/>
                </a:lnTo>
              </a:path>
            </a:pathLst>
          </a:custGeom>
          <a:solidFill>
            <a:srgbClr val="2D3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46" name="Freeform 193">
            <a:extLst>
              <a:ext uri="{FF2B5EF4-FFF2-40B4-BE49-F238E27FC236}">
                <a16:creationId xmlns:a16="http://schemas.microsoft.com/office/drawing/2014/main" id="{83CE3341-25AA-4BD4-99EA-F9ABD190175B}"/>
              </a:ext>
            </a:extLst>
          </p:cNvPr>
          <p:cNvSpPr>
            <a:spLocks/>
          </p:cNvSpPr>
          <p:nvPr/>
        </p:nvSpPr>
        <p:spPr bwMode="auto">
          <a:xfrm rot="10082736">
            <a:off x="846122" y="3465261"/>
            <a:ext cx="366662" cy="92215"/>
          </a:xfrm>
          <a:custGeom>
            <a:avLst/>
            <a:gdLst>
              <a:gd name="T0" fmla="*/ 177 w 1549"/>
              <a:gd name="T1" fmla="*/ 17 h 391"/>
              <a:gd name="T2" fmla="*/ 177 w 1549"/>
              <a:gd name="T3" fmla="*/ 17 h 391"/>
              <a:gd name="T4" fmla="*/ 177 w 1549"/>
              <a:gd name="T5" fmla="*/ 17 h 391"/>
              <a:gd name="T6" fmla="*/ 172 w 1549"/>
              <a:gd name="T7" fmla="*/ 16 h 391"/>
              <a:gd name="T8" fmla="*/ 172 w 1549"/>
              <a:gd name="T9" fmla="*/ 16 h 391"/>
              <a:gd name="T10" fmla="*/ 18 w 1549"/>
              <a:gd name="T11" fmla="*/ 108 h 391"/>
              <a:gd name="T12" fmla="*/ 105 w 1549"/>
              <a:gd name="T13" fmla="*/ 265 h 391"/>
              <a:gd name="T14" fmla="*/ 104 w 1549"/>
              <a:gd name="T15" fmla="*/ 265 h 391"/>
              <a:gd name="T16" fmla="*/ 106 w 1549"/>
              <a:gd name="T17" fmla="*/ 265 h 391"/>
              <a:gd name="T18" fmla="*/ 107 w 1549"/>
              <a:gd name="T19" fmla="*/ 265 h 391"/>
              <a:gd name="T20" fmla="*/ 157 w 1549"/>
              <a:gd name="T21" fmla="*/ 270 h 391"/>
              <a:gd name="T22" fmla="*/ 158 w 1549"/>
              <a:gd name="T23" fmla="*/ 270 h 391"/>
              <a:gd name="T24" fmla="*/ 1549 w 1549"/>
              <a:gd name="T25" fmla="*/ 391 h 391"/>
              <a:gd name="T26" fmla="*/ 177 w 1549"/>
              <a:gd name="T27" fmla="*/ 1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9" h="391">
                <a:moveTo>
                  <a:pt x="177" y="17"/>
                </a:moveTo>
                <a:lnTo>
                  <a:pt x="177" y="17"/>
                </a:lnTo>
                <a:lnTo>
                  <a:pt x="177" y="17"/>
                </a:lnTo>
                <a:lnTo>
                  <a:pt x="172" y="16"/>
                </a:lnTo>
                <a:lnTo>
                  <a:pt x="172" y="16"/>
                </a:lnTo>
                <a:cubicBezTo>
                  <a:pt x="105" y="0"/>
                  <a:pt x="37" y="40"/>
                  <a:pt x="18" y="108"/>
                </a:cubicBezTo>
                <a:cubicBezTo>
                  <a:pt x="0" y="175"/>
                  <a:pt x="38" y="244"/>
                  <a:pt x="105" y="265"/>
                </a:cubicBezTo>
                <a:lnTo>
                  <a:pt x="104" y="265"/>
                </a:lnTo>
                <a:lnTo>
                  <a:pt x="106" y="265"/>
                </a:lnTo>
                <a:lnTo>
                  <a:pt x="107" y="265"/>
                </a:lnTo>
                <a:lnTo>
                  <a:pt x="157" y="270"/>
                </a:lnTo>
                <a:lnTo>
                  <a:pt x="158" y="270"/>
                </a:lnTo>
                <a:lnTo>
                  <a:pt x="1549" y="391"/>
                </a:lnTo>
                <a:lnTo>
                  <a:pt x="177" y="17"/>
                </a:lnTo>
              </a:path>
            </a:pathLst>
          </a:custGeom>
          <a:solidFill>
            <a:srgbClr val="2D3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50" name="Freeform 193">
            <a:extLst>
              <a:ext uri="{FF2B5EF4-FFF2-40B4-BE49-F238E27FC236}">
                <a16:creationId xmlns:a16="http://schemas.microsoft.com/office/drawing/2014/main" id="{79CDBF26-EAA7-4139-8560-3F4249DE39A0}"/>
              </a:ext>
            </a:extLst>
          </p:cNvPr>
          <p:cNvSpPr>
            <a:spLocks/>
          </p:cNvSpPr>
          <p:nvPr/>
        </p:nvSpPr>
        <p:spPr bwMode="auto">
          <a:xfrm rot="12042956">
            <a:off x="2553806" y="3350419"/>
            <a:ext cx="366662" cy="92215"/>
          </a:xfrm>
          <a:custGeom>
            <a:avLst/>
            <a:gdLst>
              <a:gd name="T0" fmla="*/ 177 w 1549"/>
              <a:gd name="T1" fmla="*/ 17 h 391"/>
              <a:gd name="T2" fmla="*/ 177 w 1549"/>
              <a:gd name="T3" fmla="*/ 17 h 391"/>
              <a:gd name="T4" fmla="*/ 177 w 1549"/>
              <a:gd name="T5" fmla="*/ 17 h 391"/>
              <a:gd name="T6" fmla="*/ 172 w 1549"/>
              <a:gd name="T7" fmla="*/ 16 h 391"/>
              <a:gd name="T8" fmla="*/ 172 w 1549"/>
              <a:gd name="T9" fmla="*/ 16 h 391"/>
              <a:gd name="T10" fmla="*/ 18 w 1549"/>
              <a:gd name="T11" fmla="*/ 108 h 391"/>
              <a:gd name="T12" fmla="*/ 105 w 1549"/>
              <a:gd name="T13" fmla="*/ 265 h 391"/>
              <a:gd name="T14" fmla="*/ 104 w 1549"/>
              <a:gd name="T15" fmla="*/ 265 h 391"/>
              <a:gd name="T16" fmla="*/ 106 w 1549"/>
              <a:gd name="T17" fmla="*/ 265 h 391"/>
              <a:gd name="T18" fmla="*/ 107 w 1549"/>
              <a:gd name="T19" fmla="*/ 265 h 391"/>
              <a:gd name="T20" fmla="*/ 157 w 1549"/>
              <a:gd name="T21" fmla="*/ 270 h 391"/>
              <a:gd name="T22" fmla="*/ 158 w 1549"/>
              <a:gd name="T23" fmla="*/ 270 h 391"/>
              <a:gd name="T24" fmla="*/ 1549 w 1549"/>
              <a:gd name="T25" fmla="*/ 391 h 391"/>
              <a:gd name="T26" fmla="*/ 177 w 1549"/>
              <a:gd name="T27" fmla="*/ 1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9" h="391">
                <a:moveTo>
                  <a:pt x="177" y="17"/>
                </a:moveTo>
                <a:lnTo>
                  <a:pt x="177" y="17"/>
                </a:lnTo>
                <a:lnTo>
                  <a:pt x="177" y="17"/>
                </a:lnTo>
                <a:lnTo>
                  <a:pt x="172" y="16"/>
                </a:lnTo>
                <a:lnTo>
                  <a:pt x="172" y="16"/>
                </a:lnTo>
                <a:cubicBezTo>
                  <a:pt x="105" y="0"/>
                  <a:pt x="37" y="40"/>
                  <a:pt x="18" y="108"/>
                </a:cubicBezTo>
                <a:cubicBezTo>
                  <a:pt x="0" y="175"/>
                  <a:pt x="38" y="244"/>
                  <a:pt x="105" y="265"/>
                </a:cubicBezTo>
                <a:lnTo>
                  <a:pt x="104" y="265"/>
                </a:lnTo>
                <a:lnTo>
                  <a:pt x="106" y="265"/>
                </a:lnTo>
                <a:lnTo>
                  <a:pt x="107" y="265"/>
                </a:lnTo>
                <a:lnTo>
                  <a:pt x="157" y="270"/>
                </a:lnTo>
                <a:lnTo>
                  <a:pt x="158" y="270"/>
                </a:lnTo>
                <a:lnTo>
                  <a:pt x="1549" y="391"/>
                </a:lnTo>
                <a:lnTo>
                  <a:pt x="177" y="17"/>
                </a:lnTo>
              </a:path>
            </a:pathLst>
          </a:custGeom>
          <a:solidFill>
            <a:srgbClr val="2D3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69" name="Freeform 194">
            <a:extLst>
              <a:ext uri="{FF2B5EF4-FFF2-40B4-BE49-F238E27FC236}">
                <a16:creationId xmlns:a16="http://schemas.microsoft.com/office/drawing/2014/main" id="{1C6E78B0-40FF-4B3C-9D00-707B6A24EFB6}"/>
              </a:ext>
            </a:extLst>
          </p:cNvPr>
          <p:cNvSpPr>
            <a:spLocks/>
          </p:cNvSpPr>
          <p:nvPr/>
        </p:nvSpPr>
        <p:spPr bwMode="auto">
          <a:xfrm rot="18234558">
            <a:off x="5967742" y="3542753"/>
            <a:ext cx="523281" cy="382764"/>
          </a:xfrm>
          <a:custGeom>
            <a:avLst/>
            <a:gdLst>
              <a:gd name="T0" fmla="*/ 2073 w 2213"/>
              <a:gd name="T1" fmla="*/ 434 h 1620"/>
              <a:gd name="T2" fmla="*/ 2074 w 2213"/>
              <a:gd name="T3" fmla="*/ 434 h 1620"/>
              <a:gd name="T4" fmla="*/ 2074 w 2213"/>
              <a:gd name="T5" fmla="*/ 434 h 1620"/>
              <a:gd name="T6" fmla="*/ 2081 w 2213"/>
              <a:gd name="T7" fmla="*/ 430 h 1620"/>
              <a:gd name="T8" fmla="*/ 2080 w 2213"/>
              <a:gd name="T9" fmla="*/ 430 h 1620"/>
              <a:gd name="T10" fmla="*/ 2154 w 2213"/>
              <a:gd name="T11" fmla="*/ 138 h 1620"/>
              <a:gd name="T12" fmla="*/ 1865 w 2213"/>
              <a:gd name="T13" fmla="*/ 54 h 1620"/>
              <a:gd name="T14" fmla="*/ 1865 w 2213"/>
              <a:gd name="T15" fmla="*/ 53 h 1620"/>
              <a:gd name="T16" fmla="*/ 1862 w 2213"/>
              <a:gd name="T17" fmla="*/ 55 h 1620"/>
              <a:gd name="T18" fmla="*/ 1862 w 2213"/>
              <a:gd name="T19" fmla="*/ 55 h 1620"/>
              <a:gd name="T20" fmla="*/ 1796 w 2213"/>
              <a:gd name="T21" fmla="*/ 111 h 1620"/>
              <a:gd name="T22" fmla="*/ 1796 w 2213"/>
              <a:gd name="T23" fmla="*/ 111 h 1620"/>
              <a:gd name="T24" fmla="*/ 0 w 2213"/>
              <a:gd name="T25" fmla="*/ 1620 h 1620"/>
              <a:gd name="T26" fmla="*/ 2073 w 2213"/>
              <a:gd name="T27" fmla="*/ 434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3" h="1620">
                <a:moveTo>
                  <a:pt x="2073" y="434"/>
                </a:moveTo>
                <a:lnTo>
                  <a:pt x="2074" y="434"/>
                </a:lnTo>
                <a:lnTo>
                  <a:pt x="2074" y="434"/>
                </a:lnTo>
                <a:lnTo>
                  <a:pt x="2081" y="430"/>
                </a:lnTo>
                <a:lnTo>
                  <a:pt x="2080" y="430"/>
                </a:lnTo>
                <a:cubicBezTo>
                  <a:pt x="2179" y="369"/>
                  <a:pt x="2213" y="240"/>
                  <a:pt x="2154" y="138"/>
                </a:cubicBezTo>
                <a:cubicBezTo>
                  <a:pt x="2096" y="36"/>
                  <a:pt x="1968" y="0"/>
                  <a:pt x="1865" y="54"/>
                </a:cubicBezTo>
                <a:lnTo>
                  <a:pt x="1865" y="53"/>
                </a:lnTo>
                <a:lnTo>
                  <a:pt x="1862" y="55"/>
                </a:lnTo>
                <a:lnTo>
                  <a:pt x="1862" y="55"/>
                </a:lnTo>
                <a:lnTo>
                  <a:pt x="1796" y="111"/>
                </a:lnTo>
                <a:lnTo>
                  <a:pt x="1796" y="111"/>
                </a:lnTo>
                <a:lnTo>
                  <a:pt x="0" y="1620"/>
                </a:lnTo>
                <a:lnTo>
                  <a:pt x="2073" y="434"/>
                </a:lnTo>
              </a:path>
            </a:pathLst>
          </a:custGeom>
          <a:solidFill>
            <a:srgbClr val="41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71" name="Freeform 194">
            <a:extLst>
              <a:ext uri="{FF2B5EF4-FFF2-40B4-BE49-F238E27FC236}">
                <a16:creationId xmlns:a16="http://schemas.microsoft.com/office/drawing/2014/main" id="{F05AEB1C-BEEE-430E-9BD0-F5D9F04DDD65}"/>
              </a:ext>
            </a:extLst>
          </p:cNvPr>
          <p:cNvSpPr>
            <a:spLocks/>
          </p:cNvSpPr>
          <p:nvPr/>
        </p:nvSpPr>
        <p:spPr bwMode="auto">
          <a:xfrm rot="7542802">
            <a:off x="7677980" y="3086129"/>
            <a:ext cx="523281" cy="382764"/>
          </a:xfrm>
          <a:custGeom>
            <a:avLst/>
            <a:gdLst>
              <a:gd name="T0" fmla="*/ 2073 w 2213"/>
              <a:gd name="T1" fmla="*/ 434 h 1620"/>
              <a:gd name="T2" fmla="*/ 2074 w 2213"/>
              <a:gd name="T3" fmla="*/ 434 h 1620"/>
              <a:gd name="T4" fmla="*/ 2074 w 2213"/>
              <a:gd name="T5" fmla="*/ 434 h 1620"/>
              <a:gd name="T6" fmla="*/ 2081 w 2213"/>
              <a:gd name="T7" fmla="*/ 430 h 1620"/>
              <a:gd name="T8" fmla="*/ 2080 w 2213"/>
              <a:gd name="T9" fmla="*/ 430 h 1620"/>
              <a:gd name="T10" fmla="*/ 2154 w 2213"/>
              <a:gd name="T11" fmla="*/ 138 h 1620"/>
              <a:gd name="T12" fmla="*/ 1865 w 2213"/>
              <a:gd name="T13" fmla="*/ 54 h 1620"/>
              <a:gd name="T14" fmla="*/ 1865 w 2213"/>
              <a:gd name="T15" fmla="*/ 53 h 1620"/>
              <a:gd name="T16" fmla="*/ 1862 w 2213"/>
              <a:gd name="T17" fmla="*/ 55 h 1620"/>
              <a:gd name="T18" fmla="*/ 1862 w 2213"/>
              <a:gd name="T19" fmla="*/ 55 h 1620"/>
              <a:gd name="T20" fmla="*/ 1796 w 2213"/>
              <a:gd name="T21" fmla="*/ 111 h 1620"/>
              <a:gd name="T22" fmla="*/ 1796 w 2213"/>
              <a:gd name="T23" fmla="*/ 111 h 1620"/>
              <a:gd name="T24" fmla="*/ 0 w 2213"/>
              <a:gd name="T25" fmla="*/ 1620 h 1620"/>
              <a:gd name="T26" fmla="*/ 2073 w 2213"/>
              <a:gd name="T27" fmla="*/ 434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3" h="1620">
                <a:moveTo>
                  <a:pt x="2073" y="434"/>
                </a:moveTo>
                <a:lnTo>
                  <a:pt x="2074" y="434"/>
                </a:lnTo>
                <a:lnTo>
                  <a:pt x="2074" y="434"/>
                </a:lnTo>
                <a:lnTo>
                  <a:pt x="2081" y="430"/>
                </a:lnTo>
                <a:lnTo>
                  <a:pt x="2080" y="430"/>
                </a:lnTo>
                <a:cubicBezTo>
                  <a:pt x="2179" y="369"/>
                  <a:pt x="2213" y="240"/>
                  <a:pt x="2154" y="138"/>
                </a:cubicBezTo>
                <a:cubicBezTo>
                  <a:pt x="2096" y="36"/>
                  <a:pt x="1968" y="0"/>
                  <a:pt x="1865" y="54"/>
                </a:cubicBezTo>
                <a:lnTo>
                  <a:pt x="1865" y="53"/>
                </a:lnTo>
                <a:lnTo>
                  <a:pt x="1862" y="55"/>
                </a:lnTo>
                <a:lnTo>
                  <a:pt x="1862" y="55"/>
                </a:lnTo>
                <a:lnTo>
                  <a:pt x="1796" y="111"/>
                </a:lnTo>
                <a:lnTo>
                  <a:pt x="1796" y="111"/>
                </a:lnTo>
                <a:lnTo>
                  <a:pt x="0" y="1620"/>
                </a:lnTo>
                <a:lnTo>
                  <a:pt x="2073" y="434"/>
                </a:lnTo>
              </a:path>
            </a:pathLst>
          </a:custGeom>
          <a:solidFill>
            <a:srgbClr val="41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10" name="Freeform 193">
            <a:extLst>
              <a:ext uri="{FF2B5EF4-FFF2-40B4-BE49-F238E27FC236}">
                <a16:creationId xmlns:a16="http://schemas.microsoft.com/office/drawing/2014/main" id="{C6D60C08-0DB9-4B39-AF9B-6CEECD152207}"/>
              </a:ext>
            </a:extLst>
          </p:cNvPr>
          <p:cNvSpPr>
            <a:spLocks/>
          </p:cNvSpPr>
          <p:nvPr/>
        </p:nvSpPr>
        <p:spPr bwMode="auto">
          <a:xfrm rot="18119154">
            <a:off x="6138400" y="3329226"/>
            <a:ext cx="366662" cy="92215"/>
          </a:xfrm>
          <a:custGeom>
            <a:avLst/>
            <a:gdLst>
              <a:gd name="T0" fmla="*/ 177 w 1549"/>
              <a:gd name="T1" fmla="*/ 17 h 391"/>
              <a:gd name="T2" fmla="*/ 177 w 1549"/>
              <a:gd name="T3" fmla="*/ 17 h 391"/>
              <a:gd name="T4" fmla="*/ 177 w 1549"/>
              <a:gd name="T5" fmla="*/ 17 h 391"/>
              <a:gd name="T6" fmla="*/ 172 w 1549"/>
              <a:gd name="T7" fmla="*/ 16 h 391"/>
              <a:gd name="T8" fmla="*/ 172 w 1549"/>
              <a:gd name="T9" fmla="*/ 16 h 391"/>
              <a:gd name="T10" fmla="*/ 18 w 1549"/>
              <a:gd name="T11" fmla="*/ 108 h 391"/>
              <a:gd name="T12" fmla="*/ 105 w 1549"/>
              <a:gd name="T13" fmla="*/ 265 h 391"/>
              <a:gd name="T14" fmla="*/ 104 w 1549"/>
              <a:gd name="T15" fmla="*/ 265 h 391"/>
              <a:gd name="T16" fmla="*/ 106 w 1549"/>
              <a:gd name="T17" fmla="*/ 265 h 391"/>
              <a:gd name="T18" fmla="*/ 107 w 1549"/>
              <a:gd name="T19" fmla="*/ 265 h 391"/>
              <a:gd name="T20" fmla="*/ 157 w 1549"/>
              <a:gd name="T21" fmla="*/ 270 h 391"/>
              <a:gd name="T22" fmla="*/ 158 w 1549"/>
              <a:gd name="T23" fmla="*/ 270 h 391"/>
              <a:gd name="T24" fmla="*/ 1549 w 1549"/>
              <a:gd name="T25" fmla="*/ 391 h 391"/>
              <a:gd name="T26" fmla="*/ 177 w 1549"/>
              <a:gd name="T27" fmla="*/ 1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9" h="391">
                <a:moveTo>
                  <a:pt x="177" y="17"/>
                </a:moveTo>
                <a:lnTo>
                  <a:pt x="177" y="17"/>
                </a:lnTo>
                <a:lnTo>
                  <a:pt x="177" y="17"/>
                </a:lnTo>
                <a:lnTo>
                  <a:pt x="172" y="16"/>
                </a:lnTo>
                <a:lnTo>
                  <a:pt x="172" y="16"/>
                </a:lnTo>
                <a:cubicBezTo>
                  <a:pt x="105" y="0"/>
                  <a:pt x="37" y="40"/>
                  <a:pt x="18" y="108"/>
                </a:cubicBezTo>
                <a:cubicBezTo>
                  <a:pt x="0" y="175"/>
                  <a:pt x="38" y="244"/>
                  <a:pt x="105" y="265"/>
                </a:cubicBezTo>
                <a:lnTo>
                  <a:pt x="104" y="265"/>
                </a:lnTo>
                <a:lnTo>
                  <a:pt x="106" y="265"/>
                </a:lnTo>
                <a:lnTo>
                  <a:pt x="107" y="265"/>
                </a:lnTo>
                <a:lnTo>
                  <a:pt x="157" y="270"/>
                </a:lnTo>
                <a:lnTo>
                  <a:pt x="158" y="270"/>
                </a:lnTo>
                <a:lnTo>
                  <a:pt x="1549" y="391"/>
                </a:lnTo>
                <a:lnTo>
                  <a:pt x="177" y="17"/>
                </a:lnTo>
              </a:path>
            </a:pathLst>
          </a:custGeom>
          <a:solidFill>
            <a:srgbClr val="2D3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40" name="Freeform 193">
            <a:extLst>
              <a:ext uri="{FF2B5EF4-FFF2-40B4-BE49-F238E27FC236}">
                <a16:creationId xmlns:a16="http://schemas.microsoft.com/office/drawing/2014/main" id="{C7EFC994-16A2-4C25-85E7-15C0CB3404B2}"/>
              </a:ext>
            </a:extLst>
          </p:cNvPr>
          <p:cNvSpPr>
            <a:spLocks/>
          </p:cNvSpPr>
          <p:nvPr/>
        </p:nvSpPr>
        <p:spPr bwMode="auto">
          <a:xfrm rot="857156">
            <a:off x="7880521" y="3522806"/>
            <a:ext cx="366662" cy="92215"/>
          </a:xfrm>
          <a:custGeom>
            <a:avLst/>
            <a:gdLst>
              <a:gd name="T0" fmla="*/ 177 w 1549"/>
              <a:gd name="T1" fmla="*/ 17 h 391"/>
              <a:gd name="T2" fmla="*/ 177 w 1549"/>
              <a:gd name="T3" fmla="*/ 17 h 391"/>
              <a:gd name="T4" fmla="*/ 177 w 1549"/>
              <a:gd name="T5" fmla="*/ 17 h 391"/>
              <a:gd name="T6" fmla="*/ 172 w 1549"/>
              <a:gd name="T7" fmla="*/ 16 h 391"/>
              <a:gd name="T8" fmla="*/ 172 w 1549"/>
              <a:gd name="T9" fmla="*/ 16 h 391"/>
              <a:gd name="T10" fmla="*/ 18 w 1549"/>
              <a:gd name="T11" fmla="*/ 108 h 391"/>
              <a:gd name="T12" fmla="*/ 105 w 1549"/>
              <a:gd name="T13" fmla="*/ 265 h 391"/>
              <a:gd name="T14" fmla="*/ 104 w 1549"/>
              <a:gd name="T15" fmla="*/ 265 h 391"/>
              <a:gd name="T16" fmla="*/ 106 w 1549"/>
              <a:gd name="T17" fmla="*/ 265 h 391"/>
              <a:gd name="T18" fmla="*/ 107 w 1549"/>
              <a:gd name="T19" fmla="*/ 265 h 391"/>
              <a:gd name="T20" fmla="*/ 157 w 1549"/>
              <a:gd name="T21" fmla="*/ 270 h 391"/>
              <a:gd name="T22" fmla="*/ 158 w 1549"/>
              <a:gd name="T23" fmla="*/ 270 h 391"/>
              <a:gd name="T24" fmla="*/ 1549 w 1549"/>
              <a:gd name="T25" fmla="*/ 391 h 391"/>
              <a:gd name="T26" fmla="*/ 177 w 1549"/>
              <a:gd name="T27" fmla="*/ 1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49" h="391">
                <a:moveTo>
                  <a:pt x="177" y="17"/>
                </a:moveTo>
                <a:lnTo>
                  <a:pt x="177" y="17"/>
                </a:lnTo>
                <a:lnTo>
                  <a:pt x="177" y="17"/>
                </a:lnTo>
                <a:lnTo>
                  <a:pt x="172" y="16"/>
                </a:lnTo>
                <a:lnTo>
                  <a:pt x="172" y="16"/>
                </a:lnTo>
                <a:cubicBezTo>
                  <a:pt x="105" y="0"/>
                  <a:pt x="37" y="40"/>
                  <a:pt x="18" y="108"/>
                </a:cubicBezTo>
                <a:cubicBezTo>
                  <a:pt x="0" y="175"/>
                  <a:pt x="38" y="244"/>
                  <a:pt x="105" y="265"/>
                </a:cubicBezTo>
                <a:lnTo>
                  <a:pt x="104" y="265"/>
                </a:lnTo>
                <a:lnTo>
                  <a:pt x="106" y="265"/>
                </a:lnTo>
                <a:lnTo>
                  <a:pt x="107" y="265"/>
                </a:lnTo>
                <a:lnTo>
                  <a:pt x="157" y="270"/>
                </a:lnTo>
                <a:lnTo>
                  <a:pt x="158" y="270"/>
                </a:lnTo>
                <a:lnTo>
                  <a:pt x="1549" y="391"/>
                </a:lnTo>
                <a:lnTo>
                  <a:pt x="177" y="17"/>
                </a:lnTo>
              </a:path>
            </a:pathLst>
          </a:custGeom>
          <a:solidFill>
            <a:srgbClr val="2D3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en-US" sz="135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399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	Предотвращение возникновения дуги при разрыве цепи, что является особенно важным в условиях повышенной нагрузки и высоких напряжений.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	Внедрение вакуумных выключателей в систему КТП позволит избавится от возникновения коротких замыканий в цепях.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CB71975-1F12-4854-A710-05C0F5F8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Цель исследования</a:t>
            </a:r>
            <a:r>
              <a:rPr lang="ru-RU" dirty="0" smtClean="0"/>
              <a:t>: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B37096-FD96-4976-BEED-2A4E7C206693}"/>
              </a:ext>
            </a:extLst>
          </p:cNvPr>
          <p:cNvSpPr/>
          <p:nvPr/>
        </p:nvSpPr>
        <p:spPr>
          <a:xfrm>
            <a:off x="3040187" y="7040556"/>
            <a:ext cx="311098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3"/>
              </a:rPr>
              <a:t>Charles Forerunner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22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29E27F-D56B-46E4-9441-7F127D6D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Типы выключателей: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30385-8888-4A46-B686-EF482B1F8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90689"/>
            <a:ext cx="3886200" cy="4044107"/>
          </a:xfrm>
        </p:spPr>
        <p:txBody>
          <a:bodyPr>
            <a:noAutofit/>
          </a:bodyPr>
          <a:lstStyle/>
          <a:p>
            <a:r>
              <a:rPr lang="ru-RU" sz="2100" b="1" dirty="0" smtClean="0"/>
              <a:t>Вакуумные </a:t>
            </a:r>
            <a:r>
              <a:rPr lang="ru-RU" sz="2100" b="1" dirty="0"/>
              <a:t>выключатели с растяжением контактных челюстей: </a:t>
            </a:r>
            <a:r>
              <a:rPr lang="ru-RU" sz="2100" dirty="0"/>
              <a:t>Используются для высоковольтных систем. Контактные челюсти удлинены во время операции для обеспечения эффективного разрыва </a:t>
            </a:r>
            <a:r>
              <a:rPr lang="ru-RU" sz="2100" dirty="0" smtClean="0"/>
              <a:t>электрической дуги.</a:t>
            </a:r>
          </a:p>
          <a:p>
            <a:r>
              <a:rPr lang="ru-RU" sz="2100" b="1" dirty="0" smtClean="0"/>
              <a:t>Вакуумные выключатели </a:t>
            </a:r>
            <a:r>
              <a:rPr lang="ru-RU" sz="2100" b="1" dirty="0"/>
              <a:t>с поворотной осью: </a:t>
            </a:r>
            <a:r>
              <a:rPr lang="ru-RU" sz="2100" dirty="0"/>
              <a:t>Имеют ось, которая вращается для быстрого разрыва электрической дуги. Обычно применяются в низковольтных </a:t>
            </a:r>
            <a:r>
              <a:rPr lang="ru-RU" sz="2100" dirty="0" smtClean="0"/>
              <a:t>системах.</a:t>
            </a:r>
            <a:endParaRPr lang="en-US" sz="21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DBBD8F-04B3-44F4-93DE-2D85E31B8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3144" y="1690689"/>
            <a:ext cx="3886200" cy="4044107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Вакуумные магнитные </a:t>
            </a:r>
            <a:r>
              <a:rPr lang="ru-RU" b="1" dirty="0"/>
              <a:t>выключатели: </a:t>
            </a:r>
            <a:r>
              <a:rPr lang="ru-RU" dirty="0"/>
              <a:t>Комбинируют магнитные способности с вакуумными свойствами для эффективного разрыва электрической дуги и изоляции электрического </a:t>
            </a:r>
            <a:r>
              <a:rPr lang="ru-RU" dirty="0" smtClean="0"/>
              <a:t>тока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b="1" dirty="0" smtClean="0"/>
              <a:t>Вакуумные </a:t>
            </a:r>
            <a:r>
              <a:rPr lang="ru-RU" b="1" dirty="0"/>
              <a:t>выключатели с плавным переключением: </a:t>
            </a:r>
            <a:r>
              <a:rPr lang="ru-RU" dirty="0"/>
              <a:t>Обеспечивают плавное разрывание электрической дуги, что помогает предотвратить повреждение оборудования и снизить электрический шум.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1A5166BD-EDAD-4044-9399-DAD5D1F3886E}"/>
              </a:ext>
            </a:extLst>
          </p:cNvPr>
          <p:cNvSpPr/>
          <p:nvPr/>
        </p:nvSpPr>
        <p:spPr>
          <a:xfrm>
            <a:off x="902045" y="2120172"/>
            <a:ext cx="1641845" cy="32161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A86064-A8A6-465D-A455-3B9847EDB86A}"/>
              </a:ext>
            </a:extLst>
          </p:cNvPr>
          <p:cNvSpPr/>
          <p:nvPr/>
        </p:nvSpPr>
        <p:spPr>
          <a:xfrm>
            <a:off x="7786831" y="3328621"/>
            <a:ext cx="1357169" cy="32161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766"/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CEA68F1-D3AB-4AE7-AB42-C76956E9EA9A}"/>
              </a:ext>
            </a:extLst>
          </p:cNvPr>
          <p:cNvSpPr/>
          <p:nvPr/>
        </p:nvSpPr>
        <p:spPr>
          <a:xfrm>
            <a:off x="4619992" y="5029558"/>
            <a:ext cx="1680200" cy="32161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766"/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FCC5EC-5B43-4B63-8A4E-A7143DB93540}"/>
              </a:ext>
            </a:extLst>
          </p:cNvPr>
          <p:cNvSpPr/>
          <p:nvPr/>
        </p:nvSpPr>
        <p:spPr>
          <a:xfrm>
            <a:off x="35496" y="3379884"/>
            <a:ext cx="1207379" cy="32161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766"/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DD52D-A494-4CD8-9AF6-A1B28818EBEA}"/>
              </a:ext>
            </a:extLst>
          </p:cNvPr>
          <p:cNvSpPr/>
          <p:nvPr/>
        </p:nvSpPr>
        <p:spPr>
          <a:xfrm>
            <a:off x="6600110" y="2131738"/>
            <a:ext cx="1641845" cy="32161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766"/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C66EC82-4D02-4551-A094-19D773A0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Достоинства проекта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9BCA82-F4FE-4FE7-937E-DD225387B7DC}"/>
              </a:ext>
            </a:extLst>
          </p:cNvPr>
          <p:cNvSpPr>
            <a:spLocks/>
          </p:cNvSpPr>
          <p:nvPr/>
        </p:nvSpPr>
        <p:spPr bwMode="auto">
          <a:xfrm>
            <a:off x="3225741" y="2119113"/>
            <a:ext cx="2827792" cy="3164310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</a:t>
            </a:r>
            <a:r>
              <a:rPr lang="ru-RU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ожаро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</a:t>
            </a:r>
            <a:r>
              <a:rPr lang="ru-RU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взрыво</a:t>
            </a:r>
            <a:endParaRPr lang="ru-RU" sz="2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езопасность, </a:t>
            </a:r>
          </a:p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малые эксплуатационные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расходы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CF5F01D-4B41-4521-B445-8C9D7A8F1665}"/>
              </a:ext>
            </a:extLst>
          </p:cNvPr>
          <p:cNvSpPr>
            <a:spLocks/>
          </p:cNvSpPr>
          <p:nvPr/>
        </p:nvSpPr>
        <p:spPr bwMode="auto">
          <a:xfrm>
            <a:off x="1643809" y="2119114"/>
            <a:ext cx="1800161" cy="201438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ысокая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степень надежности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70B0215-C9A2-433A-BAFD-0FEAE554865D}"/>
              </a:ext>
            </a:extLst>
          </p:cNvPr>
          <p:cNvSpPr>
            <a:spLocks/>
          </p:cNvSpPr>
          <p:nvPr/>
        </p:nvSpPr>
        <p:spPr bwMode="auto">
          <a:xfrm>
            <a:off x="467544" y="3336786"/>
            <a:ext cx="1800161" cy="201438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Простота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конструкции, малые размеры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FB7732D-1F53-4141-B868-F5AE64D9CE45}"/>
              </a:ext>
            </a:extLst>
          </p:cNvPr>
          <p:cNvSpPr>
            <a:spLocks/>
          </p:cNvSpPr>
          <p:nvPr/>
        </p:nvSpPr>
        <p:spPr bwMode="auto">
          <a:xfrm>
            <a:off x="5700029" y="2119113"/>
            <a:ext cx="1800161" cy="201438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Высокая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коммутационная износостойкость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C25F56-E9B8-4B98-BB97-ECD099955851}"/>
              </a:ext>
            </a:extLst>
          </p:cNvPr>
          <p:cNvSpPr>
            <a:spLocks/>
          </p:cNvSpPr>
          <p:nvPr/>
        </p:nvSpPr>
        <p:spPr bwMode="auto">
          <a:xfrm>
            <a:off x="6876227" y="3336786"/>
            <a:ext cx="1800161" cy="201438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Отсутствие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загрязнения окружающей среды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4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B34E8FA-D716-40C3-821F-EF51EA84A0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8" r="16378"/>
          <a:stretch>
            <a:fillRect/>
          </a:stretch>
        </p:blipFill>
        <p:spPr>
          <a:xfrm>
            <a:off x="4354347" y="0"/>
            <a:ext cx="4788025" cy="6858000"/>
          </a:xfr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537BF5-B17E-453D-B54D-53BF7FDFBE80}"/>
              </a:ext>
            </a:extLst>
          </p:cNvPr>
          <p:cNvSpPr>
            <a:spLocks/>
          </p:cNvSpPr>
          <p:nvPr/>
        </p:nvSpPr>
        <p:spPr bwMode="auto">
          <a:xfrm>
            <a:off x="678396" y="1709738"/>
            <a:ext cx="4114799" cy="460447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17AF2C0-90A4-4746-8EF7-0712005C0249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791579" y="3172466"/>
            <a:ext cx="3852429" cy="1912717"/>
          </a:xfrm>
        </p:spPr>
        <p:txBody>
          <a:bodyPr/>
          <a:lstStyle/>
          <a:p>
            <a:r>
              <a:rPr lang="ru-RU" sz="4000" dirty="0" smtClean="0"/>
              <a:t>Потенциальные </a:t>
            </a:r>
            <a:r>
              <a:rPr lang="ru-RU" sz="3600" dirty="0" smtClean="0"/>
              <a:t>потребительские</a:t>
            </a:r>
            <a:r>
              <a:rPr lang="ru-RU" sz="4000" dirty="0" smtClean="0"/>
              <a:t> сегменты</a:t>
            </a:r>
            <a:endParaRPr lang="en-US" sz="4000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D5E11C3-EA4D-47AF-BF57-73A609FB921B}"/>
              </a:ext>
            </a:extLst>
          </p:cNvPr>
          <p:cNvSpPr txBox="1">
            <a:spLocks/>
          </p:cNvSpPr>
          <p:nvPr/>
        </p:nvSpPr>
        <p:spPr>
          <a:xfrm>
            <a:off x="4793195" y="1544419"/>
            <a:ext cx="3806336" cy="1406539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 МУП Рязанские </a:t>
            </a:r>
            <a:r>
              <a:rPr lang="ru-RU" sz="2000" dirty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Городские Распределительные Электрические Сети</a:t>
            </a:r>
            <a:endParaRPr lang="en-US" sz="2000" u="sng" dirty="0">
              <a:solidFill>
                <a:srgbClr val="08CF96"/>
              </a:solidFill>
              <a:latin typeface="Calibri Light" panose="020F0302020204030204"/>
              <a:ea typeface="Roboto" panose="02000000000000000000" pitchFamily="2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22014D-9D89-4836-BE85-894C872827DA}"/>
              </a:ext>
            </a:extLst>
          </p:cNvPr>
          <p:cNvSpPr/>
          <p:nvPr/>
        </p:nvSpPr>
        <p:spPr>
          <a:xfrm>
            <a:off x="8729700" y="332656"/>
            <a:ext cx="175864" cy="175864"/>
          </a:xfrm>
          <a:custGeom>
            <a:avLst/>
            <a:gdLst>
              <a:gd name="connsiteX0" fmla="*/ 139664 w 279328"/>
              <a:gd name="connsiteY0" fmla="*/ 0 h 279328"/>
              <a:gd name="connsiteX1" fmla="*/ 279328 w 279328"/>
              <a:gd name="connsiteY1" fmla="*/ 139664 h 279328"/>
              <a:gd name="connsiteX2" fmla="*/ 139664 w 279328"/>
              <a:gd name="connsiteY2" fmla="*/ 279328 h 279328"/>
              <a:gd name="connsiteX3" fmla="*/ 0 w 279328"/>
              <a:gd name="connsiteY3" fmla="*/ 139664 h 279328"/>
              <a:gd name="connsiteX4" fmla="*/ 139664 w 279328"/>
              <a:gd name="connsiteY4" fmla="*/ 0 h 279328"/>
              <a:gd name="connsiteX5" fmla="*/ 139664 w 279328"/>
              <a:gd name="connsiteY5" fmla="*/ 12699 h 279328"/>
              <a:gd name="connsiteX6" fmla="*/ 12699 w 279328"/>
              <a:gd name="connsiteY6" fmla="*/ 139664 h 279328"/>
              <a:gd name="connsiteX7" fmla="*/ 47757 w 279328"/>
              <a:gd name="connsiteY7" fmla="*/ 227109 h 279328"/>
              <a:gd name="connsiteX8" fmla="*/ 96032 w 279328"/>
              <a:gd name="connsiteY8" fmla="*/ 196875 h 279328"/>
              <a:gd name="connsiteX9" fmla="*/ 109985 w 279328"/>
              <a:gd name="connsiteY9" fmla="*/ 166627 h 279328"/>
              <a:gd name="connsiteX10" fmla="*/ 105071 w 279328"/>
              <a:gd name="connsiteY10" fmla="*/ 157122 h 279328"/>
              <a:gd name="connsiteX11" fmla="*/ 88881 w 279328"/>
              <a:gd name="connsiteY11" fmla="*/ 93446 h 279328"/>
              <a:gd name="connsiteX12" fmla="*/ 133146 w 279328"/>
              <a:gd name="connsiteY12" fmla="*/ 42921 h 279328"/>
              <a:gd name="connsiteX13" fmla="*/ 147876 w 279328"/>
              <a:gd name="connsiteY13" fmla="*/ 40360 h 279328"/>
              <a:gd name="connsiteX14" fmla="*/ 159178 w 279328"/>
              <a:gd name="connsiteY14" fmla="*/ 38162 h 279328"/>
              <a:gd name="connsiteX15" fmla="*/ 196603 w 279328"/>
              <a:gd name="connsiteY15" fmla="*/ 95023 h 279328"/>
              <a:gd name="connsiteX16" fmla="*/ 182559 w 279328"/>
              <a:gd name="connsiteY16" fmla="*/ 155544 h 279328"/>
              <a:gd name="connsiteX17" fmla="*/ 176507 w 279328"/>
              <a:gd name="connsiteY17" fmla="*/ 166873 h 279328"/>
              <a:gd name="connsiteX18" fmla="*/ 174464 w 279328"/>
              <a:gd name="connsiteY18" fmla="*/ 181783 h 279328"/>
              <a:gd name="connsiteX19" fmla="*/ 195491 w 279328"/>
              <a:gd name="connsiteY19" fmla="*/ 199319 h 279328"/>
              <a:gd name="connsiteX20" fmla="*/ 232230 w 279328"/>
              <a:gd name="connsiteY20" fmla="*/ 226372 h 279328"/>
              <a:gd name="connsiteX21" fmla="*/ 266629 w 279328"/>
              <a:gd name="connsiteY21" fmla="*/ 139664 h 279328"/>
              <a:gd name="connsiteX22" fmla="*/ 139664 w 279328"/>
              <a:gd name="connsiteY22" fmla="*/ 12699 h 279328"/>
              <a:gd name="connsiteX23" fmla="*/ 159178 w 279328"/>
              <a:gd name="connsiteY23" fmla="*/ 50861 h 279328"/>
              <a:gd name="connsiteX24" fmla="*/ 152117 w 279328"/>
              <a:gd name="connsiteY24" fmla="*/ 52335 h 279328"/>
              <a:gd name="connsiteX25" fmla="*/ 133353 w 279328"/>
              <a:gd name="connsiteY25" fmla="*/ 55607 h 279328"/>
              <a:gd name="connsiteX26" fmla="*/ 101580 w 279328"/>
              <a:gd name="connsiteY26" fmla="*/ 93446 h 279328"/>
              <a:gd name="connsiteX27" fmla="*/ 116180 w 279328"/>
              <a:gd name="connsiteY27" fmla="*/ 150966 h 279328"/>
              <a:gd name="connsiteX28" fmla="*/ 121598 w 279328"/>
              <a:gd name="connsiteY28" fmla="*/ 161506 h 279328"/>
              <a:gd name="connsiteX29" fmla="*/ 101166 w 279328"/>
              <a:gd name="connsiteY29" fmla="*/ 208487 h 279328"/>
              <a:gd name="connsiteX30" fmla="*/ 56991 w 279328"/>
              <a:gd name="connsiteY30" fmla="*/ 235903 h 279328"/>
              <a:gd name="connsiteX31" fmla="*/ 139664 w 279328"/>
              <a:gd name="connsiteY31" fmla="*/ 266629 h 279328"/>
              <a:gd name="connsiteX32" fmla="*/ 223087 w 279328"/>
              <a:gd name="connsiteY32" fmla="*/ 235217 h 279328"/>
              <a:gd name="connsiteX33" fmla="*/ 190047 w 279328"/>
              <a:gd name="connsiteY33" fmla="*/ 210815 h 279328"/>
              <a:gd name="connsiteX34" fmla="*/ 162489 w 279328"/>
              <a:gd name="connsiteY34" fmla="*/ 185960 h 279328"/>
              <a:gd name="connsiteX35" fmla="*/ 165114 w 279328"/>
              <a:gd name="connsiteY35" fmla="*/ 161260 h 279328"/>
              <a:gd name="connsiteX36" fmla="*/ 171489 w 279328"/>
              <a:gd name="connsiteY36" fmla="*/ 149337 h 279328"/>
              <a:gd name="connsiteX37" fmla="*/ 183904 w 279328"/>
              <a:gd name="connsiteY37" fmla="*/ 95023 h 279328"/>
              <a:gd name="connsiteX38" fmla="*/ 159178 w 279328"/>
              <a:gd name="connsiteY38" fmla="*/ 50861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79328" h="279328">
                <a:moveTo>
                  <a:pt x="139664" y="0"/>
                </a:moveTo>
                <a:cubicBezTo>
                  <a:pt x="216803" y="0"/>
                  <a:pt x="279328" y="62526"/>
                  <a:pt x="279328" y="139664"/>
                </a:cubicBezTo>
                <a:cubicBezTo>
                  <a:pt x="279328" y="216790"/>
                  <a:pt x="216803" y="279328"/>
                  <a:pt x="139664" y="279328"/>
                </a:cubicBezTo>
                <a:cubicBezTo>
                  <a:pt x="62526" y="279328"/>
                  <a:pt x="0" y="216790"/>
                  <a:pt x="0" y="139664"/>
                </a:cubicBezTo>
                <a:cubicBezTo>
                  <a:pt x="0" y="62526"/>
                  <a:pt x="62526" y="0"/>
                  <a:pt x="139664" y="0"/>
                </a:cubicBezTo>
                <a:close/>
                <a:moveTo>
                  <a:pt x="139664" y="12699"/>
                </a:moveTo>
                <a:cubicBezTo>
                  <a:pt x="69535" y="12699"/>
                  <a:pt x="12699" y="69535"/>
                  <a:pt x="12699" y="139664"/>
                </a:cubicBezTo>
                <a:cubicBezTo>
                  <a:pt x="12699" y="173584"/>
                  <a:pt x="26084" y="204323"/>
                  <a:pt x="47757" y="227109"/>
                </a:cubicBezTo>
                <a:cubicBezTo>
                  <a:pt x="67090" y="210104"/>
                  <a:pt x="76363" y="205578"/>
                  <a:pt x="96032" y="196875"/>
                </a:cubicBezTo>
                <a:cubicBezTo>
                  <a:pt x="111615" y="190008"/>
                  <a:pt x="116038" y="180386"/>
                  <a:pt x="109985" y="166627"/>
                </a:cubicBezTo>
                <a:cubicBezTo>
                  <a:pt x="108615" y="163523"/>
                  <a:pt x="106895" y="160407"/>
                  <a:pt x="105071" y="157122"/>
                </a:cubicBezTo>
                <a:cubicBezTo>
                  <a:pt x="97946" y="144268"/>
                  <a:pt x="88881" y="128271"/>
                  <a:pt x="88881" y="93446"/>
                </a:cubicBezTo>
                <a:cubicBezTo>
                  <a:pt x="88881" y="43645"/>
                  <a:pt x="118844" y="43154"/>
                  <a:pt x="133146" y="42921"/>
                </a:cubicBezTo>
                <a:cubicBezTo>
                  <a:pt x="141048" y="42792"/>
                  <a:pt x="144513" y="41550"/>
                  <a:pt x="147876" y="40360"/>
                </a:cubicBezTo>
                <a:cubicBezTo>
                  <a:pt x="150941" y="39274"/>
                  <a:pt x="154109" y="38162"/>
                  <a:pt x="159178" y="38162"/>
                </a:cubicBezTo>
                <a:cubicBezTo>
                  <a:pt x="165360" y="38162"/>
                  <a:pt x="196603" y="40891"/>
                  <a:pt x="196603" y="95023"/>
                </a:cubicBezTo>
                <a:cubicBezTo>
                  <a:pt x="196603" y="131194"/>
                  <a:pt x="190486" y="141397"/>
                  <a:pt x="182559" y="155544"/>
                </a:cubicBezTo>
                <a:cubicBezTo>
                  <a:pt x="180684" y="158881"/>
                  <a:pt x="178654" y="162515"/>
                  <a:pt x="176507" y="166873"/>
                </a:cubicBezTo>
                <a:cubicBezTo>
                  <a:pt x="173649" y="172653"/>
                  <a:pt x="172989" y="177529"/>
                  <a:pt x="174464" y="181783"/>
                </a:cubicBezTo>
                <a:cubicBezTo>
                  <a:pt x="176610" y="187913"/>
                  <a:pt x="183490" y="193655"/>
                  <a:pt x="195491" y="199319"/>
                </a:cubicBezTo>
                <a:cubicBezTo>
                  <a:pt x="210039" y="206198"/>
                  <a:pt x="224652" y="219117"/>
                  <a:pt x="232230" y="226372"/>
                </a:cubicBezTo>
                <a:cubicBezTo>
                  <a:pt x="253503" y="203664"/>
                  <a:pt x="266629" y="173222"/>
                  <a:pt x="266629" y="139664"/>
                </a:cubicBezTo>
                <a:cubicBezTo>
                  <a:pt x="266629" y="69535"/>
                  <a:pt x="209793" y="12699"/>
                  <a:pt x="139664" y="12699"/>
                </a:cubicBezTo>
                <a:close/>
                <a:moveTo>
                  <a:pt x="159178" y="50861"/>
                </a:moveTo>
                <a:cubicBezTo>
                  <a:pt x="156294" y="50861"/>
                  <a:pt x="154717" y="51404"/>
                  <a:pt x="152117" y="52335"/>
                </a:cubicBezTo>
                <a:cubicBezTo>
                  <a:pt x="148212" y="53719"/>
                  <a:pt x="143337" y="55439"/>
                  <a:pt x="133353" y="55607"/>
                </a:cubicBezTo>
                <a:cubicBezTo>
                  <a:pt x="119283" y="55840"/>
                  <a:pt x="101580" y="56137"/>
                  <a:pt x="101580" y="93446"/>
                </a:cubicBezTo>
                <a:cubicBezTo>
                  <a:pt x="101580" y="124986"/>
                  <a:pt x="109416" y="138785"/>
                  <a:pt x="116180" y="150966"/>
                </a:cubicBezTo>
                <a:cubicBezTo>
                  <a:pt x="118145" y="154523"/>
                  <a:pt x="119995" y="157872"/>
                  <a:pt x="121598" y="161506"/>
                </a:cubicBezTo>
                <a:cubicBezTo>
                  <a:pt x="130495" y="181705"/>
                  <a:pt x="123047" y="198827"/>
                  <a:pt x="101166" y="208487"/>
                </a:cubicBezTo>
                <a:cubicBezTo>
                  <a:pt x="82272" y="216828"/>
                  <a:pt x="74100" y="220928"/>
                  <a:pt x="56991" y="235903"/>
                </a:cubicBezTo>
                <a:cubicBezTo>
                  <a:pt x="79208" y="255016"/>
                  <a:pt x="108059" y="266629"/>
                  <a:pt x="139664" y="266629"/>
                </a:cubicBezTo>
                <a:cubicBezTo>
                  <a:pt x="171632" y="266629"/>
                  <a:pt x="200767" y="254719"/>
                  <a:pt x="223087" y="235217"/>
                </a:cubicBezTo>
                <a:cubicBezTo>
                  <a:pt x="215962" y="228467"/>
                  <a:pt x="202707" y="216790"/>
                  <a:pt x="190047" y="210815"/>
                </a:cubicBezTo>
                <a:cubicBezTo>
                  <a:pt x="174606" y="203509"/>
                  <a:pt x="165851" y="195607"/>
                  <a:pt x="162489" y="185960"/>
                </a:cubicBezTo>
                <a:cubicBezTo>
                  <a:pt x="159864" y="178434"/>
                  <a:pt x="160743" y="170119"/>
                  <a:pt x="165114" y="161260"/>
                </a:cubicBezTo>
                <a:cubicBezTo>
                  <a:pt x="167377" y="156669"/>
                  <a:pt x="169511" y="152855"/>
                  <a:pt x="171489" y="149337"/>
                </a:cubicBezTo>
                <a:cubicBezTo>
                  <a:pt x="178977" y="135953"/>
                  <a:pt x="183904" y="127870"/>
                  <a:pt x="183904" y="95023"/>
                </a:cubicBezTo>
                <a:cubicBezTo>
                  <a:pt x="183904" y="62461"/>
                  <a:pt x="170933" y="50861"/>
                  <a:pt x="159178" y="508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98977E9-B4EB-498B-95EB-8D34D58BA3A4}"/>
              </a:ext>
            </a:extLst>
          </p:cNvPr>
          <p:cNvSpPr/>
          <p:nvPr/>
        </p:nvSpPr>
        <p:spPr>
          <a:xfrm>
            <a:off x="8730462" y="1770519"/>
            <a:ext cx="175864" cy="175864"/>
          </a:xfrm>
          <a:custGeom>
            <a:avLst/>
            <a:gdLst>
              <a:gd name="connsiteX0" fmla="*/ 101580 w 279328"/>
              <a:gd name="connsiteY0" fmla="*/ 209496 h 279328"/>
              <a:gd name="connsiteX1" fmla="*/ 107916 w 279328"/>
              <a:gd name="connsiteY1" fmla="*/ 215846 h 279328"/>
              <a:gd name="connsiteX2" fmla="*/ 106067 w 279328"/>
              <a:gd name="connsiteY2" fmla="*/ 220333 h 279328"/>
              <a:gd name="connsiteX3" fmla="*/ 87018 w 279328"/>
              <a:gd name="connsiteY3" fmla="*/ 239382 h 279328"/>
              <a:gd name="connsiteX4" fmla="*/ 82531 w 279328"/>
              <a:gd name="connsiteY4" fmla="*/ 241244 h 279328"/>
              <a:gd name="connsiteX5" fmla="*/ 76182 w 279328"/>
              <a:gd name="connsiteY5" fmla="*/ 234894 h 279328"/>
              <a:gd name="connsiteX6" fmla="*/ 78044 w 279328"/>
              <a:gd name="connsiteY6" fmla="*/ 230407 h 279328"/>
              <a:gd name="connsiteX7" fmla="*/ 97079 w 279328"/>
              <a:gd name="connsiteY7" fmla="*/ 211358 h 279328"/>
              <a:gd name="connsiteX8" fmla="*/ 101580 w 279328"/>
              <a:gd name="connsiteY8" fmla="*/ 209496 h 279328"/>
              <a:gd name="connsiteX9" fmla="*/ 95230 w 279328"/>
              <a:gd name="connsiteY9" fmla="*/ 177748 h 279328"/>
              <a:gd name="connsiteX10" fmla="*/ 101580 w 279328"/>
              <a:gd name="connsiteY10" fmla="*/ 184111 h 279328"/>
              <a:gd name="connsiteX11" fmla="*/ 99718 w 279328"/>
              <a:gd name="connsiteY11" fmla="*/ 188585 h 279328"/>
              <a:gd name="connsiteX12" fmla="*/ 36235 w 279328"/>
              <a:gd name="connsiteY12" fmla="*/ 252081 h 279328"/>
              <a:gd name="connsiteX13" fmla="*/ 31748 w 279328"/>
              <a:gd name="connsiteY13" fmla="*/ 253930 h 279328"/>
              <a:gd name="connsiteX14" fmla="*/ 25398 w 279328"/>
              <a:gd name="connsiteY14" fmla="*/ 247580 h 279328"/>
              <a:gd name="connsiteX15" fmla="*/ 27247 w 279328"/>
              <a:gd name="connsiteY15" fmla="*/ 243093 h 279328"/>
              <a:gd name="connsiteX16" fmla="*/ 90743 w 279328"/>
              <a:gd name="connsiteY16" fmla="*/ 179611 h 279328"/>
              <a:gd name="connsiteX17" fmla="*/ 95230 w 279328"/>
              <a:gd name="connsiteY17" fmla="*/ 177748 h 279328"/>
              <a:gd name="connsiteX18" fmla="*/ 63483 w 279328"/>
              <a:gd name="connsiteY18" fmla="*/ 171412 h 279328"/>
              <a:gd name="connsiteX19" fmla="*/ 69833 w 279328"/>
              <a:gd name="connsiteY19" fmla="*/ 177748 h 279328"/>
              <a:gd name="connsiteX20" fmla="*/ 67971 w 279328"/>
              <a:gd name="connsiteY20" fmla="*/ 182249 h 279328"/>
              <a:gd name="connsiteX21" fmla="*/ 61621 w 279328"/>
              <a:gd name="connsiteY21" fmla="*/ 188585 h 279328"/>
              <a:gd name="connsiteX22" fmla="*/ 57134 w 279328"/>
              <a:gd name="connsiteY22" fmla="*/ 190448 h 279328"/>
              <a:gd name="connsiteX23" fmla="*/ 50784 w 279328"/>
              <a:gd name="connsiteY23" fmla="*/ 184111 h 279328"/>
              <a:gd name="connsiteX24" fmla="*/ 52647 w 279328"/>
              <a:gd name="connsiteY24" fmla="*/ 179611 h 279328"/>
              <a:gd name="connsiteX25" fmla="*/ 58996 w 279328"/>
              <a:gd name="connsiteY25" fmla="*/ 173261 h 279328"/>
              <a:gd name="connsiteX26" fmla="*/ 63483 w 279328"/>
              <a:gd name="connsiteY26" fmla="*/ 171412 h 279328"/>
              <a:gd name="connsiteX27" fmla="*/ 254176 w 279328"/>
              <a:gd name="connsiteY27" fmla="*/ 34140 h 279328"/>
              <a:gd name="connsiteX28" fmla="*/ 121728 w 279328"/>
              <a:gd name="connsiteY28" fmla="*/ 166588 h 279328"/>
              <a:gd name="connsiteX29" fmla="*/ 158816 w 279328"/>
              <a:gd name="connsiteY29" fmla="*/ 256646 h 279328"/>
              <a:gd name="connsiteX30" fmla="*/ 254176 w 279328"/>
              <a:gd name="connsiteY30" fmla="*/ 34140 h 279328"/>
              <a:gd name="connsiteX31" fmla="*/ 245188 w 279328"/>
              <a:gd name="connsiteY31" fmla="*/ 25153 h 279328"/>
              <a:gd name="connsiteX32" fmla="*/ 22695 w 279328"/>
              <a:gd name="connsiteY32" fmla="*/ 120525 h 279328"/>
              <a:gd name="connsiteX33" fmla="*/ 112753 w 279328"/>
              <a:gd name="connsiteY33" fmla="*/ 157601 h 279328"/>
              <a:gd name="connsiteX34" fmla="*/ 272978 w 279328"/>
              <a:gd name="connsiteY34" fmla="*/ 0 h 279328"/>
              <a:gd name="connsiteX35" fmla="*/ 279328 w 279328"/>
              <a:gd name="connsiteY35" fmla="*/ 6350 h 279328"/>
              <a:gd name="connsiteX36" fmla="*/ 278643 w 279328"/>
              <a:gd name="connsiteY36" fmla="*/ 9039 h 279328"/>
              <a:gd name="connsiteX37" fmla="*/ 278720 w 279328"/>
              <a:gd name="connsiteY37" fmla="*/ 9078 h 279328"/>
              <a:gd name="connsiteX38" fmla="*/ 164558 w 279328"/>
              <a:gd name="connsiteY38" fmla="*/ 275423 h 279328"/>
              <a:gd name="connsiteX39" fmla="*/ 164532 w 279328"/>
              <a:gd name="connsiteY39" fmla="*/ 275487 h 279328"/>
              <a:gd name="connsiteX40" fmla="*/ 164441 w 279328"/>
              <a:gd name="connsiteY40" fmla="*/ 275707 h 279328"/>
              <a:gd name="connsiteX41" fmla="*/ 164403 w 279328"/>
              <a:gd name="connsiteY41" fmla="*/ 275694 h 279328"/>
              <a:gd name="connsiteX42" fmla="*/ 158713 w 279328"/>
              <a:gd name="connsiteY42" fmla="*/ 279328 h 279328"/>
              <a:gd name="connsiteX43" fmla="*/ 152712 w 279328"/>
              <a:gd name="connsiteY43" fmla="*/ 274737 h 279328"/>
              <a:gd name="connsiteX44" fmla="*/ 152609 w 279328"/>
              <a:gd name="connsiteY44" fmla="*/ 274776 h 279328"/>
              <a:gd name="connsiteX45" fmla="*/ 109429 w 279328"/>
              <a:gd name="connsiteY45" fmla="*/ 169899 h 279328"/>
              <a:gd name="connsiteX46" fmla="*/ 4565 w 279328"/>
              <a:gd name="connsiteY46" fmla="*/ 126719 h 279328"/>
              <a:gd name="connsiteX47" fmla="*/ 4591 w 279328"/>
              <a:gd name="connsiteY47" fmla="*/ 126616 h 279328"/>
              <a:gd name="connsiteX48" fmla="*/ 0 w 279328"/>
              <a:gd name="connsiteY48" fmla="*/ 120615 h 279328"/>
              <a:gd name="connsiteX49" fmla="*/ 3634 w 279328"/>
              <a:gd name="connsiteY49" fmla="*/ 114925 h 279328"/>
              <a:gd name="connsiteX50" fmla="*/ 3621 w 279328"/>
              <a:gd name="connsiteY50" fmla="*/ 114900 h 279328"/>
              <a:gd name="connsiteX51" fmla="*/ 3841 w 279328"/>
              <a:gd name="connsiteY51" fmla="*/ 114796 h 279328"/>
              <a:gd name="connsiteX52" fmla="*/ 3905 w 279328"/>
              <a:gd name="connsiteY52" fmla="*/ 114770 h 279328"/>
              <a:gd name="connsiteX53" fmla="*/ 270250 w 279328"/>
              <a:gd name="connsiteY53" fmla="*/ 621 h 279328"/>
              <a:gd name="connsiteX54" fmla="*/ 270276 w 279328"/>
              <a:gd name="connsiteY54" fmla="*/ 673 h 279328"/>
              <a:gd name="connsiteX55" fmla="*/ 272978 w 279328"/>
              <a:gd name="connsiteY55" fmla="*/ 0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9328" h="279328">
                <a:moveTo>
                  <a:pt x="101580" y="209496"/>
                </a:moveTo>
                <a:cubicBezTo>
                  <a:pt x="105084" y="209496"/>
                  <a:pt x="107916" y="212341"/>
                  <a:pt x="107916" y="215846"/>
                </a:cubicBezTo>
                <a:cubicBezTo>
                  <a:pt x="107916" y="217604"/>
                  <a:pt x="107218" y="219195"/>
                  <a:pt x="106067" y="220333"/>
                </a:cubicBezTo>
                <a:lnTo>
                  <a:pt x="87018" y="239382"/>
                </a:lnTo>
                <a:cubicBezTo>
                  <a:pt x="85867" y="240533"/>
                  <a:pt x="84277" y="241244"/>
                  <a:pt x="82531" y="241244"/>
                </a:cubicBezTo>
                <a:cubicBezTo>
                  <a:pt x="79027" y="241244"/>
                  <a:pt x="76182" y="238399"/>
                  <a:pt x="76182" y="234894"/>
                </a:cubicBezTo>
                <a:cubicBezTo>
                  <a:pt x="76182" y="233148"/>
                  <a:pt x="76893" y="231545"/>
                  <a:pt x="78044" y="230407"/>
                </a:cubicBezTo>
                <a:lnTo>
                  <a:pt x="97079" y="211358"/>
                </a:lnTo>
                <a:cubicBezTo>
                  <a:pt x="98230" y="210207"/>
                  <a:pt x="99821" y="209496"/>
                  <a:pt x="101580" y="209496"/>
                </a:cubicBezTo>
                <a:close/>
                <a:moveTo>
                  <a:pt x="95230" y="177748"/>
                </a:moveTo>
                <a:cubicBezTo>
                  <a:pt x="98735" y="177748"/>
                  <a:pt x="101580" y="180606"/>
                  <a:pt x="101580" y="184111"/>
                </a:cubicBezTo>
                <a:cubicBezTo>
                  <a:pt x="101580" y="185857"/>
                  <a:pt x="100868" y="187447"/>
                  <a:pt x="99718" y="188585"/>
                </a:cubicBezTo>
                <a:lnTo>
                  <a:pt x="36235" y="252081"/>
                </a:lnTo>
                <a:cubicBezTo>
                  <a:pt x="35084" y="253232"/>
                  <a:pt x="33493" y="253930"/>
                  <a:pt x="31748" y="253930"/>
                </a:cubicBezTo>
                <a:cubicBezTo>
                  <a:pt x="28243" y="253930"/>
                  <a:pt x="25398" y="251098"/>
                  <a:pt x="25398" y="247580"/>
                </a:cubicBezTo>
                <a:cubicBezTo>
                  <a:pt x="25398" y="245848"/>
                  <a:pt x="26109" y="244257"/>
                  <a:pt x="27247" y="243093"/>
                </a:cubicBezTo>
                <a:lnTo>
                  <a:pt x="90743" y="179611"/>
                </a:lnTo>
                <a:cubicBezTo>
                  <a:pt x="91881" y="178473"/>
                  <a:pt x="93471" y="177748"/>
                  <a:pt x="95230" y="177748"/>
                </a:cubicBezTo>
                <a:close/>
                <a:moveTo>
                  <a:pt x="63483" y="171412"/>
                </a:moveTo>
                <a:cubicBezTo>
                  <a:pt x="66988" y="171412"/>
                  <a:pt x="69833" y="174257"/>
                  <a:pt x="69833" y="177748"/>
                </a:cubicBezTo>
                <a:cubicBezTo>
                  <a:pt x="69833" y="179507"/>
                  <a:pt x="69122" y="181098"/>
                  <a:pt x="67971" y="182249"/>
                </a:cubicBezTo>
                <a:lnTo>
                  <a:pt x="61621" y="188585"/>
                </a:lnTo>
                <a:cubicBezTo>
                  <a:pt x="60470" y="189749"/>
                  <a:pt x="58893" y="190448"/>
                  <a:pt x="57134" y="190448"/>
                </a:cubicBezTo>
                <a:cubicBezTo>
                  <a:pt x="53629" y="190448"/>
                  <a:pt x="50784" y="187603"/>
                  <a:pt x="50784" y="184111"/>
                </a:cubicBezTo>
                <a:cubicBezTo>
                  <a:pt x="50784" y="182352"/>
                  <a:pt x="51496" y="180774"/>
                  <a:pt x="52647" y="179611"/>
                </a:cubicBezTo>
                <a:lnTo>
                  <a:pt x="58996" y="173261"/>
                </a:lnTo>
                <a:cubicBezTo>
                  <a:pt x="60147" y="172123"/>
                  <a:pt x="61738" y="171412"/>
                  <a:pt x="63483" y="171412"/>
                </a:cubicBezTo>
                <a:close/>
                <a:moveTo>
                  <a:pt x="254176" y="34140"/>
                </a:moveTo>
                <a:lnTo>
                  <a:pt x="121728" y="166588"/>
                </a:lnTo>
                <a:lnTo>
                  <a:pt x="158816" y="256646"/>
                </a:lnTo>
                <a:cubicBezTo>
                  <a:pt x="158816" y="256646"/>
                  <a:pt x="254176" y="34140"/>
                  <a:pt x="254176" y="34140"/>
                </a:cubicBezTo>
                <a:close/>
                <a:moveTo>
                  <a:pt x="245188" y="25153"/>
                </a:moveTo>
                <a:lnTo>
                  <a:pt x="22695" y="120525"/>
                </a:lnTo>
                <a:cubicBezTo>
                  <a:pt x="22695" y="120525"/>
                  <a:pt x="112753" y="157601"/>
                  <a:pt x="112753" y="157601"/>
                </a:cubicBezTo>
                <a:close/>
                <a:moveTo>
                  <a:pt x="272978" y="0"/>
                </a:moveTo>
                <a:cubicBezTo>
                  <a:pt x="276483" y="0"/>
                  <a:pt x="279328" y="2845"/>
                  <a:pt x="279328" y="6350"/>
                </a:cubicBezTo>
                <a:cubicBezTo>
                  <a:pt x="279328" y="7332"/>
                  <a:pt x="279043" y="8225"/>
                  <a:pt x="278643" y="9039"/>
                </a:cubicBezTo>
                <a:lnTo>
                  <a:pt x="278720" y="9078"/>
                </a:lnTo>
                <a:lnTo>
                  <a:pt x="164558" y="275423"/>
                </a:lnTo>
                <a:cubicBezTo>
                  <a:pt x="164558" y="275449"/>
                  <a:pt x="164545" y="275462"/>
                  <a:pt x="164532" y="275487"/>
                </a:cubicBezTo>
                <a:lnTo>
                  <a:pt x="164441" y="275707"/>
                </a:lnTo>
                <a:lnTo>
                  <a:pt x="164403" y="275694"/>
                </a:lnTo>
                <a:cubicBezTo>
                  <a:pt x="163381" y="277828"/>
                  <a:pt x="161234" y="279328"/>
                  <a:pt x="158713" y="279328"/>
                </a:cubicBezTo>
                <a:cubicBezTo>
                  <a:pt x="155829" y="279328"/>
                  <a:pt x="153488" y="277375"/>
                  <a:pt x="152712" y="274737"/>
                </a:cubicBezTo>
                <a:lnTo>
                  <a:pt x="152609" y="274776"/>
                </a:lnTo>
                <a:lnTo>
                  <a:pt x="109429" y="169899"/>
                </a:lnTo>
                <a:lnTo>
                  <a:pt x="4565" y="126719"/>
                </a:lnTo>
                <a:lnTo>
                  <a:pt x="4591" y="126616"/>
                </a:lnTo>
                <a:cubicBezTo>
                  <a:pt x="1953" y="125840"/>
                  <a:pt x="0" y="123499"/>
                  <a:pt x="0" y="120615"/>
                </a:cubicBezTo>
                <a:cubicBezTo>
                  <a:pt x="0" y="118094"/>
                  <a:pt x="1500" y="115960"/>
                  <a:pt x="3634" y="114925"/>
                </a:cubicBezTo>
                <a:lnTo>
                  <a:pt x="3621" y="114900"/>
                </a:lnTo>
                <a:lnTo>
                  <a:pt x="3841" y="114796"/>
                </a:lnTo>
                <a:cubicBezTo>
                  <a:pt x="3867" y="114783"/>
                  <a:pt x="3892" y="114770"/>
                  <a:pt x="3905" y="114770"/>
                </a:cubicBezTo>
                <a:lnTo>
                  <a:pt x="270250" y="621"/>
                </a:lnTo>
                <a:lnTo>
                  <a:pt x="270276" y="673"/>
                </a:lnTo>
                <a:cubicBezTo>
                  <a:pt x="271103" y="259"/>
                  <a:pt x="272009" y="0"/>
                  <a:pt x="272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73C0333-C01A-46F6-9777-CECA30C073A8}"/>
              </a:ext>
            </a:extLst>
          </p:cNvPr>
          <p:cNvSpPr/>
          <p:nvPr/>
        </p:nvSpPr>
        <p:spPr>
          <a:xfrm>
            <a:off x="8730462" y="2013797"/>
            <a:ext cx="175864" cy="159876"/>
          </a:xfrm>
          <a:custGeom>
            <a:avLst/>
            <a:gdLst>
              <a:gd name="connsiteX0" fmla="*/ 101580 w 279328"/>
              <a:gd name="connsiteY0" fmla="*/ 76181 h 253935"/>
              <a:gd name="connsiteX1" fmla="*/ 12699 w 279328"/>
              <a:gd name="connsiteY1" fmla="*/ 149187 h 253935"/>
              <a:gd name="connsiteX2" fmla="*/ 39300 w 279328"/>
              <a:gd name="connsiteY2" fmla="*/ 201126 h 253935"/>
              <a:gd name="connsiteX3" fmla="*/ 43516 w 279328"/>
              <a:gd name="connsiteY3" fmla="*/ 214469 h 253935"/>
              <a:gd name="connsiteX4" fmla="*/ 38239 w 279328"/>
              <a:gd name="connsiteY4" fmla="*/ 232950 h 253935"/>
              <a:gd name="connsiteX5" fmla="*/ 71423 w 279328"/>
              <a:gd name="connsiteY5" fmla="*/ 220183 h 253935"/>
              <a:gd name="connsiteX6" fmla="*/ 75988 w 279328"/>
              <a:gd name="connsiteY6" fmla="*/ 219348 h 253935"/>
              <a:gd name="connsiteX7" fmla="*/ 78703 w 279328"/>
              <a:gd name="connsiteY7" fmla="*/ 219642 h 253935"/>
              <a:gd name="connsiteX8" fmla="*/ 101580 w 279328"/>
              <a:gd name="connsiteY8" fmla="*/ 222193 h 253935"/>
              <a:gd name="connsiteX9" fmla="*/ 190447 w 279328"/>
              <a:gd name="connsiteY9" fmla="*/ 149187 h 253935"/>
              <a:gd name="connsiteX10" fmla="*/ 101580 w 279328"/>
              <a:gd name="connsiteY10" fmla="*/ 76181 h 253935"/>
              <a:gd name="connsiteX11" fmla="*/ 101580 w 279328"/>
              <a:gd name="connsiteY11" fmla="*/ 63484 h 253935"/>
              <a:gd name="connsiteX12" fmla="*/ 203146 w 279328"/>
              <a:gd name="connsiteY12" fmla="*/ 149187 h 253935"/>
              <a:gd name="connsiteX13" fmla="*/ 101580 w 279328"/>
              <a:gd name="connsiteY13" fmla="*/ 234890 h 253935"/>
              <a:gd name="connsiteX14" fmla="*/ 75988 w 279328"/>
              <a:gd name="connsiteY14" fmla="*/ 232045 h 253935"/>
              <a:gd name="connsiteX15" fmla="*/ 19049 w 279328"/>
              <a:gd name="connsiteY15" fmla="*/ 253935 h 253935"/>
              <a:gd name="connsiteX16" fmla="*/ 31321 w 279328"/>
              <a:gd name="connsiteY16" fmla="*/ 210990 h 253935"/>
              <a:gd name="connsiteX17" fmla="*/ 0 w 279328"/>
              <a:gd name="connsiteY17" fmla="*/ 149187 h 253935"/>
              <a:gd name="connsiteX18" fmla="*/ 101580 w 279328"/>
              <a:gd name="connsiteY18" fmla="*/ 63484 h 253935"/>
              <a:gd name="connsiteX19" fmla="*/ 177748 w 279328"/>
              <a:gd name="connsiteY19" fmla="*/ 0 h 253935"/>
              <a:gd name="connsiteX20" fmla="*/ 279328 w 279328"/>
              <a:gd name="connsiteY20" fmla="*/ 85703 h 253935"/>
              <a:gd name="connsiteX21" fmla="*/ 248007 w 279328"/>
              <a:gd name="connsiteY21" fmla="*/ 147506 h 253935"/>
              <a:gd name="connsiteX22" fmla="*/ 260279 w 279328"/>
              <a:gd name="connsiteY22" fmla="*/ 190451 h 253935"/>
              <a:gd name="connsiteX23" fmla="*/ 212225 w 279328"/>
              <a:gd name="connsiteY23" fmla="*/ 171971 h 253935"/>
              <a:gd name="connsiteX24" fmla="*/ 214837 w 279328"/>
              <a:gd name="connsiteY24" fmla="*/ 159368 h 253935"/>
              <a:gd name="connsiteX25" fmla="*/ 241089 w 279328"/>
              <a:gd name="connsiteY25" fmla="*/ 169466 h 253935"/>
              <a:gd name="connsiteX26" fmla="*/ 235799 w 279328"/>
              <a:gd name="connsiteY26" fmla="*/ 150986 h 253935"/>
              <a:gd name="connsiteX27" fmla="*/ 240028 w 279328"/>
              <a:gd name="connsiteY27" fmla="*/ 137631 h 253935"/>
              <a:gd name="connsiteX28" fmla="*/ 266629 w 279328"/>
              <a:gd name="connsiteY28" fmla="*/ 85703 h 253935"/>
              <a:gd name="connsiteX29" fmla="*/ 177748 w 279328"/>
              <a:gd name="connsiteY29" fmla="*/ 12697 h 253935"/>
              <a:gd name="connsiteX30" fmla="*/ 99679 w 279328"/>
              <a:gd name="connsiteY30" fmla="*/ 50858 h 253935"/>
              <a:gd name="connsiteX31" fmla="*/ 84380 w 279328"/>
              <a:gd name="connsiteY31" fmla="*/ 51986 h 253935"/>
              <a:gd name="connsiteX32" fmla="*/ 177748 w 279328"/>
              <a:gd name="connsiteY32" fmla="*/ 0 h 25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9328" h="253935">
                <a:moveTo>
                  <a:pt x="101580" y="76181"/>
                </a:moveTo>
                <a:cubicBezTo>
                  <a:pt x="52568" y="76181"/>
                  <a:pt x="12699" y="108934"/>
                  <a:pt x="12699" y="149187"/>
                </a:cubicBezTo>
                <a:cubicBezTo>
                  <a:pt x="12699" y="168796"/>
                  <a:pt x="22139" y="187230"/>
                  <a:pt x="39300" y="201126"/>
                </a:cubicBezTo>
                <a:cubicBezTo>
                  <a:pt x="43257" y="204324"/>
                  <a:pt x="44925" y="209579"/>
                  <a:pt x="43516" y="214469"/>
                </a:cubicBezTo>
                <a:lnTo>
                  <a:pt x="38239" y="232950"/>
                </a:lnTo>
                <a:lnTo>
                  <a:pt x="71423" y="220183"/>
                </a:lnTo>
                <a:cubicBezTo>
                  <a:pt x="72884" y="219630"/>
                  <a:pt x="74436" y="219348"/>
                  <a:pt x="75988" y="219348"/>
                </a:cubicBezTo>
                <a:cubicBezTo>
                  <a:pt x="76893" y="219348"/>
                  <a:pt x="77811" y="219442"/>
                  <a:pt x="78703" y="219642"/>
                </a:cubicBezTo>
                <a:cubicBezTo>
                  <a:pt x="86437" y="221335"/>
                  <a:pt x="94131" y="222193"/>
                  <a:pt x="101580" y="222193"/>
                </a:cubicBezTo>
                <a:cubicBezTo>
                  <a:pt x="150578" y="222193"/>
                  <a:pt x="190447" y="189440"/>
                  <a:pt x="190447" y="149187"/>
                </a:cubicBezTo>
                <a:cubicBezTo>
                  <a:pt x="190447" y="108934"/>
                  <a:pt x="150578" y="76181"/>
                  <a:pt x="101580" y="76181"/>
                </a:cubicBezTo>
                <a:close/>
                <a:moveTo>
                  <a:pt x="101580" y="63484"/>
                </a:moveTo>
                <a:cubicBezTo>
                  <a:pt x="157665" y="63484"/>
                  <a:pt x="203146" y="101856"/>
                  <a:pt x="203146" y="149187"/>
                </a:cubicBezTo>
                <a:cubicBezTo>
                  <a:pt x="203146" y="196518"/>
                  <a:pt x="157665" y="234890"/>
                  <a:pt x="101580" y="234890"/>
                </a:cubicBezTo>
                <a:cubicBezTo>
                  <a:pt x="92708" y="234890"/>
                  <a:pt x="84173" y="233844"/>
                  <a:pt x="75988" y="232045"/>
                </a:cubicBezTo>
                <a:lnTo>
                  <a:pt x="19049" y="253935"/>
                </a:lnTo>
                <a:lnTo>
                  <a:pt x="31321" y="210990"/>
                </a:lnTo>
                <a:cubicBezTo>
                  <a:pt x="12052" y="195389"/>
                  <a:pt x="0" y="173499"/>
                  <a:pt x="0" y="149187"/>
                </a:cubicBezTo>
                <a:cubicBezTo>
                  <a:pt x="0" y="101856"/>
                  <a:pt x="45481" y="63484"/>
                  <a:pt x="101580" y="63484"/>
                </a:cubicBezTo>
                <a:close/>
                <a:moveTo>
                  <a:pt x="177748" y="0"/>
                </a:moveTo>
                <a:cubicBezTo>
                  <a:pt x="233860" y="0"/>
                  <a:pt x="279328" y="38373"/>
                  <a:pt x="279328" y="85703"/>
                </a:cubicBezTo>
                <a:cubicBezTo>
                  <a:pt x="279328" y="110015"/>
                  <a:pt x="267288" y="131905"/>
                  <a:pt x="248007" y="147506"/>
                </a:cubicBezTo>
                <a:lnTo>
                  <a:pt x="260279" y="190451"/>
                </a:lnTo>
                <a:lnTo>
                  <a:pt x="212225" y="171971"/>
                </a:lnTo>
                <a:cubicBezTo>
                  <a:pt x="213376" y="167856"/>
                  <a:pt x="214320" y="163671"/>
                  <a:pt x="214837" y="159368"/>
                </a:cubicBezTo>
                <a:lnTo>
                  <a:pt x="241089" y="169466"/>
                </a:lnTo>
                <a:lnTo>
                  <a:pt x="235799" y="150986"/>
                </a:lnTo>
                <a:cubicBezTo>
                  <a:pt x="234403" y="146107"/>
                  <a:pt x="236071" y="140840"/>
                  <a:pt x="240028" y="137631"/>
                </a:cubicBezTo>
                <a:cubicBezTo>
                  <a:pt x="257189" y="123746"/>
                  <a:pt x="266629" y="105313"/>
                  <a:pt x="266629" y="85703"/>
                </a:cubicBezTo>
                <a:cubicBezTo>
                  <a:pt x="266629" y="45450"/>
                  <a:pt x="226760" y="12697"/>
                  <a:pt x="177748" y="12697"/>
                </a:cubicBezTo>
                <a:cubicBezTo>
                  <a:pt x="144100" y="12697"/>
                  <a:pt x="114770" y="28145"/>
                  <a:pt x="99679" y="50858"/>
                </a:cubicBezTo>
                <a:cubicBezTo>
                  <a:pt x="94480" y="50928"/>
                  <a:pt x="89385" y="51340"/>
                  <a:pt x="84380" y="51986"/>
                </a:cubicBezTo>
                <a:cubicBezTo>
                  <a:pt x="99899" y="21408"/>
                  <a:pt x="135862" y="0"/>
                  <a:pt x="1777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7AC913D-3910-49E5-8CE7-CA4E91F625A1}"/>
              </a:ext>
            </a:extLst>
          </p:cNvPr>
          <p:cNvSpPr/>
          <p:nvPr/>
        </p:nvSpPr>
        <p:spPr>
          <a:xfrm>
            <a:off x="8730462" y="2247689"/>
            <a:ext cx="175864" cy="175864"/>
          </a:xfrm>
          <a:custGeom>
            <a:avLst/>
            <a:gdLst>
              <a:gd name="connsiteX0" fmla="*/ 228545 w 279328"/>
              <a:gd name="connsiteY0" fmla="*/ 0 h 279328"/>
              <a:gd name="connsiteX1" fmla="*/ 279328 w 279328"/>
              <a:gd name="connsiteY1" fmla="*/ 50784 h 279328"/>
              <a:gd name="connsiteX2" fmla="*/ 264443 w 279328"/>
              <a:gd name="connsiteY2" fmla="*/ 86695 h 279328"/>
              <a:gd name="connsiteX3" fmla="*/ 93045 w 279328"/>
              <a:gd name="connsiteY3" fmla="*/ 258107 h 279328"/>
              <a:gd name="connsiteX4" fmla="*/ 0 w 279328"/>
              <a:gd name="connsiteY4" fmla="*/ 279328 h 279328"/>
              <a:gd name="connsiteX5" fmla="*/ 21221 w 279328"/>
              <a:gd name="connsiteY5" fmla="*/ 186283 h 279328"/>
              <a:gd name="connsiteX6" fmla="*/ 192633 w 279328"/>
              <a:gd name="connsiteY6" fmla="*/ 14885 h 279328"/>
              <a:gd name="connsiteX7" fmla="*/ 228545 w 279328"/>
              <a:gd name="connsiteY7" fmla="*/ 0 h 279328"/>
              <a:gd name="connsiteX8" fmla="*/ 228545 w 279328"/>
              <a:gd name="connsiteY8" fmla="*/ 12699 h 279328"/>
              <a:gd name="connsiteX9" fmla="*/ 201608 w 279328"/>
              <a:gd name="connsiteY9" fmla="*/ 23859 h 279328"/>
              <a:gd name="connsiteX10" fmla="*/ 187059 w 279328"/>
              <a:gd name="connsiteY10" fmla="*/ 38408 h 279328"/>
              <a:gd name="connsiteX11" fmla="*/ 240920 w 279328"/>
              <a:gd name="connsiteY11" fmla="*/ 92282 h 279328"/>
              <a:gd name="connsiteX12" fmla="*/ 255469 w 279328"/>
              <a:gd name="connsiteY12" fmla="*/ 77721 h 279328"/>
              <a:gd name="connsiteX13" fmla="*/ 266629 w 279328"/>
              <a:gd name="connsiteY13" fmla="*/ 50784 h 279328"/>
              <a:gd name="connsiteX14" fmla="*/ 228545 w 279328"/>
              <a:gd name="connsiteY14" fmla="*/ 12699 h 279328"/>
              <a:gd name="connsiteX15" fmla="*/ 178072 w 279328"/>
              <a:gd name="connsiteY15" fmla="*/ 47395 h 279328"/>
              <a:gd name="connsiteX16" fmla="*/ 41356 w 279328"/>
              <a:gd name="connsiteY16" fmla="*/ 184098 h 279328"/>
              <a:gd name="connsiteX17" fmla="*/ 88881 w 279328"/>
              <a:gd name="connsiteY17" fmla="*/ 184098 h 279328"/>
              <a:gd name="connsiteX18" fmla="*/ 95230 w 279328"/>
              <a:gd name="connsiteY18" fmla="*/ 190448 h 279328"/>
              <a:gd name="connsiteX19" fmla="*/ 95230 w 279328"/>
              <a:gd name="connsiteY19" fmla="*/ 237972 h 279328"/>
              <a:gd name="connsiteX20" fmla="*/ 231933 w 279328"/>
              <a:gd name="connsiteY20" fmla="*/ 101257 h 279328"/>
              <a:gd name="connsiteX21" fmla="*/ 178072 w 279328"/>
              <a:gd name="connsiteY21" fmla="*/ 47395 h 279328"/>
              <a:gd name="connsiteX22" fmla="*/ 33080 w 279328"/>
              <a:gd name="connsiteY22" fmla="*/ 196797 h 279328"/>
              <a:gd name="connsiteX23" fmla="*/ 22695 w 279328"/>
              <a:gd name="connsiteY23" fmla="*/ 241244 h 279328"/>
              <a:gd name="connsiteX24" fmla="*/ 38084 w 279328"/>
              <a:gd name="connsiteY24" fmla="*/ 241244 h 279328"/>
              <a:gd name="connsiteX25" fmla="*/ 38084 w 279328"/>
              <a:gd name="connsiteY25" fmla="*/ 256633 h 279328"/>
              <a:gd name="connsiteX26" fmla="*/ 82531 w 279328"/>
              <a:gd name="connsiteY26" fmla="*/ 246248 h 279328"/>
              <a:gd name="connsiteX27" fmla="*/ 82531 w 279328"/>
              <a:gd name="connsiteY27" fmla="*/ 196797 h 279328"/>
              <a:gd name="connsiteX28" fmla="*/ 33080 w 279328"/>
              <a:gd name="connsiteY28" fmla="*/ 196797 h 279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9328" h="279328">
                <a:moveTo>
                  <a:pt x="228545" y="0"/>
                </a:moveTo>
                <a:cubicBezTo>
                  <a:pt x="256594" y="0"/>
                  <a:pt x="279328" y="22734"/>
                  <a:pt x="279328" y="50784"/>
                </a:cubicBezTo>
                <a:cubicBezTo>
                  <a:pt x="279328" y="64815"/>
                  <a:pt x="273638" y="77514"/>
                  <a:pt x="264443" y="86695"/>
                </a:cubicBezTo>
                <a:lnTo>
                  <a:pt x="93045" y="258107"/>
                </a:lnTo>
                <a:lnTo>
                  <a:pt x="0" y="279328"/>
                </a:lnTo>
                <a:lnTo>
                  <a:pt x="21221" y="186283"/>
                </a:lnTo>
                <a:lnTo>
                  <a:pt x="192633" y="14885"/>
                </a:lnTo>
                <a:cubicBezTo>
                  <a:pt x="201814" y="5677"/>
                  <a:pt x="214514" y="0"/>
                  <a:pt x="228545" y="0"/>
                </a:cubicBezTo>
                <a:close/>
                <a:moveTo>
                  <a:pt x="228545" y="12699"/>
                </a:moveTo>
                <a:cubicBezTo>
                  <a:pt x="211966" y="12699"/>
                  <a:pt x="201608" y="23859"/>
                  <a:pt x="201608" y="23859"/>
                </a:cubicBezTo>
                <a:lnTo>
                  <a:pt x="187059" y="38408"/>
                </a:lnTo>
                <a:lnTo>
                  <a:pt x="240920" y="92282"/>
                </a:lnTo>
                <a:lnTo>
                  <a:pt x="255469" y="77721"/>
                </a:lnTo>
                <a:cubicBezTo>
                  <a:pt x="262361" y="70828"/>
                  <a:pt x="266629" y="61310"/>
                  <a:pt x="266629" y="50784"/>
                </a:cubicBezTo>
                <a:cubicBezTo>
                  <a:pt x="266629" y="29743"/>
                  <a:pt x="249585" y="12699"/>
                  <a:pt x="228545" y="12699"/>
                </a:cubicBezTo>
                <a:close/>
                <a:moveTo>
                  <a:pt x="178072" y="47395"/>
                </a:moveTo>
                <a:lnTo>
                  <a:pt x="41356" y="184098"/>
                </a:lnTo>
                <a:lnTo>
                  <a:pt x="88881" y="184098"/>
                </a:lnTo>
                <a:cubicBezTo>
                  <a:pt x="92385" y="184098"/>
                  <a:pt x="95230" y="186943"/>
                  <a:pt x="95230" y="190448"/>
                </a:cubicBezTo>
                <a:lnTo>
                  <a:pt x="95230" y="237972"/>
                </a:lnTo>
                <a:cubicBezTo>
                  <a:pt x="95230" y="237972"/>
                  <a:pt x="231933" y="101257"/>
                  <a:pt x="231933" y="101257"/>
                </a:cubicBezTo>
                <a:lnTo>
                  <a:pt x="178072" y="47395"/>
                </a:lnTo>
                <a:close/>
                <a:moveTo>
                  <a:pt x="33080" y="196797"/>
                </a:moveTo>
                <a:lnTo>
                  <a:pt x="22695" y="241244"/>
                </a:lnTo>
                <a:lnTo>
                  <a:pt x="38084" y="241244"/>
                </a:lnTo>
                <a:lnTo>
                  <a:pt x="38084" y="256633"/>
                </a:lnTo>
                <a:lnTo>
                  <a:pt x="82531" y="246248"/>
                </a:lnTo>
                <a:cubicBezTo>
                  <a:pt x="82531" y="246248"/>
                  <a:pt x="82531" y="196797"/>
                  <a:pt x="82531" y="196797"/>
                </a:cubicBezTo>
                <a:lnTo>
                  <a:pt x="33080" y="1967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EC0DA6-308B-4426-9302-F23483EEFC2D}"/>
              </a:ext>
            </a:extLst>
          </p:cNvPr>
          <p:cNvSpPr/>
          <p:nvPr/>
        </p:nvSpPr>
        <p:spPr>
          <a:xfrm>
            <a:off x="8754445" y="2494619"/>
            <a:ext cx="127900" cy="175846"/>
          </a:xfrm>
          <a:custGeom>
            <a:avLst/>
            <a:gdLst>
              <a:gd name="connsiteX0" fmla="*/ 199640 w 203146"/>
              <a:gd name="connsiteY0" fmla="*/ 631 h 279300"/>
              <a:gd name="connsiteX1" fmla="*/ 202474 w 203146"/>
              <a:gd name="connsiteY1" fmla="*/ 9154 h 279300"/>
              <a:gd name="connsiteX2" fmla="*/ 169535 w 203146"/>
              <a:gd name="connsiteY2" fmla="*/ 41601 h 279300"/>
              <a:gd name="connsiteX3" fmla="*/ 117778 w 203146"/>
              <a:gd name="connsiteY3" fmla="*/ 37398 h 279300"/>
              <a:gd name="connsiteX4" fmla="*/ 88305 w 203146"/>
              <a:gd name="connsiteY4" fmla="*/ 34972 h 279300"/>
              <a:gd name="connsiteX5" fmla="*/ 76950 w 203146"/>
              <a:gd name="connsiteY5" fmla="*/ 51123 h 279300"/>
              <a:gd name="connsiteX6" fmla="*/ 139665 w 203146"/>
              <a:gd name="connsiteY6" fmla="*/ 120583 h 279300"/>
              <a:gd name="connsiteX7" fmla="*/ 139665 w 203146"/>
              <a:gd name="connsiteY7" fmla="*/ 209464 h 279300"/>
              <a:gd name="connsiteX8" fmla="*/ 69837 w 203146"/>
              <a:gd name="connsiteY8" fmla="*/ 279300 h 279300"/>
              <a:gd name="connsiteX9" fmla="*/ 0 w 203146"/>
              <a:gd name="connsiteY9" fmla="*/ 209464 h 279300"/>
              <a:gd name="connsiteX10" fmla="*/ 0 w 203146"/>
              <a:gd name="connsiteY10" fmla="*/ 120583 h 279300"/>
              <a:gd name="connsiteX11" fmla="*/ 64028 w 203146"/>
              <a:gd name="connsiteY11" fmla="*/ 51059 h 279300"/>
              <a:gd name="connsiteX12" fmla="*/ 81636 w 203146"/>
              <a:gd name="connsiteY12" fmla="*/ 24165 h 279300"/>
              <a:gd name="connsiteX13" fmla="*/ 123455 w 203146"/>
              <a:gd name="connsiteY13" fmla="*/ 26033 h 279300"/>
              <a:gd name="connsiteX14" fmla="*/ 191120 w 203146"/>
              <a:gd name="connsiteY14" fmla="*/ 3485 h 279300"/>
              <a:gd name="connsiteX15" fmla="*/ 199640 w 203146"/>
              <a:gd name="connsiteY15" fmla="*/ 631 h 279300"/>
              <a:gd name="connsiteX16" fmla="*/ 63480 w 203146"/>
              <a:gd name="connsiteY16" fmla="*/ 63824 h 279300"/>
              <a:gd name="connsiteX17" fmla="*/ 12696 w 203146"/>
              <a:gd name="connsiteY17" fmla="*/ 120583 h 279300"/>
              <a:gd name="connsiteX18" fmla="*/ 12696 w 203146"/>
              <a:gd name="connsiteY18" fmla="*/ 126940 h 279300"/>
              <a:gd name="connsiteX19" fmla="*/ 63480 w 203146"/>
              <a:gd name="connsiteY19" fmla="*/ 126940 h 279300"/>
              <a:gd name="connsiteX20" fmla="*/ 63480 w 203146"/>
              <a:gd name="connsiteY20" fmla="*/ 63824 h 279300"/>
              <a:gd name="connsiteX21" fmla="*/ 76185 w 203146"/>
              <a:gd name="connsiteY21" fmla="*/ 63824 h 279300"/>
              <a:gd name="connsiteX22" fmla="*/ 76185 w 203146"/>
              <a:gd name="connsiteY22" fmla="*/ 126940 h 279300"/>
              <a:gd name="connsiteX23" fmla="*/ 126969 w 203146"/>
              <a:gd name="connsiteY23" fmla="*/ 126940 h 279300"/>
              <a:gd name="connsiteX24" fmla="*/ 126969 w 203146"/>
              <a:gd name="connsiteY24" fmla="*/ 120583 h 279300"/>
              <a:gd name="connsiteX25" fmla="*/ 76185 w 203146"/>
              <a:gd name="connsiteY25" fmla="*/ 63824 h 279300"/>
              <a:gd name="connsiteX26" fmla="*/ 12696 w 203146"/>
              <a:gd name="connsiteY26" fmla="*/ 139628 h 279300"/>
              <a:gd name="connsiteX27" fmla="*/ 12696 w 203146"/>
              <a:gd name="connsiteY27" fmla="*/ 209464 h 279300"/>
              <a:gd name="connsiteX28" fmla="*/ 69837 w 203146"/>
              <a:gd name="connsiteY28" fmla="*/ 266599 h 279300"/>
              <a:gd name="connsiteX29" fmla="*/ 126969 w 203146"/>
              <a:gd name="connsiteY29" fmla="*/ 209464 h 279300"/>
              <a:gd name="connsiteX30" fmla="*/ 126969 w 203146"/>
              <a:gd name="connsiteY30" fmla="*/ 139628 h 279300"/>
              <a:gd name="connsiteX31" fmla="*/ 12696 w 203146"/>
              <a:gd name="connsiteY31" fmla="*/ 139628 h 27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03146" h="279300">
                <a:moveTo>
                  <a:pt x="199640" y="631"/>
                </a:moveTo>
                <a:cubicBezTo>
                  <a:pt x="202777" y="2214"/>
                  <a:pt x="204042" y="6015"/>
                  <a:pt x="202474" y="9154"/>
                </a:cubicBezTo>
                <a:cubicBezTo>
                  <a:pt x="195068" y="23970"/>
                  <a:pt x="184451" y="35802"/>
                  <a:pt x="169535" y="41601"/>
                </a:cubicBezTo>
                <a:cubicBezTo>
                  <a:pt x="157349" y="46349"/>
                  <a:pt x="141904" y="49450"/>
                  <a:pt x="117778" y="37398"/>
                </a:cubicBezTo>
                <a:cubicBezTo>
                  <a:pt x="103400" y="30210"/>
                  <a:pt x="97374" y="29367"/>
                  <a:pt x="88305" y="34972"/>
                </a:cubicBezTo>
                <a:cubicBezTo>
                  <a:pt x="82089" y="38812"/>
                  <a:pt x="78415" y="45143"/>
                  <a:pt x="76950" y="51123"/>
                </a:cubicBezTo>
                <a:cubicBezTo>
                  <a:pt x="112176" y="54691"/>
                  <a:pt x="139665" y="84426"/>
                  <a:pt x="139665" y="120583"/>
                </a:cubicBezTo>
                <a:lnTo>
                  <a:pt x="139665" y="209464"/>
                </a:lnTo>
                <a:cubicBezTo>
                  <a:pt x="139665" y="248034"/>
                  <a:pt x="108398" y="279300"/>
                  <a:pt x="69837" y="279300"/>
                </a:cubicBezTo>
                <a:cubicBezTo>
                  <a:pt x="31268" y="279300"/>
                  <a:pt x="0" y="248034"/>
                  <a:pt x="0" y="209464"/>
                </a:cubicBezTo>
                <a:lnTo>
                  <a:pt x="0" y="120583"/>
                </a:lnTo>
                <a:cubicBezTo>
                  <a:pt x="0" y="83985"/>
                  <a:pt x="28188" y="54004"/>
                  <a:pt x="64028" y="51059"/>
                </a:cubicBezTo>
                <a:cubicBezTo>
                  <a:pt x="65832" y="40083"/>
                  <a:pt x="72312" y="29938"/>
                  <a:pt x="81636" y="24165"/>
                </a:cubicBezTo>
                <a:cubicBezTo>
                  <a:pt x="90714" y="18573"/>
                  <a:pt x="103844" y="14966"/>
                  <a:pt x="123455" y="26033"/>
                </a:cubicBezTo>
                <a:cubicBezTo>
                  <a:pt x="157906" y="45467"/>
                  <a:pt x="176865" y="25228"/>
                  <a:pt x="191120" y="3485"/>
                </a:cubicBezTo>
                <a:cubicBezTo>
                  <a:pt x="193047" y="540"/>
                  <a:pt x="196495" y="-926"/>
                  <a:pt x="199640" y="631"/>
                </a:cubicBezTo>
                <a:close/>
                <a:moveTo>
                  <a:pt x="63480" y="63824"/>
                </a:moveTo>
                <a:cubicBezTo>
                  <a:pt x="34914" y="66990"/>
                  <a:pt x="12696" y="91185"/>
                  <a:pt x="12696" y="120583"/>
                </a:cubicBezTo>
                <a:lnTo>
                  <a:pt x="12696" y="126940"/>
                </a:lnTo>
                <a:lnTo>
                  <a:pt x="63480" y="126940"/>
                </a:lnTo>
                <a:lnTo>
                  <a:pt x="63480" y="63824"/>
                </a:lnTo>
                <a:close/>
                <a:moveTo>
                  <a:pt x="76185" y="63824"/>
                </a:moveTo>
                <a:lnTo>
                  <a:pt x="76185" y="126940"/>
                </a:lnTo>
                <a:lnTo>
                  <a:pt x="126969" y="126940"/>
                </a:lnTo>
                <a:lnTo>
                  <a:pt x="126969" y="120583"/>
                </a:lnTo>
                <a:cubicBezTo>
                  <a:pt x="126969" y="91185"/>
                  <a:pt x="104751" y="66990"/>
                  <a:pt x="76185" y="63824"/>
                </a:cubicBezTo>
                <a:close/>
                <a:moveTo>
                  <a:pt x="12696" y="139628"/>
                </a:moveTo>
                <a:lnTo>
                  <a:pt x="12696" y="209464"/>
                </a:lnTo>
                <a:cubicBezTo>
                  <a:pt x="12696" y="241029"/>
                  <a:pt x="38277" y="266599"/>
                  <a:pt x="69837" y="266599"/>
                </a:cubicBezTo>
                <a:cubicBezTo>
                  <a:pt x="101388" y="266599"/>
                  <a:pt x="126969" y="241029"/>
                  <a:pt x="126969" y="209464"/>
                </a:cubicBezTo>
                <a:cubicBezTo>
                  <a:pt x="126969" y="209464"/>
                  <a:pt x="126969" y="139628"/>
                  <a:pt x="126969" y="139628"/>
                </a:cubicBezTo>
                <a:lnTo>
                  <a:pt x="12696" y="1396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AF14DC32-B07F-406C-A601-E09A44C5CE7C}"/>
              </a:ext>
            </a:extLst>
          </p:cNvPr>
          <p:cNvSpPr txBox="1">
            <a:spLocks/>
          </p:cNvSpPr>
          <p:nvPr/>
        </p:nvSpPr>
        <p:spPr>
          <a:xfrm>
            <a:off x="4793196" y="548680"/>
            <a:ext cx="3806336" cy="61727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lnSpc>
                <a:spcPct val="150000"/>
              </a:lnSpc>
              <a:spcBef>
                <a:spcPts val="0"/>
              </a:spcBef>
            </a:pPr>
            <a:r>
              <a:rPr lang="ru-RU" sz="2000" b="1" cap="all" spc="150" dirty="0" err="1" smtClean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Старооскольский</a:t>
            </a:r>
            <a:r>
              <a:rPr lang="ru-RU" sz="2000" b="1" cap="all" spc="150" dirty="0" smtClean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 завод </a:t>
            </a:r>
            <a:r>
              <a:rPr lang="ru-RU" sz="2000" b="1" cap="all" spc="150" dirty="0" err="1" smtClean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элекромонтажных</a:t>
            </a:r>
            <a:r>
              <a:rPr lang="ru-RU" sz="2000" b="1" cap="all" spc="150" dirty="0" smtClean="0">
                <a:solidFill>
                  <a:srgbClr val="08CF96"/>
                </a:solidFill>
                <a:latin typeface="Calibri Light" panose="020F0302020204030204"/>
                <a:ea typeface="Roboto" panose="02000000000000000000" pitchFamily="2" charset="0"/>
              </a:rPr>
              <a:t> изделий</a:t>
            </a:r>
            <a:endParaRPr lang="en-US" sz="2000" u="sng" cap="all" spc="150" dirty="0">
              <a:solidFill>
                <a:srgbClr val="08CF96"/>
              </a:solidFill>
              <a:latin typeface="Calibri Light" panose="020F0302020204030204"/>
              <a:ea typeface="Roboto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5FDEE9-2C21-4F93-AE1F-9C0EE79C754D}"/>
              </a:ext>
            </a:extLst>
          </p:cNvPr>
          <p:cNvSpPr/>
          <p:nvPr/>
        </p:nvSpPr>
        <p:spPr>
          <a:xfrm>
            <a:off x="3422454" y="7148568"/>
            <a:ext cx="234500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 err="1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rawpixel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5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466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714F9A-57FC-47D3-A196-531173ED6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784" y="1916833"/>
            <a:ext cx="3888432" cy="2304256"/>
          </a:xfrm>
        </p:spPr>
        <p:txBody>
          <a:bodyPr/>
          <a:lstStyle/>
          <a:p>
            <a:r>
              <a:rPr lang="ru-RU" dirty="0" smtClean="0"/>
              <a:t>Основные конкуренты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7E9A6-4B72-4A45-A29F-D1E0E340A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784" y="3789040"/>
            <a:ext cx="3888432" cy="1728192"/>
          </a:xfrm>
        </p:spPr>
        <p:txBody>
          <a:bodyPr/>
          <a:lstStyle/>
          <a:p>
            <a:r>
              <a:rPr lang="ru-RU" dirty="0"/>
              <a:t>Крупные производители </a:t>
            </a:r>
            <a:r>
              <a:rPr lang="en-US" dirty="0"/>
              <a:t>ABB, Siemens, Schneider Electric, Eaton </a:t>
            </a:r>
            <a:r>
              <a:rPr lang="ru-RU" dirty="0"/>
              <a:t>и др.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BED03-FEEC-4605-9A19-8D9B114F5895}"/>
              </a:ext>
            </a:extLst>
          </p:cNvPr>
          <p:cNvSpPr/>
          <p:nvPr/>
        </p:nvSpPr>
        <p:spPr>
          <a:xfrm>
            <a:off x="3422454" y="7040556"/>
            <a:ext cx="234500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66"/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Photo by </a:t>
            </a:r>
            <a:r>
              <a:rPr lang="en-US" sz="1350" dirty="0" err="1">
                <a:solidFill>
                  <a:srgbClr val="999999"/>
                </a:solidFill>
                <a:latin typeface="Calibri" panose="020F0502020204030204" pitchFamily="34" charset="0"/>
                <a:hlinkClick r:id="rId3"/>
              </a:rPr>
              <a:t>rawpixel</a:t>
            </a:r>
            <a:r>
              <a:rPr lang="en-US" sz="1350" dirty="0">
                <a:solidFill>
                  <a:srgbClr val="111111"/>
                </a:solidFill>
                <a:latin typeface="Calibri" panose="020F0502020204030204" pitchFamily="34" charset="0"/>
              </a:rPr>
              <a:t> on </a:t>
            </a:r>
            <a:r>
              <a:rPr lang="en-US" sz="1350" dirty="0">
                <a:solidFill>
                  <a:srgbClr val="999999"/>
                </a:solidFill>
                <a:latin typeface="Calibri" panose="020F0502020204030204" pitchFamily="34" charset="0"/>
                <a:hlinkClick r:id="rId4"/>
              </a:rPr>
              <a:t>Unsplash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058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15957" y="365124"/>
            <a:ext cx="6908508" cy="1325563"/>
          </a:xfrm>
        </p:spPr>
        <p:txBody>
          <a:bodyPr>
            <a:noAutofit/>
          </a:bodyPr>
          <a:lstStyle/>
          <a:p>
            <a:r>
              <a:rPr lang="ru-RU" sz="2000" dirty="0"/>
              <a:t>Умные вакуумные выключатели требуют минимального обслуживания и не требуют дополнительных расходов на заправку или замену изоляционного материала. Это делает их экономически эффективными в эксплуатации.</a:t>
            </a:r>
            <a:endParaRPr lang="en-US" sz="20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D6397F-CC47-4377-90D4-9735D47B82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96" y="464170"/>
            <a:ext cx="1800200" cy="1127472"/>
          </a:xfrm>
        </p:spPr>
        <p:txBody>
          <a:bodyPr>
            <a:noAutofit/>
          </a:bodyPr>
          <a:lstStyle/>
          <a:p>
            <a:r>
              <a:rPr lang="ru-RU" sz="1600" dirty="0" smtClean="0"/>
              <a:t>Ценностное предложение</a:t>
            </a:r>
            <a:endParaRPr lang="en-US" sz="1600" dirty="0"/>
          </a:p>
        </p:txBody>
      </p:sp>
      <p:pic>
        <p:nvPicPr>
          <p:cNvPr id="4098" name="Picture 2" descr="Вакуумный выключатель: преимущества и недостатки, типы и конструк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767" y="2026377"/>
            <a:ext cx="4776465" cy="41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4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704995-E660-48D5-8798-BD60B28672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632" y="1052736"/>
            <a:ext cx="7128886" cy="4844300"/>
          </a:xfrm>
        </p:spPr>
        <p:txBody>
          <a:bodyPr/>
          <a:lstStyle/>
          <a:p>
            <a:r>
              <a:rPr lang="ru-RU" dirty="0"/>
              <a:t>Проект находится на стадии разработки, сбора и обработки информационной </a:t>
            </a:r>
            <a:r>
              <a:rPr lang="ru-RU" dirty="0" smtClean="0"/>
              <a:t>базы.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0C048D6-EEA7-4444-89E2-17D20D7F9BB2}"/>
              </a:ext>
            </a:extLst>
          </p:cNvPr>
          <p:cNvSpPr>
            <a:spLocks/>
          </p:cNvSpPr>
          <p:nvPr/>
        </p:nvSpPr>
        <p:spPr bwMode="auto">
          <a:xfrm>
            <a:off x="4464000" y="3724701"/>
            <a:ext cx="1765292" cy="1980000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08" b="-8974"/>
            </a:stretch>
          </a:blip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FC26898-E904-4C22-89FF-4127E9576DBA}"/>
              </a:ext>
            </a:extLst>
          </p:cNvPr>
          <p:cNvSpPr/>
          <p:nvPr/>
        </p:nvSpPr>
        <p:spPr>
          <a:xfrm>
            <a:off x="4457517" y="4928671"/>
            <a:ext cx="1765292" cy="594066"/>
          </a:xfrm>
          <a:custGeom>
            <a:avLst/>
            <a:gdLst>
              <a:gd name="connsiteX0" fmla="*/ 0 w 2353722"/>
              <a:gd name="connsiteY0" fmla="*/ 0 h 792088"/>
              <a:gd name="connsiteX1" fmla="*/ 2353722 w 2353722"/>
              <a:gd name="connsiteY1" fmla="*/ 0 h 792088"/>
              <a:gd name="connsiteX2" fmla="*/ 2353722 w 2353722"/>
              <a:gd name="connsiteY2" fmla="*/ 237744 h 792088"/>
              <a:gd name="connsiteX3" fmla="*/ 2220780 w 2353722"/>
              <a:gd name="connsiteY3" fmla="*/ 466599 h 792088"/>
              <a:gd name="connsiteX4" fmla="*/ 1657381 w 2353722"/>
              <a:gd name="connsiteY4" fmla="*/ 792088 h 792088"/>
              <a:gd name="connsiteX5" fmla="*/ 696036 w 2353722"/>
              <a:gd name="connsiteY5" fmla="*/ 792088 h 792088"/>
              <a:gd name="connsiteX6" fmla="*/ 132142 w 2353722"/>
              <a:gd name="connsiteY6" fmla="*/ 466599 h 792088"/>
              <a:gd name="connsiteX7" fmla="*/ 0 w 2353722"/>
              <a:gd name="connsiteY7" fmla="*/ 2377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3722" h="792088">
                <a:moveTo>
                  <a:pt x="0" y="0"/>
                </a:moveTo>
                <a:lnTo>
                  <a:pt x="2353722" y="0"/>
                </a:lnTo>
                <a:lnTo>
                  <a:pt x="2353722" y="237744"/>
                </a:lnTo>
                <a:cubicBezTo>
                  <a:pt x="2353722" y="332166"/>
                  <a:pt x="2303269" y="419387"/>
                  <a:pt x="2220780" y="466599"/>
                </a:cubicBezTo>
                <a:lnTo>
                  <a:pt x="1657381" y="792088"/>
                </a:lnTo>
                <a:lnTo>
                  <a:pt x="696036" y="792088"/>
                </a:lnTo>
                <a:lnTo>
                  <a:pt x="132142" y="466599"/>
                </a:lnTo>
                <a:cubicBezTo>
                  <a:pt x="50455" y="419387"/>
                  <a:pt x="0" y="332166"/>
                  <a:pt x="0" y="2377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Сухарева </a:t>
            </a:r>
          </a:p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Дарья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7D8F968-70A4-4950-9EE5-995734D90311}"/>
              </a:ext>
            </a:extLst>
          </p:cNvPr>
          <p:cNvSpPr>
            <a:spLocks/>
          </p:cNvSpPr>
          <p:nvPr/>
        </p:nvSpPr>
        <p:spPr bwMode="auto">
          <a:xfrm>
            <a:off x="5760000" y="2090599"/>
            <a:ext cx="1765292" cy="2016000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7457" t="-26786" r="-77457" b="-26786"/>
            </a:stretch>
          </a:blip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FAFB51-FEB5-4F3F-89D2-42B90E4EF0A5}"/>
              </a:ext>
            </a:extLst>
          </p:cNvPr>
          <p:cNvSpPr/>
          <p:nvPr/>
        </p:nvSpPr>
        <p:spPr>
          <a:xfrm>
            <a:off x="5760000" y="3346375"/>
            <a:ext cx="1765292" cy="594066"/>
          </a:xfrm>
          <a:custGeom>
            <a:avLst/>
            <a:gdLst>
              <a:gd name="connsiteX0" fmla="*/ 0 w 2353722"/>
              <a:gd name="connsiteY0" fmla="*/ 0 h 792088"/>
              <a:gd name="connsiteX1" fmla="*/ 2353722 w 2353722"/>
              <a:gd name="connsiteY1" fmla="*/ 0 h 792088"/>
              <a:gd name="connsiteX2" fmla="*/ 2353722 w 2353722"/>
              <a:gd name="connsiteY2" fmla="*/ 237744 h 792088"/>
              <a:gd name="connsiteX3" fmla="*/ 2220780 w 2353722"/>
              <a:gd name="connsiteY3" fmla="*/ 466599 h 792088"/>
              <a:gd name="connsiteX4" fmla="*/ 1657381 w 2353722"/>
              <a:gd name="connsiteY4" fmla="*/ 792088 h 792088"/>
              <a:gd name="connsiteX5" fmla="*/ 696036 w 2353722"/>
              <a:gd name="connsiteY5" fmla="*/ 792088 h 792088"/>
              <a:gd name="connsiteX6" fmla="*/ 132142 w 2353722"/>
              <a:gd name="connsiteY6" fmla="*/ 466599 h 792088"/>
              <a:gd name="connsiteX7" fmla="*/ 0 w 2353722"/>
              <a:gd name="connsiteY7" fmla="*/ 2377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3722" h="792088">
                <a:moveTo>
                  <a:pt x="0" y="0"/>
                </a:moveTo>
                <a:lnTo>
                  <a:pt x="2353722" y="0"/>
                </a:lnTo>
                <a:lnTo>
                  <a:pt x="2353722" y="237744"/>
                </a:lnTo>
                <a:cubicBezTo>
                  <a:pt x="2353722" y="332166"/>
                  <a:pt x="2303269" y="419387"/>
                  <a:pt x="2220780" y="466599"/>
                </a:cubicBezTo>
                <a:lnTo>
                  <a:pt x="1657381" y="792088"/>
                </a:lnTo>
                <a:lnTo>
                  <a:pt x="696036" y="792088"/>
                </a:lnTo>
                <a:lnTo>
                  <a:pt x="132142" y="466599"/>
                </a:lnTo>
                <a:cubicBezTo>
                  <a:pt x="50455" y="419387"/>
                  <a:pt x="0" y="332166"/>
                  <a:pt x="0" y="2377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Таранова</a:t>
            </a:r>
          </a:p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Карина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3A2565F-0E64-4935-80B8-CB690B10644A}"/>
              </a:ext>
            </a:extLst>
          </p:cNvPr>
          <p:cNvSpPr>
            <a:spLocks/>
          </p:cNvSpPr>
          <p:nvPr/>
        </p:nvSpPr>
        <p:spPr bwMode="auto">
          <a:xfrm>
            <a:off x="7054649" y="3649145"/>
            <a:ext cx="1765292" cy="1975368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38" t="-26542" r="-14238" b="-26542"/>
            </a:stretch>
          </a:blip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FB8785A-379E-464F-B03E-34B8FD7C9827}"/>
              </a:ext>
            </a:extLst>
          </p:cNvPr>
          <p:cNvSpPr/>
          <p:nvPr/>
        </p:nvSpPr>
        <p:spPr>
          <a:xfrm>
            <a:off x="7054649" y="4853114"/>
            <a:ext cx="1765292" cy="594066"/>
          </a:xfrm>
          <a:custGeom>
            <a:avLst/>
            <a:gdLst>
              <a:gd name="connsiteX0" fmla="*/ 0 w 2353722"/>
              <a:gd name="connsiteY0" fmla="*/ 0 h 792088"/>
              <a:gd name="connsiteX1" fmla="*/ 2353722 w 2353722"/>
              <a:gd name="connsiteY1" fmla="*/ 0 h 792088"/>
              <a:gd name="connsiteX2" fmla="*/ 2353722 w 2353722"/>
              <a:gd name="connsiteY2" fmla="*/ 237744 h 792088"/>
              <a:gd name="connsiteX3" fmla="*/ 2220780 w 2353722"/>
              <a:gd name="connsiteY3" fmla="*/ 466599 h 792088"/>
              <a:gd name="connsiteX4" fmla="*/ 1657381 w 2353722"/>
              <a:gd name="connsiteY4" fmla="*/ 792088 h 792088"/>
              <a:gd name="connsiteX5" fmla="*/ 696036 w 2353722"/>
              <a:gd name="connsiteY5" fmla="*/ 792088 h 792088"/>
              <a:gd name="connsiteX6" fmla="*/ 132142 w 2353722"/>
              <a:gd name="connsiteY6" fmla="*/ 466599 h 792088"/>
              <a:gd name="connsiteX7" fmla="*/ 0 w 2353722"/>
              <a:gd name="connsiteY7" fmla="*/ 2377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3722" h="792088">
                <a:moveTo>
                  <a:pt x="0" y="0"/>
                </a:moveTo>
                <a:lnTo>
                  <a:pt x="2353722" y="0"/>
                </a:lnTo>
                <a:lnTo>
                  <a:pt x="2353722" y="237744"/>
                </a:lnTo>
                <a:cubicBezTo>
                  <a:pt x="2353722" y="332166"/>
                  <a:pt x="2303269" y="419387"/>
                  <a:pt x="2220780" y="466599"/>
                </a:cubicBezTo>
                <a:lnTo>
                  <a:pt x="1657381" y="792088"/>
                </a:lnTo>
                <a:lnTo>
                  <a:pt x="696036" y="792088"/>
                </a:lnTo>
                <a:lnTo>
                  <a:pt x="132142" y="466599"/>
                </a:lnTo>
                <a:cubicBezTo>
                  <a:pt x="50455" y="419387"/>
                  <a:pt x="0" y="332166"/>
                  <a:pt x="0" y="2377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Гришина</a:t>
            </a:r>
          </a:p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Софья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C66EC82-4D02-4551-A094-19D773A0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</a:t>
            </a:r>
            <a:r>
              <a:rPr lang="ru-RU" dirty="0" smtClean="0">
                <a:solidFill>
                  <a:schemeClr val="accent1"/>
                </a:solidFill>
              </a:rPr>
              <a:t>команды: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0C5BB8-5F8F-4318-898D-7519350E7FD4}"/>
              </a:ext>
            </a:extLst>
          </p:cNvPr>
          <p:cNvSpPr>
            <a:spLocks/>
          </p:cNvSpPr>
          <p:nvPr/>
        </p:nvSpPr>
        <p:spPr bwMode="auto">
          <a:xfrm>
            <a:off x="386482" y="1930750"/>
            <a:ext cx="3368459" cy="376931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9BCA82-F4FE-4FE7-937E-DD225387B7DC}"/>
              </a:ext>
            </a:extLst>
          </p:cNvPr>
          <p:cNvSpPr>
            <a:spLocks/>
          </p:cNvSpPr>
          <p:nvPr/>
        </p:nvSpPr>
        <p:spPr bwMode="auto">
          <a:xfrm>
            <a:off x="3169704" y="2224387"/>
            <a:ext cx="1765292" cy="1975368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5848" t="-59346" r="-45848" b="-59346"/>
            </a:stretch>
          </a:blip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/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050" b="1" dirty="0">
              <a:solidFill>
                <a:schemeClr val="accent2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B784FCD-2511-4DCF-A8CA-8E2667D16F5E}"/>
              </a:ext>
            </a:extLst>
          </p:cNvPr>
          <p:cNvSpPr/>
          <p:nvPr/>
        </p:nvSpPr>
        <p:spPr>
          <a:xfrm>
            <a:off x="3169704" y="3428357"/>
            <a:ext cx="1765292" cy="594066"/>
          </a:xfrm>
          <a:custGeom>
            <a:avLst/>
            <a:gdLst>
              <a:gd name="connsiteX0" fmla="*/ 0 w 2353722"/>
              <a:gd name="connsiteY0" fmla="*/ 0 h 792088"/>
              <a:gd name="connsiteX1" fmla="*/ 2353722 w 2353722"/>
              <a:gd name="connsiteY1" fmla="*/ 0 h 792088"/>
              <a:gd name="connsiteX2" fmla="*/ 2353722 w 2353722"/>
              <a:gd name="connsiteY2" fmla="*/ 237744 h 792088"/>
              <a:gd name="connsiteX3" fmla="*/ 2220780 w 2353722"/>
              <a:gd name="connsiteY3" fmla="*/ 466599 h 792088"/>
              <a:gd name="connsiteX4" fmla="*/ 1657381 w 2353722"/>
              <a:gd name="connsiteY4" fmla="*/ 792088 h 792088"/>
              <a:gd name="connsiteX5" fmla="*/ 696036 w 2353722"/>
              <a:gd name="connsiteY5" fmla="*/ 792088 h 792088"/>
              <a:gd name="connsiteX6" fmla="*/ 132142 w 2353722"/>
              <a:gd name="connsiteY6" fmla="*/ 466599 h 792088"/>
              <a:gd name="connsiteX7" fmla="*/ 0 w 2353722"/>
              <a:gd name="connsiteY7" fmla="*/ 2377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3722" h="792088">
                <a:moveTo>
                  <a:pt x="0" y="0"/>
                </a:moveTo>
                <a:lnTo>
                  <a:pt x="2353722" y="0"/>
                </a:lnTo>
                <a:lnTo>
                  <a:pt x="2353722" y="237744"/>
                </a:lnTo>
                <a:cubicBezTo>
                  <a:pt x="2353722" y="332166"/>
                  <a:pt x="2303269" y="419387"/>
                  <a:pt x="2220780" y="466599"/>
                </a:cubicBezTo>
                <a:lnTo>
                  <a:pt x="1657381" y="792088"/>
                </a:lnTo>
                <a:lnTo>
                  <a:pt x="696036" y="792088"/>
                </a:lnTo>
                <a:lnTo>
                  <a:pt x="132142" y="466599"/>
                </a:lnTo>
                <a:cubicBezTo>
                  <a:pt x="50455" y="419387"/>
                  <a:pt x="0" y="332166"/>
                  <a:pt x="0" y="23774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6"/>
            <a:r>
              <a:rPr lang="ru-RU" sz="1350" dirty="0" err="1" smtClean="0">
                <a:solidFill>
                  <a:srgbClr val="25252B"/>
                </a:solidFill>
                <a:latin typeface="Calibri" panose="020F0502020204030204"/>
              </a:rPr>
              <a:t>Абанин</a:t>
            </a:r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 Егор</a:t>
            </a:r>
          </a:p>
          <a:p>
            <a:pPr algn="ctr" defTabSz="685766"/>
            <a:r>
              <a:rPr lang="ru-RU" sz="1350" dirty="0" smtClean="0">
                <a:solidFill>
                  <a:srgbClr val="25252B"/>
                </a:solidFill>
                <a:latin typeface="Calibri" panose="020F0502020204030204"/>
              </a:rPr>
              <a:t>(лидер проекта)</a:t>
            </a:r>
            <a:endParaRPr lang="en-US" sz="1350" dirty="0">
              <a:solidFill>
                <a:srgbClr val="25252B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33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oweet theme">
  <a:themeElements>
    <a:clrScheme name="SHO-DARK PRO">
      <a:dk1>
        <a:srgbClr val="25252B"/>
      </a:dk1>
      <a:lt1>
        <a:sysClr val="window" lastClr="FFFFFF"/>
      </a:lt1>
      <a:dk2>
        <a:srgbClr val="404152"/>
      </a:dk2>
      <a:lt2>
        <a:srgbClr val="E7E6E6"/>
      </a:lt2>
      <a:accent1>
        <a:srgbClr val="08CF96"/>
      </a:accent1>
      <a:accent2>
        <a:srgbClr val="FDEF54"/>
      </a:accent2>
      <a:accent3>
        <a:srgbClr val="3598FE"/>
      </a:accent3>
      <a:accent4>
        <a:srgbClr val="EF3C77"/>
      </a:accent4>
      <a:accent5>
        <a:srgbClr val="FF9933"/>
      </a:accent5>
      <a:accent6>
        <a:srgbClr val="08CF96"/>
      </a:accent6>
      <a:hlink>
        <a:srgbClr val="08CF96"/>
      </a:hlink>
      <a:folHlink>
        <a:srgbClr val="08CF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WEET-DARK PRO">
  <a:themeElements>
    <a:clrScheme name="SHO-DARK PRO">
      <a:dk1>
        <a:srgbClr val="25252B"/>
      </a:dk1>
      <a:lt1>
        <a:sysClr val="window" lastClr="FFFFFF"/>
      </a:lt1>
      <a:dk2>
        <a:srgbClr val="404152"/>
      </a:dk2>
      <a:lt2>
        <a:srgbClr val="E7E6E6"/>
      </a:lt2>
      <a:accent1>
        <a:srgbClr val="08CF96"/>
      </a:accent1>
      <a:accent2>
        <a:srgbClr val="FDEF54"/>
      </a:accent2>
      <a:accent3>
        <a:srgbClr val="3598FE"/>
      </a:accent3>
      <a:accent4>
        <a:srgbClr val="EF3C77"/>
      </a:accent4>
      <a:accent5>
        <a:srgbClr val="FF9933"/>
      </a:accent5>
      <a:accent6>
        <a:srgbClr val="08CF96"/>
      </a:accent6>
      <a:hlink>
        <a:srgbClr val="08CF96"/>
      </a:hlink>
      <a:folHlink>
        <a:srgbClr val="08CF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60032</TotalTime>
  <Words>485</Words>
  <Application>Microsoft Office PowerPoint</Application>
  <PresentationFormat>Экран (4:3)</PresentationFormat>
  <Paragraphs>86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Roboto</vt:lpstr>
      <vt:lpstr>Showeet theme</vt:lpstr>
      <vt:lpstr>1_Blank</vt:lpstr>
      <vt:lpstr>SHOWEET-DARK PRO</vt:lpstr>
      <vt:lpstr>Совершенствование комплексных трансформаторных подстанций (КТП) путём применения умных вакуумных выключателей типа BB/TEL</vt:lpstr>
      <vt:lpstr>Умный вакуумный выключатель представляет собой устройство, обеспечивающее автоматическое включение и выключение питания трансформаторов на подстанциях, на основе определенных условий или настроек.</vt:lpstr>
      <vt:lpstr>Календарный план проекта</vt:lpstr>
      <vt:lpstr>Цель исследования:</vt:lpstr>
      <vt:lpstr>Типы выключателей:</vt:lpstr>
      <vt:lpstr>Достоинства проекта </vt:lpstr>
      <vt:lpstr>Презентация PowerPoint</vt:lpstr>
      <vt:lpstr>Основные конкуренты </vt:lpstr>
      <vt:lpstr>Умные вакуумные выключатели требуют минимального обслуживания и не требуют дополнительных расходов на заправку или замену изоляционного материала. Это делает их экономически эффективными в эксплуатации.</vt:lpstr>
      <vt:lpstr>Презентация PowerPoint</vt:lpstr>
      <vt:lpstr>Состав команды: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PRO - PowerPoint Template</dc:title>
  <dc:creator>showeet.com</dc:creator>
  <dc:description>© Copyright Showeet.com</dc:description>
  <cp:lastModifiedBy>karinka.taranova77@gmail.com</cp:lastModifiedBy>
  <cp:revision>36</cp:revision>
  <dcterms:created xsi:type="dcterms:W3CDTF">2011-05-09T14:18:21Z</dcterms:created>
  <dcterms:modified xsi:type="dcterms:W3CDTF">2023-11-08T18:55:54Z</dcterms:modified>
  <cp:category>Templates; Charts &amp; Diagrams</cp:category>
</cp:coreProperties>
</file>