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9144000"/>
  <p:notesSz cx="6858000" cy="9144000"/>
  <p:embeddedFontLst>
    <p:embeddedFont>
      <p:font typeface="Arial Black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7" roundtripDataSignature="AMtx7mgK6S7JazDaCMA8M8pRsMmmKCPL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font" Target="fonts/ArialBlack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752ec907d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752ec907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752ec907d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5752ec907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online.fasie.ru/m/contest-query/pages/264057/main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image" Target="../media/image2.png"/><Relationship Id="rId5" Type="http://schemas.openxmlformats.org/officeDocument/2006/relationships/image" Target="../media/image10.png"/><Relationship Id="rId6" Type="http://schemas.openxmlformats.org/officeDocument/2006/relationships/image" Target="../media/image20.png"/><Relationship Id="rId7" Type="http://schemas.openxmlformats.org/officeDocument/2006/relationships/image" Target="../media/image18.png"/><Relationship Id="rId8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6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21.png"/><Relationship Id="rId5" Type="http://schemas.openxmlformats.org/officeDocument/2006/relationships/hyperlink" Target="https://online.fasie.ru/m/contest-query/pages/264057/main" TargetMode="External"/><Relationship Id="rId6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3906152"/>
            <a:ext cx="5731538" cy="2951849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-369887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b="1" lang="ru-RU" sz="18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СтС-520205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7187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«Создание вышивки памяти — превращение фотографий в схемы для ручной вышивки, сохраняя эмоции в каждом стежке»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7188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AutoNum type="arabicPeriod"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Меркурьев Владислав Алексеевич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5731539" y="5927334"/>
            <a:ext cx="3412461" cy="93066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5731539" y="3910830"/>
            <a:ext cx="789471" cy="2016181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76256" y="4060235"/>
            <a:ext cx="1857486" cy="1724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>
            <a:off x="827584" y="1615120"/>
            <a:ext cx="5507956" cy="2013173"/>
          </a:xfrm>
          <a:prstGeom prst="bracketPair">
            <a:avLst/>
          </a:prstGeom>
          <a:noFill/>
          <a:ln cap="rnd" cmpd="sng" w="101600">
            <a:solidFill>
              <a:srgbClr val="8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>
            <p:ph type="ctrTitle"/>
          </p:nvPr>
        </p:nvSpPr>
        <p:spPr>
          <a:xfrm>
            <a:off x="1225590" y="1759135"/>
            <a:ext cx="4203124" cy="17251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400"/>
              <a:buFont typeface="Arial"/>
              <a:buNone/>
            </a:pPr>
            <a:r>
              <a:rPr b="1" lang="ru-RU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  <a:t>Студенческий</a:t>
            </a:r>
            <a:r>
              <a:rPr b="1" lang="ru-RU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1" lang="ru-RU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ru-RU">
                <a:solidFill>
                  <a:srgbClr val="ED3833"/>
                </a:solidFill>
                <a:latin typeface="Arial Black"/>
                <a:ea typeface="Arial Black"/>
                <a:cs typeface="Arial Black"/>
                <a:sym typeface="Arial Black"/>
              </a:rPr>
              <a:t>Стартап</a:t>
            </a:r>
            <a:endParaRPr b="1">
              <a:solidFill>
                <a:srgbClr val="ED383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067944" y="3076211"/>
            <a:ext cx="1706284" cy="525971"/>
          </a:xfrm>
          <a:prstGeom prst="roundRect">
            <a:avLst>
              <a:gd fmla="val 16667" name="adj"/>
            </a:avLst>
          </a:prstGeom>
          <a:solidFill>
            <a:srgbClr val="FFA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 очередь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" name="Google Shape;100;p2"/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101" name="Google Shape;101;p2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6" name="Google Shape;10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"/>
          <p:cNvSpPr/>
          <p:nvPr/>
        </p:nvSpPr>
        <p:spPr>
          <a:xfrm>
            <a:off x="65169" y="57735"/>
            <a:ext cx="230425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 продукте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40650" y="894725"/>
            <a:ext cx="4418700" cy="41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Проблема</a:t>
            </a: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Разрыв связи между поколениями, формализация памяти о ВОВ.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Отсутствие эмоционально значимых инструментов для сохранения истории.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Описание продукта</a:t>
            </a: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Готовые наборы для вышивания на основе архивных фото ВОВ.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Персонализация: создание схем из семейных фотографий.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Область применения</a:t>
            </a: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Рукоделие, образование, музеи, корпоративные подарки.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0" name="Google Shape;110;p2"/>
          <p:cNvPicPr preferRelativeResize="0"/>
          <p:nvPr/>
        </p:nvPicPr>
        <p:blipFill rotWithShape="1">
          <a:blip r:embed="rId5">
            <a:alphaModFix/>
          </a:blip>
          <a:srcRect b="0" l="0" r="41475" t="0"/>
          <a:stretch/>
        </p:blipFill>
        <p:spPr>
          <a:xfrm>
            <a:off x="5869000" y="629100"/>
            <a:ext cx="2459850" cy="4203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g35752ec907d_0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3964"/>
            <a:ext cx="1681655" cy="1838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g35752ec907d_0_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11584" y="108625"/>
            <a:ext cx="1504868" cy="1644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g35752ec907d_0_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25895" y="143964"/>
            <a:ext cx="2198930" cy="1725452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g35752ec907d_0_13"/>
          <p:cNvSpPr txBox="1"/>
          <p:nvPr/>
        </p:nvSpPr>
        <p:spPr>
          <a:xfrm>
            <a:off x="218950" y="2043050"/>
            <a:ext cx="1390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Коробка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35752ec907d_0_13"/>
          <p:cNvSpPr txBox="1"/>
          <p:nvPr/>
        </p:nvSpPr>
        <p:spPr>
          <a:xfrm>
            <a:off x="1850717" y="2043038"/>
            <a:ext cx="1215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Пяльца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35752ec907d_0_13"/>
          <p:cNvSpPr txBox="1"/>
          <p:nvPr/>
        </p:nvSpPr>
        <p:spPr>
          <a:xfrm>
            <a:off x="3193086" y="2043038"/>
            <a:ext cx="33381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Канва с нанесенным рисунком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g35752ec907d_0_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08557" y="98200"/>
            <a:ext cx="1286493" cy="192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g35752ec907d_0_13"/>
          <p:cNvSpPr txBox="1"/>
          <p:nvPr/>
        </p:nvSpPr>
        <p:spPr>
          <a:xfrm>
            <a:off x="6342601" y="2122600"/>
            <a:ext cx="2801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Нити мулине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g35752ec907d_0_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1750" y="3221750"/>
            <a:ext cx="2652451" cy="1766226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g35752ec907d_0_13"/>
          <p:cNvSpPr txBox="1"/>
          <p:nvPr/>
        </p:nvSpPr>
        <p:spPr>
          <a:xfrm>
            <a:off x="179214" y="5048850"/>
            <a:ext cx="2977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Иглы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g35752ec907d_0_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43473" y="2997350"/>
            <a:ext cx="2652442" cy="192974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35752ec907d_0_13"/>
          <p:cNvSpPr txBox="1"/>
          <p:nvPr/>
        </p:nvSpPr>
        <p:spPr>
          <a:xfrm>
            <a:off x="2834125" y="4987975"/>
            <a:ext cx="3609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Буклет с исторической справкой и </a:t>
            </a:r>
            <a:r>
              <a:rPr lang="ru-RU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инструкцией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g35752ec907d_0_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83586" y="2844400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35752ec907d_0_13"/>
          <p:cNvSpPr txBox="1"/>
          <p:nvPr/>
        </p:nvSpPr>
        <p:spPr>
          <a:xfrm>
            <a:off x="6475337" y="4987975"/>
            <a:ext cx="2559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Рамка для готовой работы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752ec907d_0_0"/>
          <p:cNvSpPr txBox="1"/>
          <p:nvPr/>
        </p:nvSpPr>
        <p:spPr>
          <a:xfrm>
            <a:off x="460225" y="1859425"/>
            <a:ext cx="4693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Знамя Победы над Рейхстагом</a:t>
            </a:r>
            <a:endParaRPr b="1" sz="21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4" name="Google Shape;134;g35752ec907d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0" y="2631375"/>
            <a:ext cx="5659200" cy="4089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35752ec907d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8787" y="2631376"/>
            <a:ext cx="3124377" cy="1419874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35752ec907d_0_0"/>
          <p:cNvSpPr txBox="1"/>
          <p:nvPr/>
        </p:nvSpPr>
        <p:spPr>
          <a:xfrm>
            <a:off x="5713138" y="1859425"/>
            <a:ext cx="3435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Увеличенный фрагмент </a:t>
            </a:r>
            <a:endParaRPr b="1" sz="21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7" name="Google Shape;137;g35752ec907d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562" y="929625"/>
            <a:ext cx="5774224" cy="66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35752ec907d_0_0"/>
          <p:cNvSpPr txBox="1"/>
          <p:nvPr/>
        </p:nvSpPr>
        <p:spPr>
          <a:xfrm>
            <a:off x="1165738" y="-44475"/>
            <a:ext cx="3435600" cy="9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цветовая</a:t>
            </a:r>
            <a:r>
              <a:rPr b="1" lang="ru-RU" sz="2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палитра </a:t>
            </a:r>
            <a:endParaRPr b="1" sz="21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(15 нитей)</a:t>
            </a:r>
            <a:endParaRPr b="1" sz="21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4" name="Google Shape;144;p3"/>
          <p:cNvGrpSpPr/>
          <p:nvPr/>
        </p:nvGrpSpPr>
        <p:grpSpPr>
          <a:xfrm>
            <a:off x="-2918" y="540421"/>
            <a:ext cx="5943070" cy="121100"/>
            <a:chOff x="0" y="692501"/>
            <a:chExt cx="2624903" cy="97077"/>
          </a:xfrm>
        </p:grpSpPr>
        <p:sp>
          <p:nvSpPr>
            <p:cNvPr id="145" name="Google Shape;145;p3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"/>
          <p:cNvSpPr/>
          <p:nvPr/>
        </p:nvSpPr>
        <p:spPr>
          <a:xfrm>
            <a:off x="-324544" y="32075"/>
            <a:ext cx="678419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Технологичность стартап-проекта</a:t>
            </a:r>
            <a:endParaRPr/>
          </a:p>
        </p:txBody>
      </p:sp>
      <p:sp>
        <p:nvSpPr>
          <p:cNvPr id="153" name="Google Shape;153;p3"/>
          <p:cNvSpPr txBox="1"/>
          <p:nvPr/>
        </p:nvSpPr>
        <p:spPr>
          <a:xfrm>
            <a:off x="67150" y="945200"/>
            <a:ext cx="4968000" cy="42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Проект использует цифровую обработку фотографий с ручной детализацией для преобразования в схемы вышивки с ручной коррекцией деталей. </a:t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Преимущества решения:</a:t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AutoNum type="arabicPeriod"/>
            </a:pPr>
            <a:r>
              <a:rPr lang="ru-RU" sz="15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Простота – доступное ПО и минимальные производственные затраты.</a:t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AutoNum type="arabicPeriod"/>
            </a:pPr>
            <a:r>
              <a:rPr lang="ru-RU" sz="15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Точность – сохранение узнаваемости лиц и исторических деталей.</a:t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AutoNum type="arabicPeriod"/>
            </a:pPr>
            <a:r>
              <a:rPr lang="ru-RU" sz="15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Масштабируемость – легко тиражируется на другие темы (семейные архивы, памятные даты).</a:t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AutoNum type="arabicPeriod"/>
            </a:pPr>
            <a:r>
              <a:rPr lang="ru-RU" sz="15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Персонализация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Имеющийся задел:</a:t>
            </a: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сотрудничество с кафедрой дизайна, владение векторными программами для создания шаблонов и </a:t>
            </a: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макетов</a:t>
            </a: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наличие необходимого оборудования в НовГУ (принтеры, лазерные станки, 3Д принтеры)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4" name="Google Shape;154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67300" y="1391450"/>
            <a:ext cx="3429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" name="Google Shape;160;p4"/>
          <p:cNvGrpSpPr/>
          <p:nvPr/>
        </p:nvGrpSpPr>
        <p:grpSpPr>
          <a:xfrm>
            <a:off x="-2918" y="540421"/>
            <a:ext cx="4214878" cy="170944"/>
            <a:chOff x="0" y="692501"/>
            <a:chExt cx="2624903" cy="97077"/>
          </a:xfrm>
        </p:grpSpPr>
        <p:sp>
          <p:nvSpPr>
            <p:cNvPr id="161" name="Google Shape;161;p4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4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4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6" name="Google Shape;16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4"/>
          <p:cNvSpPr/>
          <p:nvPr/>
        </p:nvSpPr>
        <p:spPr>
          <a:xfrm>
            <a:off x="107504" y="44016"/>
            <a:ext cx="39758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Аналоги и конкуренты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9" name="Google Shape;169;p4"/>
          <p:cNvSpPr txBox="1"/>
          <p:nvPr/>
        </p:nvSpPr>
        <p:spPr>
          <a:xfrm>
            <a:off x="48725" y="894725"/>
            <a:ext cx="5564100" cy="47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Существующие аналоги: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Готовые наборы вышивки (без исторического контекста).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Онлайн-конвертеры фото в схемы (низкое качество, без материалов).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Массовые сувениры ко Дню Победы (открытки, значки).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Конкурентные преимущества: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Уникальные схемы на основе реальных архивных фото.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Полная комплектация (нитки, канва, инструкции).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Персонализация под семейные фото.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Историческая достоверность + эмоциональная ценность.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Востребованность: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Подтверждена спросом на персонализированные товары (70% по </a:t>
            </a: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опросам «Яндекс.Взгляд»</a:t>
            </a: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Актуально к 80-летию Победы – интерес школ, музеев, семей ветеранов.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0" name="Google Shape;170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57675" y="1415700"/>
            <a:ext cx="3226375" cy="322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6" name="Google Shape;176;p5"/>
          <p:cNvGrpSpPr/>
          <p:nvPr/>
        </p:nvGrpSpPr>
        <p:grpSpPr>
          <a:xfrm>
            <a:off x="-2918" y="540420"/>
            <a:ext cx="3854838" cy="153107"/>
            <a:chOff x="0" y="692501"/>
            <a:chExt cx="2624903" cy="97077"/>
          </a:xfrm>
        </p:grpSpPr>
        <p:sp>
          <p:nvSpPr>
            <p:cNvPr id="177" name="Google Shape;177;p5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5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5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2" name="Google Shape;18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5"/>
          <p:cNvSpPr/>
          <p:nvPr/>
        </p:nvSpPr>
        <p:spPr>
          <a:xfrm>
            <a:off x="6963" y="64081"/>
            <a:ext cx="395568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Рынок и потребитель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5" name="Google Shape;185;p5"/>
          <p:cNvSpPr txBox="1"/>
          <p:nvPr/>
        </p:nvSpPr>
        <p:spPr>
          <a:xfrm>
            <a:off x="64800" y="776050"/>
            <a:ext cx="5999100" cy="46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Область применения продукта: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Hand-made индустрия (наборы для творчества)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Образование (школы, патриотические кружки)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Музеи и мемориалы (сувениры, выставки)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Корпоративные подарки (компании, ветеранские организации)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Семейные архивы (персонализированные реликвии)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 и потребитель: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Рынок: РФ, СНГ (емкость ~15 млн любителей рукоделия + 10 млн семей с фото ВОВ)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Сегменты: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B2C: женщины 25-55 лет, увлекающиеся вышивкой (5-7 млн чел.)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B2B: школы (20 тыс.), музеи (500+), бизнес (1-2 тыс. заказов/год)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Потребители: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Семьи ветеранов (сохранение памяти)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Коллекционеры (эксклюзивные арт-объекты)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AutoNum type="arabicPeriod"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Педагоги (интерактивные уроки истории)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Финансовый потенциал: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Годовой объем рынка в нише – до 300 млн руб. (при цене набора 1.5-5 тыс. руб.).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6" name="Google Shape;186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63650" y="1686425"/>
            <a:ext cx="2775300" cy="277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2" name="Google Shape;192;p6"/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193" name="Google Shape;193;p6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8" name="Google Shape;19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6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План реализации проекта</a:t>
            </a:r>
            <a:endParaRPr/>
          </a:p>
        </p:txBody>
      </p:sp>
      <p:sp>
        <p:nvSpPr>
          <p:cNvPr id="201" name="Google Shape;201;p6"/>
          <p:cNvSpPr txBox="1"/>
          <p:nvPr/>
        </p:nvSpPr>
        <p:spPr>
          <a:xfrm>
            <a:off x="153400" y="894725"/>
            <a:ext cx="8906400" cy="46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Ключевая техническая задача:</a:t>
            </a:r>
            <a:b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Разработка алгоритма автоматизированного преобразования фотографий в схемы для вышивки с сохранением исторической достоверности и ручной доработкой деталей.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Ресурсы проекта: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Имеющиеся: ПО, </a:t>
            </a: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прототип схемы</a:t>
            </a: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партнерство с кафедрой, оборудование, команда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Планируемые: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Оборудование: принтеры, ПО для AR-инструкций.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Финансы: 1 млн рублей - грантовые средства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Затраты на реализацию: закупка материалов, заработная плата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Команда: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Основатель (управление).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Дизайнер-технолог (схемы).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Маркетолог (продвижение).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Историк (контент).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Доход: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Продажа наборов (B2C: 1.5-5 тыс. руб./шт., B2B: опт от 50 шт.).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Услуги: персонализация (+30% к цене), мастер-классы.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-"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Лицензирование схем музеям.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Потенциал: 4+ млн руб./год при продаже 1000 наборов.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"/>
          <p:cNvSpPr txBox="1"/>
          <p:nvPr>
            <p:ph type="title"/>
          </p:nvPr>
        </p:nvSpPr>
        <p:spPr>
          <a:xfrm>
            <a:off x="1" y="116632"/>
            <a:ext cx="4499991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400"/>
              <a:buFont typeface="Arial"/>
              <a:buNone/>
            </a:pPr>
            <a:br>
              <a:rPr lang="ru-RU" sz="2400">
                <a:solidFill>
                  <a:srgbClr val="8F00FF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8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7" name="Google Shape;207;p7"/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208" name="Google Shape;208;p7"/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7"/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7"/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7"/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7"/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3" name="Google Shape;21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12" y="5373216"/>
            <a:ext cx="1633955" cy="1287538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7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Квалификация заявителя</a:t>
            </a:r>
            <a:endParaRPr b="1" sz="24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6" name="Google Shape;216;p7"/>
          <p:cNvSpPr txBox="1"/>
          <p:nvPr/>
        </p:nvSpPr>
        <p:spPr>
          <a:xfrm>
            <a:off x="90250" y="1013113"/>
            <a:ext cx="8536500" cy="4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Опыт и образование:</a:t>
            </a:r>
            <a:b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Студент 4 курса по специальности «Технология машиностроения» с активным участием в проектной деятельности (разработка технических решений, работа в команде). Опыт в инновационных проектах: создание прототипов, оптимизация производственных процессов.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Дополнительные компетенции: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Times New Roman"/>
              <a:buChar char="❏"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Профессиональные навыки вышивания (занимаюсь с детства, понимаю нюансы создания схем).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Times New Roman"/>
              <a:buChar char="❏"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Сочетание технического образования и творческого подхода для реализации проекта «Вышивка Памяти».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Практическое применение: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Times New Roman"/>
              <a:buChar char="❏"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Использование инженерных знаний для разработки технологичной части проекта (обработка изображений, логистика).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Times New Roman"/>
              <a:buChar char="❏"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Личное участие в тестировании и улучшении наборов.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Готовность к реализации: Объединяю техническую экспертизу, страсть к рукоделию и управленческие навыки для успешного запуска проекта.</a:t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040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8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8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8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8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8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8"/>
          <p:cNvSpPr txBox="1"/>
          <p:nvPr/>
        </p:nvSpPr>
        <p:spPr>
          <a:xfrm>
            <a:off x="5508104" y="1988840"/>
            <a:ext cx="36723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Почта </a:t>
            </a:r>
            <a:r>
              <a:rPr b="1" lang="ru-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vladik.merkurev@internet.ru</a:t>
            </a:r>
            <a:endParaRPr b="1"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Телефон </a:t>
            </a:r>
            <a:r>
              <a:rPr b="1" lang="ru-RU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89995113425 </a:t>
            </a:r>
            <a:endParaRPr b="1"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8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Спасибо 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 внимание!</a:t>
            </a:r>
            <a:endParaRPr/>
          </a:p>
        </p:txBody>
      </p:sp>
      <p:pic>
        <p:nvPicPr>
          <p:cNvPr id="228" name="Google Shape;22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86922" y="4794411"/>
            <a:ext cx="1857486" cy="1724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 id="230" name="Google Shape;230;p8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8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8"/>
          <p:cNvSpPr/>
          <p:nvPr/>
        </p:nvSpPr>
        <p:spPr>
          <a:xfrm>
            <a:off x="252676" y="1920150"/>
            <a:ext cx="4419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СтС-520205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/>
              <a:t>Меркурьев Владислав Алексеевич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8"/>
          <p:cNvSpPr/>
          <p:nvPr/>
        </p:nvSpPr>
        <p:spPr>
          <a:xfrm>
            <a:off x="611559" y="2711450"/>
            <a:ext cx="3384375" cy="302180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8"/>
          <p:cNvSpPr txBox="1"/>
          <p:nvPr/>
        </p:nvSpPr>
        <p:spPr>
          <a:xfrm>
            <a:off x="1046677" y="3866222"/>
            <a:ext cx="123056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Фото проекта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" name="Google Shape;235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925" y="3246400"/>
            <a:ext cx="2894301" cy="2091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2023-02-08T09:03:57Z</dcterms:created>
  <dc:creator>Позднякова Елена Николаевна</dc:creator>
</cp:coreProperties>
</file>