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6"/>
  </p:notesMasterIdLst>
  <p:sldIdLst>
    <p:sldId id="256" r:id="rId2"/>
    <p:sldId id="269" r:id="rId3"/>
    <p:sldId id="258" r:id="rId4"/>
    <p:sldId id="259" r:id="rId5"/>
    <p:sldId id="260" r:id="rId6"/>
    <p:sldId id="261" r:id="rId7"/>
    <p:sldId id="264" r:id="rId8"/>
    <p:sldId id="270" r:id="rId9"/>
    <p:sldId id="262" r:id="rId10"/>
    <p:sldId id="263" r:id="rId11"/>
    <p:sldId id="265" r:id="rId12"/>
    <p:sldId id="271" r:id="rId13"/>
    <p:sldId id="266" r:id="rId14"/>
    <p:sldId id="268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67F6878-5CD7-4674-BD5A-D1B8651416BF}">
  <a:tblStyle styleId="{E67F6878-5CD7-4674-BD5A-D1B8651416B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84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33820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7712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937"/>
            <a:ext cx="4655700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100" dirty="0" err="1">
                <a:solidFill>
                  <a:schemeClr val="dk1"/>
                </a:solidFill>
              </a:rPr>
              <a:t>EduTech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7" y="1919626"/>
            <a:ext cx="3825300" cy="58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sz="1400" dirty="0"/>
              <a:t>Технический справочник для школьников</a:t>
            </a:r>
            <a:endParaRPr sz="14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7DE0C5-BB13-A9AA-CE9F-76E6E442A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950" y="959020"/>
            <a:ext cx="7976100" cy="600134"/>
          </a:xfrm>
        </p:spPr>
        <p:txBody>
          <a:bodyPr/>
          <a:lstStyle/>
          <a:p>
            <a:r>
              <a:rPr lang="ru-RU" dirty="0"/>
              <a:t>ОПИСАНИЕ ПРОДУКТА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81C4F6-6C0C-C921-34F9-8FCD29D21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2793" y="1678284"/>
            <a:ext cx="5594580" cy="2449871"/>
          </a:xfrm>
        </p:spPr>
        <p:txBody>
          <a:bodyPr/>
          <a:lstStyle/>
          <a:p>
            <a:pPr marL="152400" indent="0">
              <a:buNone/>
            </a:pPr>
            <a:r>
              <a:rPr lang="ru-RU" sz="1600" dirty="0"/>
              <a:t>Мы делаем проект </a:t>
            </a:r>
            <a:r>
              <a:rPr lang="en-US" sz="1600" dirty="0" err="1"/>
              <a:t>EduTech</a:t>
            </a:r>
            <a:r>
              <a:rPr lang="ru-RU" sz="1600" dirty="0"/>
              <a:t>, помогающий школьникам 7-11 классов  технических профилей обучения, а так же учащимся тех. направлений СПО решать проблемы, удобства, оперативного решения и усвоения знаний, при помощи мультифункционального приложения, включающего в себя справочник, калькулятор и других функции по тех. предметам.</a:t>
            </a:r>
          </a:p>
        </p:txBody>
      </p:sp>
      <p:sp>
        <p:nvSpPr>
          <p:cNvPr id="7" name="Google Shape;149;p27">
            <a:extLst>
              <a:ext uri="{FF2B5EF4-FFF2-40B4-BE49-F238E27FC236}">
                <a16:creationId xmlns:a16="http://schemas.microsoft.com/office/drawing/2014/main" id="{F1646C1D-012F-24E7-3F86-13E4A809812B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150;p27">
            <a:extLst>
              <a:ext uri="{FF2B5EF4-FFF2-40B4-BE49-F238E27FC236}">
                <a16:creationId xmlns:a16="http://schemas.microsoft.com/office/drawing/2014/main" id="{DD3E3513-8AFC-E9E2-05AB-F120220A31ED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151;p27">
            <a:extLst>
              <a:ext uri="{FF2B5EF4-FFF2-40B4-BE49-F238E27FC236}">
                <a16:creationId xmlns:a16="http://schemas.microsoft.com/office/drawing/2014/main" id="{EBE37298-741A-E52C-6DD8-2404A5A06AFD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48;p27">
            <a:extLst>
              <a:ext uri="{FF2B5EF4-FFF2-40B4-BE49-F238E27FC236}">
                <a16:creationId xmlns:a16="http://schemas.microsoft.com/office/drawing/2014/main" id="{6A7728F7-B4BB-726D-2659-7C89A8D07731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4F4F2D-A2F6-4572-5296-538FFAC4D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817" y="166358"/>
            <a:ext cx="2433269" cy="497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24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7" y="2216829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dirty="0">
                <a:solidFill>
                  <a:srgbClr val="132C40"/>
                </a:solidFill>
              </a:rPr>
              <a:t>Школьники 7-11 классов</a:t>
            </a:r>
            <a:r>
              <a:rPr lang="en-US" sz="1600" dirty="0">
                <a:solidFill>
                  <a:srgbClr val="132C40"/>
                </a:solidFill>
              </a:rPr>
              <a:t>,</a:t>
            </a:r>
            <a:r>
              <a:rPr lang="ru-RU" sz="1600" b="0" i="0" dirty="0">
                <a:solidFill>
                  <a:schemeClr val="bg2">
                    <a:lumMod val="85000"/>
                    <a:lumOff val="15000"/>
                  </a:schemeClr>
                </a:solidFill>
                <a:effectLst/>
                <a:latin typeface="Raleway" pitchFamily="2" charset="-52"/>
              </a:rPr>
              <a:t> технологических профилей обучения, учащиеся на технических направлениях СПО,</a:t>
            </a:r>
            <a:r>
              <a:rPr lang="ru-RU" sz="1600" dirty="0">
                <a:solidFill>
                  <a:schemeClr val="bg2">
                    <a:lumMod val="85000"/>
                    <a:lumOff val="15000"/>
                  </a:schemeClr>
                </a:solidFill>
                <a:latin typeface="Raleway" pitchFamily="2" charset="-52"/>
              </a:rPr>
              <a:t> </a:t>
            </a:r>
            <a:r>
              <a:rPr lang="ru-RU" sz="1600" dirty="0">
                <a:solidFill>
                  <a:srgbClr val="132C40"/>
                </a:solidFill>
              </a:rPr>
              <a:t>часто испытывающие трудности с техническими предметами и имеющие смартфон (использующие поисковые сервисы, приложения-помощники (</a:t>
            </a:r>
            <a:r>
              <a:rPr lang="en-US" sz="1600" dirty="0">
                <a:solidFill>
                  <a:srgbClr val="132C40"/>
                </a:solidFill>
              </a:rPr>
              <a:t>photomath, geometryx</a:t>
            </a:r>
            <a:r>
              <a:rPr lang="ru-RU" sz="1600" dirty="0">
                <a:solidFill>
                  <a:srgbClr val="132C40"/>
                </a:solidFill>
              </a:rPr>
              <a:t> и так далее)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6817" y="2066081"/>
            <a:ext cx="6568200" cy="1250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dirty="0">
                <a:solidFill>
                  <a:srgbClr val="132C40"/>
                </a:solidFill>
              </a:rPr>
              <a:t>Существующие сервисы и приложения для помощи по тех. предметам не оказывают должного удобства в использовании, когда стоит задача оперативного усвоения знаний из разных областей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01716" y="2396643"/>
            <a:ext cx="7993200" cy="6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dirty="0">
                <a:solidFill>
                  <a:srgbClr val="132C40"/>
                </a:solidFill>
              </a:rPr>
              <a:t>Создание единого приложения предоставляющего функции разных сервисов помощи по математике, физике и информатике.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234052" y="1486331"/>
            <a:ext cx="8372660" cy="3019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команда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200" b="0" i="0" u="none" strike="noStrike" cap="none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EduTech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школьникам и учащимся на технических направлениях СПО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, когда требуется быстро искать информацию для решения задач и усвоения предметов по одному/нескольким технических дисциплинам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быстрого поиска ответов и информации по техническим предметам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приложения, объединяющиего в себе справочники формул по алгебре, геометрии, физике, информатике, а также имеющего встроенные</a:t>
            </a:r>
            <a:r>
              <a:rPr lang="en-US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модули для выполнения разного рода типовых операции по этим техническим дисциплинам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экономию времени, оперативное и удобное усвоение материала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62;p28">
            <a:extLst>
              <a:ext uri="{FF2B5EF4-FFF2-40B4-BE49-F238E27FC236}">
                <a16:creationId xmlns:a16="http://schemas.microsoft.com/office/drawing/2014/main" id="{FB84F20E-2A5B-D5BB-F080-7DFCD331770B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Google Shape;163;p28">
            <a:extLst>
              <a:ext uri="{FF2B5EF4-FFF2-40B4-BE49-F238E27FC236}">
                <a16:creationId xmlns:a16="http://schemas.microsoft.com/office/drawing/2014/main" id="{69579C83-50F9-B9C8-C3DA-3AA8C94D717E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Google Shape;164;p28">
            <a:extLst>
              <a:ext uri="{FF2B5EF4-FFF2-40B4-BE49-F238E27FC236}">
                <a16:creationId xmlns:a16="http://schemas.microsoft.com/office/drawing/2014/main" id="{0EAEDA13-1E6F-3EDE-0CA9-2D8A307896BB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165;p28">
            <a:extLst>
              <a:ext uri="{FF2B5EF4-FFF2-40B4-BE49-F238E27FC236}">
                <a16:creationId xmlns:a16="http://schemas.microsoft.com/office/drawing/2014/main" id="{8050D0B3-08A4-741A-C906-D155E2FB6F37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456817" y="2088579"/>
            <a:ext cx="79932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Мы будем делать приложение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Это будет стоить 2,3 млн рублей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У нас будут покупать</a:t>
            </a:r>
            <a:r>
              <a:rPr lang="en-US" sz="1600" dirty="0"/>
              <a:t> </a:t>
            </a:r>
            <a:r>
              <a:rPr lang="ru-RU" sz="1600" dirty="0"/>
              <a:t>подписку в</a:t>
            </a:r>
            <a:r>
              <a:rPr lang="ru" sz="1600" dirty="0"/>
              <a:t> приложении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600" dirty="0"/>
              <a:t>B2C</a:t>
            </a:r>
            <a:r>
              <a:rPr lang="ru" sz="1600" dirty="0"/>
              <a:t> 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Дополнительно мы можем зарабатывать н</a:t>
            </a:r>
            <a:r>
              <a:rPr lang="ru-RU" sz="1600" dirty="0"/>
              <a:t>а размещении рекламы в приложении</a:t>
            </a:r>
            <a:endParaRPr sz="1600"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7" y="519282"/>
            <a:ext cx="1443103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493332"/>
            <a:ext cx="3312543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Смета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E4E36E-569B-7C84-1AE6-B542E52B7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16" y="1229203"/>
            <a:ext cx="5963225" cy="344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793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56817" y="1883514"/>
            <a:ext cx="799320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Мы работаем на рынке B2C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Наша ЦА - это 6,4 млн.  человек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Наше решение будет стоить 150 рублей - это 960 млн. рублей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Сегменты А и B – 288 млн. рублей (доля от предыдущей суммы)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Сможем заработать в первый год - 48 млн. рублей (доля от доли)</a:t>
            </a:r>
            <a:endParaRPr sz="1600" dirty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4" y="78247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56823" y="74797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CDB719B-214D-4D3E-930A-59A0134B76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719272"/>
              </p:ext>
            </p:extLst>
          </p:nvPr>
        </p:nvGraphicFramePr>
        <p:xfrm>
          <a:off x="467360" y="1362069"/>
          <a:ext cx="8238958" cy="3676655"/>
        </p:xfrm>
        <a:graphic>
          <a:graphicData uri="http://schemas.openxmlformats.org/drawingml/2006/table">
            <a:tbl>
              <a:tblPr firstRow="1" bandRow="1">
                <a:tableStyleId>{E67F6878-5CD7-4674-BD5A-D1B8651416BF}</a:tableStyleId>
              </a:tblPr>
              <a:tblGrid>
                <a:gridCol w="1364378">
                  <a:extLst>
                    <a:ext uri="{9D8B030D-6E8A-4147-A177-3AD203B41FA5}">
                      <a16:colId xmlns:a16="http://schemas.microsoft.com/office/drawing/2014/main" val="3015807369"/>
                    </a:ext>
                  </a:extLst>
                </a:gridCol>
                <a:gridCol w="1374916">
                  <a:extLst>
                    <a:ext uri="{9D8B030D-6E8A-4147-A177-3AD203B41FA5}">
                      <a16:colId xmlns:a16="http://schemas.microsoft.com/office/drawing/2014/main" val="3686463205"/>
                    </a:ext>
                  </a:extLst>
                </a:gridCol>
                <a:gridCol w="1374916">
                  <a:extLst>
                    <a:ext uri="{9D8B030D-6E8A-4147-A177-3AD203B41FA5}">
                      <a16:colId xmlns:a16="http://schemas.microsoft.com/office/drawing/2014/main" val="1656266840"/>
                    </a:ext>
                  </a:extLst>
                </a:gridCol>
                <a:gridCol w="1374916">
                  <a:extLst>
                    <a:ext uri="{9D8B030D-6E8A-4147-A177-3AD203B41FA5}">
                      <a16:colId xmlns:a16="http://schemas.microsoft.com/office/drawing/2014/main" val="1418455781"/>
                    </a:ext>
                  </a:extLst>
                </a:gridCol>
                <a:gridCol w="1374916">
                  <a:extLst>
                    <a:ext uri="{9D8B030D-6E8A-4147-A177-3AD203B41FA5}">
                      <a16:colId xmlns:a16="http://schemas.microsoft.com/office/drawing/2014/main" val="1123529707"/>
                    </a:ext>
                  </a:extLst>
                </a:gridCol>
                <a:gridCol w="1374916">
                  <a:extLst>
                    <a:ext uri="{9D8B030D-6E8A-4147-A177-3AD203B41FA5}">
                      <a16:colId xmlns:a16="http://schemas.microsoft.com/office/drawing/2014/main" val="2741997818"/>
                    </a:ext>
                  </a:extLst>
                </a:gridCol>
              </a:tblGrid>
              <a:tr h="510426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atin typeface="Raleway" pitchFamily="2" charset="-52"/>
                        </a:rPr>
                        <a:t>Критерий/субъект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atin typeface="Raleway" pitchFamily="2" charset="-52"/>
                        </a:rPr>
                        <a:t>Наш проект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Raleway" pitchFamily="2" charset="-52"/>
                        </a:rPr>
                        <a:t>Photomath (</a:t>
                      </a:r>
                      <a:r>
                        <a:rPr lang="ru-RU" sz="900" b="1" dirty="0">
                          <a:latin typeface="Raleway" pitchFamily="2" charset="-52"/>
                        </a:rPr>
                        <a:t>конкурент)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Raleway" pitchFamily="2" charset="-52"/>
                        </a:rPr>
                        <a:t>Geometryx (</a:t>
                      </a:r>
                      <a:r>
                        <a:rPr lang="ru-RU" sz="900" b="1" dirty="0">
                          <a:latin typeface="Raleway" pitchFamily="2" charset="-52"/>
                        </a:rPr>
                        <a:t>конкурент)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atin typeface="Raleway" pitchFamily="2" charset="-52"/>
                        </a:rPr>
                        <a:t>Конверт систем счисления (конкурент)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atin typeface="Raleway" pitchFamily="2" charset="-52"/>
                        </a:rPr>
                        <a:t>Репетитор</a:t>
                      </a:r>
                    </a:p>
                  </a:txBody>
                  <a:tcPr marL="70325" marR="70325" marT="35162" marB="35162"/>
                </a:tc>
                <a:extLst>
                  <a:ext uri="{0D108BD9-81ED-4DB2-BD59-A6C34878D82A}">
                    <a16:rowId xmlns:a16="http://schemas.microsoft.com/office/drawing/2014/main" val="2521614750"/>
                  </a:ext>
                </a:extLst>
              </a:tr>
              <a:tr h="1257663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Функционал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Распознавание по фотографии, справочник формул, помощь в решении задач по алгебре, геометрии, физике и информатике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Распознавание по фотографии, помощь в решении задач по алгебре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Помощь в решении задач по геометрии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Помощь в решении задач по информатике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Помощь в подготовке к экзаменам, олимпиадам, а так же разборе задач </a:t>
                      </a:r>
                      <a:r>
                        <a:rPr lang="ru-RU" sz="900" b="0" dirty="0">
                          <a:latin typeface="Raleway" pitchFamily="2" charset="-52"/>
                        </a:rPr>
                        <a:t>и понимании предмета в целом</a:t>
                      </a:r>
                    </a:p>
                  </a:txBody>
                  <a:tcPr marL="70325" marR="70325" marT="35162" marB="35162"/>
                </a:tc>
                <a:extLst>
                  <a:ext uri="{0D108BD9-81ED-4DB2-BD59-A6C34878D82A}">
                    <a16:rowId xmlns:a16="http://schemas.microsoft.com/office/drawing/2014/main" val="4011052106"/>
                  </a:ext>
                </a:extLst>
              </a:tr>
              <a:tr h="365118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Стоимость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Ежемесячная подписка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Бесплатное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Бесплатное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Бесплатное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4000-5000 за часовое занятие</a:t>
                      </a:r>
                    </a:p>
                  </a:txBody>
                  <a:tcPr marL="70325" marR="70325" marT="35162" marB="35162"/>
                </a:tc>
                <a:extLst>
                  <a:ext uri="{0D108BD9-81ED-4DB2-BD59-A6C34878D82A}">
                    <a16:rowId xmlns:a16="http://schemas.microsoft.com/office/drawing/2014/main" val="1940663075"/>
                  </a:ext>
                </a:extLst>
              </a:tr>
              <a:tr h="468888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Поддержка иностранных языков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Нет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Да (более 40 языков)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Да (более 40 языков)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Нет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Возможна</a:t>
                      </a:r>
                    </a:p>
                  </a:txBody>
                  <a:tcPr marL="70325" marR="70325" marT="35162" marB="35162"/>
                </a:tc>
                <a:extLst>
                  <a:ext uri="{0D108BD9-81ED-4DB2-BD59-A6C34878D82A}">
                    <a16:rowId xmlns:a16="http://schemas.microsoft.com/office/drawing/2014/main" val="996109347"/>
                  </a:ext>
                </a:extLst>
              </a:tr>
              <a:tr h="468888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Теоретическое обоснование формул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Да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Нет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Нет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Да/Нет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Да</a:t>
                      </a:r>
                    </a:p>
                  </a:txBody>
                  <a:tcPr marL="70325" marR="70325" marT="35162" marB="35162"/>
                </a:tc>
                <a:extLst>
                  <a:ext uri="{0D108BD9-81ED-4DB2-BD59-A6C34878D82A}">
                    <a16:rowId xmlns:a16="http://schemas.microsoft.com/office/drawing/2014/main" val="1883036117"/>
                  </a:ext>
                </a:extLst>
              </a:tr>
              <a:tr h="337426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Объяснение решения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Да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Да/Нет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Да/Нет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Да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Да</a:t>
                      </a:r>
                    </a:p>
                  </a:txBody>
                  <a:tcPr marL="70325" marR="70325" marT="35162" marB="35162"/>
                </a:tc>
                <a:extLst>
                  <a:ext uri="{0D108BD9-81ED-4DB2-BD59-A6C34878D82A}">
                    <a16:rowId xmlns:a16="http://schemas.microsoft.com/office/drawing/2014/main" val="1297515899"/>
                  </a:ext>
                </a:extLst>
              </a:tr>
              <a:tr h="268246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Raleway" pitchFamily="2" charset="-52"/>
                        </a:rPr>
                        <a:t>Удобство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Raleway" pitchFamily="2" charset="-52"/>
                        </a:rPr>
                        <a:t>+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Raleway" pitchFamily="2" charset="-52"/>
                        </a:rPr>
                        <a:t>+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Raleway" pitchFamily="2" charset="-52"/>
                        </a:rPr>
                        <a:t>+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Raleway" pitchFamily="2" charset="-52"/>
                        </a:rPr>
                        <a:t>-</a:t>
                      </a:r>
                    </a:p>
                  </a:txBody>
                  <a:tcPr marL="70325" marR="70325" marT="35162" marB="35162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Raleway" pitchFamily="2" charset="-52"/>
                        </a:rPr>
                        <a:t>+/-</a:t>
                      </a:r>
                    </a:p>
                  </a:txBody>
                  <a:tcPr marL="70325" marR="70325" marT="35162" marB="35162"/>
                </a:tc>
                <a:extLst>
                  <a:ext uri="{0D108BD9-81ED-4DB2-BD59-A6C34878D82A}">
                    <a16:rowId xmlns:a16="http://schemas.microsoft.com/office/drawing/2014/main" val="33446191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306346" y="44400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306346" y="1044300"/>
            <a:ext cx="4064735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dirty="0"/>
              <a:t>1 Версия Рекламного баннера</a:t>
            </a:r>
            <a:endParaRPr dirty="0"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4740613-2B5B-3E05-A191-093308A53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751" y="1328283"/>
            <a:ext cx="5126716" cy="36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281681" y="24782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281681" y="934855"/>
            <a:ext cx="4064735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dirty="0"/>
              <a:t>Частично разработанный интерфейс приложения</a:t>
            </a:r>
            <a:endParaRPr dirty="0"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AA16B1-BAFE-2999-B779-9A6D18E3E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36" y="1591310"/>
            <a:ext cx="8442960" cy="230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91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>
            <p:extLst>
              <p:ext uri="{D42A27DB-BD31-4B8C-83A1-F6EECF244321}">
                <p14:modId xmlns:p14="http://schemas.microsoft.com/office/powerpoint/2010/main" val="1929014217"/>
              </p:ext>
            </p:extLst>
          </p:nvPr>
        </p:nvGraphicFramePr>
        <p:xfrm>
          <a:off x="487679" y="921112"/>
          <a:ext cx="6364225" cy="2870599"/>
        </p:xfrm>
        <a:graphic>
          <a:graphicData uri="http://schemas.openxmlformats.org/drawingml/2006/table">
            <a:tbl>
              <a:tblPr>
                <a:noFill/>
                <a:tableStyleId>{E67F6878-5CD7-4674-BD5A-D1B8651416BF}</a:tableStyleId>
              </a:tblPr>
              <a:tblGrid>
                <a:gridCol w="3162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1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159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3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05952" marR="105952" marT="105952" marB="105952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3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05952" marR="105952" marT="105952" marB="105952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3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3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05952" marR="105952" marT="105952" marB="105952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3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Ковыляев</a:t>
                      </a:r>
                      <a:r>
                        <a:rPr lang="ru-RU" sz="13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Константин</a:t>
                      </a:r>
                    </a:p>
                  </a:txBody>
                  <a:tcPr marL="105952" marR="105952" marT="105952" marB="105952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3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3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КОНТРОЛЁР</a:t>
                      </a:r>
                      <a:endParaRPr sz="13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05952" marR="105952" marT="105952" marB="105952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3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Киреев Данил</a:t>
                      </a:r>
                      <a:endParaRPr sz="13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05952" marR="105952" marT="105952" marB="105952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330296"/>
                  </a:ext>
                </a:extLst>
              </a:tr>
              <a:tr h="67709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3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РЕАЛИЗАТОР</a:t>
                      </a:r>
                      <a:endParaRPr sz="13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05952" marR="105952" marT="105952" marB="105952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3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Гималетдинов</a:t>
                      </a:r>
                      <a:r>
                        <a:rPr lang="ru-RU" sz="13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Раиль, </a:t>
                      </a:r>
                      <a:r>
                        <a:rPr lang="ru-RU" sz="13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Гриновский</a:t>
                      </a:r>
                      <a:r>
                        <a:rPr lang="ru-RU" sz="13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Алексей</a:t>
                      </a:r>
                      <a:endParaRPr sz="13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05952" marR="105952" marT="105952" marB="105952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9701050"/>
                  </a:ext>
                </a:extLst>
              </a:tr>
              <a:tr h="5673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3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АНАЛИТИК-СТРАТЕГ</a:t>
                      </a:r>
                      <a:endParaRPr sz="13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05952" marR="105952" marT="105952" marB="105952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3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Котов Илья</a:t>
                      </a:r>
                      <a:endParaRPr sz="13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05952" marR="105952" marT="105952" marB="105952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310274" y="2239142"/>
            <a:ext cx="3603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indent="-203200">
              <a:buSzPts val="1400"/>
              <a:buNone/>
            </a:pPr>
            <a:r>
              <a:rPr lang="ru-RU" sz="1200" u="none" strike="noStrike" cap="none" dirty="0" err="1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Ковыляев</a:t>
            </a:r>
            <a:r>
              <a:rPr lang="ru-RU" sz="1200" u="none" strike="noStrike" cap="none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Константин</a:t>
            </a:r>
            <a:r>
              <a:rPr lang="ru-RU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почта: </a:t>
            </a:r>
            <a:r>
              <a:rPr lang="en-US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kovilyaev_ka@edu.surgu.ru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589CCC-F7C2-8334-4296-A3601D4A1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479" y="374644"/>
            <a:ext cx="2359180" cy="233797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0A95F4-760E-7DBE-564C-344480D651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2906" y="2733782"/>
            <a:ext cx="2418753" cy="24187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7F072C-84A3-E176-550A-75AEEE81431D}"/>
              </a:ext>
            </a:extLst>
          </p:cNvPr>
          <p:cNvSpPr txBox="1"/>
          <p:nvPr/>
        </p:nvSpPr>
        <p:spPr>
          <a:xfrm>
            <a:off x="3913874" y="3529057"/>
            <a:ext cx="2045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Диск, с проблемными интервью и опросами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1463</TotalTime>
  <Words>518</Words>
  <Application>Microsoft Office PowerPoint</Application>
  <PresentationFormat>Экран (16:9)</PresentationFormat>
  <Paragraphs>102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Century Gothic</vt:lpstr>
      <vt:lpstr>Helvetica Neue</vt:lpstr>
      <vt:lpstr>Raleway</vt:lpstr>
      <vt:lpstr>Raleway SemiBold</vt:lpstr>
      <vt:lpstr>Simple Light</vt:lpstr>
      <vt:lpstr>EduTech</vt:lpstr>
      <vt:lpstr>ОПИСАНИЕ ПРОДУКТА</vt:lpstr>
      <vt:lpstr>ЦЕЛЕВАЯ АУДИТОРИЯ</vt:lpstr>
      <vt:lpstr>ПРОБЛЕМА</vt:lpstr>
      <vt:lpstr>РЕШЕНИЕ</vt:lpstr>
      <vt:lpstr>ЦЕННОСТЬ, ЦЕННОСТНОЕ ПРЕДЛОЖЕНИЕ</vt:lpstr>
      <vt:lpstr>БИЗНЕС-МОДЕЛЬ</vt:lpstr>
      <vt:lpstr>Смета</vt:lpstr>
      <vt:lpstr>РЫНОК</vt:lpstr>
      <vt:lpstr>КОНКУРЕНТЫ</vt:lpstr>
      <vt:lpstr>ТЕКУЩИЕ РЕЗУЛЬТАТЫ</vt:lpstr>
      <vt:lpstr>ТЕКУЩИЕ РЕЗУЛЬТАТЫ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Технический справочник для школьников</dc:title>
  <cp:lastModifiedBy>KonstantinUltra</cp:lastModifiedBy>
  <cp:revision>18</cp:revision>
  <dcterms:modified xsi:type="dcterms:W3CDTF">2023-12-05T16:54:46Z</dcterms:modified>
</cp:coreProperties>
</file>