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8" r:id="rId3"/>
    <p:sldId id="257" r:id="rId4"/>
    <p:sldId id="259" r:id="rId5"/>
    <p:sldId id="260" r:id="rId6"/>
    <p:sldId id="261" r:id="rId7"/>
  </p:sldIdLst>
  <p:sldSz cx="12192000" cy="6858000"/>
  <p:notesSz cx="6858000" cy="9144000"/>
  <p:defaultTextStyle>
    <a:defPPr>
      <a:defRPr lang="en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E5DC"/>
    <a:srgbClr val="A4A3A7"/>
    <a:srgbClr val="D5D6DA"/>
    <a:srgbClr val="C5BAB4"/>
    <a:srgbClr val="C6BCB3"/>
    <a:srgbClr val="95816B"/>
    <a:srgbClr val="7C7B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40"/>
  </p:normalViewPr>
  <p:slideViewPr>
    <p:cSldViewPr snapToGrid="0">
      <p:cViewPr varScale="1">
        <p:scale>
          <a:sx n="64" d="100"/>
          <a:sy n="64" d="100"/>
        </p:scale>
        <p:origin x="95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728AD6E-5371-C100-B428-8D81F218E2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4B316B2-E83C-8A62-6171-1A95D0EDEB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488174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FD3210-A64A-1744-BC76-FB887FCDA4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967849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181D47-F046-CDAC-6F28-0E0CCC118C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82581-5847-2644-B3AF-8BEEF8BF1A88}" type="datetimeFigureOut">
              <a:rPr lang="en-US" smtClean="0"/>
              <a:t>4/6/2026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34BD1F-21B0-5046-8F8B-BE714D9B3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8CAAA3-1CCA-E10B-B537-3A6797C96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F2EBB-C2B7-E048-9F0A-6804658660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2763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543D6B-FA4E-5897-29F5-F1333FED77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2DBC26-03F9-5EDE-D369-965CF94622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477A0F-7C2D-02E2-FD9A-401B9B2063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82581-5847-2644-B3AF-8BEEF8BF1A88}" type="datetimeFigureOut">
              <a:rPr lang="en-US" smtClean="0"/>
              <a:t>4/6/2026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789682-0AC9-94CD-B0DB-1D3487E67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D1D3D0-01FE-1104-770A-62D8CDC059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F2EBB-C2B7-E048-9F0A-6804658660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486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4AF2588-010A-42E0-8D1C-78443E26950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7A1068E-F8BB-6F7A-831A-431D8C9D3E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8D2E45-2F0A-0974-C735-4C241AA395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82581-5847-2644-B3AF-8BEEF8BF1A88}" type="datetimeFigureOut">
              <a:rPr lang="en-US" smtClean="0"/>
              <a:t>4/6/2026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6DFF06-FC21-4D57-678C-67B0A8905A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CC1E47-C74D-BF82-A1A2-9ABB1CB34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F2EBB-C2B7-E048-9F0A-6804658660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5268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5517E6-801D-3FB5-D36A-B40BDFFEDE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C6355D-8358-9702-D8A9-345B27E236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A76B24-D7D5-5E0B-CAEC-1BF85B8E5B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82581-5847-2644-B3AF-8BEEF8BF1A88}" type="datetimeFigureOut">
              <a:rPr lang="en-US" smtClean="0"/>
              <a:t>4/6/2026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DE6D23-E51B-9816-7382-2C5163B324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8AC2DA-FD87-CB46-77C4-FA667F1E4D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F2EBB-C2B7-E048-9F0A-6804658660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9710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0A5015-A6D1-0AC8-7445-F114FD1295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D18002-0A03-789B-89D0-EB64FFEB2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DB9B6C-D639-7B3A-52A6-0E4FB712B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82581-5847-2644-B3AF-8BEEF8BF1A88}" type="datetimeFigureOut">
              <a:rPr lang="en-US" smtClean="0"/>
              <a:t>4/6/2026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7A80D9-17D9-F108-6176-F164B701D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A3FC20-A3BE-D8AD-BC7C-21D2ADAF56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F2EBB-C2B7-E048-9F0A-6804658660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8553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1939BA-EE03-6F1E-7D44-0870B71F10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C58F55-C8CC-45AC-8616-F0A3A0F793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C2DF65-7584-8213-ECC6-C8C7FA1F7E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0285F2-CFD7-A994-8CE5-725F2FDCEF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82581-5847-2644-B3AF-8BEEF8BF1A88}" type="datetimeFigureOut">
              <a:rPr lang="en-US" smtClean="0"/>
              <a:t>4/6/2026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81DD60-CB85-160D-CBBA-C17AA0216A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8CC86B-DDB4-6851-BC88-2DAEEF527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F2EBB-C2B7-E048-9F0A-6804658660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3308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DEF418-45BF-2284-6884-19FFEF4CB7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B49C01-5EC8-7309-44D2-CC7506FD4F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443C13-F7EC-60E3-9BD9-35A8DADBAF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CEDF1F4-CF6B-7576-AD36-35EA04920D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E3B349F-5F5F-AF1F-26AF-31F7195920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439D5AA-94BC-8B0D-81DB-7F620C3B7A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82581-5847-2644-B3AF-8BEEF8BF1A88}" type="datetimeFigureOut">
              <a:rPr lang="en-US" smtClean="0"/>
              <a:t>4/6/2026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545FD8-7F0C-93A2-0DB0-3E998580F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ADFBD73-E27F-3327-F72F-38AF175E10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F2EBB-C2B7-E048-9F0A-6804658660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2503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F2827E-C960-CDC1-18F6-4FADEEC606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16F20E6-77FB-5FB6-4EB4-31193234E1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82581-5847-2644-B3AF-8BEEF8BF1A88}" type="datetimeFigureOut">
              <a:rPr lang="en-US" smtClean="0"/>
              <a:t>4/6/2026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98DE47-536A-7B2D-A71F-0340C986D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92723EE-E2FC-C9D4-12D5-83A7046F0F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F2EBB-C2B7-E048-9F0A-6804658660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3821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F21630E-D294-D2A8-D37F-CBE5C367F1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82581-5847-2644-B3AF-8BEEF8BF1A88}" type="datetimeFigureOut">
              <a:rPr lang="en-US" smtClean="0"/>
              <a:t>4/6/2026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5695FA9-242F-81DB-5025-8827D8356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F27D1F-F24E-3016-7BE6-6603B9876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F2EBB-C2B7-E048-9F0A-6804658660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1603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A27C04-172A-2E15-807E-BD0EE268C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A6BE56-6592-4B89-6BD7-821282B0C2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300F09-93FE-503B-48EF-EA028D3DF8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42C4B8-EDD4-E340-0419-B5924513C5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82581-5847-2644-B3AF-8BEEF8BF1A88}" type="datetimeFigureOut">
              <a:rPr lang="en-US" smtClean="0"/>
              <a:t>4/6/2026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06B48A-F5B7-4A01-2973-589CF43068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D2974DD-9969-44EF-1A7E-4D2EA4E33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F2EBB-C2B7-E048-9F0A-6804658660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339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DD6151-6B60-E72C-078A-0EE66B984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78F679E-135D-23E4-2CC3-1E20D27790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2CCC78-ED39-D5AD-B922-3CA02B8063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8BD960-AC67-D8CB-4B1C-FA729AD91F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82581-5847-2644-B3AF-8BEEF8BF1A88}" type="datetimeFigureOut">
              <a:rPr lang="en-US" smtClean="0"/>
              <a:t>4/6/2026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8CAD79-EC4E-9A70-31B3-14D78FE741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21597F-C320-DE1C-4ABD-26465AFBE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DF2EBB-C2B7-E048-9F0A-6804658660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9161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269A677-585E-4D5F-02A4-2ED6C3B04898}"/>
              </a:ext>
            </a:extLst>
          </p:cNvPr>
          <p:cNvSpPr/>
          <p:nvPr userDrawn="1"/>
        </p:nvSpPr>
        <p:spPr>
          <a:xfrm rot="10800000">
            <a:off x="-6" y="0"/>
            <a:ext cx="12192001" cy="6858003"/>
          </a:xfrm>
          <a:prstGeom prst="rect">
            <a:avLst/>
          </a:prstGeom>
          <a:solidFill>
            <a:srgbClr val="EEE5D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4D89F40-1A51-3EBE-A05C-1D78118B82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l="35642" r="17485"/>
          <a:stretch/>
        </p:blipFill>
        <p:spPr>
          <a:xfrm rot="16200000">
            <a:off x="5183188" y="-5183189"/>
            <a:ext cx="1825623" cy="121920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7EF58A6-B013-49B3-9BCC-50BC7069D7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310"/>
            <a:ext cx="10515600" cy="9891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C5991C-46D4-5598-8E34-244C49AF86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ED219C-347D-0C4A-8B3E-C20EF81F23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382581-5847-2644-B3AF-8BEEF8BF1A88}" type="datetimeFigureOut">
              <a:rPr lang="en-US" smtClean="0"/>
              <a:t>4/6/2026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FBCB87-55BC-98BA-0163-071B6F85D2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307090-2912-BE67-3F29-AAAF54FCE9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DF2EBB-C2B7-E048-9F0A-680465866085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629ECB1-A623-2081-5DEE-751607FF0D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/>
          <a:srcRect r="66437"/>
          <a:stretch/>
        </p:blipFill>
        <p:spPr>
          <a:xfrm rot="16200000">
            <a:off x="5442384" y="102073"/>
            <a:ext cx="1307233" cy="12192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1EA045D-8CF2-CA08-0333-7A487477AB4D}"/>
              </a:ext>
            </a:extLst>
          </p:cNvPr>
          <p:cNvSpPr/>
          <p:nvPr userDrawn="1"/>
        </p:nvSpPr>
        <p:spPr>
          <a:xfrm>
            <a:off x="-1" y="5544456"/>
            <a:ext cx="12192001" cy="811894"/>
          </a:xfrm>
          <a:prstGeom prst="rect">
            <a:avLst/>
          </a:prstGeom>
          <a:gradFill>
            <a:gsLst>
              <a:gs pos="0">
                <a:srgbClr val="EEE5DC"/>
              </a:gs>
              <a:gs pos="100000">
                <a:srgbClr val="EEE5DC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D91EE4E-1A49-A22A-9EEA-A9D7BCA5112D}"/>
              </a:ext>
            </a:extLst>
          </p:cNvPr>
          <p:cNvSpPr/>
          <p:nvPr userDrawn="1"/>
        </p:nvSpPr>
        <p:spPr>
          <a:xfrm rot="10800000">
            <a:off x="-2" y="995424"/>
            <a:ext cx="12192001" cy="811894"/>
          </a:xfrm>
          <a:prstGeom prst="rect">
            <a:avLst/>
          </a:prstGeom>
          <a:gradFill>
            <a:gsLst>
              <a:gs pos="0">
                <a:srgbClr val="EEE5DC"/>
              </a:gs>
              <a:gs pos="100000">
                <a:srgbClr val="EEE5DC">
                  <a:alpha val="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41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6BCB3">
            <a:alpha val="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27549BC-E614-AD9C-8432-F3361DB5DF7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3000"/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3000"/>
                    </a14:imgEffect>
                    <a14:imgEffect>
                      <a14:colorTemperature colorTemp="5300"/>
                    </a14:imgEffect>
                    <a14:imgEffect>
                      <a14:saturation sat="0"/>
                    </a14:imgEffect>
                    <a14:imgEffect>
                      <a14:brightnessContrast bright="28000" contrast="44000"/>
                    </a14:imgEffect>
                  </a14:imgLayer>
                </a14:imgProps>
              </a:ext>
            </a:extLst>
          </a:blip>
          <a:srcRect l="10290" t="605" r="13251" b="67124"/>
          <a:stretch/>
        </p:blipFill>
        <p:spPr>
          <a:xfrm>
            <a:off x="2157806" y="0"/>
            <a:ext cx="2563949" cy="1182867"/>
          </a:xfrm>
          <a:prstGeom prst="rect">
            <a:avLst/>
          </a:prstGeom>
          <a:solidFill>
            <a:srgbClr val="C5BAB4"/>
          </a:solidFill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473002B-2D7E-9A75-0FDF-C869C8CE3C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200704" y="4542441"/>
            <a:ext cx="13401782" cy="1967423"/>
          </a:xfrm>
          <a:ln>
            <a:noFill/>
          </a:ln>
        </p:spPr>
        <p:txBody>
          <a:bodyPr>
            <a:normAutofit fontScale="90000"/>
          </a:bodyPr>
          <a:lstStyle/>
          <a:p>
            <a:pPr algn="r"/>
            <a:r>
              <a:rPr lang="ru-RU" dirty="0">
                <a:solidFill>
                  <a:schemeClr val="accent3">
                    <a:lumMod val="75000"/>
                  </a:schemeClr>
                </a:solidFill>
                <a:latin typeface="Impact" panose="020B0806030902050204" pitchFamily="34" charset="0"/>
                <a:cs typeface="Times New Roman" panose="02020603050405020304" pitchFamily="18" charset="0"/>
              </a:rPr>
              <a:t>Г</a:t>
            </a:r>
            <a:r>
              <a:rPr lang="ru-RU" dirty="0">
                <a:solidFill>
                  <a:schemeClr val="accent3">
                    <a:lumMod val="75000"/>
                  </a:schemeClr>
                </a:solidFill>
                <a:effectLst/>
                <a:latin typeface="Impact" panose="020B0806030902050204" pitchFamily="34" charset="0"/>
                <a:cs typeface="Times New Roman" panose="02020603050405020304" pitchFamily="18" charset="0"/>
              </a:rPr>
              <a:t>арант чистопородности</a:t>
            </a:r>
            <a:br>
              <a:rPr lang="ru-RU" dirty="0">
                <a:solidFill>
                  <a:schemeClr val="accent3">
                    <a:lumMod val="75000"/>
                  </a:schemeClr>
                </a:solidFill>
                <a:effectLst/>
                <a:latin typeface="Impact" panose="020B0806030902050204" pitchFamily="34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chemeClr val="accent3">
                    <a:lumMod val="75000"/>
                  </a:schemeClr>
                </a:solidFill>
                <a:effectLst/>
                <a:latin typeface="Impact" panose="020B0806030902050204" pitchFamily="34" charset="0"/>
                <a:cs typeface="Times New Roman" panose="02020603050405020304" pitchFamily="18" charset="0"/>
              </a:rPr>
              <a:t> здоровья и сохранности ваших денег</a:t>
            </a:r>
            <a:br>
              <a:rPr lang="en-US" dirty="0">
                <a:solidFill>
                  <a:schemeClr val="accent3">
                    <a:lumMod val="75000"/>
                  </a:schemeClr>
                </a:solidFill>
                <a:latin typeface="Impact" panose="020B0806030902050204" pitchFamily="34" charset="0"/>
                <a:cs typeface="Times New Roman" panose="02020603050405020304" pitchFamily="18" charset="0"/>
              </a:rPr>
            </a:br>
            <a:endParaRPr lang="en-US" b="1" dirty="0">
              <a:solidFill>
                <a:schemeClr val="accent3">
                  <a:lumMod val="75000"/>
                </a:schemeClr>
              </a:solidFill>
              <a:latin typeface="Corbel" panose="020B0503020204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E5D0E41-8E54-3876-491D-C2BE1DDE9A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4000"/>
                    </a14:imgEffect>
                    <a14:imgEffect>
                      <a14:saturation sat="200000"/>
                    </a14:imgEffect>
                    <a14:imgEffect>
                      <a14:brightnessContrast bright="-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50633" y="-1476577"/>
            <a:ext cx="6801081" cy="682582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18BED48-ABEE-E291-5C41-4B26A0B67EF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 amt="86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53513" t="40614" r="8368" b="22213"/>
          <a:stretch/>
        </p:blipFill>
        <p:spPr>
          <a:xfrm>
            <a:off x="178192" y="-15921"/>
            <a:ext cx="1786597" cy="1904459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9B1E7E95-E2A0-C3CB-A5BC-401FE9D57FB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/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1000"/>
                    </a14:imgEffect>
                    <a14:imgEffect>
                      <a14:colorTemperature colorTemp="11500"/>
                    </a14:imgEffect>
                    <a14:imgEffect>
                      <a14:saturation sat="400000"/>
                    </a14:imgEffect>
                    <a14:imgEffect>
                      <a14:brightnessContrast bright="-16000" contrast="42000"/>
                    </a14:imgEffect>
                  </a14:imgLayer>
                </a14:imgProps>
              </a:ext>
            </a:extLst>
          </a:blip>
          <a:srcRect l="2201" t="47739" r="60656" b="29151"/>
          <a:stretch/>
        </p:blipFill>
        <p:spPr>
          <a:xfrm>
            <a:off x="-379" y="1878326"/>
            <a:ext cx="2143738" cy="1488931"/>
          </a:xfrm>
          <a:prstGeom prst="rect">
            <a:avLst/>
          </a:prstGeom>
          <a:solidFill>
            <a:srgbClr val="D5D6DA"/>
          </a:solidFill>
          <a:ln>
            <a:solidFill>
              <a:srgbClr val="A4A3A7"/>
            </a:solidFill>
          </a:ln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7814CEAA-D9A4-FF00-21CF-A4C510A6AF8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prstClr val="black"/>
              <a:srgbClr val="D9C3A5">
                <a:tint val="50000"/>
                <a:satMod val="180000"/>
              </a:srgbClr>
            </a:duotone>
            <a:alphaModFix amt="5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6000"/>
                    </a14:imgEffect>
                    <a14:imgEffect>
                      <a14:colorTemperature colorTemp="6930"/>
                    </a14:imgEffect>
                    <a14:imgEffect>
                      <a14:saturation sat="14000"/>
                    </a14:imgEffect>
                    <a14:imgEffect>
                      <a14:brightnessContrast bright="42000" contrast="1000"/>
                    </a14:imgEffect>
                  </a14:imgLayer>
                </a14:imgProps>
              </a:ext>
            </a:extLst>
          </a:blip>
          <a:srcRect l="2784" t="88469" r="57627" b="498"/>
          <a:stretch/>
        </p:blipFill>
        <p:spPr>
          <a:xfrm>
            <a:off x="2157806" y="1155322"/>
            <a:ext cx="2563949" cy="781013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04C935F-3CDE-26B3-5984-4709EEA5C6BD}"/>
              </a:ext>
            </a:extLst>
          </p:cNvPr>
          <p:cNvSpPr txBox="1"/>
          <p:nvPr/>
        </p:nvSpPr>
        <p:spPr>
          <a:xfrm>
            <a:off x="178192" y="5711168"/>
            <a:ext cx="39674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highlight>
                  <a:srgbClr val="EEE5DC"/>
                </a:highlight>
              </a:rPr>
              <a:t>Выступает: Новикова Камила Эмильевна  </a:t>
            </a:r>
          </a:p>
          <a:p>
            <a:r>
              <a:rPr lang="ru-RU" sz="2000" dirty="0">
                <a:highlight>
                  <a:srgbClr val="EEE5DC"/>
                </a:highlight>
              </a:rPr>
              <a:t>Контакты: 8 908 069 0605</a:t>
            </a:r>
          </a:p>
        </p:txBody>
      </p:sp>
    </p:spTree>
    <p:extLst>
      <p:ext uri="{BB962C8B-B14F-4D97-AF65-F5344CB8AC3E}">
        <p14:creationId xmlns:p14="http://schemas.microsoft.com/office/powerpoint/2010/main" val="27843403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1820A4-6F41-42C5-97B7-04A953BEFE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40" y="51441"/>
            <a:ext cx="10515600" cy="989114"/>
          </a:xfrm>
        </p:spPr>
        <p:txBody>
          <a:bodyPr/>
          <a:lstStyle/>
          <a:p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Impact" panose="020B0806030902050204" pitchFamily="34" charset="0"/>
              </a:rPr>
              <a:t>Проблемы</a:t>
            </a:r>
            <a:r>
              <a:rPr lang="ru-RU" dirty="0">
                <a:solidFill>
                  <a:schemeClr val="accent3">
                    <a:lumMod val="75000"/>
                  </a:schemeClr>
                </a:solidFill>
                <a:latin typeface="Impact" panose="020B0806030902050204" pitchFamily="34" charset="0"/>
              </a:rPr>
              <a:t> </a:t>
            </a:r>
            <a:endParaRPr lang="en-US" dirty="0">
              <a:solidFill>
                <a:schemeClr val="accent3">
                  <a:lumMod val="75000"/>
                </a:schemeClr>
              </a:solidFill>
              <a:latin typeface="Impact" panose="020B0806030902050204" pitchFamily="34" charset="0"/>
            </a:endParaRPr>
          </a:p>
        </p:txBody>
      </p:sp>
      <p:sp>
        <p:nvSpPr>
          <p:cNvPr id="34" name="Shape 3998">
            <a:extLst>
              <a:ext uri="{FF2B5EF4-FFF2-40B4-BE49-F238E27FC236}">
                <a16:creationId xmlns:a16="http://schemas.microsoft.com/office/drawing/2014/main" id="{5AFEF4C1-F620-93C9-0DDD-A04D71D0E1A2}"/>
              </a:ext>
            </a:extLst>
          </p:cNvPr>
          <p:cNvSpPr/>
          <p:nvPr/>
        </p:nvSpPr>
        <p:spPr>
          <a:xfrm>
            <a:off x="5375276" y="2971801"/>
            <a:ext cx="1620841" cy="1620841"/>
          </a:xfrm>
          <a:prstGeom prst="ellipse">
            <a:avLst/>
          </a:prstGeom>
          <a:solidFill>
            <a:schemeClr val="accent1"/>
          </a:solidFill>
          <a:ln w="76200">
            <a:solidFill>
              <a:schemeClr val="accent1"/>
            </a:solidFill>
            <a:bevel/>
          </a:ln>
        </p:spPr>
        <p:txBody>
          <a:bodyPr lIns="45719" rIns="45719"/>
          <a:lstStyle/>
          <a:p>
            <a:endParaRPr>
              <a:cs typeface="+mn-ea"/>
              <a:sym typeface="+mn-lt"/>
            </a:endParaRPr>
          </a:p>
        </p:txBody>
      </p:sp>
      <p:sp>
        <p:nvSpPr>
          <p:cNvPr id="35" name="Shape 3999">
            <a:extLst>
              <a:ext uri="{FF2B5EF4-FFF2-40B4-BE49-F238E27FC236}">
                <a16:creationId xmlns:a16="http://schemas.microsoft.com/office/drawing/2014/main" id="{DE1E08BF-1A37-4289-4990-8F51A75D8D0D}"/>
              </a:ext>
            </a:extLst>
          </p:cNvPr>
          <p:cNvSpPr/>
          <p:nvPr/>
        </p:nvSpPr>
        <p:spPr>
          <a:xfrm>
            <a:off x="3951289" y="1473200"/>
            <a:ext cx="3398840" cy="192405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600"/>
                </a:moveTo>
                <a:cubicBezTo>
                  <a:pt x="21340" y="15909"/>
                  <a:pt x="21340" y="15909"/>
                  <a:pt x="21340" y="15909"/>
                </a:cubicBezTo>
                <a:cubicBezTo>
                  <a:pt x="20631" y="17347"/>
                  <a:pt x="20631" y="17347"/>
                  <a:pt x="20631" y="17347"/>
                </a:cubicBezTo>
                <a:cubicBezTo>
                  <a:pt x="20562" y="17011"/>
                  <a:pt x="20544" y="16919"/>
                  <a:pt x="20458" y="16582"/>
                </a:cubicBezTo>
                <a:cubicBezTo>
                  <a:pt x="18796" y="10280"/>
                  <a:pt x="14729" y="7129"/>
                  <a:pt x="10783" y="8628"/>
                </a:cubicBezTo>
                <a:cubicBezTo>
                  <a:pt x="10506" y="3794"/>
                  <a:pt x="8204" y="0"/>
                  <a:pt x="5400" y="0"/>
                </a:cubicBezTo>
                <a:cubicBezTo>
                  <a:pt x="2423" y="0"/>
                  <a:pt x="0" y="4283"/>
                  <a:pt x="0" y="9546"/>
                </a:cubicBezTo>
                <a:cubicBezTo>
                  <a:pt x="0" y="13921"/>
                  <a:pt x="1662" y="17592"/>
                  <a:pt x="3912" y="18724"/>
                </a:cubicBezTo>
                <a:cubicBezTo>
                  <a:pt x="3912" y="18755"/>
                  <a:pt x="3912" y="18755"/>
                  <a:pt x="3912" y="18755"/>
                </a:cubicBezTo>
                <a:cubicBezTo>
                  <a:pt x="4050" y="18816"/>
                  <a:pt x="4188" y="18877"/>
                  <a:pt x="4327" y="18938"/>
                </a:cubicBezTo>
                <a:cubicBezTo>
                  <a:pt x="4327" y="18938"/>
                  <a:pt x="4344" y="18938"/>
                  <a:pt x="4344" y="18908"/>
                </a:cubicBezTo>
                <a:cubicBezTo>
                  <a:pt x="4344" y="18938"/>
                  <a:pt x="4344" y="18938"/>
                  <a:pt x="4344" y="18938"/>
                </a:cubicBezTo>
                <a:cubicBezTo>
                  <a:pt x="5244" y="15726"/>
                  <a:pt x="6802" y="12942"/>
                  <a:pt x="8844" y="11290"/>
                </a:cubicBezTo>
                <a:cubicBezTo>
                  <a:pt x="10038" y="10310"/>
                  <a:pt x="10835" y="10066"/>
                  <a:pt x="10852" y="10066"/>
                </a:cubicBezTo>
                <a:cubicBezTo>
                  <a:pt x="14763" y="8505"/>
                  <a:pt x="18727" y="11320"/>
                  <a:pt x="20440" y="17500"/>
                </a:cubicBezTo>
                <a:cubicBezTo>
                  <a:pt x="19333" y="17531"/>
                  <a:pt x="19333" y="17531"/>
                  <a:pt x="19333" y="17531"/>
                </a:cubicBezTo>
                <a:lnTo>
                  <a:pt x="21600" y="21600"/>
                </a:ln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45719" rIns="45719"/>
          <a:lstStyle/>
          <a:p>
            <a:endParaRPr>
              <a:cs typeface="+mn-ea"/>
              <a:sym typeface="+mn-lt"/>
            </a:endParaRPr>
          </a:p>
        </p:txBody>
      </p:sp>
      <p:sp>
        <p:nvSpPr>
          <p:cNvPr id="36" name="Shape 4000">
            <a:extLst>
              <a:ext uri="{FF2B5EF4-FFF2-40B4-BE49-F238E27FC236}">
                <a16:creationId xmlns:a16="http://schemas.microsoft.com/office/drawing/2014/main" id="{D8417AAE-AEFC-607D-8658-7DA5F0E6F202}"/>
              </a:ext>
            </a:extLst>
          </p:cNvPr>
          <p:cNvSpPr/>
          <p:nvPr/>
        </p:nvSpPr>
        <p:spPr>
          <a:xfrm>
            <a:off x="6600827" y="1506540"/>
            <a:ext cx="1918168" cy="34020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0" h="21600" extrusionOk="0">
                <a:moveTo>
                  <a:pt x="0" y="21600"/>
                </a:moveTo>
                <a:cubicBezTo>
                  <a:pt x="5699" y="21341"/>
                  <a:pt x="5699" y="21341"/>
                  <a:pt x="5699" y="21341"/>
                </a:cubicBezTo>
                <a:cubicBezTo>
                  <a:pt x="4228" y="20614"/>
                  <a:pt x="4228" y="20614"/>
                  <a:pt x="4228" y="20614"/>
                </a:cubicBezTo>
                <a:cubicBezTo>
                  <a:pt x="4565" y="20545"/>
                  <a:pt x="4657" y="20528"/>
                  <a:pt x="4994" y="20441"/>
                </a:cubicBezTo>
                <a:cubicBezTo>
                  <a:pt x="11336" y="18798"/>
                  <a:pt x="14461" y="14717"/>
                  <a:pt x="12960" y="10774"/>
                </a:cubicBezTo>
                <a:cubicBezTo>
                  <a:pt x="17801" y="10515"/>
                  <a:pt x="21600" y="8197"/>
                  <a:pt x="21569" y="5396"/>
                </a:cubicBezTo>
                <a:cubicBezTo>
                  <a:pt x="21569" y="2421"/>
                  <a:pt x="17280" y="0"/>
                  <a:pt x="12010" y="0"/>
                </a:cubicBezTo>
                <a:cubicBezTo>
                  <a:pt x="7629" y="17"/>
                  <a:pt x="3952" y="1660"/>
                  <a:pt x="2819" y="3926"/>
                </a:cubicBezTo>
                <a:cubicBezTo>
                  <a:pt x="2819" y="3926"/>
                  <a:pt x="2819" y="3926"/>
                  <a:pt x="2819" y="3926"/>
                </a:cubicBezTo>
                <a:cubicBezTo>
                  <a:pt x="2757" y="4064"/>
                  <a:pt x="2696" y="4202"/>
                  <a:pt x="2635" y="4341"/>
                </a:cubicBezTo>
                <a:cubicBezTo>
                  <a:pt x="2635" y="4341"/>
                  <a:pt x="2635" y="4341"/>
                  <a:pt x="2635" y="4341"/>
                </a:cubicBezTo>
                <a:cubicBezTo>
                  <a:pt x="2635" y="4358"/>
                  <a:pt x="2635" y="4358"/>
                  <a:pt x="2635" y="4358"/>
                </a:cubicBezTo>
                <a:cubicBezTo>
                  <a:pt x="5852" y="5257"/>
                  <a:pt x="8609" y="6814"/>
                  <a:pt x="10294" y="8854"/>
                </a:cubicBezTo>
                <a:cubicBezTo>
                  <a:pt x="11275" y="10030"/>
                  <a:pt x="11520" y="10826"/>
                  <a:pt x="11520" y="10843"/>
                </a:cubicBezTo>
                <a:cubicBezTo>
                  <a:pt x="13083" y="14769"/>
                  <a:pt x="10264" y="18729"/>
                  <a:pt x="4106" y="20441"/>
                </a:cubicBezTo>
                <a:cubicBezTo>
                  <a:pt x="4075" y="19335"/>
                  <a:pt x="4075" y="19335"/>
                  <a:pt x="4075" y="19335"/>
                </a:cubicBezTo>
                <a:lnTo>
                  <a:pt x="0" y="21600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45719" rIns="45719"/>
          <a:lstStyle/>
          <a:p>
            <a:endParaRPr>
              <a:cs typeface="+mn-ea"/>
              <a:sym typeface="+mn-lt"/>
            </a:endParaRPr>
          </a:p>
        </p:txBody>
      </p:sp>
      <p:sp>
        <p:nvSpPr>
          <p:cNvPr id="37" name="Shape 4001">
            <a:extLst>
              <a:ext uri="{FF2B5EF4-FFF2-40B4-BE49-F238E27FC236}">
                <a16:creationId xmlns:a16="http://schemas.microsoft.com/office/drawing/2014/main" id="{2E74E0A3-801F-E7B6-AF86-6EEE5DCC6C50}"/>
              </a:ext>
            </a:extLst>
          </p:cNvPr>
          <p:cNvSpPr/>
          <p:nvPr/>
        </p:nvSpPr>
        <p:spPr>
          <a:xfrm>
            <a:off x="5087940" y="4210053"/>
            <a:ext cx="3439233" cy="18152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85" h="21385" extrusionOk="0">
                <a:moveTo>
                  <a:pt x="0" y="0"/>
                </a:moveTo>
                <a:cubicBezTo>
                  <a:pt x="391" y="5938"/>
                  <a:pt x="391" y="5938"/>
                  <a:pt x="391" y="5938"/>
                </a:cubicBezTo>
                <a:cubicBezTo>
                  <a:pt x="1054" y="4365"/>
                  <a:pt x="1054" y="4365"/>
                  <a:pt x="1054" y="4365"/>
                </a:cubicBezTo>
                <a:cubicBezTo>
                  <a:pt x="1123" y="4718"/>
                  <a:pt x="1140" y="4814"/>
                  <a:pt x="1242" y="5135"/>
                </a:cubicBezTo>
                <a:cubicBezTo>
                  <a:pt x="3010" y="11651"/>
                  <a:pt x="7075" y="14635"/>
                  <a:pt x="10919" y="12774"/>
                </a:cubicBezTo>
                <a:cubicBezTo>
                  <a:pt x="11293" y="17813"/>
                  <a:pt x="13640" y="21600"/>
                  <a:pt x="16396" y="21375"/>
                </a:cubicBezTo>
                <a:cubicBezTo>
                  <a:pt x="19321" y="21151"/>
                  <a:pt x="21600" y="16497"/>
                  <a:pt x="21481" y="10944"/>
                </a:cubicBezTo>
                <a:cubicBezTo>
                  <a:pt x="21379" y="6387"/>
                  <a:pt x="19678" y="2664"/>
                  <a:pt x="17433" y="1637"/>
                </a:cubicBezTo>
                <a:cubicBezTo>
                  <a:pt x="17433" y="1637"/>
                  <a:pt x="17433" y="1637"/>
                  <a:pt x="17433" y="1637"/>
                </a:cubicBezTo>
                <a:cubicBezTo>
                  <a:pt x="17297" y="1573"/>
                  <a:pt x="17161" y="1508"/>
                  <a:pt x="17008" y="1476"/>
                </a:cubicBezTo>
                <a:cubicBezTo>
                  <a:pt x="17008" y="1476"/>
                  <a:pt x="17008" y="1476"/>
                  <a:pt x="17008" y="1476"/>
                </a:cubicBezTo>
                <a:cubicBezTo>
                  <a:pt x="17008" y="1476"/>
                  <a:pt x="17008" y="1476"/>
                  <a:pt x="16991" y="1476"/>
                </a:cubicBezTo>
                <a:cubicBezTo>
                  <a:pt x="16191" y="4911"/>
                  <a:pt x="14729" y="7927"/>
                  <a:pt x="12756" y="9821"/>
                </a:cubicBezTo>
                <a:cubicBezTo>
                  <a:pt x="11616" y="10944"/>
                  <a:pt x="10834" y="11265"/>
                  <a:pt x="10817" y="11265"/>
                </a:cubicBezTo>
                <a:cubicBezTo>
                  <a:pt x="7007" y="13191"/>
                  <a:pt x="3061" y="10527"/>
                  <a:pt x="1225" y="4204"/>
                </a:cubicBezTo>
                <a:cubicBezTo>
                  <a:pt x="2313" y="4076"/>
                  <a:pt x="2313" y="4076"/>
                  <a:pt x="2313" y="4076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45719" rIns="45719"/>
          <a:lstStyle/>
          <a:p>
            <a:endParaRPr>
              <a:cs typeface="+mn-ea"/>
              <a:sym typeface="+mn-lt"/>
            </a:endParaRPr>
          </a:p>
        </p:txBody>
      </p:sp>
      <p:sp>
        <p:nvSpPr>
          <p:cNvPr id="38" name="Shape 4002">
            <a:extLst>
              <a:ext uri="{FF2B5EF4-FFF2-40B4-BE49-F238E27FC236}">
                <a16:creationId xmlns:a16="http://schemas.microsoft.com/office/drawing/2014/main" id="{F06D2F21-0B7B-22DA-D1A8-A06AEE115ED3}"/>
              </a:ext>
            </a:extLst>
          </p:cNvPr>
          <p:cNvSpPr/>
          <p:nvPr/>
        </p:nvSpPr>
        <p:spPr>
          <a:xfrm>
            <a:off x="3961605" y="2670177"/>
            <a:ext cx="1812135" cy="34398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85" h="21470" extrusionOk="0">
                <a:moveTo>
                  <a:pt x="21385" y="0"/>
                </a:moveTo>
                <a:cubicBezTo>
                  <a:pt x="15439" y="391"/>
                  <a:pt x="15439" y="391"/>
                  <a:pt x="15439" y="391"/>
                </a:cubicBezTo>
                <a:cubicBezTo>
                  <a:pt x="17014" y="1054"/>
                  <a:pt x="17014" y="1054"/>
                  <a:pt x="17014" y="1054"/>
                </a:cubicBezTo>
                <a:cubicBezTo>
                  <a:pt x="16660" y="1139"/>
                  <a:pt x="16564" y="1156"/>
                  <a:pt x="16210" y="1241"/>
                </a:cubicBezTo>
                <a:cubicBezTo>
                  <a:pt x="9717" y="3008"/>
                  <a:pt x="6760" y="7070"/>
                  <a:pt x="8624" y="10927"/>
                </a:cubicBezTo>
                <a:cubicBezTo>
                  <a:pt x="3546" y="11301"/>
                  <a:pt x="-215" y="13647"/>
                  <a:pt x="10" y="16400"/>
                </a:cubicBezTo>
                <a:cubicBezTo>
                  <a:pt x="235" y="19323"/>
                  <a:pt x="4896" y="21600"/>
                  <a:pt x="10456" y="21464"/>
                </a:cubicBezTo>
                <a:cubicBezTo>
                  <a:pt x="15021" y="21362"/>
                  <a:pt x="18749" y="19663"/>
                  <a:pt x="19778" y="17419"/>
                </a:cubicBezTo>
                <a:cubicBezTo>
                  <a:pt x="19778" y="17419"/>
                  <a:pt x="19778" y="17419"/>
                  <a:pt x="19778" y="17419"/>
                </a:cubicBezTo>
                <a:cubicBezTo>
                  <a:pt x="19842" y="17283"/>
                  <a:pt x="19906" y="17147"/>
                  <a:pt x="19939" y="16994"/>
                </a:cubicBezTo>
                <a:cubicBezTo>
                  <a:pt x="19939" y="16994"/>
                  <a:pt x="19939" y="16994"/>
                  <a:pt x="19939" y="16994"/>
                </a:cubicBezTo>
                <a:cubicBezTo>
                  <a:pt x="19939" y="16994"/>
                  <a:pt x="19939" y="16994"/>
                  <a:pt x="19939" y="16977"/>
                </a:cubicBezTo>
                <a:cubicBezTo>
                  <a:pt x="16499" y="16179"/>
                  <a:pt x="13478" y="14717"/>
                  <a:pt x="11549" y="12746"/>
                </a:cubicBezTo>
                <a:cubicBezTo>
                  <a:pt x="10424" y="11607"/>
                  <a:pt x="10135" y="10825"/>
                  <a:pt x="10135" y="10808"/>
                </a:cubicBezTo>
                <a:cubicBezTo>
                  <a:pt x="8174" y="7002"/>
                  <a:pt x="10842" y="3059"/>
                  <a:pt x="17174" y="1224"/>
                </a:cubicBezTo>
                <a:cubicBezTo>
                  <a:pt x="17303" y="2311"/>
                  <a:pt x="17303" y="2311"/>
                  <a:pt x="17303" y="2311"/>
                </a:cubicBezTo>
                <a:lnTo>
                  <a:pt x="21385" y="0"/>
                </a:ln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45719" rIns="45719"/>
          <a:lstStyle/>
          <a:p>
            <a:endParaRPr>
              <a:cs typeface="+mn-ea"/>
              <a:sym typeface="+mn-lt"/>
            </a:endParaRPr>
          </a:p>
        </p:txBody>
      </p:sp>
      <p:sp>
        <p:nvSpPr>
          <p:cNvPr id="39" name="Shape 4003">
            <a:extLst>
              <a:ext uri="{FF2B5EF4-FFF2-40B4-BE49-F238E27FC236}">
                <a16:creationId xmlns:a16="http://schemas.microsoft.com/office/drawing/2014/main" id="{5E419A04-3CFB-CA33-8FB7-2E073D04FEF1}"/>
              </a:ext>
            </a:extLst>
          </p:cNvPr>
          <p:cNvSpPr/>
          <p:nvPr/>
        </p:nvSpPr>
        <p:spPr>
          <a:xfrm>
            <a:off x="7615177" y="2038824"/>
            <a:ext cx="331789" cy="4826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8655" y="0"/>
                </a:moveTo>
                <a:cubicBezTo>
                  <a:pt x="2945" y="0"/>
                  <a:pt x="2945" y="0"/>
                  <a:pt x="2945" y="0"/>
                </a:cubicBezTo>
                <a:cubicBezTo>
                  <a:pt x="1227" y="0"/>
                  <a:pt x="0" y="844"/>
                  <a:pt x="0" y="2025"/>
                </a:cubicBezTo>
                <a:cubicBezTo>
                  <a:pt x="0" y="19575"/>
                  <a:pt x="0" y="19575"/>
                  <a:pt x="0" y="19575"/>
                </a:cubicBezTo>
                <a:cubicBezTo>
                  <a:pt x="0" y="20756"/>
                  <a:pt x="1227" y="21600"/>
                  <a:pt x="2945" y="21600"/>
                </a:cubicBezTo>
                <a:cubicBezTo>
                  <a:pt x="18655" y="21600"/>
                  <a:pt x="18655" y="21600"/>
                  <a:pt x="18655" y="21600"/>
                </a:cubicBezTo>
                <a:cubicBezTo>
                  <a:pt x="20373" y="21600"/>
                  <a:pt x="21600" y="20756"/>
                  <a:pt x="21600" y="19575"/>
                </a:cubicBezTo>
                <a:cubicBezTo>
                  <a:pt x="21600" y="2025"/>
                  <a:pt x="21600" y="2025"/>
                  <a:pt x="21600" y="2025"/>
                </a:cubicBezTo>
                <a:cubicBezTo>
                  <a:pt x="21600" y="844"/>
                  <a:pt x="20373" y="0"/>
                  <a:pt x="18655" y="0"/>
                </a:cubicBezTo>
                <a:close/>
                <a:moveTo>
                  <a:pt x="19636" y="19575"/>
                </a:moveTo>
                <a:cubicBezTo>
                  <a:pt x="19636" y="19913"/>
                  <a:pt x="19145" y="20250"/>
                  <a:pt x="18655" y="20250"/>
                </a:cubicBezTo>
                <a:cubicBezTo>
                  <a:pt x="2945" y="20250"/>
                  <a:pt x="2945" y="20250"/>
                  <a:pt x="2945" y="20250"/>
                </a:cubicBezTo>
                <a:cubicBezTo>
                  <a:pt x="2455" y="20250"/>
                  <a:pt x="1964" y="19913"/>
                  <a:pt x="1964" y="19575"/>
                </a:cubicBezTo>
                <a:cubicBezTo>
                  <a:pt x="1964" y="18225"/>
                  <a:pt x="1964" y="18225"/>
                  <a:pt x="1964" y="18225"/>
                </a:cubicBezTo>
                <a:cubicBezTo>
                  <a:pt x="19636" y="18225"/>
                  <a:pt x="19636" y="18225"/>
                  <a:pt x="19636" y="18225"/>
                </a:cubicBezTo>
                <a:lnTo>
                  <a:pt x="19636" y="19575"/>
                </a:lnTo>
                <a:close/>
                <a:moveTo>
                  <a:pt x="19636" y="17550"/>
                </a:moveTo>
                <a:cubicBezTo>
                  <a:pt x="1964" y="17550"/>
                  <a:pt x="1964" y="17550"/>
                  <a:pt x="1964" y="17550"/>
                </a:cubicBezTo>
                <a:cubicBezTo>
                  <a:pt x="1964" y="4050"/>
                  <a:pt x="1964" y="4050"/>
                  <a:pt x="1964" y="4050"/>
                </a:cubicBezTo>
                <a:cubicBezTo>
                  <a:pt x="19636" y="4050"/>
                  <a:pt x="19636" y="4050"/>
                  <a:pt x="19636" y="4050"/>
                </a:cubicBezTo>
                <a:lnTo>
                  <a:pt x="19636" y="17550"/>
                </a:lnTo>
                <a:close/>
                <a:moveTo>
                  <a:pt x="19636" y="3375"/>
                </a:moveTo>
                <a:cubicBezTo>
                  <a:pt x="1964" y="3375"/>
                  <a:pt x="1964" y="3375"/>
                  <a:pt x="1964" y="3375"/>
                </a:cubicBezTo>
                <a:cubicBezTo>
                  <a:pt x="1964" y="2025"/>
                  <a:pt x="1964" y="2025"/>
                  <a:pt x="1964" y="2025"/>
                </a:cubicBezTo>
                <a:cubicBezTo>
                  <a:pt x="1964" y="1687"/>
                  <a:pt x="2455" y="1350"/>
                  <a:pt x="2945" y="1350"/>
                </a:cubicBezTo>
                <a:cubicBezTo>
                  <a:pt x="18655" y="1350"/>
                  <a:pt x="18655" y="1350"/>
                  <a:pt x="18655" y="1350"/>
                </a:cubicBezTo>
                <a:cubicBezTo>
                  <a:pt x="19145" y="1350"/>
                  <a:pt x="19636" y="1687"/>
                  <a:pt x="19636" y="2025"/>
                </a:cubicBezTo>
                <a:lnTo>
                  <a:pt x="19636" y="3375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/>
          <a:lstStyle/>
          <a:p>
            <a:endParaRPr>
              <a:cs typeface="+mn-ea"/>
              <a:sym typeface="+mn-lt"/>
            </a:endParaRPr>
          </a:p>
        </p:txBody>
      </p:sp>
      <p:grpSp>
        <p:nvGrpSpPr>
          <p:cNvPr id="40" name="Group 4008">
            <a:extLst>
              <a:ext uri="{FF2B5EF4-FFF2-40B4-BE49-F238E27FC236}">
                <a16:creationId xmlns:a16="http://schemas.microsoft.com/office/drawing/2014/main" id="{2C00BECF-15D9-18D0-2ECD-2B4B594AE520}"/>
              </a:ext>
            </a:extLst>
          </p:cNvPr>
          <p:cNvGrpSpPr/>
          <p:nvPr/>
        </p:nvGrpSpPr>
        <p:grpSpPr>
          <a:xfrm>
            <a:off x="4534448" y="5085863"/>
            <a:ext cx="481014" cy="422276"/>
            <a:chOff x="0" y="0"/>
            <a:chExt cx="481012" cy="422275"/>
          </a:xfrm>
        </p:grpSpPr>
        <p:sp>
          <p:nvSpPr>
            <p:cNvPr id="41" name="Shape 4006">
              <a:extLst>
                <a:ext uri="{FF2B5EF4-FFF2-40B4-BE49-F238E27FC236}">
                  <a16:creationId xmlns:a16="http://schemas.microsoft.com/office/drawing/2014/main" id="{2678289B-1B8D-7310-C62B-B608029D6326}"/>
                </a:ext>
              </a:extLst>
            </p:cNvPr>
            <p:cNvSpPr/>
            <p:nvPr/>
          </p:nvSpPr>
          <p:spPr>
            <a:xfrm>
              <a:off x="0" y="0"/>
              <a:ext cx="481013" cy="4222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2729"/>
                  </a:moveTo>
                  <a:cubicBezTo>
                    <a:pt x="18900" y="1157"/>
                    <a:pt x="18900" y="1157"/>
                    <a:pt x="18900" y="1157"/>
                  </a:cubicBezTo>
                  <a:cubicBezTo>
                    <a:pt x="18731" y="386"/>
                    <a:pt x="18225" y="0"/>
                    <a:pt x="17550" y="0"/>
                  </a:cubicBezTo>
                  <a:cubicBezTo>
                    <a:pt x="10800" y="0"/>
                    <a:pt x="10800" y="0"/>
                    <a:pt x="10800" y="0"/>
                  </a:cubicBezTo>
                  <a:cubicBezTo>
                    <a:pt x="4050" y="0"/>
                    <a:pt x="4050" y="0"/>
                    <a:pt x="4050" y="0"/>
                  </a:cubicBezTo>
                  <a:cubicBezTo>
                    <a:pt x="3375" y="0"/>
                    <a:pt x="2869" y="386"/>
                    <a:pt x="2700" y="1157"/>
                  </a:cubicBezTo>
                  <a:cubicBezTo>
                    <a:pt x="0" y="12729"/>
                    <a:pt x="0" y="12729"/>
                    <a:pt x="0" y="12729"/>
                  </a:cubicBezTo>
                  <a:cubicBezTo>
                    <a:pt x="0" y="12921"/>
                    <a:pt x="0" y="12921"/>
                    <a:pt x="0" y="13114"/>
                  </a:cubicBezTo>
                  <a:cubicBezTo>
                    <a:pt x="0" y="18514"/>
                    <a:pt x="0" y="18514"/>
                    <a:pt x="0" y="18514"/>
                  </a:cubicBezTo>
                  <a:cubicBezTo>
                    <a:pt x="0" y="20250"/>
                    <a:pt x="1181" y="21600"/>
                    <a:pt x="2700" y="21600"/>
                  </a:cubicBezTo>
                  <a:cubicBezTo>
                    <a:pt x="18900" y="21600"/>
                    <a:pt x="18900" y="21600"/>
                    <a:pt x="18900" y="21600"/>
                  </a:cubicBezTo>
                  <a:cubicBezTo>
                    <a:pt x="20419" y="21600"/>
                    <a:pt x="21600" y="20250"/>
                    <a:pt x="21600" y="18514"/>
                  </a:cubicBezTo>
                  <a:cubicBezTo>
                    <a:pt x="21600" y="13114"/>
                    <a:pt x="21600" y="13114"/>
                    <a:pt x="21600" y="13114"/>
                  </a:cubicBezTo>
                  <a:cubicBezTo>
                    <a:pt x="21600" y="12921"/>
                    <a:pt x="21600" y="12921"/>
                    <a:pt x="21600" y="12729"/>
                  </a:cubicBezTo>
                  <a:close/>
                  <a:moveTo>
                    <a:pt x="20250" y="18514"/>
                  </a:moveTo>
                  <a:cubicBezTo>
                    <a:pt x="20250" y="19286"/>
                    <a:pt x="19575" y="20057"/>
                    <a:pt x="18900" y="20057"/>
                  </a:cubicBezTo>
                  <a:cubicBezTo>
                    <a:pt x="2700" y="20057"/>
                    <a:pt x="2700" y="20057"/>
                    <a:pt x="2700" y="20057"/>
                  </a:cubicBezTo>
                  <a:cubicBezTo>
                    <a:pt x="2025" y="20057"/>
                    <a:pt x="1350" y="19286"/>
                    <a:pt x="1350" y="18514"/>
                  </a:cubicBezTo>
                  <a:cubicBezTo>
                    <a:pt x="1350" y="13114"/>
                    <a:pt x="1350" y="13114"/>
                    <a:pt x="1350" y="13114"/>
                  </a:cubicBezTo>
                  <a:cubicBezTo>
                    <a:pt x="4050" y="1543"/>
                    <a:pt x="4050" y="1543"/>
                    <a:pt x="4050" y="1543"/>
                  </a:cubicBezTo>
                  <a:cubicBezTo>
                    <a:pt x="17550" y="1543"/>
                    <a:pt x="17550" y="1543"/>
                    <a:pt x="17550" y="1543"/>
                  </a:cubicBezTo>
                  <a:cubicBezTo>
                    <a:pt x="20250" y="13114"/>
                    <a:pt x="20250" y="13114"/>
                    <a:pt x="20250" y="13114"/>
                  </a:cubicBezTo>
                  <a:lnTo>
                    <a:pt x="20250" y="18514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cs typeface="+mn-ea"/>
                <a:sym typeface="+mn-lt"/>
              </a:endParaRPr>
            </a:p>
          </p:txBody>
        </p:sp>
        <p:sp>
          <p:nvSpPr>
            <p:cNvPr id="42" name="Shape 4007">
              <a:extLst>
                <a:ext uri="{FF2B5EF4-FFF2-40B4-BE49-F238E27FC236}">
                  <a16:creationId xmlns:a16="http://schemas.microsoft.com/office/drawing/2014/main" id="{9343627A-33FC-740F-CEF3-E23CC021D5B0}"/>
                </a:ext>
              </a:extLst>
            </p:cNvPr>
            <p:cNvSpPr/>
            <p:nvPr/>
          </p:nvSpPr>
          <p:spPr>
            <a:xfrm>
              <a:off x="57150" y="60324"/>
              <a:ext cx="368300" cy="2714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7633" y="0"/>
                  </a:moveTo>
                  <a:cubicBezTo>
                    <a:pt x="3967" y="0"/>
                    <a:pt x="3967" y="0"/>
                    <a:pt x="3967" y="0"/>
                  </a:cubicBezTo>
                  <a:cubicBezTo>
                    <a:pt x="3527" y="0"/>
                    <a:pt x="3306" y="300"/>
                    <a:pt x="3086" y="900"/>
                  </a:cubicBezTo>
                  <a:cubicBezTo>
                    <a:pt x="0" y="15300"/>
                    <a:pt x="0" y="15300"/>
                    <a:pt x="0" y="15300"/>
                  </a:cubicBezTo>
                  <a:cubicBezTo>
                    <a:pt x="0" y="15600"/>
                    <a:pt x="0" y="15900"/>
                    <a:pt x="220" y="16200"/>
                  </a:cubicBezTo>
                  <a:cubicBezTo>
                    <a:pt x="441" y="16500"/>
                    <a:pt x="661" y="16800"/>
                    <a:pt x="882" y="16800"/>
                  </a:cubicBezTo>
                  <a:cubicBezTo>
                    <a:pt x="3527" y="16800"/>
                    <a:pt x="3527" y="16800"/>
                    <a:pt x="3527" y="16800"/>
                  </a:cubicBezTo>
                  <a:cubicBezTo>
                    <a:pt x="4408" y="16800"/>
                    <a:pt x="4408" y="16800"/>
                    <a:pt x="4408" y="16800"/>
                  </a:cubicBezTo>
                  <a:cubicBezTo>
                    <a:pt x="5069" y="16800"/>
                    <a:pt x="5069" y="16800"/>
                    <a:pt x="5069" y="16800"/>
                  </a:cubicBezTo>
                  <a:cubicBezTo>
                    <a:pt x="6171" y="20400"/>
                    <a:pt x="6171" y="20400"/>
                    <a:pt x="6171" y="20400"/>
                  </a:cubicBezTo>
                  <a:cubicBezTo>
                    <a:pt x="6612" y="21000"/>
                    <a:pt x="7053" y="21600"/>
                    <a:pt x="7714" y="21600"/>
                  </a:cubicBezTo>
                  <a:cubicBezTo>
                    <a:pt x="13886" y="21600"/>
                    <a:pt x="13886" y="21600"/>
                    <a:pt x="13886" y="21600"/>
                  </a:cubicBezTo>
                  <a:cubicBezTo>
                    <a:pt x="14547" y="21600"/>
                    <a:pt x="14988" y="21000"/>
                    <a:pt x="15429" y="20400"/>
                  </a:cubicBezTo>
                  <a:cubicBezTo>
                    <a:pt x="16531" y="16800"/>
                    <a:pt x="16531" y="16800"/>
                    <a:pt x="16531" y="16800"/>
                  </a:cubicBezTo>
                  <a:cubicBezTo>
                    <a:pt x="17192" y="16800"/>
                    <a:pt x="17192" y="16800"/>
                    <a:pt x="17192" y="16800"/>
                  </a:cubicBezTo>
                  <a:cubicBezTo>
                    <a:pt x="18073" y="16800"/>
                    <a:pt x="18073" y="16800"/>
                    <a:pt x="18073" y="16800"/>
                  </a:cubicBezTo>
                  <a:cubicBezTo>
                    <a:pt x="20718" y="16800"/>
                    <a:pt x="20718" y="16800"/>
                    <a:pt x="20718" y="16800"/>
                  </a:cubicBezTo>
                  <a:cubicBezTo>
                    <a:pt x="20939" y="16800"/>
                    <a:pt x="21159" y="16500"/>
                    <a:pt x="21380" y="16200"/>
                  </a:cubicBezTo>
                  <a:cubicBezTo>
                    <a:pt x="21600" y="15900"/>
                    <a:pt x="21600" y="15600"/>
                    <a:pt x="21600" y="15300"/>
                  </a:cubicBezTo>
                  <a:cubicBezTo>
                    <a:pt x="18514" y="900"/>
                    <a:pt x="18514" y="900"/>
                    <a:pt x="18514" y="900"/>
                  </a:cubicBezTo>
                  <a:cubicBezTo>
                    <a:pt x="18294" y="300"/>
                    <a:pt x="18073" y="0"/>
                    <a:pt x="17633" y="0"/>
                  </a:cubicBezTo>
                  <a:close/>
                  <a:moveTo>
                    <a:pt x="18073" y="14400"/>
                  </a:moveTo>
                  <a:cubicBezTo>
                    <a:pt x="16531" y="14400"/>
                    <a:pt x="16531" y="14400"/>
                    <a:pt x="16531" y="14400"/>
                  </a:cubicBezTo>
                  <a:cubicBezTo>
                    <a:pt x="15869" y="14400"/>
                    <a:pt x="15429" y="15000"/>
                    <a:pt x="14988" y="15600"/>
                  </a:cubicBezTo>
                  <a:cubicBezTo>
                    <a:pt x="13886" y="19200"/>
                    <a:pt x="13886" y="19200"/>
                    <a:pt x="13886" y="19200"/>
                  </a:cubicBezTo>
                  <a:cubicBezTo>
                    <a:pt x="7714" y="19200"/>
                    <a:pt x="7714" y="19200"/>
                    <a:pt x="7714" y="19200"/>
                  </a:cubicBezTo>
                  <a:cubicBezTo>
                    <a:pt x="6612" y="15600"/>
                    <a:pt x="6612" y="15600"/>
                    <a:pt x="6612" y="15600"/>
                  </a:cubicBezTo>
                  <a:cubicBezTo>
                    <a:pt x="6171" y="15000"/>
                    <a:pt x="5731" y="14400"/>
                    <a:pt x="5069" y="14400"/>
                  </a:cubicBezTo>
                  <a:cubicBezTo>
                    <a:pt x="3527" y="14400"/>
                    <a:pt x="3527" y="14400"/>
                    <a:pt x="3527" y="14400"/>
                  </a:cubicBezTo>
                  <a:cubicBezTo>
                    <a:pt x="1322" y="14400"/>
                    <a:pt x="1322" y="14400"/>
                    <a:pt x="1322" y="14400"/>
                  </a:cubicBezTo>
                  <a:cubicBezTo>
                    <a:pt x="3967" y="1200"/>
                    <a:pt x="3967" y="1200"/>
                    <a:pt x="3967" y="1200"/>
                  </a:cubicBezTo>
                  <a:cubicBezTo>
                    <a:pt x="17633" y="1200"/>
                    <a:pt x="17633" y="1200"/>
                    <a:pt x="17633" y="1200"/>
                  </a:cubicBezTo>
                  <a:cubicBezTo>
                    <a:pt x="20278" y="14400"/>
                    <a:pt x="20278" y="14400"/>
                    <a:pt x="20278" y="14400"/>
                  </a:cubicBezTo>
                  <a:lnTo>
                    <a:pt x="18073" y="1440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cs typeface="+mn-ea"/>
                <a:sym typeface="+mn-lt"/>
              </a:endParaRPr>
            </a:p>
          </p:txBody>
        </p:sp>
      </p:grpSp>
      <p:grpSp>
        <p:nvGrpSpPr>
          <p:cNvPr id="43" name="Group 4012">
            <a:extLst>
              <a:ext uri="{FF2B5EF4-FFF2-40B4-BE49-F238E27FC236}">
                <a16:creationId xmlns:a16="http://schemas.microsoft.com/office/drawing/2014/main" id="{1B187EFE-C8CE-9A59-6B44-757F4E349C8C}"/>
              </a:ext>
            </a:extLst>
          </p:cNvPr>
          <p:cNvGrpSpPr/>
          <p:nvPr/>
        </p:nvGrpSpPr>
        <p:grpSpPr>
          <a:xfrm>
            <a:off x="4533655" y="2133600"/>
            <a:ext cx="482601" cy="301626"/>
            <a:chOff x="0" y="0"/>
            <a:chExt cx="482600" cy="301625"/>
          </a:xfrm>
        </p:grpSpPr>
        <p:sp>
          <p:nvSpPr>
            <p:cNvPr id="44" name="Shape 4009">
              <a:extLst>
                <a:ext uri="{FF2B5EF4-FFF2-40B4-BE49-F238E27FC236}">
                  <a16:creationId xmlns:a16="http://schemas.microsoft.com/office/drawing/2014/main" id="{CB07A3C9-F6D8-3C02-62BF-F4B6642F9204}"/>
                </a:ext>
              </a:extLst>
            </p:cNvPr>
            <p:cNvSpPr/>
            <p:nvPr/>
          </p:nvSpPr>
          <p:spPr>
            <a:xfrm>
              <a:off x="0" y="0"/>
              <a:ext cx="482600" cy="3016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10530"/>
                  </a:moveTo>
                  <a:cubicBezTo>
                    <a:pt x="21600" y="10530"/>
                    <a:pt x="21600" y="10530"/>
                    <a:pt x="21600" y="10530"/>
                  </a:cubicBezTo>
                  <a:cubicBezTo>
                    <a:pt x="21600" y="10530"/>
                    <a:pt x="21600" y="10260"/>
                    <a:pt x="21431" y="10260"/>
                  </a:cubicBezTo>
                  <a:cubicBezTo>
                    <a:pt x="21431" y="10260"/>
                    <a:pt x="21431" y="10260"/>
                    <a:pt x="21431" y="10260"/>
                  </a:cubicBezTo>
                  <a:cubicBezTo>
                    <a:pt x="19575" y="4320"/>
                    <a:pt x="15356" y="0"/>
                    <a:pt x="10800" y="0"/>
                  </a:cubicBezTo>
                  <a:cubicBezTo>
                    <a:pt x="6244" y="0"/>
                    <a:pt x="2025" y="4320"/>
                    <a:pt x="0" y="10260"/>
                  </a:cubicBezTo>
                  <a:cubicBezTo>
                    <a:pt x="0" y="10260"/>
                    <a:pt x="0" y="10260"/>
                    <a:pt x="0" y="10260"/>
                  </a:cubicBezTo>
                  <a:cubicBezTo>
                    <a:pt x="0" y="10260"/>
                    <a:pt x="0" y="10260"/>
                    <a:pt x="0" y="10530"/>
                  </a:cubicBezTo>
                  <a:cubicBezTo>
                    <a:pt x="0" y="10530"/>
                    <a:pt x="0" y="10530"/>
                    <a:pt x="0" y="10530"/>
                  </a:cubicBezTo>
                  <a:cubicBezTo>
                    <a:pt x="0" y="10530"/>
                    <a:pt x="0" y="10800"/>
                    <a:pt x="0" y="10800"/>
                  </a:cubicBezTo>
                  <a:cubicBezTo>
                    <a:pt x="0" y="10800"/>
                    <a:pt x="0" y="11070"/>
                    <a:pt x="0" y="11070"/>
                  </a:cubicBezTo>
                  <a:cubicBezTo>
                    <a:pt x="0" y="11070"/>
                    <a:pt x="0" y="11070"/>
                    <a:pt x="0" y="11070"/>
                  </a:cubicBezTo>
                  <a:cubicBezTo>
                    <a:pt x="0" y="11070"/>
                    <a:pt x="0" y="11070"/>
                    <a:pt x="0" y="11340"/>
                  </a:cubicBezTo>
                  <a:cubicBezTo>
                    <a:pt x="0" y="11340"/>
                    <a:pt x="0" y="11340"/>
                    <a:pt x="0" y="11340"/>
                  </a:cubicBezTo>
                  <a:cubicBezTo>
                    <a:pt x="2025" y="17280"/>
                    <a:pt x="6244" y="21600"/>
                    <a:pt x="10800" y="21600"/>
                  </a:cubicBezTo>
                  <a:cubicBezTo>
                    <a:pt x="15356" y="21600"/>
                    <a:pt x="19575" y="17280"/>
                    <a:pt x="21431" y="11340"/>
                  </a:cubicBezTo>
                  <a:cubicBezTo>
                    <a:pt x="21431" y="11340"/>
                    <a:pt x="21431" y="11340"/>
                    <a:pt x="21431" y="11340"/>
                  </a:cubicBezTo>
                  <a:cubicBezTo>
                    <a:pt x="21600" y="11070"/>
                    <a:pt x="21600" y="11070"/>
                    <a:pt x="21600" y="11070"/>
                  </a:cubicBezTo>
                  <a:cubicBezTo>
                    <a:pt x="21600" y="11070"/>
                    <a:pt x="21600" y="11070"/>
                    <a:pt x="21600" y="11070"/>
                  </a:cubicBezTo>
                  <a:cubicBezTo>
                    <a:pt x="21600" y="11070"/>
                    <a:pt x="21600" y="10800"/>
                    <a:pt x="21600" y="10800"/>
                  </a:cubicBezTo>
                  <a:cubicBezTo>
                    <a:pt x="21600" y="10800"/>
                    <a:pt x="21600" y="10530"/>
                    <a:pt x="21600" y="10530"/>
                  </a:cubicBezTo>
                  <a:close/>
                  <a:moveTo>
                    <a:pt x="10800" y="19440"/>
                  </a:moveTo>
                  <a:cubicBezTo>
                    <a:pt x="6919" y="19440"/>
                    <a:pt x="3206" y="15930"/>
                    <a:pt x="1519" y="10800"/>
                  </a:cubicBezTo>
                  <a:cubicBezTo>
                    <a:pt x="3375" y="5670"/>
                    <a:pt x="6919" y="2160"/>
                    <a:pt x="10800" y="2160"/>
                  </a:cubicBezTo>
                  <a:cubicBezTo>
                    <a:pt x="14513" y="2160"/>
                    <a:pt x="18225" y="5670"/>
                    <a:pt x="20081" y="10800"/>
                  </a:cubicBezTo>
                  <a:cubicBezTo>
                    <a:pt x="18225" y="15930"/>
                    <a:pt x="14513" y="19440"/>
                    <a:pt x="10800" y="1944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cs typeface="+mn-ea"/>
                <a:sym typeface="+mn-lt"/>
              </a:endParaRPr>
            </a:p>
          </p:txBody>
        </p:sp>
        <p:sp>
          <p:nvSpPr>
            <p:cNvPr id="45" name="Shape 4010">
              <a:extLst>
                <a:ext uri="{FF2B5EF4-FFF2-40B4-BE49-F238E27FC236}">
                  <a16:creationId xmlns:a16="http://schemas.microsoft.com/office/drawing/2014/main" id="{02F69714-0049-DA83-2CC4-27B6A764914E}"/>
                </a:ext>
              </a:extLst>
            </p:cNvPr>
            <p:cNvSpPr/>
            <p:nvPr/>
          </p:nvSpPr>
          <p:spPr>
            <a:xfrm>
              <a:off x="180975" y="90486"/>
              <a:ext cx="68264" cy="682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200" y="0"/>
                  </a:moveTo>
                  <a:cubicBezTo>
                    <a:pt x="19200" y="0"/>
                    <a:pt x="19200" y="0"/>
                    <a:pt x="19200" y="0"/>
                  </a:cubicBezTo>
                  <a:cubicBezTo>
                    <a:pt x="8400" y="0"/>
                    <a:pt x="0" y="8400"/>
                    <a:pt x="0" y="19200"/>
                  </a:cubicBezTo>
                  <a:cubicBezTo>
                    <a:pt x="0" y="20400"/>
                    <a:pt x="1200" y="21600"/>
                    <a:pt x="2400" y="21600"/>
                  </a:cubicBezTo>
                  <a:cubicBezTo>
                    <a:pt x="3600" y="21600"/>
                    <a:pt x="4800" y="20400"/>
                    <a:pt x="4800" y="19200"/>
                  </a:cubicBezTo>
                  <a:cubicBezTo>
                    <a:pt x="4800" y="10800"/>
                    <a:pt x="10800" y="4800"/>
                    <a:pt x="19200" y="4800"/>
                  </a:cubicBezTo>
                  <a:cubicBezTo>
                    <a:pt x="19200" y="4800"/>
                    <a:pt x="19200" y="4800"/>
                    <a:pt x="19200" y="4800"/>
                  </a:cubicBezTo>
                  <a:cubicBezTo>
                    <a:pt x="20400" y="4800"/>
                    <a:pt x="21600" y="3600"/>
                    <a:pt x="21600" y="2400"/>
                  </a:cubicBezTo>
                  <a:cubicBezTo>
                    <a:pt x="21600" y="1200"/>
                    <a:pt x="20400" y="0"/>
                    <a:pt x="192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cs typeface="+mn-ea"/>
                <a:sym typeface="+mn-lt"/>
              </a:endParaRPr>
            </a:p>
          </p:txBody>
        </p:sp>
        <p:sp>
          <p:nvSpPr>
            <p:cNvPr id="46" name="Shape 4011">
              <a:extLst>
                <a:ext uri="{FF2B5EF4-FFF2-40B4-BE49-F238E27FC236}">
                  <a16:creationId xmlns:a16="http://schemas.microsoft.com/office/drawing/2014/main" id="{DB663CF2-DA59-002A-70E9-B98D8B10A20E}"/>
                </a:ext>
              </a:extLst>
            </p:cNvPr>
            <p:cNvSpPr/>
            <p:nvPr/>
          </p:nvSpPr>
          <p:spPr>
            <a:xfrm>
              <a:off x="136525" y="46037"/>
              <a:ext cx="209550" cy="209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cubicBezTo>
                    <a:pt x="4629" y="0"/>
                    <a:pt x="0" y="5014"/>
                    <a:pt x="0" y="10800"/>
                  </a:cubicBezTo>
                  <a:cubicBezTo>
                    <a:pt x="0" y="16586"/>
                    <a:pt x="4629" y="21600"/>
                    <a:pt x="10800" y="21600"/>
                  </a:cubicBezTo>
                  <a:cubicBezTo>
                    <a:pt x="16586" y="21600"/>
                    <a:pt x="21600" y="16586"/>
                    <a:pt x="21600" y="10800"/>
                  </a:cubicBezTo>
                  <a:cubicBezTo>
                    <a:pt x="21600" y="5014"/>
                    <a:pt x="16586" y="0"/>
                    <a:pt x="10800" y="0"/>
                  </a:cubicBezTo>
                  <a:close/>
                  <a:moveTo>
                    <a:pt x="10800" y="20057"/>
                  </a:moveTo>
                  <a:cubicBezTo>
                    <a:pt x="5786" y="20057"/>
                    <a:pt x="1543" y="15814"/>
                    <a:pt x="1543" y="10800"/>
                  </a:cubicBezTo>
                  <a:cubicBezTo>
                    <a:pt x="1543" y="5786"/>
                    <a:pt x="5786" y="1543"/>
                    <a:pt x="10800" y="1543"/>
                  </a:cubicBezTo>
                  <a:cubicBezTo>
                    <a:pt x="15814" y="1543"/>
                    <a:pt x="20057" y="5786"/>
                    <a:pt x="20057" y="10800"/>
                  </a:cubicBezTo>
                  <a:cubicBezTo>
                    <a:pt x="20057" y="15814"/>
                    <a:pt x="15814" y="20057"/>
                    <a:pt x="10800" y="20057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cs typeface="+mn-ea"/>
                <a:sym typeface="+mn-lt"/>
              </a:endParaRPr>
            </a:p>
          </p:txBody>
        </p:sp>
      </p:grpSp>
      <p:grpSp>
        <p:nvGrpSpPr>
          <p:cNvPr id="47" name="Group 4016">
            <a:extLst>
              <a:ext uri="{FF2B5EF4-FFF2-40B4-BE49-F238E27FC236}">
                <a16:creationId xmlns:a16="http://schemas.microsoft.com/office/drawing/2014/main" id="{02AFAA2C-13F3-F7B7-6A4C-7F56201CE30B}"/>
              </a:ext>
            </a:extLst>
          </p:cNvPr>
          <p:cNvGrpSpPr/>
          <p:nvPr/>
        </p:nvGrpSpPr>
        <p:grpSpPr>
          <a:xfrm>
            <a:off x="7565964" y="5046176"/>
            <a:ext cx="481077" cy="481014"/>
            <a:chOff x="0" y="0"/>
            <a:chExt cx="481075" cy="481012"/>
          </a:xfrm>
        </p:grpSpPr>
        <p:sp>
          <p:nvSpPr>
            <p:cNvPr id="48" name="Shape 4013">
              <a:extLst>
                <a:ext uri="{FF2B5EF4-FFF2-40B4-BE49-F238E27FC236}">
                  <a16:creationId xmlns:a16="http://schemas.microsoft.com/office/drawing/2014/main" id="{27F044C0-6E44-E52B-3B4E-37FDC2D4BA15}"/>
                </a:ext>
              </a:extLst>
            </p:cNvPr>
            <p:cNvSpPr/>
            <p:nvPr/>
          </p:nvSpPr>
          <p:spPr>
            <a:xfrm>
              <a:off x="261999" y="60325"/>
              <a:ext cx="158751" cy="1571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9543" y="20571"/>
                  </a:moveTo>
                  <a:cubicBezTo>
                    <a:pt x="19543" y="20571"/>
                    <a:pt x="19543" y="20571"/>
                    <a:pt x="19543" y="20571"/>
                  </a:cubicBezTo>
                  <a:cubicBezTo>
                    <a:pt x="19543" y="21086"/>
                    <a:pt x="20057" y="21600"/>
                    <a:pt x="20571" y="21600"/>
                  </a:cubicBezTo>
                  <a:cubicBezTo>
                    <a:pt x="21086" y="21600"/>
                    <a:pt x="21600" y="21086"/>
                    <a:pt x="21600" y="20571"/>
                  </a:cubicBezTo>
                  <a:cubicBezTo>
                    <a:pt x="21600" y="20571"/>
                    <a:pt x="21600" y="20571"/>
                    <a:pt x="21600" y="20571"/>
                  </a:cubicBezTo>
                  <a:cubicBezTo>
                    <a:pt x="21600" y="9257"/>
                    <a:pt x="12343" y="0"/>
                    <a:pt x="1029" y="0"/>
                  </a:cubicBezTo>
                  <a:cubicBezTo>
                    <a:pt x="1029" y="0"/>
                    <a:pt x="1029" y="0"/>
                    <a:pt x="1029" y="0"/>
                  </a:cubicBezTo>
                  <a:cubicBezTo>
                    <a:pt x="514" y="0"/>
                    <a:pt x="0" y="514"/>
                    <a:pt x="0" y="1029"/>
                  </a:cubicBezTo>
                  <a:cubicBezTo>
                    <a:pt x="0" y="1543"/>
                    <a:pt x="514" y="2057"/>
                    <a:pt x="1029" y="2057"/>
                  </a:cubicBezTo>
                  <a:cubicBezTo>
                    <a:pt x="1029" y="2057"/>
                    <a:pt x="1029" y="2057"/>
                    <a:pt x="1029" y="2057"/>
                  </a:cubicBezTo>
                  <a:cubicBezTo>
                    <a:pt x="11314" y="2057"/>
                    <a:pt x="19543" y="10286"/>
                    <a:pt x="19543" y="20571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cs typeface="+mn-ea"/>
                <a:sym typeface="+mn-lt"/>
              </a:endParaRPr>
            </a:p>
          </p:txBody>
        </p:sp>
        <p:sp>
          <p:nvSpPr>
            <p:cNvPr id="49" name="Shape 4014">
              <a:extLst>
                <a:ext uri="{FF2B5EF4-FFF2-40B4-BE49-F238E27FC236}">
                  <a16:creationId xmlns:a16="http://schemas.microsoft.com/office/drawing/2014/main" id="{74734846-1C77-6700-0C91-EEAF8E6421FD}"/>
                </a:ext>
              </a:extLst>
            </p:cNvPr>
            <p:cNvSpPr/>
            <p:nvPr/>
          </p:nvSpPr>
          <p:spPr>
            <a:xfrm>
              <a:off x="0" y="0"/>
              <a:ext cx="480489" cy="4810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6" h="21600" extrusionOk="0">
                  <a:moveTo>
                    <a:pt x="5940" y="675"/>
                  </a:moveTo>
                  <a:cubicBezTo>
                    <a:pt x="5607" y="169"/>
                    <a:pt x="5109" y="0"/>
                    <a:pt x="4610" y="0"/>
                  </a:cubicBezTo>
                  <a:cubicBezTo>
                    <a:pt x="4278" y="0"/>
                    <a:pt x="4112" y="0"/>
                    <a:pt x="3780" y="169"/>
                  </a:cubicBezTo>
                  <a:cubicBezTo>
                    <a:pt x="3115" y="506"/>
                    <a:pt x="2617" y="1181"/>
                    <a:pt x="2617" y="2025"/>
                  </a:cubicBezTo>
                  <a:cubicBezTo>
                    <a:pt x="2617" y="11306"/>
                    <a:pt x="2617" y="11306"/>
                    <a:pt x="2617" y="11306"/>
                  </a:cubicBezTo>
                  <a:cubicBezTo>
                    <a:pt x="623" y="13500"/>
                    <a:pt x="623" y="13500"/>
                    <a:pt x="623" y="13500"/>
                  </a:cubicBezTo>
                  <a:cubicBezTo>
                    <a:pt x="-208" y="14175"/>
                    <a:pt x="-208" y="15525"/>
                    <a:pt x="623" y="16200"/>
                  </a:cubicBezTo>
                  <a:cubicBezTo>
                    <a:pt x="5275" y="20925"/>
                    <a:pt x="5275" y="20925"/>
                    <a:pt x="5275" y="20925"/>
                  </a:cubicBezTo>
                  <a:cubicBezTo>
                    <a:pt x="5607" y="21431"/>
                    <a:pt x="6106" y="21600"/>
                    <a:pt x="6604" y="21600"/>
                  </a:cubicBezTo>
                  <a:cubicBezTo>
                    <a:pt x="7103" y="21600"/>
                    <a:pt x="7601" y="21431"/>
                    <a:pt x="7934" y="20925"/>
                  </a:cubicBezTo>
                  <a:cubicBezTo>
                    <a:pt x="10094" y="18900"/>
                    <a:pt x="10094" y="18900"/>
                    <a:pt x="10094" y="18900"/>
                  </a:cubicBezTo>
                  <a:cubicBezTo>
                    <a:pt x="19232" y="18900"/>
                    <a:pt x="19232" y="18900"/>
                    <a:pt x="19232" y="18900"/>
                  </a:cubicBezTo>
                  <a:cubicBezTo>
                    <a:pt x="20063" y="18900"/>
                    <a:pt x="20727" y="18394"/>
                    <a:pt x="21060" y="17719"/>
                  </a:cubicBezTo>
                  <a:cubicBezTo>
                    <a:pt x="21392" y="16875"/>
                    <a:pt x="21226" y="16031"/>
                    <a:pt x="20561" y="15525"/>
                  </a:cubicBezTo>
                  <a:lnTo>
                    <a:pt x="5940" y="675"/>
                  </a:lnTo>
                  <a:close/>
                  <a:moveTo>
                    <a:pt x="9097" y="17887"/>
                  </a:moveTo>
                  <a:cubicBezTo>
                    <a:pt x="7103" y="20081"/>
                    <a:pt x="7103" y="20081"/>
                    <a:pt x="7103" y="20081"/>
                  </a:cubicBezTo>
                  <a:cubicBezTo>
                    <a:pt x="6937" y="20250"/>
                    <a:pt x="6770" y="20250"/>
                    <a:pt x="6604" y="20250"/>
                  </a:cubicBezTo>
                  <a:cubicBezTo>
                    <a:pt x="6438" y="20250"/>
                    <a:pt x="6272" y="20250"/>
                    <a:pt x="6106" y="20081"/>
                  </a:cubicBezTo>
                  <a:cubicBezTo>
                    <a:pt x="1454" y="15356"/>
                    <a:pt x="1454" y="15356"/>
                    <a:pt x="1454" y="15356"/>
                  </a:cubicBezTo>
                  <a:cubicBezTo>
                    <a:pt x="1287" y="15187"/>
                    <a:pt x="1287" y="15019"/>
                    <a:pt x="1287" y="14850"/>
                  </a:cubicBezTo>
                  <a:cubicBezTo>
                    <a:pt x="1287" y="14681"/>
                    <a:pt x="1287" y="14512"/>
                    <a:pt x="1454" y="14344"/>
                  </a:cubicBezTo>
                  <a:cubicBezTo>
                    <a:pt x="3614" y="12319"/>
                    <a:pt x="3614" y="12319"/>
                    <a:pt x="3614" y="12319"/>
                  </a:cubicBezTo>
                  <a:cubicBezTo>
                    <a:pt x="3614" y="12319"/>
                    <a:pt x="3614" y="12319"/>
                    <a:pt x="3614" y="12319"/>
                  </a:cubicBezTo>
                  <a:cubicBezTo>
                    <a:pt x="9097" y="17887"/>
                    <a:pt x="9097" y="17887"/>
                    <a:pt x="9097" y="17887"/>
                  </a:cubicBezTo>
                  <a:cubicBezTo>
                    <a:pt x="9097" y="17887"/>
                    <a:pt x="9097" y="17887"/>
                    <a:pt x="9097" y="17887"/>
                  </a:cubicBezTo>
                  <a:close/>
                  <a:moveTo>
                    <a:pt x="10094" y="17550"/>
                  </a:moveTo>
                  <a:cubicBezTo>
                    <a:pt x="9927" y="17550"/>
                    <a:pt x="9927" y="17550"/>
                    <a:pt x="9761" y="17550"/>
                  </a:cubicBezTo>
                  <a:cubicBezTo>
                    <a:pt x="3946" y="11644"/>
                    <a:pt x="3946" y="11644"/>
                    <a:pt x="3946" y="11644"/>
                  </a:cubicBezTo>
                  <a:cubicBezTo>
                    <a:pt x="3946" y="11475"/>
                    <a:pt x="3946" y="11475"/>
                    <a:pt x="3946" y="11306"/>
                  </a:cubicBezTo>
                  <a:cubicBezTo>
                    <a:pt x="3946" y="3206"/>
                    <a:pt x="3946" y="3206"/>
                    <a:pt x="3946" y="3206"/>
                  </a:cubicBezTo>
                  <a:cubicBezTo>
                    <a:pt x="18069" y="17550"/>
                    <a:pt x="18069" y="17550"/>
                    <a:pt x="18069" y="17550"/>
                  </a:cubicBezTo>
                  <a:lnTo>
                    <a:pt x="10094" y="17550"/>
                  </a:lnTo>
                  <a:close/>
                  <a:moveTo>
                    <a:pt x="19897" y="17212"/>
                  </a:moveTo>
                  <a:cubicBezTo>
                    <a:pt x="19730" y="17381"/>
                    <a:pt x="19564" y="17550"/>
                    <a:pt x="19232" y="17550"/>
                  </a:cubicBezTo>
                  <a:cubicBezTo>
                    <a:pt x="19066" y="17550"/>
                    <a:pt x="19066" y="17550"/>
                    <a:pt x="19066" y="17550"/>
                  </a:cubicBezTo>
                  <a:cubicBezTo>
                    <a:pt x="3946" y="2194"/>
                    <a:pt x="3946" y="2194"/>
                    <a:pt x="3946" y="2194"/>
                  </a:cubicBezTo>
                  <a:cubicBezTo>
                    <a:pt x="3946" y="2025"/>
                    <a:pt x="3946" y="2025"/>
                    <a:pt x="3946" y="2025"/>
                  </a:cubicBezTo>
                  <a:cubicBezTo>
                    <a:pt x="3946" y="1688"/>
                    <a:pt x="4112" y="1519"/>
                    <a:pt x="4278" y="1350"/>
                  </a:cubicBezTo>
                  <a:cubicBezTo>
                    <a:pt x="4444" y="1350"/>
                    <a:pt x="4444" y="1350"/>
                    <a:pt x="4610" y="1350"/>
                  </a:cubicBezTo>
                  <a:cubicBezTo>
                    <a:pt x="4777" y="1350"/>
                    <a:pt x="4943" y="1350"/>
                    <a:pt x="5109" y="1519"/>
                  </a:cubicBezTo>
                  <a:cubicBezTo>
                    <a:pt x="19730" y="16369"/>
                    <a:pt x="19730" y="16369"/>
                    <a:pt x="19730" y="16369"/>
                  </a:cubicBezTo>
                  <a:cubicBezTo>
                    <a:pt x="19897" y="16537"/>
                    <a:pt x="19897" y="16875"/>
                    <a:pt x="19897" y="17212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cs typeface="+mn-ea"/>
                <a:sym typeface="+mn-lt"/>
              </a:endParaRPr>
            </a:p>
          </p:txBody>
        </p:sp>
        <p:sp>
          <p:nvSpPr>
            <p:cNvPr id="50" name="Shape 4015">
              <a:extLst>
                <a:ext uri="{FF2B5EF4-FFF2-40B4-BE49-F238E27FC236}">
                  <a16:creationId xmlns:a16="http://schemas.microsoft.com/office/drawing/2014/main" id="{678A4524-A2D2-0392-E558-4A778AEE2706}"/>
                </a:ext>
              </a:extLst>
            </p:cNvPr>
            <p:cNvSpPr/>
            <p:nvPr/>
          </p:nvSpPr>
          <p:spPr>
            <a:xfrm>
              <a:off x="254062" y="0"/>
              <a:ext cx="227014" cy="2254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440" y="2880"/>
                  </a:moveTo>
                  <a:cubicBezTo>
                    <a:pt x="1440" y="2880"/>
                    <a:pt x="1440" y="2880"/>
                    <a:pt x="1440" y="2880"/>
                  </a:cubicBezTo>
                  <a:cubicBezTo>
                    <a:pt x="10800" y="2880"/>
                    <a:pt x="18720" y="10800"/>
                    <a:pt x="18720" y="20160"/>
                  </a:cubicBezTo>
                  <a:cubicBezTo>
                    <a:pt x="18720" y="20160"/>
                    <a:pt x="18720" y="20160"/>
                    <a:pt x="18720" y="20160"/>
                  </a:cubicBezTo>
                  <a:cubicBezTo>
                    <a:pt x="18720" y="20880"/>
                    <a:pt x="19440" y="21600"/>
                    <a:pt x="20160" y="21600"/>
                  </a:cubicBezTo>
                  <a:cubicBezTo>
                    <a:pt x="20880" y="21600"/>
                    <a:pt x="21600" y="20880"/>
                    <a:pt x="21600" y="20160"/>
                  </a:cubicBezTo>
                  <a:cubicBezTo>
                    <a:pt x="21600" y="20160"/>
                    <a:pt x="21600" y="20160"/>
                    <a:pt x="21600" y="20160"/>
                  </a:cubicBezTo>
                  <a:cubicBezTo>
                    <a:pt x="21600" y="9000"/>
                    <a:pt x="12600" y="0"/>
                    <a:pt x="1440" y="0"/>
                  </a:cubicBezTo>
                  <a:cubicBezTo>
                    <a:pt x="1440" y="0"/>
                    <a:pt x="1440" y="0"/>
                    <a:pt x="1440" y="0"/>
                  </a:cubicBezTo>
                  <a:cubicBezTo>
                    <a:pt x="720" y="0"/>
                    <a:pt x="0" y="720"/>
                    <a:pt x="0" y="1440"/>
                  </a:cubicBezTo>
                  <a:cubicBezTo>
                    <a:pt x="0" y="2160"/>
                    <a:pt x="720" y="2880"/>
                    <a:pt x="1440" y="288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endParaRPr>
                <a:cs typeface="+mn-ea"/>
                <a:sym typeface="+mn-lt"/>
              </a:endParaRPr>
            </a:p>
          </p:txBody>
        </p:sp>
      </p:grpSp>
      <p:sp>
        <p:nvSpPr>
          <p:cNvPr id="52" name="Shape 4017">
            <a:extLst>
              <a:ext uri="{FF2B5EF4-FFF2-40B4-BE49-F238E27FC236}">
                <a16:creationId xmlns:a16="http://schemas.microsoft.com/office/drawing/2014/main" id="{DBD7207A-E9AD-D5B8-4AA9-87C634E02F9C}"/>
              </a:ext>
            </a:extLst>
          </p:cNvPr>
          <p:cNvSpPr/>
          <p:nvPr/>
        </p:nvSpPr>
        <p:spPr>
          <a:xfrm>
            <a:off x="1755675" y="1842633"/>
            <a:ext cx="2113389" cy="29931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tIns="45719" rIns="45719" bIns="45719" numCol="1" anchor="t">
            <a:spAutoFit/>
          </a:bodyPr>
          <a:lstStyle>
            <a:lvl1pPr algn="r">
              <a:lnSpc>
                <a:spcPct val="150000"/>
              </a:lnSpc>
              <a:defRPr sz="1000"/>
            </a:lvl1pPr>
          </a:lstStyle>
          <a:p>
            <a:pPr>
              <a:defRPr sz="1800"/>
            </a:pPr>
            <a:r>
              <a:rPr lang="en-US" sz="1000" dirty="0">
                <a:cs typeface="+mn-ea"/>
                <a:sym typeface="+mn-lt"/>
              </a:rPr>
              <a:t>.</a:t>
            </a:r>
            <a:endParaRPr sz="1000" dirty="0">
              <a:cs typeface="+mn-ea"/>
              <a:sym typeface="+mn-lt"/>
            </a:endParaRPr>
          </a:p>
        </p:txBody>
      </p:sp>
      <p:sp>
        <p:nvSpPr>
          <p:cNvPr id="63" name="Shape 4029">
            <a:extLst>
              <a:ext uri="{FF2B5EF4-FFF2-40B4-BE49-F238E27FC236}">
                <a16:creationId xmlns:a16="http://schemas.microsoft.com/office/drawing/2014/main" id="{C3BB51C2-C8CF-E81F-929B-2DB89181C3D8}"/>
              </a:ext>
            </a:extLst>
          </p:cNvPr>
          <p:cNvSpPr/>
          <p:nvPr/>
        </p:nvSpPr>
        <p:spPr>
          <a:xfrm>
            <a:off x="5458497" y="3551389"/>
            <a:ext cx="1454398" cy="459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2400">
                <a:solidFill>
                  <a:srgbClr val="FFFFFF"/>
                </a:solidFill>
              </a:defRPr>
            </a:lvl1pPr>
          </a:lstStyle>
          <a:p>
            <a:pPr>
              <a:defRPr sz="1800">
                <a:solidFill>
                  <a:srgbClr val="000000"/>
                </a:solidFill>
              </a:defRPr>
            </a:pPr>
            <a:endParaRPr sz="2400" dirty="0">
              <a:solidFill>
                <a:srgbClr val="FFFFFF"/>
              </a:solidFill>
              <a:cs typeface="+mn-ea"/>
              <a:sym typeface="+mn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0900E86-7490-7874-43B0-5ACA38C146E4}"/>
              </a:ext>
            </a:extLst>
          </p:cNvPr>
          <p:cNvSpPr txBox="1"/>
          <p:nvPr/>
        </p:nvSpPr>
        <p:spPr>
          <a:xfrm>
            <a:off x="306009" y="1842633"/>
            <a:ext cx="4169137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quote-cjk-patch"/>
              </a:rPr>
              <a:t>Покупатели не могут проверить подлинность документов</a:t>
            </a:r>
            <a:r>
              <a:rPr lang="ru-RU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quote-cjk-patch"/>
              </a:rPr>
              <a:t> </a:t>
            </a:r>
          </a:p>
          <a:p>
            <a:pPr algn="l"/>
            <a:r>
              <a:rPr lang="ru-RU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quote-cjk-patch"/>
              </a:rPr>
              <a:t>66</a:t>
            </a:r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quote-cjk-patch"/>
              </a:rPr>
              <a:t>% покупателей переживали при покупке и 83% из них сами проверяли животное </a:t>
            </a:r>
            <a:endParaRPr lang="ru-RU" b="0" i="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quote-cjk-patch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FDDFFAD-1F21-3026-89AC-4073FA3F6DDC}"/>
              </a:ext>
            </a:extLst>
          </p:cNvPr>
          <p:cNvSpPr txBox="1"/>
          <p:nvPr/>
        </p:nvSpPr>
        <p:spPr>
          <a:xfrm>
            <a:off x="204559" y="4973835"/>
            <a:ext cx="375959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highlight>
                  <a:srgbClr val="EEE5DC"/>
                </a:highlight>
              </a:rPr>
              <a:t>Высокий риск мошенничества с предоплатой</a:t>
            </a:r>
          </a:p>
          <a:p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highlight>
                  <a:srgbClr val="EEE5DC"/>
                </a:highlight>
              </a:rPr>
              <a:t>33.3% среди покупателей и 20% заводчиков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8496CAD-5B52-DCCC-1322-E82FC7CB7FB4}"/>
              </a:ext>
            </a:extLst>
          </p:cNvPr>
          <p:cNvSpPr txBox="1"/>
          <p:nvPr/>
        </p:nvSpPr>
        <p:spPr>
          <a:xfrm>
            <a:off x="8177216" y="1763399"/>
            <a:ext cx="4105867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quote-cjk-patch"/>
              </a:rPr>
              <a:t>Отсутствие юридической защиты</a:t>
            </a:r>
          </a:p>
          <a:p>
            <a:pPr algn="r"/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quote-cjk-patch"/>
              </a:rPr>
              <a:t>70% заводчиков готовы платить за дополнительную верификацию их питомника и 66.7% покупателей важна проверка документов</a:t>
            </a:r>
            <a:endParaRPr lang="ru-RU" i="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quote-cjk-patch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982137C-88BE-3452-A0A8-D28DD33AD54A}"/>
              </a:ext>
            </a:extLst>
          </p:cNvPr>
          <p:cNvSpPr txBox="1"/>
          <p:nvPr/>
        </p:nvSpPr>
        <p:spPr>
          <a:xfrm>
            <a:off x="8381487" y="4866788"/>
            <a:ext cx="383280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highlight>
                  <a:srgbClr val="EEE5DC"/>
                </a:highlight>
                <a:latin typeface="quote-cjk-patch"/>
              </a:rPr>
              <a:t>Добросовестные </a:t>
            </a:r>
            <a:r>
              <a:rPr lang="ru-RU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quote-cjk-patch"/>
              </a:rPr>
              <a:t>заводчики не могут подтвердить качество</a:t>
            </a:r>
            <a:r>
              <a:rPr lang="ru-RU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quote-cjk-patch"/>
              </a:rPr>
              <a:t> </a:t>
            </a:r>
          </a:p>
          <a:p>
            <a:pPr algn="r"/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quote-cjk-patch"/>
              </a:rPr>
              <a:t>40% от опрошенных</a:t>
            </a:r>
            <a:endParaRPr lang="ru-RU" b="0" i="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quote-cjk-patch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37DE159-A294-5D7B-C4E5-0F673FB07428}"/>
              </a:ext>
            </a:extLst>
          </p:cNvPr>
          <p:cNvSpPr txBox="1"/>
          <p:nvPr/>
        </p:nvSpPr>
        <p:spPr>
          <a:xfrm>
            <a:off x="4219968" y="6191822"/>
            <a:ext cx="47617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Все данные вязы из проведенных интервью как для заводчиков, так и для покупателей </a:t>
            </a:r>
          </a:p>
        </p:txBody>
      </p:sp>
    </p:spTree>
    <p:extLst>
      <p:ext uri="{BB962C8B-B14F-4D97-AF65-F5344CB8AC3E}">
        <p14:creationId xmlns:p14="http://schemas.microsoft.com/office/powerpoint/2010/main" val="2500267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 advAuto="0"/>
      <p:bldP spid="36" grpId="0" animBg="1" advAuto="0"/>
      <p:bldP spid="37" grpId="0" animBg="1" advAuto="0"/>
      <p:bldP spid="38" grpId="0" animBg="1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1393F0-420E-AA8C-796B-5E0F8188ED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225" y="36113"/>
            <a:ext cx="2989547" cy="836042"/>
          </a:xfrm>
        </p:spPr>
        <p:txBody>
          <a:bodyPr/>
          <a:lstStyle/>
          <a:p>
            <a:r>
              <a: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Impact" panose="020B0806030902050204" pitchFamily="34" charset="0"/>
              </a:rPr>
              <a:t>Решения</a:t>
            </a:r>
            <a:r>
              <a:rPr lang="ru-RU" dirty="0">
                <a:solidFill>
                  <a:schemeClr val="accent3">
                    <a:lumMod val="75000"/>
                  </a:schemeClr>
                </a:solidFill>
                <a:latin typeface="Impact" panose="020B0806030902050204" pitchFamily="34" charset="0"/>
              </a:rPr>
              <a:t> </a:t>
            </a:r>
            <a:endParaRPr lang="en-US" dirty="0">
              <a:solidFill>
                <a:schemeClr val="accent3">
                  <a:lumMod val="75000"/>
                </a:schemeClr>
              </a:solidFill>
              <a:latin typeface="Impact" panose="020B0806030902050204" pitchFamily="34" charset="0"/>
            </a:endParaRPr>
          </a:p>
        </p:txBody>
      </p:sp>
      <p:grpSp>
        <p:nvGrpSpPr>
          <p:cNvPr id="40" name="组合 1">
            <a:extLst>
              <a:ext uri="{FF2B5EF4-FFF2-40B4-BE49-F238E27FC236}">
                <a16:creationId xmlns:a16="http://schemas.microsoft.com/office/drawing/2014/main" id="{19697A22-0B32-CC38-354C-8A20B125F35B}"/>
              </a:ext>
            </a:extLst>
          </p:cNvPr>
          <p:cNvGrpSpPr/>
          <p:nvPr/>
        </p:nvGrpSpPr>
        <p:grpSpPr>
          <a:xfrm>
            <a:off x="3764336" y="1733239"/>
            <a:ext cx="4644575" cy="4115984"/>
            <a:chOff x="3773713" y="1595390"/>
            <a:chExt cx="4644574" cy="4115984"/>
          </a:xfrm>
        </p:grpSpPr>
        <p:sp>
          <p:nvSpPr>
            <p:cNvPr id="41" name="Freeform: Shape 32">
              <a:extLst>
                <a:ext uri="{FF2B5EF4-FFF2-40B4-BE49-F238E27FC236}">
                  <a16:creationId xmlns:a16="http://schemas.microsoft.com/office/drawing/2014/main" id="{B1ED9703-A43A-209E-38AA-9253DEF8DB53}"/>
                </a:ext>
              </a:extLst>
            </p:cNvPr>
            <p:cNvSpPr>
              <a:spLocks/>
            </p:cNvSpPr>
            <p:nvPr/>
          </p:nvSpPr>
          <p:spPr bwMode="auto">
            <a:xfrm>
              <a:off x="4169763" y="1996168"/>
              <a:ext cx="3908733" cy="3445171"/>
            </a:xfrm>
            <a:custGeom>
              <a:avLst/>
              <a:gdLst/>
              <a:ahLst/>
              <a:cxnLst>
                <a:cxn ang="0">
                  <a:pos x="1670" y="1786"/>
                </a:cxn>
                <a:cxn ang="0">
                  <a:pos x="2027" y="1014"/>
                </a:cxn>
                <a:cxn ang="0">
                  <a:pos x="1014" y="0"/>
                </a:cxn>
                <a:cxn ang="0">
                  <a:pos x="0" y="1014"/>
                </a:cxn>
                <a:cxn ang="0">
                  <a:pos x="331" y="1763"/>
                </a:cxn>
              </a:cxnLst>
              <a:rect l="0" t="0" r="r" b="b"/>
              <a:pathLst>
                <a:path w="2027" h="1786">
                  <a:moveTo>
                    <a:pt x="1670" y="1786"/>
                  </a:moveTo>
                  <a:cubicBezTo>
                    <a:pt x="1888" y="1600"/>
                    <a:pt x="2027" y="1323"/>
                    <a:pt x="2027" y="1014"/>
                  </a:cubicBezTo>
                  <a:cubicBezTo>
                    <a:pt x="2027" y="454"/>
                    <a:pt x="1573" y="0"/>
                    <a:pt x="1014" y="0"/>
                  </a:cubicBezTo>
                  <a:cubicBezTo>
                    <a:pt x="454" y="0"/>
                    <a:pt x="0" y="454"/>
                    <a:pt x="0" y="1014"/>
                  </a:cubicBezTo>
                  <a:cubicBezTo>
                    <a:pt x="0" y="1311"/>
                    <a:pt x="128" y="1578"/>
                    <a:pt x="331" y="1763"/>
                  </a:cubicBezTo>
                </a:path>
              </a:pathLst>
            </a:custGeom>
            <a:noFill/>
            <a:ln w="19050" cap="flat">
              <a:solidFill>
                <a:schemeClr val="tx1">
                  <a:lumMod val="65000"/>
                  <a:lumOff val="35000"/>
                </a:schemeClr>
              </a:solidFill>
              <a:prstDash val="solid"/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endParaRPr/>
            </a:p>
          </p:txBody>
        </p:sp>
        <p:grpSp>
          <p:nvGrpSpPr>
            <p:cNvPr id="42" name="Group 3">
              <a:extLst>
                <a:ext uri="{FF2B5EF4-FFF2-40B4-BE49-F238E27FC236}">
                  <a16:creationId xmlns:a16="http://schemas.microsoft.com/office/drawing/2014/main" id="{AA5941C1-8DFB-6CDB-7F6A-6449130EA571}"/>
                </a:ext>
              </a:extLst>
            </p:cNvPr>
            <p:cNvGrpSpPr/>
            <p:nvPr/>
          </p:nvGrpSpPr>
          <p:grpSpPr>
            <a:xfrm>
              <a:off x="5029932" y="3040034"/>
              <a:ext cx="2132136" cy="2012067"/>
              <a:chOff x="5402677" y="3300041"/>
              <a:chExt cx="1594342" cy="1504560"/>
            </a:xfrm>
          </p:grpSpPr>
          <p:grpSp>
            <p:nvGrpSpPr>
              <p:cNvPr id="80" name="Group 33">
                <a:extLst>
                  <a:ext uri="{FF2B5EF4-FFF2-40B4-BE49-F238E27FC236}">
                    <a16:creationId xmlns:a16="http://schemas.microsoft.com/office/drawing/2014/main" id="{5DF6C187-CAC6-796A-E734-1E4CEDBEEB4F}"/>
                  </a:ext>
                </a:extLst>
              </p:cNvPr>
              <p:cNvGrpSpPr/>
              <p:nvPr/>
            </p:nvGrpSpPr>
            <p:grpSpPr>
              <a:xfrm>
                <a:off x="5402677" y="3300041"/>
                <a:ext cx="1594342" cy="1114491"/>
                <a:chOff x="3754438" y="2233613"/>
                <a:chExt cx="1635125" cy="1143000"/>
              </a:xfrm>
            </p:grpSpPr>
            <p:sp>
              <p:nvSpPr>
                <p:cNvPr id="86" name="Freeform: Shape 34">
                  <a:extLst>
                    <a:ext uri="{FF2B5EF4-FFF2-40B4-BE49-F238E27FC236}">
                      <a16:creationId xmlns:a16="http://schemas.microsoft.com/office/drawing/2014/main" id="{17AD033F-6C57-B87B-97AE-8C1049EE1E6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754438" y="2262188"/>
                  <a:ext cx="1635125" cy="1114425"/>
                </a:xfrm>
                <a:custGeom>
                  <a:avLst/>
                  <a:gdLst/>
                  <a:ahLst/>
                  <a:cxnLst>
                    <a:cxn ang="0">
                      <a:pos x="1202" y="800"/>
                    </a:cxn>
                    <a:cxn ang="0">
                      <a:pos x="1182" y="820"/>
                    </a:cxn>
                    <a:cxn ang="0">
                      <a:pos x="20" y="820"/>
                    </a:cxn>
                    <a:cxn ang="0">
                      <a:pos x="0" y="800"/>
                    </a:cxn>
                    <a:cxn ang="0">
                      <a:pos x="0" y="20"/>
                    </a:cxn>
                    <a:cxn ang="0">
                      <a:pos x="20" y="0"/>
                    </a:cxn>
                    <a:cxn ang="0">
                      <a:pos x="1182" y="0"/>
                    </a:cxn>
                    <a:cxn ang="0">
                      <a:pos x="1202" y="20"/>
                    </a:cxn>
                    <a:cxn ang="0">
                      <a:pos x="1202" y="800"/>
                    </a:cxn>
                  </a:cxnLst>
                  <a:rect l="0" t="0" r="r" b="b"/>
                  <a:pathLst>
                    <a:path w="1202" h="820">
                      <a:moveTo>
                        <a:pt x="1202" y="800"/>
                      </a:moveTo>
                      <a:cubicBezTo>
                        <a:pt x="1202" y="811"/>
                        <a:pt x="1193" y="820"/>
                        <a:pt x="1182" y="820"/>
                      </a:cubicBezTo>
                      <a:cubicBezTo>
                        <a:pt x="20" y="820"/>
                        <a:pt x="20" y="820"/>
                        <a:pt x="20" y="820"/>
                      </a:cubicBezTo>
                      <a:cubicBezTo>
                        <a:pt x="9" y="820"/>
                        <a:pt x="0" y="811"/>
                        <a:pt x="0" y="800"/>
                      </a:cubicBezTo>
                      <a:cubicBezTo>
                        <a:pt x="0" y="20"/>
                        <a:pt x="0" y="20"/>
                        <a:pt x="0" y="20"/>
                      </a:cubicBezTo>
                      <a:cubicBezTo>
                        <a:pt x="0" y="9"/>
                        <a:pt x="9" y="0"/>
                        <a:pt x="20" y="0"/>
                      </a:cubicBezTo>
                      <a:cubicBezTo>
                        <a:pt x="1182" y="0"/>
                        <a:pt x="1182" y="0"/>
                        <a:pt x="1182" y="0"/>
                      </a:cubicBezTo>
                      <a:cubicBezTo>
                        <a:pt x="1193" y="0"/>
                        <a:pt x="1202" y="9"/>
                        <a:pt x="1202" y="20"/>
                      </a:cubicBezTo>
                      <a:lnTo>
                        <a:pt x="1202" y="800"/>
                      </a:lnTo>
                      <a:close/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87" name="Rectangle 35">
                  <a:extLst>
                    <a:ext uri="{FF2B5EF4-FFF2-40B4-BE49-F238E27FC236}">
                      <a16:creationId xmlns:a16="http://schemas.microsoft.com/office/drawing/2014/main" id="{3213CF9B-AFB3-C5D8-E31E-47BFCEDD9E4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19525" y="3254375"/>
                  <a:ext cx="1506538" cy="66675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88" name="Freeform: Shape 36">
                  <a:extLst>
                    <a:ext uri="{FF2B5EF4-FFF2-40B4-BE49-F238E27FC236}">
                      <a16:creationId xmlns:a16="http://schemas.microsoft.com/office/drawing/2014/main" id="{86E7556F-3844-24A1-6852-9B6749AD962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72000" y="2233613"/>
                  <a:ext cx="754063" cy="1087437"/>
                </a:xfrm>
                <a:custGeom>
                  <a:avLst/>
                  <a:gdLst/>
                  <a:ahLst/>
                  <a:cxnLst>
                    <a:cxn ang="0">
                      <a:pos x="0" y="800"/>
                    </a:cxn>
                    <a:cxn ang="0">
                      <a:pos x="0" y="72"/>
                    </a:cxn>
                    <a:cxn ang="0">
                      <a:pos x="0" y="70"/>
                    </a:cxn>
                    <a:cxn ang="0">
                      <a:pos x="0" y="64"/>
                    </a:cxn>
                    <a:cxn ang="0">
                      <a:pos x="70" y="0"/>
                    </a:cxn>
                    <a:cxn ang="0">
                      <a:pos x="554" y="0"/>
                    </a:cxn>
                    <a:cxn ang="0">
                      <a:pos x="554" y="758"/>
                    </a:cxn>
                    <a:cxn ang="0">
                      <a:pos x="70" y="758"/>
                    </a:cxn>
                    <a:cxn ang="0">
                      <a:pos x="0" y="800"/>
                    </a:cxn>
                  </a:cxnLst>
                  <a:rect l="0" t="0" r="r" b="b"/>
                  <a:pathLst>
                    <a:path w="554" h="800">
                      <a:moveTo>
                        <a:pt x="0" y="800"/>
                      </a:moveTo>
                      <a:cubicBezTo>
                        <a:pt x="0" y="72"/>
                        <a:pt x="0" y="72"/>
                        <a:pt x="0" y="72"/>
                      </a:cubicBezTo>
                      <a:cubicBezTo>
                        <a:pt x="0" y="72"/>
                        <a:pt x="0" y="71"/>
                        <a:pt x="0" y="70"/>
                      </a:cubicBezTo>
                      <a:cubicBezTo>
                        <a:pt x="0" y="68"/>
                        <a:pt x="0" y="66"/>
                        <a:pt x="0" y="64"/>
                      </a:cubicBezTo>
                      <a:cubicBezTo>
                        <a:pt x="3" y="28"/>
                        <a:pt x="33" y="0"/>
                        <a:pt x="70" y="0"/>
                      </a:cubicBezTo>
                      <a:cubicBezTo>
                        <a:pt x="554" y="0"/>
                        <a:pt x="554" y="0"/>
                        <a:pt x="554" y="0"/>
                      </a:cubicBezTo>
                      <a:cubicBezTo>
                        <a:pt x="554" y="758"/>
                        <a:pt x="554" y="758"/>
                        <a:pt x="554" y="758"/>
                      </a:cubicBezTo>
                      <a:cubicBezTo>
                        <a:pt x="70" y="758"/>
                        <a:pt x="70" y="758"/>
                        <a:pt x="70" y="758"/>
                      </a:cubicBezTo>
                      <a:cubicBezTo>
                        <a:pt x="40" y="758"/>
                        <a:pt x="13" y="775"/>
                        <a:pt x="0" y="800"/>
                      </a:cubicBez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89" name="Freeform: Shape 37">
                  <a:extLst>
                    <a:ext uri="{FF2B5EF4-FFF2-40B4-BE49-F238E27FC236}">
                      <a16:creationId xmlns:a16="http://schemas.microsoft.com/office/drawing/2014/main" id="{488083B2-82D6-F563-1F5B-D23C20C03EE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819525" y="2233613"/>
                  <a:ext cx="752475" cy="1087437"/>
                </a:xfrm>
                <a:custGeom>
                  <a:avLst/>
                  <a:gdLst/>
                  <a:ahLst/>
                  <a:cxnLst>
                    <a:cxn ang="0">
                      <a:pos x="553" y="800"/>
                    </a:cxn>
                    <a:cxn ang="0">
                      <a:pos x="553" y="72"/>
                    </a:cxn>
                    <a:cxn ang="0">
                      <a:pos x="553" y="70"/>
                    </a:cxn>
                    <a:cxn ang="0">
                      <a:pos x="553" y="64"/>
                    </a:cxn>
                    <a:cxn ang="0">
                      <a:pos x="483" y="0"/>
                    </a:cxn>
                    <a:cxn ang="0">
                      <a:pos x="0" y="0"/>
                    </a:cxn>
                    <a:cxn ang="0">
                      <a:pos x="0" y="758"/>
                    </a:cxn>
                    <a:cxn ang="0">
                      <a:pos x="483" y="758"/>
                    </a:cxn>
                    <a:cxn ang="0">
                      <a:pos x="553" y="800"/>
                    </a:cxn>
                  </a:cxnLst>
                  <a:rect l="0" t="0" r="r" b="b"/>
                  <a:pathLst>
                    <a:path w="553" h="800">
                      <a:moveTo>
                        <a:pt x="553" y="800"/>
                      </a:moveTo>
                      <a:cubicBezTo>
                        <a:pt x="553" y="72"/>
                        <a:pt x="553" y="72"/>
                        <a:pt x="553" y="72"/>
                      </a:cubicBezTo>
                      <a:cubicBezTo>
                        <a:pt x="553" y="72"/>
                        <a:pt x="553" y="71"/>
                        <a:pt x="553" y="70"/>
                      </a:cubicBezTo>
                      <a:cubicBezTo>
                        <a:pt x="553" y="68"/>
                        <a:pt x="553" y="66"/>
                        <a:pt x="553" y="64"/>
                      </a:cubicBezTo>
                      <a:cubicBezTo>
                        <a:pt x="550" y="28"/>
                        <a:pt x="520" y="0"/>
                        <a:pt x="483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758"/>
                        <a:pt x="0" y="758"/>
                        <a:pt x="0" y="758"/>
                      </a:cubicBezTo>
                      <a:cubicBezTo>
                        <a:pt x="483" y="758"/>
                        <a:pt x="483" y="758"/>
                        <a:pt x="483" y="758"/>
                      </a:cubicBezTo>
                      <a:cubicBezTo>
                        <a:pt x="513" y="758"/>
                        <a:pt x="540" y="775"/>
                        <a:pt x="553" y="800"/>
                      </a:cubicBez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90" name="Freeform: Shape 38">
                  <a:extLst>
                    <a:ext uri="{FF2B5EF4-FFF2-40B4-BE49-F238E27FC236}">
                      <a16:creationId xmlns:a16="http://schemas.microsoft.com/office/drawing/2014/main" id="{B6E8CC55-00A2-F2E6-F219-189A1464ED5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19613" y="2243138"/>
                  <a:ext cx="52388" cy="1077912"/>
                </a:xfrm>
                <a:custGeom>
                  <a:avLst/>
                  <a:gdLst/>
                  <a:ahLst/>
                  <a:cxnLst>
                    <a:cxn ang="0">
                      <a:pos x="39" y="57"/>
                    </a:cxn>
                    <a:cxn ang="0">
                      <a:pos x="0" y="0"/>
                    </a:cxn>
                    <a:cxn ang="0">
                      <a:pos x="0" y="757"/>
                    </a:cxn>
                    <a:cxn ang="0">
                      <a:pos x="39" y="793"/>
                    </a:cxn>
                    <a:cxn ang="0">
                      <a:pos x="39" y="65"/>
                    </a:cxn>
                    <a:cxn ang="0">
                      <a:pos x="39" y="63"/>
                    </a:cxn>
                    <a:cxn ang="0">
                      <a:pos x="39" y="57"/>
                    </a:cxn>
                  </a:cxnLst>
                  <a:rect l="0" t="0" r="r" b="b"/>
                  <a:pathLst>
                    <a:path w="39" h="793">
                      <a:moveTo>
                        <a:pt x="39" y="57"/>
                      </a:moveTo>
                      <a:cubicBezTo>
                        <a:pt x="37" y="32"/>
                        <a:pt x="21" y="11"/>
                        <a:pt x="0" y="0"/>
                      </a:cubicBezTo>
                      <a:cubicBezTo>
                        <a:pt x="0" y="757"/>
                        <a:pt x="0" y="757"/>
                        <a:pt x="0" y="757"/>
                      </a:cubicBezTo>
                      <a:cubicBezTo>
                        <a:pt x="17" y="764"/>
                        <a:pt x="31" y="777"/>
                        <a:pt x="39" y="793"/>
                      </a:cubicBezTo>
                      <a:cubicBezTo>
                        <a:pt x="39" y="65"/>
                        <a:pt x="39" y="65"/>
                        <a:pt x="39" y="65"/>
                      </a:cubicBezTo>
                      <a:cubicBezTo>
                        <a:pt x="39" y="65"/>
                        <a:pt x="39" y="64"/>
                        <a:pt x="39" y="63"/>
                      </a:cubicBezTo>
                      <a:cubicBezTo>
                        <a:pt x="39" y="61"/>
                        <a:pt x="39" y="59"/>
                        <a:pt x="39" y="57"/>
                      </a:cubicBezTo>
                      <a:close/>
                    </a:path>
                  </a:pathLst>
                </a:custGeom>
                <a:solidFill>
                  <a:schemeClr val="bg1">
                    <a:lumMod val="95000"/>
                  </a:schemeClr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91" name="Rectangle 39">
                  <a:extLst>
                    <a:ext uri="{FF2B5EF4-FFF2-40B4-BE49-F238E27FC236}">
                      <a16:creationId xmlns:a16="http://schemas.microsoft.com/office/drawing/2014/main" id="{ACC59B7C-8366-3ED5-1ACE-74C6062A55C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67250" y="2414588"/>
                  <a:ext cx="557213" cy="34925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92" name="Rectangle 40">
                  <a:extLst>
                    <a:ext uri="{FF2B5EF4-FFF2-40B4-BE49-F238E27FC236}">
                      <a16:creationId xmlns:a16="http://schemas.microsoft.com/office/drawing/2014/main" id="{700C54BD-B33C-D9C1-EDA9-36A10F476DD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67250" y="2543175"/>
                  <a:ext cx="557213" cy="34925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93" name="Rectangle 41">
                  <a:extLst>
                    <a:ext uri="{FF2B5EF4-FFF2-40B4-BE49-F238E27FC236}">
                      <a16:creationId xmlns:a16="http://schemas.microsoft.com/office/drawing/2014/main" id="{BA9162B5-6A9B-EEC7-8E54-2D7E408AAFB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67250" y="2673350"/>
                  <a:ext cx="557213" cy="34925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94" name="Rectangle 42">
                  <a:extLst>
                    <a:ext uri="{FF2B5EF4-FFF2-40B4-BE49-F238E27FC236}">
                      <a16:creationId xmlns:a16="http://schemas.microsoft.com/office/drawing/2014/main" id="{C67DCA1B-10FD-448D-CED1-6BEBB60F3B7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67250" y="2801938"/>
                  <a:ext cx="557213" cy="34925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95" name="Rectangle 43">
                  <a:extLst>
                    <a:ext uri="{FF2B5EF4-FFF2-40B4-BE49-F238E27FC236}">
                      <a16:creationId xmlns:a16="http://schemas.microsoft.com/office/drawing/2014/main" id="{AB5C898E-B4EA-3297-597D-402072C4878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67250" y="2930525"/>
                  <a:ext cx="557213" cy="36512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96" name="Rectangle 44">
                  <a:extLst>
                    <a:ext uri="{FF2B5EF4-FFF2-40B4-BE49-F238E27FC236}">
                      <a16:creationId xmlns:a16="http://schemas.microsoft.com/office/drawing/2014/main" id="{C2FE3CF4-0DB6-FF28-EEA9-5650F7AA2A6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67250" y="3060700"/>
                  <a:ext cx="557213" cy="34925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97" name="Rectangle 45">
                  <a:extLst>
                    <a:ext uri="{FF2B5EF4-FFF2-40B4-BE49-F238E27FC236}">
                      <a16:creationId xmlns:a16="http://schemas.microsoft.com/office/drawing/2014/main" id="{63EFD51A-2EB1-D947-18B4-FD1B90B287D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14775" y="2414588"/>
                  <a:ext cx="557213" cy="34925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98" name="Rectangle 46">
                  <a:extLst>
                    <a:ext uri="{FF2B5EF4-FFF2-40B4-BE49-F238E27FC236}">
                      <a16:creationId xmlns:a16="http://schemas.microsoft.com/office/drawing/2014/main" id="{3A85157C-914E-1341-1DD3-A6B1712EDBC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14775" y="2543175"/>
                  <a:ext cx="557213" cy="34925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99" name="Rectangle 47">
                  <a:extLst>
                    <a:ext uri="{FF2B5EF4-FFF2-40B4-BE49-F238E27FC236}">
                      <a16:creationId xmlns:a16="http://schemas.microsoft.com/office/drawing/2014/main" id="{7FEEEECA-6198-843B-F973-E185F0B2F9A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14775" y="2673350"/>
                  <a:ext cx="557213" cy="34925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100" name="Rectangle 48">
                  <a:extLst>
                    <a:ext uri="{FF2B5EF4-FFF2-40B4-BE49-F238E27FC236}">
                      <a16:creationId xmlns:a16="http://schemas.microsoft.com/office/drawing/2014/main" id="{B937FD69-8FA8-B582-620C-9EAC530A3E1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14775" y="2801938"/>
                  <a:ext cx="557213" cy="34925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101" name="Rectangle 49">
                  <a:extLst>
                    <a:ext uri="{FF2B5EF4-FFF2-40B4-BE49-F238E27FC236}">
                      <a16:creationId xmlns:a16="http://schemas.microsoft.com/office/drawing/2014/main" id="{E385819B-1415-20C7-266A-2926F56DB49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14775" y="2930525"/>
                  <a:ext cx="557213" cy="36512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102" name="Rectangle 50">
                  <a:extLst>
                    <a:ext uri="{FF2B5EF4-FFF2-40B4-BE49-F238E27FC236}">
                      <a16:creationId xmlns:a16="http://schemas.microsoft.com/office/drawing/2014/main" id="{64EBA79C-11E0-57F7-1A6B-8B726A3936F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14775" y="3060700"/>
                  <a:ext cx="557213" cy="34925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</p:grpSp>
          <p:grpSp>
            <p:nvGrpSpPr>
              <p:cNvPr id="81" name="Group 51">
                <a:extLst>
                  <a:ext uri="{FF2B5EF4-FFF2-40B4-BE49-F238E27FC236}">
                    <a16:creationId xmlns:a16="http://schemas.microsoft.com/office/drawing/2014/main" id="{184270F1-FAF7-5B6D-B635-C26E5E2A273F}"/>
                  </a:ext>
                </a:extLst>
              </p:cNvPr>
              <p:cNvGrpSpPr/>
              <p:nvPr/>
            </p:nvGrpSpPr>
            <p:grpSpPr>
              <a:xfrm>
                <a:off x="5586876" y="3504362"/>
                <a:ext cx="1315719" cy="1300239"/>
                <a:chOff x="3943350" y="2443163"/>
                <a:chExt cx="1349375" cy="1333499"/>
              </a:xfrm>
            </p:grpSpPr>
            <p:sp>
              <p:nvSpPr>
                <p:cNvPr id="82" name="Freeform: Shape 52">
                  <a:extLst>
                    <a:ext uri="{FF2B5EF4-FFF2-40B4-BE49-F238E27FC236}">
                      <a16:creationId xmlns:a16="http://schemas.microsoft.com/office/drawing/2014/main" id="{4AB3F99E-3EE0-4171-07E9-7B4FC308061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98913" y="3038475"/>
                  <a:ext cx="693738" cy="684212"/>
                </a:xfrm>
                <a:custGeom>
                  <a:avLst/>
                  <a:gdLst/>
                  <a:ahLst/>
                  <a:cxnLst>
                    <a:cxn ang="0">
                      <a:pos x="33" y="500"/>
                    </a:cxn>
                    <a:cxn ang="0">
                      <a:pos x="15" y="489"/>
                    </a:cxn>
                    <a:cxn ang="0">
                      <a:pos x="15" y="436"/>
                    </a:cxn>
                    <a:cxn ang="0">
                      <a:pos x="442" y="15"/>
                    </a:cxn>
                    <a:cxn ang="0">
                      <a:pos x="495" y="15"/>
                    </a:cxn>
                    <a:cxn ang="0">
                      <a:pos x="495" y="69"/>
                    </a:cxn>
                    <a:cxn ang="0">
                      <a:pos x="69" y="490"/>
                    </a:cxn>
                    <a:cxn ang="0">
                      <a:pos x="33" y="500"/>
                    </a:cxn>
                  </a:cxnLst>
                  <a:rect l="0" t="0" r="r" b="b"/>
                  <a:pathLst>
                    <a:path w="510" h="503">
                      <a:moveTo>
                        <a:pt x="33" y="500"/>
                      </a:moveTo>
                      <a:cubicBezTo>
                        <a:pt x="26" y="498"/>
                        <a:pt x="20" y="495"/>
                        <a:pt x="15" y="489"/>
                      </a:cubicBezTo>
                      <a:cubicBezTo>
                        <a:pt x="0" y="475"/>
                        <a:pt x="0" y="451"/>
                        <a:pt x="15" y="436"/>
                      </a:cubicBezTo>
                      <a:cubicBezTo>
                        <a:pt x="442" y="15"/>
                        <a:pt x="442" y="15"/>
                        <a:pt x="442" y="15"/>
                      </a:cubicBezTo>
                      <a:cubicBezTo>
                        <a:pt x="456" y="0"/>
                        <a:pt x="481" y="0"/>
                        <a:pt x="495" y="15"/>
                      </a:cubicBezTo>
                      <a:cubicBezTo>
                        <a:pt x="510" y="30"/>
                        <a:pt x="510" y="54"/>
                        <a:pt x="495" y="69"/>
                      </a:cubicBezTo>
                      <a:cubicBezTo>
                        <a:pt x="69" y="490"/>
                        <a:pt x="69" y="490"/>
                        <a:pt x="69" y="490"/>
                      </a:cubicBezTo>
                      <a:cubicBezTo>
                        <a:pt x="59" y="500"/>
                        <a:pt x="45" y="503"/>
                        <a:pt x="33" y="500"/>
                      </a:cubicBezTo>
                      <a:close/>
                    </a:path>
                  </a:pathLst>
                </a:custGeom>
                <a:solidFill>
                  <a:schemeClr val="bg1">
                    <a:lumMod val="65000"/>
                  </a:schemeClr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83" name="Freeform: Shape 53">
                  <a:extLst>
                    <a:ext uri="{FF2B5EF4-FFF2-40B4-BE49-F238E27FC236}">
                      <a16:creationId xmlns:a16="http://schemas.microsoft.com/office/drawing/2014/main" id="{DF72ECE8-0B5C-BCFD-BFA9-6678CEFDEF6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943350" y="3133725"/>
                  <a:ext cx="652463" cy="642937"/>
                </a:xfrm>
                <a:custGeom>
                  <a:avLst/>
                  <a:gdLst/>
                  <a:ahLst/>
                  <a:cxnLst>
                    <a:cxn ang="0">
                      <a:pos x="64" y="466"/>
                    </a:cxn>
                    <a:cxn ang="0">
                      <a:pos x="29" y="446"/>
                    </a:cxn>
                    <a:cxn ang="0">
                      <a:pos x="30" y="339"/>
                    </a:cxn>
                    <a:cxn ang="0">
                      <a:pos x="343" y="29"/>
                    </a:cxn>
                    <a:cxn ang="0">
                      <a:pos x="450" y="30"/>
                    </a:cxn>
                    <a:cxn ang="0">
                      <a:pos x="450" y="138"/>
                    </a:cxn>
                    <a:cxn ang="0">
                      <a:pos x="136" y="447"/>
                    </a:cxn>
                    <a:cxn ang="0">
                      <a:pos x="64" y="466"/>
                    </a:cxn>
                  </a:cxnLst>
                  <a:rect l="0" t="0" r="r" b="b"/>
                  <a:pathLst>
                    <a:path w="480" h="473">
                      <a:moveTo>
                        <a:pt x="64" y="466"/>
                      </a:moveTo>
                      <a:cubicBezTo>
                        <a:pt x="51" y="463"/>
                        <a:pt x="39" y="456"/>
                        <a:pt x="29" y="446"/>
                      </a:cubicBezTo>
                      <a:cubicBezTo>
                        <a:pt x="0" y="416"/>
                        <a:pt x="0" y="368"/>
                        <a:pt x="30" y="339"/>
                      </a:cubicBezTo>
                      <a:cubicBezTo>
                        <a:pt x="343" y="29"/>
                        <a:pt x="343" y="29"/>
                        <a:pt x="343" y="29"/>
                      </a:cubicBezTo>
                      <a:cubicBezTo>
                        <a:pt x="373" y="0"/>
                        <a:pt x="421" y="0"/>
                        <a:pt x="450" y="30"/>
                      </a:cubicBezTo>
                      <a:cubicBezTo>
                        <a:pt x="480" y="60"/>
                        <a:pt x="480" y="108"/>
                        <a:pt x="450" y="138"/>
                      </a:cubicBezTo>
                      <a:cubicBezTo>
                        <a:pt x="136" y="447"/>
                        <a:pt x="136" y="447"/>
                        <a:pt x="136" y="447"/>
                      </a:cubicBezTo>
                      <a:cubicBezTo>
                        <a:pt x="117" y="466"/>
                        <a:pt x="89" y="473"/>
                        <a:pt x="64" y="466"/>
                      </a:cubicBezTo>
                      <a:close/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84" name="Freeform: Shape 54">
                  <a:extLst>
                    <a:ext uri="{FF2B5EF4-FFF2-40B4-BE49-F238E27FC236}">
                      <a16:creationId xmlns:a16="http://schemas.microsoft.com/office/drawing/2014/main" id="{BFFCC11E-EF26-A2CB-B4C4-F782EBCC74E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83100" y="2443163"/>
                  <a:ext cx="809625" cy="809625"/>
                </a:xfrm>
                <a:custGeom>
                  <a:avLst/>
                  <a:gdLst/>
                  <a:ahLst/>
                  <a:cxnLst>
                    <a:cxn ang="0">
                      <a:pos x="594" y="299"/>
                    </a:cxn>
                    <a:cxn ang="0">
                      <a:pos x="370" y="9"/>
                    </a:cxn>
                    <a:cxn ang="0">
                      <a:pos x="299" y="0"/>
                    </a:cxn>
                    <a:cxn ang="0">
                      <a:pos x="89" y="86"/>
                    </a:cxn>
                    <a:cxn ang="0">
                      <a:pos x="1" y="295"/>
                    </a:cxn>
                    <a:cxn ang="0">
                      <a:pos x="225" y="585"/>
                    </a:cxn>
                    <a:cxn ang="0">
                      <a:pos x="296" y="594"/>
                    </a:cxn>
                    <a:cxn ang="0">
                      <a:pos x="506" y="508"/>
                    </a:cxn>
                    <a:cxn ang="0">
                      <a:pos x="594" y="299"/>
                    </a:cxn>
                    <a:cxn ang="0">
                      <a:pos x="453" y="454"/>
                    </a:cxn>
                    <a:cxn ang="0">
                      <a:pos x="296" y="518"/>
                    </a:cxn>
                    <a:cxn ang="0">
                      <a:pos x="244" y="511"/>
                    </a:cxn>
                    <a:cxn ang="0">
                      <a:pos x="77" y="296"/>
                    </a:cxn>
                    <a:cxn ang="0">
                      <a:pos x="142" y="140"/>
                    </a:cxn>
                    <a:cxn ang="0">
                      <a:pos x="299" y="76"/>
                    </a:cxn>
                    <a:cxn ang="0">
                      <a:pos x="351" y="83"/>
                    </a:cxn>
                    <a:cxn ang="0">
                      <a:pos x="518" y="299"/>
                    </a:cxn>
                    <a:cxn ang="0">
                      <a:pos x="453" y="454"/>
                    </a:cxn>
                  </a:cxnLst>
                  <a:rect l="0" t="0" r="r" b="b"/>
                  <a:pathLst>
                    <a:path w="595" h="595">
                      <a:moveTo>
                        <a:pt x="594" y="299"/>
                      </a:moveTo>
                      <a:cubicBezTo>
                        <a:pt x="595" y="162"/>
                        <a:pt x="503" y="43"/>
                        <a:pt x="370" y="9"/>
                      </a:cubicBezTo>
                      <a:cubicBezTo>
                        <a:pt x="347" y="3"/>
                        <a:pt x="323" y="0"/>
                        <a:pt x="299" y="0"/>
                      </a:cubicBezTo>
                      <a:cubicBezTo>
                        <a:pt x="220" y="0"/>
                        <a:pt x="145" y="30"/>
                        <a:pt x="89" y="86"/>
                      </a:cubicBezTo>
                      <a:cubicBezTo>
                        <a:pt x="32" y="142"/>
                        <a:pt x="1" y="216"/>
                        <a:pt x="1" y="295"/>
                      </a:cubicBezTo>
                      <a:cubicBezTo>
                        <a:pt x="0" y="432"/>
                        <a:pt x="92" y="552"/>
                        <a:pt x="225" y="585"/>
                      </a:cubicBezTo>
                      <a:cubicBezTo>
                        <a:pt x="248" y="591"/>
                        <a:pt x="272" y="594"/>
                        <a:pt x="296" y="594"/>
                      </a:cubicBezTo>
                      <a:cubicBezTo>
                        <a:pt x="375" y="595"/>
                        <a:pt x="449" y="564"/>
                        <a:pt x="506" y="508"/>
                      </a:cubicBezTo>
                      <a:cubicBezTo>
                        <a:pt x="562" y="453"/>
                        <a:pt x="594" y="378"/>
                        <a:pt x="594" y="299"/>
                      </a:cubicBezTo>
                      <a:close/>
                      <a:moveTo>
                        <a:pt x="453" y="454"/>
                      </a:moveTo>
                      <a:cubicBezTo>
                        <a:pt x="410" y="496"/>
                        <a:pt x="355" y="518"/>
                        <a:pt x="296" y="518"/>
                      </a:cubicBezTo>
                      <a:cubicBezTo>
                        <a:pt x="278" y="518"/>
                        <a:pt x="261" y="516"/>
                        <a:pt x="244" y="511"/>
                      </a:cubicBezTo>
                      <a:cubicBezTo>
                        <a:pt x="145" y="487"/>
                        <a:pt x="76" y="398"/>
                        <a:pt x="77" y="296"/>
                      </a:cubicBezTo>
                      <a:cubicBezTo>
                        <a:pt x="77" y="237"/>
                        <a:pt x="100" y="182"/>
                        <a:pt x="142" y="140"/>
                      </a:cubicBezTo>
                      <a:cubicBezTo>
                        <a:pt x="184" y="99"/>
                        <a:pt x="240" y="76"/>
                        <a:pt x="299" y="76"/>
                      </a:cubicBezTo>
                      <a:cubicBezTo>
                        <a:pt x="317" y="76"/>
                        <a:pt x="334" y="79"/>
                        <a:pt x="351" y="83"/>
                      </a:cubicBezTo>
                      <a:cubicBezTo>
                        <a:pt x="450" y="108"/>
                        <a:pt x="519" y="196"/>
                        <a:pt x="518" y="299"/>
                      </a:cubicBezTo>
                      <a:cubicBezTo>
                        <a:pt x="518" y="357"/>
                        <a:pt x="495" y="413"/>
                        <a:pt x="453" y="454"/>
                      </a:cubicBezTo>
                      <a:close/>
                    </a:path>
                  </a:pathLst>
                </a:custGeom>
                <a:solidFill>
                  <a:schemeClr val="tx1">
                    <a:lumMod val="65000"/>
                    <a:lumOff val="35000"/>
                  </a:schemeClr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85" name="Freeform: Shape 55">
                  <a:extLst>
                    <a:ext uri="{FF2B5EF4-FFF2-40B4-BE49-F238E27FC236}">
                      <a16:creationId xmlns:a16="http://schemas.microsoft.com/office/drawing/2014/main" id="{1CD25208-0D7A-E5DE-DF69-AFB75C1F603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02163" y="2562225"/>
                  <a:ext cx="512763" cy="481012"/>
                </a:xfrm>
                <a:custGeom>
                  <a:avLst/>
                  <a:gdLst/>
                  <a:ahLst/>
                  <a:cxnLst>
                    <a:cxn ang="0">
                      <a:pos x="22" y="232"/>
                    </a:cxn>
                    <a:cxn ang="0">
                      <a:pos x="84" y="86"/>
                    </a:cxn>
                    <a:cxn ang="0">
                      <a:pos x="231" y="26"/>
                    </a:cxn>
                    <a:cxn ang="0">
                      <a:pos x="280" y="33"/>
                    </a:cxn>
                    <a:cxn ang="0">
                      <a:pos x="376" y="87"/>
                    </a:cxn>
                    <a:cxn ang="0">
                      <a:pos x="258" y="7"/>
                    </a:cxn>
                    <a:cxn ang="0">
                      <a:pos x="209" y="0"/>
                    </a:cxn>
                    <a:cxn ang="0">
                      <a:pos x="62" y="60"/>
                    </a:cxn>
                    <a:cxn ang="0">
                      <a:pos x="0" y="206"/>
                    </a:cxn>
                    <a:cxn ang="0">
                      <a:pos x="61" y="354"/>
                    </a:cxn>
                    <a:cxn ang="0">
                      <a:pos x="22" y="232"/>
                    </a:cxn>
                  </a:cxnLst>
                  <a:rect l="0" t="0" r="r" b="b"/>
                  <a:pathLst>
                    <a:path w="376" h="354">
                      <a:moveTo>
                        <a:pt x="22" y="232"/>
                      </a:moveTo>
                      <a:cubicBezTo>
                        <a:pt x="23" y="177"/>
                        <a:pt x="44" y="125"/>
                        <a:pt x="84" y="86"/>
                      </a:cubicBezTo>
                      <a:cubicBezTo>
                        <a:pt x="123" y="47"/>
                        <a:pt x="175" y="26"/>
                        <a:pt x="231" y="26"/>
                      </a:cubicBezTo>
                      <a:cubicBezTo>
                        <a:pt x="247" y="27"/>
                        <a:pt x="264" y="29"/>
                        <a:pt x="280" y="33"/>
                      </a:cubicBezTo>
                      <a:cubicBezTo>
                        <a:pt x="317" y="42"/>
                        <a:pt x="350" y="61"/>
                        <a:pt x="376" y="87"/>
                      </a:cubicBezTo>
                      <a:cubicBezTo>
                        <a:pt x="348" y="48"/>
                        <a:pt x="307" y="19"/>
                        <a:pt x="258" y="7"/>
                      </a:cubicBezTo>
                      <a:cubicBezTo>
                        <a:pt x="242" y="3"/>
                        <a:pt x="225" y="1"/>
                        <a:pt x="209" y="0"/>
                      </a:cubicBezTo>
                      <a:cubicBezTo>
                        <a:pt x="153" y="0"/>
                        <a:pt x="101" y="21"/>
                        <a:pt x="62" y="60"/>
                      </a:cubicBezTo>
                      <a:cubicBezTo>
                        <a:pt x="22" y="99"/>
                        <a:pt x="0" y="151"/>
                        <a:pt x="0" y="206"/>
                      </a:cubicBezTo>
                      <a:cubicBezTo>
                        <a:pt x="0" y="263"/>
                        <a:pt x="23" y="316"/>
                        <a:pt x="61" y="354"/>
                      </a:cubicBezTo>
                      <a:cubicBezTo>
                        <a:pt x="36" y="320"/>
                        <a:pt x="22" y="277"/>
                        <a:pt x="22" y="232"/>
                      </a:cubicBez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</p:grpSp>
        </p:grpSp>
        <p:grpSp>
          <p:nvGrpSpPr>
            <p:cNvPr id="43" name="Group 56">
              <a:extLst>
                <a:ext uri="{FF2B5EF4-FFF2-40B4-BE49-F238E27FC236}">
                  <a16:creationId xmlns:a16="http://schemas.microsoft.com/office/drawing/2014/main" id="{9B5B8052-7CCA-F679-17D1-516446466BC2}"/>
                </a:ext>
              </a:extLst>
            </p:cNvPr>
            <p:cNvGrpSpPr/>
            <p:nvPr/>
          </p:nvGrpSpPr>
          <p:grpSpPr>
            <a:xfrm>
              <a:off x="5727802" y="1595390"/>
              <a:ext cx="756093" cy="756093"/>
              <a:chOff x="3263703" y="1077752"/>
              <a:chExt cx="533400" cy="533400"/>
            </a:xfrm>
          </p:grpSpPr>
          <p:sp>
            <p:nvSpPr>
              <p:cNvPr id="76" name="Oval 57">
                <a:extLst>
                  <a:ext uri="{FF2B5EF4-FFF2-40B4-BE49-F238E27FC236}">
                    <a16:creationId xmlns:a16="http://schemas.microsoft.com/office/drawing/2014/main" id="{E9728E67-FB30-8CCF-8A4F-E703D1ADFE96}"/>
                  </a:ext>
                </a:extLst>
              </p:cNvPr>
              <p:cNvSpPr/>
              <p:nvPr/>
            </p:nvSpPr>
            <p:spPr>
              <a:xfrm>
                <a:off x="3263703" y="1077752"/>
                <a:ext cx="533400" cy="5334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grpSp>
            <p:nvGrpSpPr>
              <p:cNvPr id="77" name="Group 58">
                <a:extLst>
                  <a:ext uri="{FF2B5EF4-FFF2-40B4-BE49-F238E27FC236}">
                    <a16:creationId xmlns:a16="http://schemas.microsoft.com/office/drawing/2014/main" id="{6635E87E-0751-82AA-3DBE-D54C6B8037F8}"/>
                  </a:ext>
                </a:extLst>
              </p:cNvPr>
              <p:cNvGrpSpPr/>
              <p:nvPr/>
            </p:nvGrpSpPr>
            <p:grpSpPr>
              <a:xfrm>
                <a:off x="3381375" y="1151637"/>
                <a:ext cx="323850" cy="325608"/>
                <a:chOff x="4427538" y="2427288"/>
                <a:chExt cx="292101" cy="293688"/>
              </a:xfrm>
              <a:solidFill>
                <a:schemeClr val="bg1"/>
              </a:solidFill>
            </p:grpSpPr>
            <p:sp>
              <p:nvSpPr>
                <p:cNvPr id="78" name="Freeform: Shape 59">
                  <a:extLst>
                    <a:ext uri="{FF2B5EF4-FFF2-40B4-BE49-F238E27FC236}">
                      <a16:creationId xmlns:a16="http://schemas.microsoft.com/office/drawing/2014/main" id="{BCA5F387-CF07-1387-9735-999F9F7081E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27538" y="2519363"/>
                  <a:ext cx="201613" cy="201613"/>
                </a:xfrm>
                <a:custGeom>
                  <a:avLst/>
                  <a:gdLst/>
                  <a:ahLst/>
                  <a:cxnLst>
                    <a:cxn ang="0">
                      <a:pos x="75" y="32"/>
                    </a:cxn>
                    <a:cxn ang="0">
                      <a:pos x="64" y="32"/>
                    </a:cxn>
                    <a:cxn ang="0">
                      <a:pos x="61" y="26"/>
                    </a:cxn>
                    <a:cxn ang="0">
                      <a:pos x="69" y="19"/>
                    </a:cxn>
                    <a:cxn ang="0">
                      <a:pos x="69" y="13"/>
                    </a:cxn>
                    <a:cxn ang="0">
                      <a:pos x="66" y="10"/>
                    </a:cxn>
                    <a:cxn ang="0">
                      <a:pos x="59" y="10"/>
                    </a:cxn>
                    <a:cxn ang="0">
                      <a:pos x="52" y="17"/>
                    </a:cxn>
                    <a:cxn ang="0">
                      <a:pos x="45" y="14"/>
                    </a:cxn>
                    <a:cxn ang="0">
                      <a:pos x="45" y="5"/>
                    </a:cxn>
                    <a:cxn ang="0">
                      <a:pos x="41" y="0"/>
                    </a:cxn>
                    <a:cxn ang="0">
                      <a:pos x="37" y="0"/>
                    </a:cxn>
                    <a:cxn ang="0">
                      <a:pos x="32" y="5"/>
                    </a:cxn>
                    <a:cxn ang="0">
                      <a:pos x="32" y="14"/>
                    </a:cxn>
                    <a:cxn ang="0">
                      <a:pos x="25" y="17"/>
                    </a:cxn>
                    <a:cxn ang="0">
                      <a:pos x="19" y="11"/>
                    </a:cxn>
                    <a:cxn ang="0">
                      <a:pos x="12" y="11"/>
                    </a:cxn>
                    <a:cxn ang="0">
                      <a:pos x="9" y="14"/>
                    </a:cxn>
                    <a:cxn ang="0">
                      <a:pos x="9" y="21"/>
                    </a:cxn>
                    <a:cxn ang="0">
                      <a:pos x="16" y="27"/>
                    </a:cxn>
                    <a:cxn ang="0">
                      <a:pos x="13" y="35"/>
                    </a:cxn>
                    <a:cxn ang="0">
                      <a:pos x="4" y="35"/>
                    </a:cxn>
                    <a:cxn ang="0">
                      <a:pos x="0" y="39"/>
                    </a:cxn>
                    <a:cxn ang="0">
                      <a:pos x="0" y="44"/>
                    </a:cxn>
                    <a:cxn ang="0">
                      <a:pos x="4" y="48"/>
                    </a:cxn>
                    <a:cxn ang="0">
                      <a:pos x="13" y="48"/>
                    </a:cxn>
                    <a:cxn ang="0">
                      <a:pos x="17" y="55"/>
                    </a:cxn>
                    <a:cxn ang="0">
                      <a:pos x="11" y="61"/>
                    </a:cxn>
                    <a:cxn ang="0">
                      <a:pos x="11" y="68"/>
                    </a:cxn>
                    <a:cxn ang="0">
                      <a:pos x="14" y="71"/>
                    </a:cxn>
                    <a:cxn ang="0">
                      <a:pos x="20" y="71"/>
                    </a:cxn>
                    <a:cxn ang="0">
                      <a:pos x="27" y="64"/>
                    </a:cxn>
                    <a:cxn ang="0">
                      <a:pos x="34" y="66"/>
                    </a:cxn>
                    <a:cxn ang="0">
                      <a:pos x="34" y="76"/>
                    </a:cxn>
                    <a:cxn ang="0">
                      <a:pos x="39" y="80"/>
                    </a:cxn>
                    <a:cxn ang="0">
                      <a:pos x="43" y="80"/>
                    </a:cxn>
                    <a:cxn ang="0">
                      <a:pos x="48" y="76"/>
                    </a:cxn>
                    <a:cxn ang="0">
                      <a:pos x="48" y="65"/>
                    </a:cxn>
                    <a:cxn ang="0">
                      <a:pos x="54" y="62"/>
                    </a:cxn>
                    <a:cxn ang="0">
                      <a:pos x="61" y="69"/>
                    </a:cxn>
                    <a:cxn ang="0">
                      <a:pos x="67" y="69"/>
                    </a:cxn>
                    <a:cxn ang="0">
                      <a:pos x="70" y="66"/>
                    </a:cxn>
                    <a:cxn ang="0">
                      <a:pos x="70" y="60"/>
                    </a:cxn>
                    <a:cxn ang="0">
                      <a:pos x="63" y="52"/>
                    </a:cxn>
                    <a:cxn ang="0">
                      <a:pos x="65" y="46"/>
                    </a:cxn>
                    <a:cxn ang="0">
                      <a:pos x="75" y="46"/>
                    </a:cxn>
                    <a:cxn ang="0">
                      <a:pos x="80" y="41"/>
                    </a:cxn>
                    <a:cxn ang="0">
                      <a:pos x="80" y="37"/>
                    </a:cxn>
                    <a:cxn ang="0">
                      <a:pos x="75" y="32"/>
                    </a:cxn>
                    <a:cxn ang="0">
                      <a:pos x="39" y="51"/>
                    </a:cxn>
                    <a:cxn ang="0">
                      <a:pos x="28" y="40"/>
                    </a:cxn>
                    <a:cxn ang="0">
                      <a:pos x="39" y="29"/>
                    </a:cxn>
                    <a:cxn ang="0">
                      <a:pos x="50" y="40"/>
                    </a:cxn>
                    <a:cxn ang="0">
                      <a:pos x="39" y="51"/>
                    </a:cxn>
                  </a:cxnLst>
                  <a:rect l="0" t="0" r="r" b="b"/>
                  <a:pathLst>
                    <a:path w="80" h="80">
                      <a:moveTo>
                        <a:pt x="75" y="32"/>
                      </a:moveTo>
                      <a:cubicBezTo>
                        <a:pt x="64" y="32"/>
                        <a:pt x="64" y="32"/>
                        <a:pt x="64" y="32"/>
                      </a:cubicBezTo>
                      <a:cubicBezTo>
                        <a:pt x="64" y="30"/>
                        <a:pt x="63" y="28"/>
                        <a:pt x="61" y="26"/>
                      </a:cubicBezTo>
                      <a:cubicBezTo>
                        <a:pt x="69" y="19"/>
                        <a:pt x="69" y="19"/>
                        <a:pt x="69" y="19"/>
                      </a:cubicBezTo>
                      <a:cubicBezTo>
                        <a:pt x="71" y="17"/>
                        <a:pt x="71" y="14"/>
                        <a:pt x="69" y="13"/>
                      </a:cubicBezTo>
                      <a:cubicBezTo>
                        <a:pt x="66" y="10"/>
                        <a:pt x="66" y="10"/>
                        <a:pt x="66" y="10"/>
                      </a:cubicBezTo>
                      <a:cubicBezTo>
                        <a:pt x="64" y="8"/>
                        <a:pt x="61" y="8"/>
                        <a:pt x="59" y="10"/>
                      </a:cubicBezTo>
                      <a:cubicBezTo>
                        <a:pt x="52" y="17"/>
                        <a:pt x="52" y="17"/>
                        <a:pt x="52" y="17"/>
                      </a:cubicBezTo>
                      <a:cubicBezTo>
                        <a:pt x="50" y="16"/>
                        <a:pt x="48" y="15"/>
                        <a:pt x="45" y="14"/>
                      </a:cubicBezTo>
                      <a:cubicBezTo>
                        <a:pt x="45" y="5"/>
                        <a:pt x="45" y="5"/>
                        <a:pt x="45" y="5"/>
                      </a:cubicBezTo>
                      <a:cubicBezTo>
                        <a:pt x="45" y="2"/>
                        <a:pt x="43" y="0"/>
                        <a:pt x="41" y="0"/>
                      </a:cubicBezTo>
                      <a:cubicBezTo>
                        <a:pt x="37" y="0"/>
                        <a:pt x="37" y="0"/>
                        <a:pt x="37" y="0"/>
                      </a:cubicBezTo>
                      <a:cubicBezTo>
                        <a:pt x="34" y="0"/>
                        <a:pt x="32" y="2"/>
                        <a:pt x="32" y="5"/>
                      </a:cubicBezTo>
                      <a:cubicBezTo>
                        <a:pt x="32" y="14"/>
                        <a:pt x="32" y="14"/>
                        <a:pt x="32" y="14"/>
                      </a:cubicBezTo>
                      <a:cubicBezTo>
                        <a:pt x="30" y="15"/>
                        <a:pt x="27" y="16"/>
                        <a:pt x="25" y="17"/>
                      </a:cubicBezTo>
                      <a:cubicBezTo>
                        <a:pt x="19" y="11"/>
                        <a:pt x="19" y="11"/>
                        <a:pt x="19" y="11"/>
                      </a:cubicBezTo>
                      <a:cubicBezTo>
                        <a:pt x="17" y="9"/>
                        <a:pt x="14" y="9"/>
                        <a:pt x="12" y="11"/>
                      </a:cubicBezTo>
                      <a:cubicBezTo>
                        <a:pt x="9" y="14"/>
                        <a:pt x="9" y="14"/>
                        <a:pt x="9" y="14"/>
                      </a:cubicBezTo>
                      <a:cubicBezTo>
                        <a:pt x="8" y="16"/>
                        <a:pt x="8" y="19"/>
                        <a:pt x="9" y="21"/>
                      </a:cubicBezTo>
                      <a:cubicBezTo>
                        <a:pt x="16" y="27"/>
                        <a:pt x="16" y="27"/>
                        <a:pt x="16" y="27"/>
                      </a:cubicBezTo>
                      <a:cubicBezTo>
                        <a:pt x="14" y="29"/>
                        <a:pt x="13" y="32"/>
                        <a:pt x="13" y="35"/>
                      </a:cubicBezTo>
                      <a:cubicBezTo>
                        <a:pt x="4" y="35"/>
                        <a:pt x="4" y="35"/>
                        <a:pt x="4" y="35"/>
                      </a:cubicBezTo>
                      <a:cubicBezTo>
                        <a:pt x="2" y="35"/>
                        <a:pt x="0" y="37"/>
                        <a:pt x="0" y="39"/>
                      </a:cubicBezTo>
                      <a:cubicBezTo>
                        <a:pt x="0" y="44"/>
                        <a:pt x="0" y="44"/>
                        <a:pt x="0" y="44"/>
                      </a:cubicBezTo>
                      <a:cubicBezTo>
                        <a:pt x="0" y="46"/>
                        <a:pt x="2" y="48"/>
                        <a:pt x="4" y="48"/>
                      </a:cubicBezTo>
                      <a:cubicBezTo>
                        <a:pt x="13" y="48"/>
                        <a:pt x="13" y="48"/>
                        <a:pt x="13" y="48"/>
                      </a:cubicBezTo>
                      <a:cubicBezTo>
                        <a:pt x="14" y="51"/>
                        <a:pt x="15" y="53"/>
                        <a:pt x="17" y="55"/>
                      </a:cubicBezTo>
                      <a:cubicBezTo>
                        <a:pt x="11" y="61"/>
                        <a:pt x="11" y="61"/>
                        <a:pt x="11" y="61"/>
                      </a:cubicBezTo>
                      <a:cubicBezTo>
                        <a:pt x="9" y="63"/>
                        <a:pt x="9" y="66"/>
                        <a:pt x="11" y="68"/>
                      </a:cubicBezTo>
                      <a:cubicBezTo>
                        <a:pt x="14" y="71"/>
                        <a:pt x="14" y="71"/>
                        <a:pt x="14" y="71"/>
                      </a:cubicBezTo>
                      <a:cubicBezTo>
                        <a:pt x="16" y="72"/>
                        <a:pt x="19" y="72"/>
                        <a:pt x="20" y="71"/>
                      </a:cubicBezTo>
                      <a:cubicBezTo>
                        <a:pt x="27" y="64"/>
                        <a:pt x="27" y="64"/>
                        <a:pt x="27" y="64"/>
                      </a:cubicBezTo>
                      <a:cubicBezTo>
                        <a:pt x="29" y="65"/>
                        <a:pt x="32" y="66"/>
                        <a:pt x="34" y="66"/>
                      </a:cubicBezTo>
                      <a:cubicBezTo>
                        <a:pt x="34" y="76"/>
                        <a:pt x="34" y="76"/>
                        <a:pt x="34" y="76"/>
                      </a:cubicBezTo>
                      <a:cubicBezTo>
                        <a:pt x="34" y="78"/>
                        <a:pt x="36" y="80"/>
                        <a:pt x="39" y="80"/>
                      </a:cubicBezTo>
                      <a:cubicBezTo>
                        <a:pt x="43" y="80"/>
                        <a:pt x="43" y="80"/>
                        <a:pt x="43" y="80"/>
                      </a:cubicBezTo>
                      <a:cubicBezTo>
                        <a:pt x="46" y="80"/>
                        <a:pt x="48" y="78"/>
                        <a:pt x="48" y="76"/>
                      </a:cubicBezTo>
                      <a:cubicBezTo>
                        <a:pt x="48" y="65"/>
                        <a:pt x="48" y="65"/>
                        <a:pt x="48" y="65"/>
                      </a:cubicBezTo>
                      <a:cubicBezTo>
                        <a:pt x="50" y="64"/>
                        <a:pt x="52" y="63"/>
                        <a:pt x="54" y="62"/>
                      </a:cubicBezTo>
                      <a:cubicBezTo>
                        <a:pt x="61" y="69"/>
                        <a:pt x="61" y="69"/>
                        <a:pt x="61" y="69"/>
                      </a:cubicBezTo>
                      <a:cubicBezTo>
                        <a:pt x="63" y="71"/>
                        <a:pt x="66" y="71"/>
                        <a:pt x="67" y="69"/>
                      </a:cubicBezTo>
                      <a:cubicBezTo>
                        <a:pt x="70" y="66"/>
                        <a:pt x="70" y="66"/>
                        <a:pt x="70" y="66"/>
                      </a:cubicBezTo>
                      <a:cubicBezTo>
                        <a:pt x="72" y="64"/>
                        <a:pt x="72" y="62"/>
                        <a:pt x="70" y="60"/>
                      </a:cubicBezTo>
                      <a:cubicBezTo>
                        <a:pt x="63" y="52"/>
                        <a:pt x="63" y="52"/>
                        <a:pt x="63" y="52"/>
                      </a:cubicBezTo>
                      <a:cubicBezTo>
                        <a:pt x="64" y="50"/>
                        <a:pt x="64" y="48"/>
                        <a:pt x="65" y="46"/>
                      </a:cubicBezTo>
                      <a:cubicBezTo>
                        <a:pt x="75" y="46"/>
                        <a:pt x="75" y="46"/>
                        <a:pt x="75" y="46"/>
                      </a:cubicBezTo>
                      <a:cubicBezTo>
                        <a:pt x="78" y="46"/>
                        <a:pt x="80" y="44"/>
                        <a:pt x="80" y="41"/>
                      </a:cubicBezTo>
                      <a:cubicBezTo>
                        <a:pt x="80" y="37"/>
                        <a:pt x="80" y="37"/>
                        <a:pt x="80" y="37"/>
                      </a:cubicBezTo>
                      <a:cubicBezTo>
                        <a:pt x="80" y="34"/>
                        <a:pt x="78" y="32"/>
                        <a:pt x="75" y="32"/>
                      </a:cubicBezTo>
                      <a:close/>
                      <a:moveTo>
                        <a:pt x="39" y="51"/>
                      </a:moveTo>
                      <a:cubicBezTo>
                        <a:pt x="33" y="51"/>
                        <a:pt x="28" y="46"/>
                        <a:pt x="28" y="40"/>
                      </a:cubicBezTo>
                      <a:cubicBezTo>
                        <a:pt x="28" y="34"/>
                        <a:pt x="33" y="29"/>
                        <a:pt x="39" y="29"/>
                      </a:cubicBezTo>
                      <a:cubicBezTo>
                        <a:pt x="45" y="29"/>
                        <a:pt x="50" y="34"/>
                        <a:pt x="50" y="40"/>
                      </a:cubicBezTo>
                      <a:cubicBezTo>
                        <a:pt x="50" y="46"/>
                        <a:pt x="45" y="51"/>
                        <a:pt x="39" y="51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79" name="Freeform: Shape 60">
                  <a:extLst>
                    <a:ext uri="{FF2B5EF4-FFF2-40B4-BE49-F238E27FC236}">
                      <a16:creationId xmlns:a16="http://schemas.microsoft.com/office/drawing/2014/main" id="{60C4F65B-09F6-39F8-29BC-D5B1D89862F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91051" y="2427288"/>
                  <a:ext cx="128588" cy="128588"/>
                </a:xfrm>
                <a:custGeom>
                  <a:avLst/>
                  <a:gdLst/>
                  <a:ahLst/>
                  <a:cxnLst>
                    <a:cxn ang="0">
                      <a:pos x="48" y="20"/>
                    </a:cxn>
                    <a:cxn ang="0">
                      <a:pos x="41" y="20"/>
                    </a:cxn>
                    <a:cxn ang="0">
                      <a:pos x="39" y="17"/>
                    </a:cxn>
                    <a:cxn ang="0">
                      <a:pos x="44" y="12"/>
                    </a:cxn>
                    <a:cxn ang="0">
                      <a:pos x="44" y="8"/>
                    </a:cxn>
                    <a:cxn ang="0">
                      <a:pos x="42" y="6"/>
                    </a:cxn>
                    <a:cxn ang="0">
                      <a:pos x="38" y="6"/>
                    </a:cxn>
                    <a:cxn ang="0">
                      <a:pos x="33" y="11"/>
                    </a:cxn>
                    <a:cxn ang="0">
                      <a:pos x="29" y="9"/>
                    </a:cxn>
                    <a:cxn ang="0">
                      <a:pos x="29" y="3"/>
                    </a:cxn>
                    <a:cxn ang="0">
                      <a:pos x="26" y="0"/>
                    </a:cxn>
                    <a:cxn ang="0">
                      <a:pos x="24" y="0"/>
                    </a:cxn>
                    <a:cxn ang="0">
                      <a:pos x="21" y="3"/>
                    </a:cxn>
                    <a:cxn ang="0">
                      <a:pos x="21" y="9"/>
                    </a:cxn>
                    <a:cxn ang="0">
                      <a:pos x="16" y="11"/>
                    </a:cxn>
                    <a:cxn ang="0">
                      <a:pos x="12" y="7"/>
                    </a:cxn>
                    <a:cxn ang="0">
                      <a:pos x="8" y="7"/>
                    </a:cxn>
                    <a:cxn ang="0">
                      <a:pos x="6" y="9"/>
                    </a:cxn>
                    <a:cxn ang="0">
                      <a:pos x="6" y="13"/>
                    </a:cxn>
                    <a:cxn ang="0">
                      <a:pos x="10" y="17"/>
                    </a:cxn>
                    <a:cxn ang="0">
                      <a:pos x="8" y="22"/>
                    </a:cxn>
                    <a:cxn ang="0">
                      <a:pos x="3" y="22"/>
                    </a:cxn>
                    <a:cxn ang="0">
                      <a:pos x="0" y="25"/>
                    </a:cxn>
                    <a:cxn ang="0">
                      <a:pos x="0" y="27"/>
                    </a:cxn>
                    <a:cxn ang="0">
                      <a:pos x="3" y="30"/>
                    </a:cxn>
                    <a:cxn ang="0">
                      <a:pos x="9" y="30"/>
                    </a:cxn>
                    <a:cxn ang="0">
                      <a:pos x="11" y="35"/>
                    </a:cxn>
                    <a:cxn ang="0">
                      <a:pos x="7" y="39"/>
                    </a:cxn>
                    <a:cxn ang="0">
                      <a:pos x="7" y="43"/>
                    </a:cxn>
                    <a:cxn ang="0">
                      <a:pos x="9" y="45"/>
                    </a:cxn>
                    <a:cxn ang="0">
                      <a:pos x="13" y="45"/>
                    </a:cxn>
                    <a:cxn ang="0">
                      <a:pos x="17" y="41"/>
                    </a:cxn>
                    <a:cxn ang="0">
                      <a:pos x="22" y="42"/>
                    </a:cxn>
                    <a:cxn ang="0">
                      <a:pos x="22" y="48"/>
                    </a:cxn>
                    <a:cxn ang="0">
                      <a:pos x="25" y="51"/>
                    </a:cxn>
                    <a:cxn ang="0">
                      <a:pos x="28" y="51"/>
                    </a:cxn>
                    <a:cxn ang="0">
                      <a:pos x="31" y="48"/>
                    </a:cxn>
                    <a:cxn ang="0">
                      <a:pos x="31" y="41"/>
                    </a:cxn>
                    <a:cxn ang="0">
                      <a:pos x="35" y="39"/>
                    </a:cxn>
                    <a:cxn ang="0">
                      <a:pos x="39" y="44"/>
                    </a:cxn>
                    <a:cxn ang="0">
                      <a:pos x="43" y="44"/>
                    </a:cxn>
                    <a:cxn ang="0">
                      <a:pos x="45" y="42"/>
                    </a:cxn>
                    <a:cxn ang="0">
                      <a:pos x="45" y="38"/>
                    </a:cxn>
                    <a:cxn ang="0">
                      <a:pos x="40" y="33"/>
                    </a:cxn>
                    <a:cxn ang="0">
                      <a:pos x="42" y="29"/>
                    </a:cxn>
                    <a:cxn ang="0">
                      <a:pos x="48" y="29"/>
                    </a:cxn>
                    <a:cxn ang="0">
                      <a:pos x="51" y="26"/>
                    </a:cxn>
                    <a:cxn ang="0">
                      <a:pos x="51" y="23"/>
                    </a:cxn>
                    <a:cxn ang="0">
                      <a:pos x="48" y="20"/>
                    </a:cxn>
                    <a:cxn ang="0">
                      <a:pos x="25" y="32"/>
                    </a:cxn>
                    <a:cxn ang="0">
                      <a:pos x="18" y="25"/>
                    </a:cxn>
                    <a:cxn ang="0">
                      <a:pos x="25" y="18"/>
                    </a:cxn>
                    <a:cxn ang="0">
                      <a:pos x="32" y="25"/>
                    </a:cxn>
                    <a:cxn ang="0">
                      <a:pos x="25" y="32"/>
                    </a:cxn>
                  </a:cxnLst>
                  <a:rect l="0" t="0" r="r" b="b"/>
                  <a:pathLst>
                    <a:path w="51" h="51">
                      <a:moveTo>
                        <a:pt x="48" y="20"/>
                      </a:moveTo>
                      <a:cubicBezTo>
                        <a:pt x="41" y="20"/>
                        <a:pt x="41" y="20"/>
                        <a:pt x="41" y="20"/>
                      </a:cubicBezTo>
                      <a:cubicBezTo>
                        <a:pt x="41" y="19"/>
                        <a:pt x="40" y="18"/>
                        <a:pt x="39" y="17"/>
                      </a:cubicBezTo>
                      <a:cubicBezTo>
                        <a:pt x="44" y="12"/>
                        <a:pt x="44" y="12"/>
                        <a:pt x="44" y="12"/>
                      </a:cubicBezTo>
                      <a:cubicBezTo>
                        <a:pt x="45" y="11"/>
                        <a:pt x="45" y="9"/>
                        <a:pt x="44" y="8"/>
                      </a:cubicBezTo>
                      <a:cubicBezTo>
                        <a:pt x="42" y="6"/>
                        <a:pt x="42" y="6"/>
                        <a:pt x="42" y="6"/>
                      </a:cubicBezTo>
                      <a:cubicBezTo>
                        <a:pt x="41" y="5"/>
                        <a:pt x="39" y="5"/>
                        <a:pt x="38" y="6"/>
                      </a:cubicBezTo>
                      <a:cubicBezTo>
                        <a:pt x="33" y="11"/>
                        <a:pt x="33" y="11"/>
                        <a:pt x="33" y="11"/>
                      </a:cubicBezTo>
                      <a:cubicBezTo>
                        <a:pt x="32" y="10"/>
                        <a:pt x="31" y="9"/>
                        <a:pt x="29" y="9"/>
                      </a:cubicBezTo>
                      <a:cubicBezTo>
                        <a:pt x="29" y="3"/>
                        <a:pt x="29" y="3"/>
                        <a:pt x="29" y="3"/>
                      </a:cubicBezTo>
                      <a:cubicBezTo>
                        <a:pt x="29" y="1"/>
                        <a:pt x="28" y="0"/>
                        <a:pt x="26" y="0"/>
                      </a:cubicBezTo>
                      <a:cubicBezTo>
                        <a:pt x="24" y="0"/>
                        <a:pt x="24" y="0"/>
                        <a:pt x="24" y="0"/>
                      </a:cubicBezTo>
                      <a:cubicBezTo>
                        <a:pt x="22" y="0"/>
                        <a:pt x="21" y="1"/>
                        <a:pt x="21" y="3"/>
                      </a:cubicBezTo>
                      <a:cubicBezTo>
                        <a:pt x="21" y="9"/>
                        <a:pt x="21" y="9"/>
                        <a:pt x="21" y="9"/>
                      </a:cubicBezTo>
                      <a:cubicBezTo>
                        <a:pt x="19" y="9"/>
                        <a:pt x="18" y="10"/>
                        <a:pt x="16" y="11"/>
                      </a:cubicBezTo>
                      <a:cubicBezTo>
                        <a:pt x="12" y="7"/>
                        <a:pt x="12" y="7"/>
                        <a:pt x="12" y="7"/>
                      </a:cubicBezTo>
                      <a:cubicBezTo>
                        <a:pt x="11" y="6"/>
                        <a:pt x="9" y="6"/>
                        <a:pt x="8" y="7"/>
                      </a:cubicBezTo>
                      <a:cubicBezTo>
                        <a:pt x="6" y="9"/>
                        <a:pt x="6" y="9"/>
                        <a:pt x="6" y="9"/>
                      </a:cubicBezTo>
                      <a:cubicBezTo>
                        <a:pt x="5" y="10"/>
                        <a:pt x="5" y="12"/>
                        <a:pt x="6" y="13"/>
                      </a:cubicBezTo>
                      <a:cubicBezTo>
                        <a:pt x="10" y="17"/>
                        <a:pt x="10" y="17"/>
                        <a:pt x="10" y="17"/>
                      </a:cubicBezTo>
                      <a:cubicBezTo>
                        <a:pt x="9" y="18"/>
                        <a:pt x="9" y="20"/>
                        <a:pt x="8" y="22"/>
                      </a:cubicBezTo>
                      <a:cubicBezTo>
                        <a:pt x="3" y="22"/>
                        <a:pt x="3" y="22"/>
                        <a:pt x="3" y="22"/>
                      </a:cubicBezTo>
                      <a:cubicBezTo>
                        <a:pt x="2" y="22"/>
                        <a:pt x="0" y="23"/>
                        <a:pt x="0" y="25"/>
                      </a:cubicBezTo>
                      <a:cubicBezTo>
                        <a:pt x="0" y="27"/>
                        <a:pt x="0" y="27"/>
                        <a:pt x="0" y="27"/>
                      </a:cubicBezTo>
                      <a:cubicBezTo>
                        <a:pt x="0" y="29"/>
                        <a:pt x="2" y="30"/>
                        <a:pt x="3" y="30"/>
                      </a:cubicBezTo>
                      <a:cubicBezTo>
                        <a:pt x="9" y="30"/>
                        <a:pt x="9" y="30"/>
                        <a:pt x="9" y="30"/>
                      </a:cubicBezTo>
                      <a:cubicBezTo>
                        <a:pt x="9" y="32"/>
                        <a:pt x="10" y="34"/>
                        <a:pt x="11" y="35"/>
                      </a:cubicBezTo>
                      <a:cubicBezTo>
                        <a:pt x="7" y="39"/>
                        <a:pt x="7" y="39"/>
                        <a:pt x="7" y="39"/>
                      </a:cubicBezTo>
                      <a:cubicBezTo>
                        <a:pt x="6" y="40"/>
                        <a:pt x="6" y="42"/>
                        <a:pt x="7" y="43"/>
                      </a:cubicBezTo>
                      <a:cubicBezTo>
                        <a:pt x="9" y="45"/>
                        <a:pt x="9" y="45"/>
                        <a:pt x="9" y="45"/>
                      </a:cubicBezTo>
                      <a:cubicBezTo>
                        <a:pt x="10" y="46"/>
                        <a:pt x="12" y="46"/>
                        <a:pt x="13" y="45"/>
                      </a:cubicBezTo>
                      <a:cubicBezTo>
                        <a:pt x="17" y="41"/>
                        <a:pt x="17" y="41"/>
                        <a:pt x="17" y="41"/>
                      </a:cubicBezTo>
                      <a:cubicBezTo>
                        <a:pt x="19" y="41"/>
                        <a:pt x="20" y="42"/>
                        <a:pt x="22" y="42"/>
                      </a:cubicBezTo>
                      <a:cubicBezTo>
                        <a:pt x="22" y="48"/>
                        <a:pt x="22" y="48"/>
                        <a:pt x="22" y="48"/>
                      </a:cubicBezTo>
                      <a:cubicBezTo>
                        <a:pt x="22" y="49"/>
                        <a:pt x="23" y="51"/>
                        <a:pt x="25" y="51"/>
                      </a:cubicBezTo>
                      <a:cubicBezTo>
                        <a:pt x="28" y="51"/>
                        <a:pt x="28" y="51"/>
                        <a:pt x="28" y="51"/>
                      </a:cubicBezTo>
                      <a:cubicBezTo>
                        <a:pt x="29" y="51"/>
                        <a:pt x="31" y="49"/>
                        <a:pt x="31" y="48"/>
                      </a:cubicBezTo>
                      <a:cubicBezTo>
                        <a:pt x="31" y="41"/>
                        <a:pt x="31" y="41"/>
                        <a:pt x="31" y="41"/>
                      </a:cubicBezTo>
                      <a:cubicBezTo>
                        <a:pt x="32" y="41"/>
                        <a:pt x="33" y="40"/>
                        <a:pt x="35" y="39"/>
                      </a:cubicBezTo>
                      <a:cubicBezTo>
                        <a:pt x="39" y="44"/>
                        <a:pt x="39" y="44"/>
                        <a:pt x="39" y="44"/>
                      </a:cubicBezTo>
                      <a:cubicBezTo>
                        <a:pt x="40" y="45"/>
                        <a:pt x="42" y="45"/>
                        <a:pt x="43" y="44"/>
                      </a:cubicBezTo>
                      <a:cubicBezTo>
                        <a:pt x="45" y="42"/>
                        <a:pt x="45" y="42"/>
                        <a:pt x="45" y="42"/>
                      </a:cubicBezTo>
                      <a:cubicBezTo>
                        <a:pt x="46" y="41"/>
                        <a:pt x="46" y="39"/>
                        <a:pt x="45" y="38"/>
                      </a:cubicBezTo>
                      <a:cubicBezTo>
                        <a:pt x="40" y="33"/>
                        <a:pt x="40" y="33"/>
                        <a:pt x="40" y="33"/>
                      </a:cubicBezTo>
                      <a:cubicBezTo>
                        <a:pt x="41" y="32"/>
                        <a:pt x="41" y="30"/>
                        <a:pt x="42" y="29"/>
                      </a:cubicBezTo>
                      <a:cubicBezTo>
                        <a:pt x="48" y="29"/>
                        <a:pt x="48" y="29"/>
                        <a:pt x="48" y="29"/>
                      </a:cubicBezTo>
                      <a:cubicBezTo>
                        <a:pt x="50" y="29"/>
                        <a:pt x="51" y="28"/>
                        <a:pt x="51" y="26"/>
                      </a:cubicBezTo>
                      <a:cubicBezTo>
                        <a:pt x="51" y="23"/>
                        <a:pt x="51" y="23"/>
                        <a:pt x="51" y="23"/>
                      </a:cubicBezTo>
                      <a:cubicBezTo>
                        <a:pt x="51" y="22"/>
                        <a:pt x="50" y="20"/>
                        <a:pt x="48" y="20"/>
                      </a:cubicBezTo>
                      <a:close/>
                      <a:moveTo>
                        <a:pt x="25" y="32"/>
                      </a:moveTo>
                      <a:cubicBezTo>
                        <a:pt x="21" y="32"/>
                        <a:pt x="18" y="29"/>
                        <a:pt x="18" y="25"/>
                      </a:cubicBezTo>
                      <a:cubicBezTo>
                        <a:pt x="18" y="21"/>
                        <a:pt x="21" y="18"/>
                        <a:pt x="25" y="18"/>
                      </a:cubicBezTo>
                      <a:cubicBezTo>
                        <a:pt x="29" y="18"/>
                        <a:pt x="32" y="21"/>
                        <a:pt x="32" y="25"/>
                      </a:cubicBezTo>
                      <a:cubicBezTo>
                        <a:pt x="32" y="29"/>
                        <a:pt x="29" y="32"/>
                        <a:pt x="25" y="32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</p:grpSp>
        </p:grpSp>
        <p:grpSp>
          <p:nvGrpSpPr>
            <p:cNvPr id="44" name="Group 61">
              <a:extLst>
                <a:ext uri="{FF2B5EF4-FFF2-40B4-BE49-F238E27FC236}">
                  <a16:creationId xmlns:a16="http://schemas.microsoft.com/office/drawing/2014/main" id="{607A2F45-522F-990E-37EE-249388A98191}"/>
                </a:ext>
              </a:extLst>
            </p:cNvPr>
            <p:cNvGrpSpPr/>
            <p:nvPr/>
          </p:nvGrpSpPr>
          <p:grpSpPr>
            <a:xfrm>
              <a:off x="7662194" y="3497101"/>
              <a:ext cx="756093" cy="756093"/>
              <a:chOff x="7467600" y="2724150"/>
              <a:chExt cx="533400" cy="533400"/>
            </a:xfrm>
          </p:grpSpPr>
          <p:sp>
            <p:nvSpPr>
              <p:cNvPr id="72" name="Oval 62">
                <a:extLst>
                  <a:ext uri="{FF2B5EF4-FFF2-40B4-BE49-F238E27FC236}">
                    <a16:creationId xmlns:a16="http://schemas.microsoft.com/office/drawing/2014/main" id="{E2375F93-B759-0F1E-D038-01786FE0A1C0}"/>
                  </a:ext>
                </a:extLst>
              </p:cNvPr>
              <p:cNvSpPr/>
              <p:nvPr/>
            </p:nvSpPr>
            <p:spPr>
              <a:xfrm>
                <a:off x="7467600" y="2724150"/>
                <a:ext cx="533400" cy="5334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grpSp>
            <p:nvGrpSpPr>
              <p:cNvPr id="73" name="Group 63">
                <a:extLst>
                  <a:ext uri="{FF2B5EF4-FFF2-40B4-BE49-F238E27FC236}">
                    <a16:creationId xmlns:a16="http://schemas.microsoft.com/office/drawing/2014/main" id="{ACBE2C7C-3BE1-1BC9-5032-E792A4C6F10A}"/>
                  </a:ext>
                </a:extLst>
              </p:cNvPr>
              <p:cNvGrpSpPr/>
              <p:nvPr/>
            </p:nvGrpSpPr>
            <p:grpSpPr>
              <a:xfrm>
                <a:off x="7627938" y="2844006"/>
                <a:ext cx="212725" cy="293688"/>
                <a:chOff x="5011738" y="2427288"/>
                <a:chExt cx="212725" cy="293688"/>
              </a:xfrm>
              <a:solidFill>
                <a:schemeClr val="bg1"/>
              </a:solidFill>
            </p:grpSpPr>
            <p:sp>
              <p:nvSpPr>
                <p:cNvPr id="74" name="Freeform: Shape 91">
                  <a:extLst>
                    <a:ext uri="{FF2B5EF4-FFF2-40B4-BE49-F238E27FC236}">
                      <a16:creationId xmlns:a16="http://schemas.microsoft.com/office/drawing/2014/main" id="{AE9AA76A-579E-ED4A-B0D5-EDB43778F41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11738" y="2427288"/>
                  <a:ext cx="212725" cy="293688"/>
                </a:xfrm>
                <a:custGeom>
                  <a:avLst/>
                  <a:gdLst/>
                  <a:ahLst/>
                  <a:cxnLst>
                    <a:cxn ang="0">
                      <a:pos x="78" y="11"/>
                    </a:cxn>
                    <a:cxn ang="0">
                      <a:pos x="84" y="11"/>
                    </a:cxn>
                    <a:cxn ang="0">
                      <a:pos x="84" y="0"/>
                    </a:cxn>
                    <a:cxn ang="0">
                      <a:pos x="0" y="0"/>
                    </a:cxn>
                    <a:cxn ang="0">
                      <a:pos x="0" y="11"/>
                    </a:cxn>
                    <a:cxn ang="0">
                      <a:pos x="7" y="11"/>
                    </a:cxn>
                    <a:cxn ang="0">
                      <a:pos x="30" y="52"/>
                    </a:cxn>
                    <a:cxn ang="0">
                      <a:pos x="30" y="64"/>
                    </a:cxn>
                    <a:cxn ang="0">
                      <a:pos x="8" y="105"/>
                    </a:cxn>
                    <a:cxn ang="0">
                      <a:pos x="0" y="105"/>
                    </a:cxn>
                    <a:cxn ang="0">
                      <a:pos x="0" y="116"/>
                    </a:cxn>
                    <a:cxn ang="0">
                      <a:pos x="84" y="116"/>
                    </a:cxn>
                    <a:cxn ang="0">
                      <a:pos x="84" y="105"/>
                    </a:cxn>
                    <a:cxn ang="0">
                      <a:pos x="78" y="105"/>
                    </a:cxn>
                    <a:cxn ang="0">
                      <a:pos x="55" y="64"/>
                    </a:cxn>
                    <a:cxn ang="0">
                      <a:pos x="55" y="52"/>
                    </a:cxn>
                    <a:cxn ang="0">
                      <a:pos x="78" y="11"/>
                    </a:cxn>
                    <a:cxn ang="0">
                      <a:pos x="52" y="69"/>
                    </a:cxn>
                    <a:cxn ang="0">
                      <a:pos x="72" y="105"/>
                    </a:cxn>
                    <a:cxn ang="0">
                      <a:pos x="67" y="105"/>
                    </a:cxn>
                    <a:cxn ang="0">
                      <a:pos x="56" y="93"/>
                    </a:cxn>
                    <a:cxn ang="0">
                      <a:pos x="43" y="77"/>
                    </a:cxn>
                    <a:cxn ang="0">
                      <a:pos x="30" y="93"/>
                    </a:cxn>
                    <a:cxn ang="0">
                      <a:pos x="20" y="105"/>
                    </a:cxn>
                    <a:cxn ang="0">
                      <a:pos x="13" y="105"/>
                    </a:cxn>
                    <a:cxn ang="0">
                      <a:pos x="34" y="69"/>
                    </a:cxn>
                    <a:cxn ang="0">
                      <a:pos x="36" y="69"/>
                    </a:cxn>
                    <a:cxn ang="0">
                      <a:pos x="36" y="48"/>
                    </a:cxn>
                    <a:cxn ang="0">
                      <a:pos x="34" y="47"/>
                    </a:cxn>
                    <a:cxn ang="0">
                      <a:pos x="13" y="11"/>
                    </a:cxn>
                    <a:cxn ang="0">
                      <a:pos x="72" y="11"/>
                    </a:cxn>
                    <a:cxn ang="0">
                      <a:pos x="52" y="47"/>
                    </a:cxn>
                    <a:cxn ang="0">
                      <a:pos x="49" y="48"/>
                    </a:cxn>
                    <a:cxn ang="0">
                      <a:pos x="49" y="69"/>
                    </a:cxn>
                    <a:cxn ang="0">
                      <a:pos x="52" y="69"/>
                    </a:cxn>
                  </a:cxnLst>
                  <a:rect l="0" t="0" r="r" b="b"/>
                  <a:pathLst>
                    <a:path w="84" h="116">
                      <a:moveTo>
                        <a:pt x="78" y="11"/>
                      </a:moveTo>
                      <a:cubicBezTo>
                        <a:pt x="84" y="11"/>
                        <a:pt x="84" y="11"/>
                        <a:pt x="84" y="11"/>
                      </a:cubicBezTo>
                      <a:cubicBezTo>
                        <a:pt x="84" y="0"/>
                        <a:pt x="84" y="0"/>
                        <a:pt x="84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1"/>
                        <a:pt x="0" y="11"/>
                        <a:pt x="0" y="11"/>
                      </a:cubicBezTo>
                      <a:cubicBezTo>
                        <a:pt x="7" y="11"/>
                        <a:pt x="7" y="11"/>
                        <a:pt x="7" y="11"/>
                      </a:cubicBezTo>
                      <a:cubicBezTo>
                        <a:pt x="8" y="33"/>
                        <a:pt x="16" y="48"/>
                        <a:pt x="30" y="52"/>
                      </a:cubicBezTo>
                      <a:cubicBezTo>
                        <a:pt x="30" y="64"/>
                        <a:pt x="30" y="64"/>
                        <a:pt x="30" y="64"/>
                      </a:cubicBezTo>
                      <a:cubicBezTo>
                        <a:pt x="17" y="69"/>
                        <a:pt x="9" y="83"/>
                        <a:pt x="8" y="105"/>
                      </a:cubicBezTo>
                      <a:cubicBezTo>
                        <a:pt x="0" y="105"/>
                        <a:pt x="0" y="105"/>
                        <a:pt x="0" y="105"/>
                      </a:cubicBezTo>
                      <a:cubicBezTo>
                        <a:pt x="0" y="116"/>
                        <a:pt x="0" y="116"/>
                        <a:pt x="0" y="116"/>
                      </a:cubicBezTo>
                      <a:cubicBezTo>
                        <a:pt x="84" y="116"/>
                        <a:pt x="84" y="116"/>
                        <a:pt x="84" y="116"/>
                      </a:cubicBezTo>
                      <a:cubicBezTo>
                        <a:pt x="84" y="105"/>
                        <a:pt x="84" y="105"/>
                        <a:pt x="84" y="105"/>
                      </a:cubicBezTo>
                      <a:cubicBezTo>
                        <a:pt x="78" y="105"/>
                        <a:pt x="78" y="105"/>
                        <a:pt x="78" y="105"/>
                      </a:cubicBezTo>
                      <a:cubicBezTo>
                        <a:pt x="77" y="83"/>
                        <a:pt x="69" y="69"/>
                        <a:pt x="55" y="64"/>
                      </a:cubicBezTo>
                      <a:cubicBezTo>
                        <a:pt x="55" y="52"/>
                        <a:pt x="55" y="52"/>
                        <a:pt x="55" y="52"/>
                      </a:cubicBezTo>
                      <a:cubicBezTo>
                        <a:pt x="69" y="48"/>
                        <a:pt x="77" y="33"/>
                        <a:pt x="78" y="11"/>
                      </a:cubicBezTo>
                      <a:close/>
                      <a:moveTo>
                        <a:pt x="52" y="69"/>
                      </a:moveTo>
                      <a:cubicBezTo>
                        <a:pt x="67" y="73"/>
                        <a:pt x="72" y="90"/>
                        <a:pt x="72" y="105"/>
                      </a:cubicBezTo>
                      <a:cubicBezTo>
                        <a:pt x="67" y="105"/>
                        <a:pt x="67" y="105"/>
                        <a:pt x="67" y="105"/>
                      </a:cubicBezTo>
                      <a:cubicBezTo>
                        <a:pt x="56" y="93"/>
                        <a:pt x="56" y="93"/>
                        <a:pt x="56" y="93"/>
                      </a:cubicBezTo>
                      <a:cubicBezTo>
                        <a:pt x="43" y="77"/>
                        <a:pt x="43" y="77"/>
                        <a:pt x="43" y="77"/>
                      </a:cubicBezTo>
                      <a:cubicBezTo>
                        <a:pt x="30" y="93"/>
                        <a:pt x="30" y="93"/>
                        <a:pt x="30" y="93"/>
                      </a:cubicBezTo>
                      <a:cubicBezTo>
                        <a:pt x="20" y="105"/>
                        <a:pt x="20" y="105"/>
                        <a:pt x="20" y="105"/>
                      </a:cubicBezTo>
                      <a:cubicBezTo>
                        <a:pt x="13" y="105"/>
                        <a:pt x="13" y="105"/>
                        <a:pt x="13" y="105"/>
                      </a:cubicBezTo>
                      <a:cubicBezTo>
                        <a:pt x="14" y="90"/>
                        <a:pt x="18" y="73"/>
                        <a:pt x="34" y="69"/>
                      </a:cubicBezTo>
                      <a:cubicBezTo>
                        <a:pt x="36" y="69"/>
                        <a:pt x="36" y="69"/>
                        <a:pt x="36" y="69"/>
                      </a:cubicBezTo>
                      <a:cubicBezTo>
                        <a:pt x="36" y="48"/>
                        <a:pt x="36" y="48"/>
                        <a:pt x="36" y="48"/>
                      </a:cubicBezTo>
                      <a:cubicBezTo>
                        <a:pt x="34" y="47"/>
                        <a:pt x="34" y="47"/>
                        <a:pt x="34" y="47"/>
                      </a:cubicBezTo>
                      <a:cubicBezTo>
                        <a:pt x="18" y="43"/>
                        <a:pt x="14" y="27"/>
                        <a:pt x="13" y="11"/>
                      </a:cubicBezTo>
                      <a:cubicBezTo>
                        <a:pt x="72" y="11"/>
                        <a:pt x="72" y="11"/>
                        <a:pt x="72" y="11"/>
                      </a:cubicBezTo>
                      <a:cubicBezTo>
                        <a:pt x="72" y="27"/>
                        <a:pt x="67" y="43"/>
                        <a:pt x="52" y="47"/>
                      </a:cubicBezTo>
                      <a:cubicBezTo>
                        <a:pt x="49" y="48"/>
                        <a:pt x="49" y="48"/>
                        <a:pt x="49" y="48"/>
                      </a:cubicBezTo>
                      <a:cubicBezTo>
                        <a:pt x="49" y="69"/>
                        <a:pt x="49" y="69"/>
                        <a:pt x="49" y="69"/>
                      </a:cubicBezTo>
                      <a:lnTo>
                        <a:pt x="52" y="69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75" name="Freeform: Shape 92">
                  <a:extLst>
                    <a:ext uri="{FF2B5EF4-FFF2-40B4-BE49-F238E27FC236}">
                      <a16:creationId xmlns:a16="http://schemas.microsoft.com/office/drawing/2014/main" id="{B67C6CEE-67A9-024A-C2D8-72DB691F18D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92701" y="2516188"/>
                  <a:ext cx="60325" cy="34925"/>
                </a:xfrm>
                <a:custGeom>
                  <a:avLst/>
                  <a:gdLst/>
                  <a:ahLst/>
                  <a:cxnLst>
                    <a:cxn ang="0">
                      <a:pos x="38" y="0"/>
                    </a:cxn>
                    <a:cxn ang="0">
                      <a:pos x="0" y="0"/>
                    </a:cxn>
                    <a:cxn ang="0">
                      <a:pos x="9" y="11"/>
                    </a:cxn>
                    <a:cxn ang="0">
                      <a:pos x="19" y="22"/>
                    </a:cxn>
                    <a:cxn ang="0">
                      <a:pos x="29" y="11"/>
                    </a:cxn>
                    <a:cxn ang="0">
                      <a:pos x="38" y="0"/>
                    </a:cxn>
                  </a:cxnLst>
                  <a:rect l="0" t="0" r="r" b="b"/>
                  <a:pathLst>
                    <a:path w="38" h="22">
                      <a:moveTo>
                        <a:pt x="38" y="0"/>
                      </a:moveTo>
                      <a:lnTo>
                        <a:pt x="0" y="0"/>
                      </a:lnTo>
                      <a:lnTo>
                        <a:pt x="9" y="11"/>
                      </a:lnTo>
                      <a:lnTo>
                        <a:pt x="19" y="22"/>
                      </a:lnTo>
                      <a:lnTo>
                        <a:pt x="29" y="11"/>
                      </a:lnTo>
                      <a:lnTo>
                        <a:pt x="38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</p:grpSp>
        </p:grpSp>
        <p:grpSp>
          <p:nvGrpSpPr>
            <p:cNvPr id="45" name="Group 93">
              <a:extLst>
                <a:ext uri="{FF2B5EF4-FFF2-40B4-BE49-F238E27FC236}">
                  <a16:creationId xmlns:a16="http://schemas.microsoft.com/office/drawing/2014/main" id="{9FBDA0DF-A7F6-AA7F-3F16-33451E81679F}"/>
                </a:ext>
              </a:extLst>
            </p:cNvPr>
            <p:cNvGrpSpPr/>
            <p:nvPr/>
          </p:nvGrpSpPr>
          <p:grpSpPr>
            <a:xfrm>
              <a:off x="3773713" y="3497101"/>
              <a:ext cx="756093" cy="756093"/>
              <a:chOff x="1524000" y="2876550"/>
              <a:chExt cx="533400" cy="533400"/>
            </a:xfrm>
          </p:grpSpPr>
          <p:sp>
            <p:nvSpPr>
              <p:cNvPr id="70" name="Oval 94">
                <a:extLst>
                  <a:ext uri="{FF2B5EF4-FFF2-40B4-BE49-F238E27FC236}">
                    <a16:creationId xmlns:a16="http://schemas.microsoft.com/office/drawing/2014/main" id="{67D7602D-CCCD-71B3-B3DC-1D7C72AF0DC3}"/>
                  </a:ext>
                </a:extLst>
              </p:cNvPr>
              <p:cNvSpPr/>
              <p:nvPr/>
            </p:nvSpPr>
            <p:spPr>
              <a:xfrm>
                <a:off x="1524000" y="2876550"/>
                <a:ext cx="533400" cy="533400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71" name="Freeform: Shape 95">
                <a:extLst>
                  <a:ext uri="{FF2B5EF4-FFF2-40B4-BE49-F238E27FC236}">
                    <a16:creationId xmlns:a16="http://schemas.microsoft.com/office/drawing/2014/main" id="{A67CA426-F384-A5D9-618A-A3DE790CD9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3941" y="2950772"/>
                <a:ext cx="193519" cy="384957"/>
              </a:xfrm>
              <a:custGeom>
                <a:avLst/>
                <a:gdLst/>
                <a:ahLst/>
                <a:cxnLst>
                  <a:cxn ang="0">
                    <a:pos x="43" y="62"/>
                  </a:cxn>
                  <a:cxn ang="0">
                    <a:pos x="43" y="50"/>
                  </a:cxn>
                  <a:cxn ang="0">
                    <a:pos x="43" y="14"/>
                  </a:cxn>
                  <a:cxn ang="0">
                    <a:pos x="29" y="0"/>
                  </a:cxn>
                  <a:cxn ang="0">
                    <a:pos x="14" y="14"/>
                  </a:cxn>
                  <a:cxn ang="0">
                    <a:pos x="14" y="50"/>
                  </a:cxn>
                  <a:cxn ang="0">
                    <a:pos x="14" y="62"/>
                  </a:cxn>
                  <a:cxn ang="0">
                    <a:pos x="0" y="87"/>
                  </a:cxn>
                  <a:cxn ang="0">
                    <a:pos x="29" y="116"/>
                  </a:cxn>
                  <a:cxn ang="0">
                    <a:pos x="58" y="87"/>
                  </a:cxn>
                  <a:cxn ang="0">
                    <a:pos x="43" y="62"/>
                  </a:cxn>
                  <a:cxn ang="0">
                    <a:pos x="21" y="43"/>
                  </a:cxn>
                  <a:cxn ang="0">
                    <a:pos x="29" y="43"/>
                  </a:cxn>
                  <a:cxn ang="0">
                    <a:pos x="29" y="36"/>
                  </a:cxn>
                  <a:cxn ang="0">
                    <a:pos x="21" y="36"/>
                  </a:cxn>
                  <a:cxn ang="0">
                    <a:pos x="21" y="29"/>
                  </a:cxn>
                  <a:cxn ang="0">
                    <a:pos x="29" y="29"/>
                  </a:cxn>
                  <a:cxn ang="0">
                    <a:pos x="29" y="21"/>
                  </a:cxn>
                  <a:cxn ang="0">
                    <a:pos x="21" y="21"/>
                  </a:cxn>
                  <a:cxn ang="0">
                    <a:pos x="21" y="14"/>
                  </a:cxn>
                  <a:cxn ang="0">
                    <a:pos x="29" y="7"/>
                  </a:cxn>
                  <a:cxn ang="0">
                    <a:pos x="36" y="14"/>
                  </a:cxn>
                  <a:cxn ang="0">
                    <a:pos x="36" y="50"/>
                  </a:cxn>
                  <a:cxn ang="0">
                    <a:pos x="21" y="50"/>
                  </a:cxn>
                  <a:cxn ang="0">
                    <a:pos x="21" y="43"/>
                  </a:cxn>
                  <a:cxn ang="0">
                    <a:pos x="29" y="108"/>
                  </a:cxn>
                  <a:cxn ang="0">
                    <a:pos x="7" y="87"/>
                  </a:cxn>
                  <a:cxn ang="0">
                    <a:pos x="7" y="83"/>
                  </a:cxn>
                  <a:cxn ang="0">
                    <a:pos x="29" y="101"/>
                  </a:cxn>
                  <a:cxn ang="0">
                    <a:pos x="50" y="83"/>
                  </a:cxn>
                  <a:cxn ang="0">
                    <a:pos x="50" y="87"/>
                  </a:cxn>
                  <a:cxn ang="0">
                    <a:pos x="29" y="108"/>
                  </a:cxn>
                </a:cxnLst>
                <a:rect l="0" t="0" r="r" b="b"/>
                <a:pathLst>
                  <a:path w="58" h="116">
                    <a:moveTo>
                      <a:pt x="43" y="62"/>
                    </a:moveTo>
                    <a:cubicBezTo>
                      <a:pt x="43" y="50"/>
                      <a:pt x="43" y="50"/>
                      <a:pt x="43" y="50"/>
                    </a:cubicBezTo>
                    <a:cubicBezTo>
                      <a:pt x="43" y="14"/>
                      <a:pt x="43" y="14"/>
                      <a:pt x="43" y="14"/>
                    </a:cubicBezTo>
                    <a:cubicBezTo>
                      <a:pt x="43" y="6"/>
                      <a:pt x="37" y="0"/>
                      <a:pt x="29" y="0"/>
                    </a:cubicBezTo>
                    <a:cubicBezTo>
                      <a:pt x="21" y="0"/>
                      <a:pt x="14" y="6"/>
                      <a:pt x="14" y="14"/>
                    </a:cubicBezTo>
                    <a:cubicBezTo>
                      <a:pt x="14" y="50"/>
                      <a:pt x="14" y="50"/>
                      <a:pt x="14" y="50"/>
                    </a:cubicBezTo>
                    <a:cubicBezTo>
                      <a:pt x="14" y="62"/>
                      <a:pt x="14" y="62"/>
                      <a:pt x="14" y="62"/>
                    </a:cubicBezTo>
                    <a:cubicBezTo>
                      <a:pt x="5" y="67"/>
                      <a:pt x="0" y="76"/>
                      <a:pt x="0" y="87"/>
                    </a:cubicBezTo>
                    <a:cubicBezTo>
                      <a:pt x="0" y="103"/>
                      <a:pt x="13" y="116"/>
                      <a:pt x="29" y="116"/>
                    </a:cubicBezTo>
                    <a:cubicBezTo>
                      <a:pt x="45" y="116"/>
                      <a:pt x="58" y="103"/>
                      <a:pt x="58" y="87"/>
                    </a:cubicBezTo>
                    <a:cubicBezTo>
                      <a:pt x="58" y="76"/>
                      <a:pt x="52" y="67"/>
                      <a:pt x="43" y="62"/>
                    </a:cubicBezTo>
                    <a:close/>
                    <a:moveTo>
                      <a:pt x="21" y="43"/>
                    </a:moveTo>
                    <a:cubicBezTo>
                      <a:pt x="29" y="43"/>
                      <a:pt x="29" y="43"/>
                      <a:pt x="29" y="43"/>
                    </a:cubicBezTo>
                    <a:cubicBezTo>
                      <a:pt x="29" y="36"/>
                      <a:pt x="29" y="36"/>
                      <a:pt x="29" y="36"/>
                    </a:cubicBezTo>
                    <a:cubicBezTo>
                      <a:pt x="21" y="36"/>
                      <a:pt x="21" y="36"/>
                      <a:pt x="21" y="36"/>
                    </a:cubicBezTo>
                    <a:cubicBezTo>
                      <a:pt x="21" y="29"/>
                      <a:pt x="21" y="29"/>
                      <a:pt x="21" y="29"/>
                    </a:cubicBezTo>
                    <a:cubicBezTo>
                      <a:pt x="29" y="29"/>
                      <a:pt x="29" y="29"/>
                      <a:pt x="29" y="29"/>
                    </a:cubicBezTo>
                    <a:cubicBezTo>
                      <a:pt x="29" y="21"/>
                      <a:pt x="29" y="21"/>
                      <a:pt x="29" y="21"/>
                    </a:cubicBezTo>
                    <a:cubicBezTo>
                      <a:pt x="21" y="21"/>
                      <a:pt x="21" y="21"/>
                      <a:pt x="21" y="21"/>
                    </a:cubicBezTo>
                    <a:cubicBezTo>
                      <a:pt x="21" y="14"/>
                      <a:pt x="21" y="14"/>
                      <a:pt x="21" y="14"/>
                    </a:cubicBezTo>
                    <a:cubicBezTo>
                      <a:pt x="21" y="10"/>
                      <a:pt x="25" y="7"/>
                      <a:pt x="29" y="7"/>
                    </a:cubicBezTo>
                    <a:cubicBezTo>
                      <a:pt x="33" y="7"/>
                      <a:pt x="36" y="10"/>
                      <a:pt x="36" y="14"/>
                    </a:cubicBezTo>
                    <a:cubicBezTo>
                      <a:pt x="36" y="50"/>
                      <a:pt x="36" y="50"/>
                      <a:pt x="36" y="50"/>
                    </a:cubicBezTo>
                    <a:cubicBezTo>
                      <a:pt x="21" y="50"/>
                      <a:pt x="21" y="50"/>
                      <a:pt x="21" y="50"/>
                    </a:cubicBezTo>
                    <a:lnTo>
                      <a:pt x="21" y="43"/>
                    </a:lnTo>
                    <a:close/>
                    <a:moveTo>
                      <a:pt x="29" y="108"/>
                    </a:moveTo>
                    <a:cubicBezTo>
                      <a:pt x="17" y="108"/>
                      <a:pt x="7" y="99"/>
                      <a:pt x="7" y="87"/>
                    </a:cubicBezTo>
                    <a:cubicBezTo>
                      <a:pt x="7" y="85"/>
                      <a:pt x="7" y="84"/>
                      <a:pt x="7" y="83"/>
                    </a:cubicBezTo>
                    <a:cubicBezTo>
                      <a:pt x="9" y="93"/>
                      <a:pt x="18" y="101"/>
                      <a:pt x="29" y="101"/>
                    </a:cubicBezTo>
                    <a:cubicBezTo>
                      <a:pt x="39" y="101"/>
                      <a:pt x="48" y="93"/>
                      <a:pt x="50" y="83"/>
                    </a:cubicBezTo>
                    <a:cubicBezTo>
                      <a:pt x="50" y="84"/>
                      <a:pt x="50" y="85"/>
                      <a:pt x="50" y="87"/>
                    </a:cubicBezTo>
                    <a:cubicBezTo>
                      <a:pt x="50" y="99"/>
                      <a:pt x="41" y="108"/>
                      <a:pt x="29" y="108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grpSp>
          <p:nvGrpSpPr>
            <p:cNvPr id="46" name="Group 96">
              <a:extLst>
                <a:ext uri="{FF2B5EF4-FFF2-40B4-BE49-F238E27FC236}">
                  <a16:creationId xmlns:a16="http://schemas.microsoft.com/office/drawing/2014/main" id="{26B1A1CD-0E39-5433-A7A4-C28206538069}"/>
                </a:ext>
              </a:extLst>
            </p:cNvPr>
            <p:cNvGrpSpPr/>
            <p:nvPr/>
          </p:nvGrpSpPr>
          <p:grpSpPr>
            <a:xfrm>
              <a:off x="4287904" y="2079664"/>
              <a:ext cx="756093" cy="756093"/>
              <a:chOff x="2286000" y="1809750"/>
              <a:chExt cx="533400" cy="533400"/>
            </a:xfrm>
          </p:grpSpPr>
          <p:sp>
            <p:nvSpPr>
              <p:cNvPr id="68" name="Oval 97">
                <a:extLst>
                  <a:ext uri="{FF2B5EF4-FFF2-40B4-BE49-F238E27FC236}">
                    <a16:creationId xmlns:a16="http://schemas.microsoft.com/office/drawing/2014/main" id="{8EEC4ACA-49DA-B216-5E7B-684E336F07E8}"/>
                  </a:ext>
                </a:extLst>
              </p:cNvPr>
              <p:cNvSpPr/>
              <p:nvPr/>
            </p:nvSpPr>
            <p:spPr>
              <a:xfrm>
                <a:off x="2286000" y="1809750"/>
                <a:ext cx="533400" cy="5334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9" name="Freeform: Shape 98">
                <a:extLst>
                  <a:ext uri="{FF2B5EF4-FFF2-40B4-BE49-F238E27FC236}">
                    <a16:creationId xmlns:a16="http://schemas.microsoft.com/office/drawing/2014/main" id="{E06E645C-116E-5184-CD4F-5117F63D8C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00300" y="1903354"/>
                <a:ext cx="304800" cy="346193"/>
              </a:xfrm>
              <a:custGeom>
                <a:avLst/>
                <a:gdLst/>
                <a:ahLst/>
                <a:cxnLst>
                  <a:cxn ang="0">
                    <a:pos x="87" y="109"/>
                  </a:cxn>
                  <a:cxn ang="0">
                    <a:pos x="82" y="109"/>
                  </a:cxn>
                  <a:cxn ang="0">
                    <a:pos x="102" y="73"/>
                  </a:cxn>
                  <a:cxn ang="0">
                    <a:pos x="69" y="31"/>
                  </a:cxn>
                  <a:cxn ang="0">
                    <a:pos x="77" y="15"/>
                  </a:cxn>
                  <a:cxn ang="0">
                    <a:pos x="76" y="10"/>
                  </a:cxn>
                  <a:cxn ang="0">
                    <a:pos x="56" y="1"/>
                  </a:cxn>
                  <a:cxn ang="0">
                    <a:pos x="53" y="0"/>
                  </a:cxn>
                  <a:cxn ang="0">
                    <a:pos x="51" y="2"/>
                  </a:cxn>
                  <a:cxn ang="0">
                    <a:pos x="28" y="46"/>
                  </a:cxn>
                  <a:cxn ang="0">
                    <a:pos x="31" y="57"/>
                  </a:cxn>
                  <a:cxn ang="0">
                    <a:pos x="28" y="63"/>
                  </a:cxn>
                  <a:cxn ang="0">
                    <a:pos x="41" y="69"/>
                  </a:cxn>
                  <a:cxn ang="0">
                    <a:pos x="44" y="63"/>
                  </a:cxn>
                  <a:cxn ang="0">
                    <a:pos x="44" y="63"/>
                  </a:cxn>
                  <a:cxn ang="0">
                    <a:pos x="54" y="59"/>
                  </a:cxn>
                  <a:cxn ang="0">
                    <a:pos x="62" y="44"/>
                  </a:cxn>
                  <a:cxn ang="0">
                    <a:pos x="87" y="73"/>
                  </a:cxn>
                  <a:cxn ang="0">
                    <a:pos x="58" y="102"/>
                  </a:cxn>
                  <a:cxn ang="0">
                    <a:pos x="37" y="95"/>
                  </a:cxn>
                  <a:cxn ang="0">
                    <a:pos x="37" y="91"/>
                  </a:cxn>
                  <a:cxn ang="0">
                    <a:pos x="40" y="87"/>
                  </a:cxn>
                  <a:cxn ang="0">
                    <a:pos x="58" y="87"/>
                  </a:cxn>
                  <a:cxn ang="0">
                    <a:pos x="58" y="80"/>
                  </a:cxn>
                  <a:cxn ang="0">
                    <a:pos x="30" y="80"/>
                  </a:cxn>
                  <a:cxn ang="0">
                    <a:pos x="16" y="80"/>
                  </a:cxn>
                  <a:cxn ang="0">
                    <a:pos x="0" y="80"/>
                  </a:cxn>
                  <a:cxn ang="0">
                    <a:pos x="0" y="87"/>
                  </a:cxn>
                  <a:cxn ang="0">
                    <a:pos x="17" y="87"/>
                  </a:cxn>
                  <a:cxn ang="0">
                    <a:pos x="18" y="87"/>
                  </a:cxn>
                  <a:cxn ang="0">
                    <a:pos x="22" y="91"/>
                  </a:cxn>
                  <a:cxn ang="0">
                    <a:pos x="22" y="95"/>
                  </a:cxn>
                  <a:cxn ang="0">
                    <a:pos x="22" y="109"/>
                  </a:cxn>
                  <a:cxn ang="0">
                    <a:pos x="8" y="116"/>
                  </a:cxn>
                  <a:cxn ang="0">
                    <a:pos x="102" y="116"/>
                  </a:cxn>
                  <a:cxn ang="0">
                    <a:pos x="87" y="109"/>
                  </a:cxn>
                  <a:cxn ang="0">
                    <a:pos x="62" y="10"/>
                  </a:cxn>
                  <a:cxn ang="0">
                    <a:pos x="60" y="12"/>
                  </a:cxn>
                  <a:cxn ang="0">
                    <a:pos x="43" y="44"/>
                  </a:cxn>
                  <a:cxn ang="0">
                    <a:pos x="37" y="41"/>
                  </a:cxn>
                  <a:cxn ang="0">
                    <a:pos x="37" y="39"/>
                  </a:cxn>
                  <a:cxn ang="0">
                    <a:pos x="53" y="10"/>
                  </a:cxn>
                  <a:cxn ang="0">
                    <a:pos x="55" y="8"/>
                  </a:cxn>
                  <a:cxn ang="0">
                    <a:pos x="58" y="8"/>
                  </a:cxn>
                  <a:cxn ang="0">
                    <a:pos x="62" y="10"/>
                  </a:cxn>
                  <a:cxn ang="0">
                    <a:pos x="62" y="10"/>
                  </a:cxn>
                </a:cxnLst>
                <a:rect l="0" t="0" r="r" b="b"/>
                <a:pathLst>
                  <a:path w="102" h="116">
                    <a:moveTo>
                      <a:pt x="87" y="109"/>
                    </a:moveTo>
                    <a:cubicBezTo>
                      <a:pt x="82" y="109"/>
                      <a:pt x="82" y="109"/>
                      <a:pt x="82" y="109"/>
                    </a:cubicBezTo>
                    <a:cubicBezTo>
                      <a:pt x="94" y="101"/>
                      <a:pt x="102" y="88"/>
                      <a:pt x="102" y="73"/>
                    </a:cubicBezTo>
                    <a:cubicBezTo>
                      <a:pt x="102" y="52"/>
                      <a:pt x="88" y="35"/>
                      <a:pt x="69" y="31"/>
                    </a:cubicBezTo>
                    <a:cubicBezTo>
                      <a:pt x="77" y="15"/>
                      <a:pt x="77" y="15"/>
                      <a:pt x="77" y="15"/>
                    </a:cubicBezTo>
                    <a:cubicBezTo>
                      <a:pt x="78" y="13"/>
                      <a:pt x="77" y="11"/>
                      <a:pt x="76" y="10"/>
                    </a:cubicBezTo>
                    <a:cubicBezTo>
                      <a:pt x="56" y="1"/>
                      <a:pt x="56" y="1"/>
                      <a:pt x="56" y="1"/>
                    </a:cubicBezTo>
                    <a:cubicBezTo>
                      <a:pt x="55" y="0"/>
                      <a:pt x="54" y="0"/>
                      <a:pt x="53" y="0"/>
                    </a:cubicBezTo>
                    <a:cubicBezTo>
                      <a:pt x="52" y="1"/>
                      <a:pt x="52" y="2"/>
                      <a:pt x="51" y="2"/>
                    </a:cubicBezTo>
                    <a:cubicBezTo>
                      <a:pt x="28" y="46"/>
                      <a:pt x="28" y="46"/>
                      <a:pt x="28" y="46"/>
                    </a:cubicBezTo>
                    <a:cubicBezTo>
                      <a:pt x="26" y="50"/>
                      <a:pt x="28" y="55"/>
                      <a:pt x="31" y="57"/>
                    </a:cubicBezTo>
                    <a:cubicBezTo>
                      <a:pt x="28" y="63"/>
                      <a:pt x="28" y="63"/>
                      <a:pt x="28" y="63"/>
                    </a:cubicBezTo>
                    <a:cubicBezTo>
                      <a:pt x="41" y="69"/>
                      <a:pt x="41" y="69"/>
                      <a:pt x="41" y="69"/>
                    </a:cubicBezTo>
                    <a:cubicBezTo>
                      <a:pt x="44" y="63"/>
                      <a:pt x="44" y="63"/>
                      <a:pt x="44" y="63"/>
                    </a:cubicBezTo>
                    <a:cubicBezTo>
                      <a:pt x="44" y="63"/>
                      <a:pt x="44" y="63"/>
                      <a:pt x="44" y="63"/>
                    </a:cubicBezTo>
                    <a:cubicBezTo>
                      <a:pt x="48" y="65"/>
                      <a:pt x="52" y="63"/>
                      <a:pt x="54" y="59"/>
                    </a:cubicBezTo>
                    <a:cubicBezTo>
                      <a:pt x="62" y="44"/>
                      <a:pt x="62" y="44"/>
                      <a:pt x="62" y="44"/>
                    </a:cubicBezTo>
                    <a:cubicBezTo>
                      <a:pt x="76" y="46"/>
                      <a:pt x="87" y="58"/>
                      <a:pt x="87" y="73"/>
                    </a:cubicBezTo>
                    <a:cubicBezTo>
                      <a:pt x="87" y="89"/>
                      <a:pt x="74" y="102"/>
                      <a:pt x="58" y="102"/>
                    </a:cubicBezTo>
                    <a:cubicBezTo>
                      <a:pt x="51" y="102"/>
                      <a:pt x="42" y="99"/>
                      <a:pt x="37" y="95"/>
                    </a:cubicBezTo>
                    <a:cubicBezTo>
                      <a:pt x="37" y="91"/>
                      <a:pt x="37" y="91"/>
                      <a:pt x="37" y="91"/>
                    </a:cubicBezTo>
                    <a:cubicBezTo>
                      <a:pt x="37" y="89"/>
                      <a:pt x="38" y="87"/>
                      <a:pt x="40" y="87"/>
                    </a:cubicBezTo>
                    <a:cubicBezTo>
                      <a:pt x="58" y="87"/>
                      <a:pt x="58" y="87"/>
                      <a:pt x="58" y="87"/>
                    </a:cubicBezTo>
                    <a:cubicBezTo>
                      <a:pt x="58" y="80"/>
                      <a:pt x="58" y="80"/>
                      <a:pt x="58" y="80"/>
                    </a:cubicBezTo>
                    <a:cubicBezTo>
                      <a:pt x="30" y="80"/>
                      <a:pt x="30" y="80"/>
                      <a:pt x="30" y="80"/>
                    </a:cubicBezTo>
                    <a:cubicBezTo>
                      <a:pt x="16" y="80"/>
                      <a:pt x="16" y="80"/>
                      <a:pt x="16" y="80"/>
                    </a:cubicBezTo>
                    <a:cubicBezTo>
                      <a:pt x="0" y="80"/>
                      <a:pt x="0" y="80"/>
                      <a:pt x="0" y="80"/>
                    </a:cubicBezTo>
                    <a:cubicBezTo>
                      <a:pt x="0" y="87"/>
                      <a:pt x="0" y="87"/>
                      <a:pt x="0" y="87"/>
                    </a:cubicBezTo>
                    <a:cubicBezTo>
                      <a:pt x="17" y="87"/>
                      <a:pt x="17" y="87"/>
                      <a:pt x="17" y="87"/>
                    </a:cubicBezTo>
                    <a:cubicBezTo>
                      <a:pt x="18" y="87"/>
                      <a:pt x="18" y="87"/>
                      <a:pt x="18" y="87"/>
                    </a:cubicBezTo>
                    <a:cubicBezTo>
                      <a:pt x="20" y="87"/>
                      <a:pt x="22" y="89"/>
                      <a:pt x="22" y="91"/>
                    </a:cubicBezTo>
                    <a:cubicBezTo>
                      <a:pt x="22" y="95"/>
                      <a:pt x="22" y="95"/>
                      <a:pt x="22" y="95"/>
                    </a:cubicBezTo>
                    <a:cubicBezTo>
                      <a:pt x="22" y="109"/>
                      <a:pt x="22" y="109"/>
                      <a:pt x="22" y="109"/>
                    </a:cubicBezTo>
                    <a:cubicBezTo>
                      <a:pt x="14" y="109"/>
                      <a:pt x="8" y="108"/>
                      <a:pt x="8" y="116"/>
                    </a:cubicBezTo>
                    <a:cubicBezTo>
                      <a:pt x="102" y="116"/>
                      <a:pt x="102" y="116"/>
                      <a:pt x="102" y="116"/>
                    </a:cubicBezTo>
                    <a:cubicBezTo>
                      <a:pt x="102" y="108"/>
                      <a:pt x="95" y="109"/>
                      <a:pt x="87" y="109"/>
                    </a:cubicBezTo>
                    <a:close/>
                    <a:moveTo>
                      <a:pt x="62" y="10"/>
                    </a:moveTo>
                    <a:cubicBezTo>
                      <a:pt x="61" y="10"/>
                      <a:pt x="60" y="11"/>
                      <a:pt x="60" y="12"/>
                    </a:cubicBezTo>
                    <a:cubicBezTo>
                      <a:pt x="43" y="44"/>
                      <a:pt x="43" y="44"/>
                      <a:pt x="43" y="44"/>
                    </a:cubicBezTo>
                    <a:cubicBezTo>
                      <a:pt x="37" y="41"/>
                      <a:pt x="37" y="41"/>
                      <a:pt x="37" y="41"/>
                    </a:cubicBezTo>
                    <a:cubicBezTo>
                      <a:pt x="37" y="40"/>
                      <a:pt x="37" y="40"/>
                      <a:pt x="37" y="39"/>
                    </a:cubicBezTo>
                    <a:cubicBezTo>
                      <a:pt x="53" y="10"/>
                      <a:pt x="53" y="10"/>
                      <a:pt x="53" y="10"/>
                    </a:cubicBezTo>
                    <a:cubicBezTo>
                      <a:pt x="53" y="9"/>
                      <a:pt x="54" y="8"/>
                      <a:pt x="55" y="8"/>
                    </a:cubicBezTo>
                    <a:cubicBezTo>
                      <a:pt x="56" y="7"/>
                      <a:pt x="57" y="7"/>
                      <a:pt x="58" y="8"/>
                    </a:cubicBezTo>
                    <a:cubicBezTo>
                      <a:pt x="62" y="10"/>
                      <a:pt x="62" y="10"/>
                      <a:pt x="62" y="10"/>
                    </a:cubicBezTo>
                    <a:cubicBezTo>
                      <a:pt x="62" y="10"/>
                      <a:pt x="62" y="10"/>
                      <a:pt x="62" y="10"/>
                    </a:cubicBez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grpSp>
          <p:nvGrpSpPr>
            <p:cNvPr id="47" name="Group 99">
              <a:extLst>
                <a:ext uri="{FF2B5EF4-FFF2-40B4-BE49-F238E27FC236}">
                  <a16:creationId xmlns:a16="http://schemas.microsoft.com/office/drawing/2014/main" id="{F5AD7AFC-CD6E-E641-4C14-41064B950A91}"/>
                </a:ext>
              </a:extLst>
            </p:cNvPr>
            <p:cNvGrpSpPr/>
            <p:nvPr/>
          </p:nvGrpSpPr>
          <p:grpSpPr>
            <a:xfrm>
              <a:off x="7204264" y="2079664"/>
              <a:ext cx="756093" cy="756093"/>
              <a:chOff x="7162800" y="1504950"/>
              <a:chExt cx="533400" cy="533400"/>
            </a:xfrm>
          </p:grpSpPr>
          <p:sp>
            <p:nvSpPr>
              <p:cNvPr id="66" name="Oval 100">
                <a:extLst>
                  <a:ext uri="{FF2B5EF4-FFF2-40B4-BE49-F238E27FC236}">
                    <a16:creationId xmlns:a16="http://schemas.microsoft.com/office/drawing/2014/main" id="{0AA44914-D56B-40A6-60EF-D05251CAF676}"/>
                  </a:ext>
                </a:extLst>
              </p:cNvPr>
              <p:cNvSpPr/>
              <p:nvPr/>
            </p:nvSpPr>
            <p:spPr>
              <a:xfrm>
                <a:off x="7162800" y="1504950"/>
                <a:ext cx="533400" cy="5334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67" name="Freeform: Shape 101">
                <a:extLst>
                  <a:ext uri="{FF2B5EF4-FFF2-40B4-BE49-F238E27FC236}">
                    <a16:creationId xmlns:a16="http://schemas.microsoft.com/office/drawing/2014/main" id="{A3FAD1EB-B62C-FC09-EF87-8477CA009A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92181" y="1625600"/>
                <a:ext cx="274638" cy="292100"/>
              </a:xfrm>
              <a:custGeom>
                <a:avLst/>
                <a:gdLst/>
                <a:ahLst/>
                <a:cxnLst>
                  <a:cxn ang="0">
                    <a:pos x="102" y="0"/>
                  </a:cxn>
                  <a:cxn ang="0">
                    <a:pos x="15" y="0"/>
                  </a:cxn>
                  <a:cxn ang="0">
                    <a:pos x="7" y="7"/>
                  </a:cxn>
                  <a:cxn ang="0">
                    <a:pos x="7" y="22"/>
                  </a:cxn>
                  <a:cxn ang="0">
                    <a:pos x="18" y="22"/>
                  </a:cxn>
                  <a:cxn ang="0">
                    <a:pos x="22" y="26"/>
                  </a:cxn>
                  <a:cxn ang="0">
                    <a:pos x="18" y="29"/>
                  </a:cxn>
                  <a:cxn ang="0">
                    <a:pos x="4" y="29"/>
                  </a:cxn>
                  <a:cxn ang="0">
                    <a:pos x="0" y="33"/>
                  </a:cxn>
                  <a:cxn ang="0">
                    <a:pos x="4" y="36"/>
                  </a:cxn>
                  <a:cxn ang="0">
                    <a:pos x="7" y="36"/>
                  </a:cxn>
                  <a:cxn ang="0">
                    <a:pos x="7" y="51"/>
                  </a:cxn>
                  <a:cxn ang="0">
                    <a:pos x="18" y="51"/>
                  </a:cxn>
                  <a:cxn ang="0">
                    <a:pos x="22" y="55"/>
                  </a:cxn>
                  <a:cxn ang="0">
                    <a:pos x="18" y="58"/>
                  </a:cxn>
                  <a:cxn ang="0">
                    <a:pos x="4" y="58"/>
                  </a:cxn>
                  <a:cxn ang="0">
                    <a:pos x="0" y="62"/>
                  </a:cxn>
                  <a:cxn ang="0">
                    <a:pos x="4" y="66"/>
                  </a:cxn>
                  <a:cxn ang="0">
                    <a:pos x="7" y="66"/>
                  </a:cxn>
                  <a:cxn ang="0">
                    <a:pos x="7" y="80"/>
                  </a:cxn>
                  <a:cxn ang="0">
                    <a:pos x="18" y="80"/>
                  </a:cxn>
                  <a:cxn ang="0">
                    <a:pos x="22" y="84"/>
                  </a:cxn>
                  <a:cxn ang="0">
                    <a:pos x="18" y="87"/>
                  </a:cxn>
                  <a:cxn ang="0">
                    <a:pos x="4" y="87"/>
                  </a:cxn>
                  <a:cxn ang="0">
                    <a:pos x="0" y="91"/>
                  </a:cxn>
                  <a:cxn ang="0">
                    <a:pos x="4" y="95"/>
                  </a:cxn>
                  <a:cxn ang="0">
                    <a:pos x="7" y="95"/>
                  </a:cxn>
                  <a:cxn ang="0">
                    <a:pos x="7" y="109"/>
                  </a:cxn>
                  <a:cxn ang="0">
                    <a:pos x="15" y="116"/>
                  </a:cxn>
                  <a:cxn ang="0">
                    <a:pos x="102" y="116"/>
                  </a:cxn>
                  <a:cxn ang="0">
                    <a:pos x="109" y="109"/>
                  </a:cxn>
                  <a:cxn ang="0">
                    <a:pos x="109" y="7"/>
                  </a:cxn>
                  <a:cxn ang="0">
                    <a:pos x="102" y="0"/>
                  </a:cxn>
                  <a:cxn ang="0">
                    <a:pos x="87" y="51"/>
                  </a:cxn>
                  <a:cxn ang="0">
                    <a:pos x="44" y="51"/>
                  </a:cxn>
                  <a:cxn ang="0">
                    <a:pos x="44" y="22"/>
                  </a:cxn>
                  <a:cxn ang="0">
                    <a:pos x="87" y="22"/>
                  </a:cxn>
                  <a:cxn ang="0">
                    <a:pos x="87" y="51"/>
                  </a:cxn>
                </a:cxnLst>
                <a:rect l="0" t="0" r="r" b="b"/>
                <a:pathLst>
                  <a:path w="109" h="116">
                    <a:moveTo>
                      <a:pt x="102" y="0"/>
                    </a:moveTo>
                    <a:cubicBezTo>
                      <a:pt x="15" y="0"/>
                      <a:pt x="15" y="0"/>
                      <a:pt x="15" y="0"/>
                    </a:cubicBezTo>
                    <a:cubicBezTo>
                      <a:pt x="11" y="0"/>
                      <a:pt x="7" y="3"/>
                      <a:pt x="7" y="7"/>
                    </a:cubicBezTo>
                    <a:cubicBezTo>
                      <a:pt x="7" y="22"/>
                      <a:pt x="7" y="22"/>
                      <a:pt x="7" y="22"/>
                    </a:cubicBezTo>
                    <a:cubicBezTo>
                      <a:pt x="18" y="22"/>
                      <a:pt x="18" y="22"/>
                      <a:pt x="18" y="22"/>
                    </a:cubicBezTo>
                    <a:cubicBezTo>
                      <a:pt x="20" y="22"/>
                      <a:pt x="22" y="24"/>
                      <a:pt x="22" y="26"/>
                    </a:cubicBezTo>
                    <a:cubicBezTo>
                      <a:pt x="22" y="28"/>
                      <a:pt x="20" y="29"/>
                      <a:pt x="18" y="29"/>
                    </a:cubicBezTo>
                    <a:cubicBezTo>
                      <a:pt x="4" y="29"/>
                      <a:pt x="4" y="29"/>
                      <a:pt x="4" y="29"/>
                    </a:cubicBezTo>
                    <a:cubicBezTo>
                      <a:pt x="2" y="29"/>
                      <a:pt x="0" y="31"/>
                      <a:pt x="0" y="33"/>
                    </a:cubicBezTo>
                    <a:cubicBezTo>
                      <a:pt x="0" y="35"/>
                      <a:pt x="2" y="36"/>
                      <a:pt x="4" y="36"/>
                    </a:cubicBezTo>
                    <a:cubicBezTo>
                      <a:pt x="7" y="36"/>
                      <a:pt x="7" y="36"/>
                      <a:pt x="7" y="36"/>
                    </a:cubicBezTo>
                    <a:cubicBezTo>
                      <a:pt x="7" y="51"/>
                      <a:pt x="7" y="51"/>
                      <a:pt x="7" y="51"/>
                    </a:cubicBezTo>
                    <a:cubicBezTo>
                      <a:pt x="18" y="51"/>
                      <a:pt x="18" y="51"/>
                      <a:pt x="18" y="51"/>
                    </a:cubicBezTo>
                    <a:cubicBezTo>
                      <a:pt x="20" y="51"/>
                      <a:pt x="22" y="53"/>
                      <a:pt x="22" y="55"/>
                    </a:cubicBezTo>
                    <a:cubicBezTo>
                      <a:pt x="22" y="57"/>
                      <a:pt x="20" y="58"/>
                      <a:pt x="18" y="58"/>
                    </a:cubicBezTo>
                    <a:cubicBezTo>
                      <a:pt x="4" y="58"/>
                      <a:pt x="4" y="58"/>
                      <a:pt x="4" y="58"/>
                    </a:cubicBezTo>
                    <a:cubicBezTo>
                      <a:pt x="2" y="58"/>
                      <a:pt x="0" y="60"/>
                      <a:pt x="0" y="62"/>
                    </a:cubicBezTo>
                    <a:cubicBezTo>
                      <a:pt x="0" y="64"/>
                      <a:pt x="2" y="66"/>
                      <a:pt x="4" y="66"/>
                    </a:cubicBezTo>
                    <a:cubicBezTo>
                      <a:pt x="7" y="66"/>
                      <a:pt x="7" y="66"/>
                      <a:pt x="7" y="66"/>
                    </a:cubicBezTo>
                    <a:cubicBezTo>
                      <a:pt x="7" y="80"/>
                      <a:pt x="7" y="80"/>
                      <a:pt x="7" y="80"/>
                    </a:cubicBezTo>
                    <a:cubicBezTo>
                      <a:pt x="18" y="80"/>
                      <a:pt x="18" y="80"/>
                      <a:pt x="18" y="80"/>
                    </a:cubicBezTo>
                    <a:cubicBezTo>
                      <a:pt x="20" y="80"/>
                      <a:pt x="22" y="82"/>
                      <a:pt x="22" y="84"/>
                    </a:cubicBezTo>
                    <a:cubicBezTo>
                      <a:pt x="22" y="86"/>
                      <a:pt x="20" y="87"/>
                      <a:pt x="18" y="87"/>
                    </a:cubicBezTo>
                    <a:cubicBezTo>
                      <a:pt x="4" y="87"/>
                      <a:pt x="4" y="87"/>
                      <a:pt x="4" y="87"/>
                    </a:cubicBezTo>
                    <a:cubicBezTo>
                      <a:pt x="2" y="87"/>
                      <a:pt x="0" y="89"/>
                      <a:pt x="0" y="91"/>
                    </a:cubicBezTo>
                    <a:cubicBezTo>
                      <a:pt x="0" y="93"/>
                      <a:pt x="2" y="95"/>
                      <a:pt x="4" y="95"/>
                    </a:cubicBezTo>
                    <a:cubicBezTo>
                      <a:pt x="7" y="95"/>
                      <a:pt x="7" y="95"/>
                      <a:pt x="7" y="95"/>
                    </a:cubicBezTo>
                    <a:cubicBezTo>
                      <a:pt x="7" y="109"/>
                      <a:pt x="7" y="109"/>
                      <a:pt x="7" y="109"/>
                    </a:cubicBezTo>
                    <a:cubicBezTo>
                      <a:pt x="7" y="113"/>
                      <a:pt x="11" y="116"/>
                      <a:pt x="15" y="116"/>
                    </a:cubicBezTo>
                    <a:cubicBezTo>
                      <a:pt x="102" y="116"/>
                      <a:pt x="102" y="116"/>
                      <a:pt x="102" y="116"/>
                    </a:cubicBezTo>
                    <a:cubicBezTo>
                      <a:pt x="106" y="116"/>
                      <a:pt x="109" y="113"/>
                      <a:pt x="109" y="109"/>
                    </a:cubicBezTo>
                    <a:cubicBezTo>
                      <a:pt x="109" y="7"/>
                      <a:pt x="109" y="7"/>
                      <a:pt x="109" y="7"/>
                    </a:cubicBezTo>
                    <a:cubicBezTo>
                      <a:pt x="109" y="3"/>
                      <a:pt x="106" y="0"/>
                      <a:pt x="102" y="0"/>
                    </a:cubicBezTo>
                    <a:close/>
                    <a:moveTo>
                      <a:pt x="87" y="51"/>
                    </a:moveTo>
                    <a:cubicBezTo>
                      <a:pt x="44" y="51"/>
                      <a:pt x="44" y="51"/>
                      <a:pt x="44" y="51"/>
                    </a:cubicBezTo>
                    <a:cubicBezTo>
                      <a:pt x="44" y="22"/>
                      <a:pt x="44" y="22"/>
                      <a:pt x="44" y="22"/>
                    </a:cubicBezTo>
                    <a:cubicBezTo>
                      <a:pt x="87" y="22"/>
                      <a:pt x="87" y="22"/>
                      <a:pt x="87" y="22"/>
                    </a:cubicBezTo>
                    <a:lnTo>
                      <a:pt x="87" y="51"/>
                    </a:lnTo>
                    <a:close/>
                  </a:path>
                </a:pathLst>
              </a:cu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grpSp>
          <p:nvGrpSpPr>
            <p:cNvPr id="48" name="Group 102">
              <a:extLst>
                <a:ext uri="{FF2B5EF4-FFF2-40B4-BE49-F238E27FC236}">
                  <a16:creationId xmlns:a16="http://schemas.microsoft.com/office/drawing/2014/main" id="{86FAF9BC-B46E-EA4E-5155-25D30F8222A5}"/>
                </a:ext>
              </a:extLst>
            </p:cNvPr>
            <p:cNvGrpSpPr/>
            <p:nvPr/>
          </p:nvGrpSpPr>
          <p:grpSpPr>
            <a:xfrm>
              <a:off x="4395916" y="4955281"/>
              <a:ext cx="756093" cy="756093"/>
              <a:chOff x="1143000" y="2266950"/>
              <a:chExt cx="533400" cy="533400"/>
            </a:xfrm>
          </p:grpSpPr>
          <p:sp>
            <p:nvSpPr>
              <p:cNvPr id="59" name="Oval 103">
                <a:extLst>
                  <a:ext uri="{FF2B5EF4-FFF2-40B4-BE49-F238E27FC236}">
                    <a16:creationId xmlns:a16="http://schemas.microsoft.com/office/drawing/2014/main" id="{A736BE84-1947-AF9E-5FB6-CF6C3FA74909}"/>
                  </a:ext>
                </a:extLst>
              </p:cNvPr>
              <p:cNvSpPr/>
              <p:nvPr/>
            </p:nvSpPr>
            <p:spPr>
              <a:xfrm>
                <a:off x="1143000" y="2266950"/>
                <a:ext cx="533400" cy="5334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grpSp>
            <p:nvGrpSpPr>
              <p:cNvPr id="60" name="Group 104">
                <a:extLst>
                  <a:ext uri="{FF2B5EF4-FFF2-40B4-BE49-F238E27FC236}">
                    <a16:creationId xmlns:a16="http://schemas.microsoft.com/office/drawing/2014/main" id="{86F6797A-7306-B41A-67ED-F4590825527B}"/>
                  </a:ext>
                </a:extLst>
              </p:cNvPr>
              <p:cNvGrpSpPr/>
              <p:nvPr/>
            </p:nvGrpSpPr>
            <p:grpSpPr>
              <a:xfrm>
                <a:off x="1266578" y="2382309"/>
                <a:ext cx="286232" cy="302682"/>
                <a:chOff x="1497013" y="1843088"/>
                <a:chExt cx="276226" cy="292100"/>
              </a:xfrm>
              <a:solidFill>
                <a:schemeClr val="bg1"/>
              </a:solidFill>
            </p:grpSpPr>
            <p:sp>
              <p:nvSpPr>
                <p:cNvPr id="61" name="Freeform: Shape 105">
                  <a:extLst>
                    <a:ext uri="{FF2B5EF4-FFF2-40B4-BE49-F238E27FC236}">
                      <a16:creationId xmlns:a16="http://schemas.microsoft.com/office/drawing/2014/main" id="{7D5CBD7E-AF33-42CC-4796-B312E21BCE7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63701" y="1951038"/>
                  <a:ext cx="109538" cy="184150"/>
                </a:xfrm>
                <a:custGeom>
                  <a:avLst/>
                  <a:gdLst/>
                  <a:ahLst/>
                  <a:cxnLst>
                    <a:cxn ang="0">
                      <a:pos x="22" y="0"/>
                    </a:cxn>
                    <a:cxn ang="0">
                      <a:pos x="0" y="22"/>
                    </a:cxn>
                    <a:cxn ang="0">
                      <a:pos x="7" y="38"/>
                    </a:cxn>
                    <a:cxn ang="0">
                      <a:pos x="7" y="73"/>
                    </a:cxn>
                    <a:cxn ang="0">
                      <a:pos x="22" y="58"/>
                    </a:cxn>
                    <a:cxn ang="0">
                      <a:pos x="36" y="73"/>
                    </a:cxn>
                    <a:cxn ang="0">
                      <a:pos x="36" y="38"/>
                    </a:cxn>
                    <a:cxn ang="0">
                      <a:pos x="43" y="22"/>
                    </a:cxn>
                    <a:cxn ang="0">
                      <a:pos x="22" y="0"/>
                    </a:cxn>
                    <a:cxn ang="0">
                      <a:pos x="22" y="37"/>
                    </a:cxn>
                    <a:cxn ang="0">
                      <a:pos x="7" y="22"/>
                    </a:cxn>
                    <a:cxn ang="0">
                      <a:pos x="22" y="7"/>
                    </a:cxn>
                    <a:cxn ang="0">
                      <a:pos x="36" y="22"/>
                    </a:cxn>
                    <a:cxn ang="0">
                      <a:pos x="22" y="37"/>
                    </a:cxn>
                  </a:cxnLst>
                  <a:rect l="0" t="0" r="r" b="b"/>
                  <a:pathLst>
                    <a:path w="43" h="73">
                      <a:moveTo>
                        <a:pt x="22" y="0"/>
                      </a:moveTo>
                      <a:cubicBezTo>
                        <a:pt x="10" y="0"/>
                        <a:pt x="0" y="10"/>
                        <a:pt x="0" y="22"/>
                      </a:cubicBezTo>
                      <a:cubicBezTo>
                        <a:pt x="0" y="28"/>
                        <a:pt x="3" y="34"/>
                        <a:pt x="7" y="38"/>
                      </a:cubicBezTo>
                      <a:cubicBezTo>
                        <a:pt x="7" y="73"/>
                        <a:pt x="7" y="73"/>
                        <a:pt x="7" y="73"/>
                      </a:cubicBezTo>
                      <a:cubicBezTo>
                        <a:pt x="22" y="58"/>
                        <a:pt x="22" y="58"/>
                        <a:pt x="22" y="58"/>
                      </a:cubicBezTo>
                      <a:cubicBezTo>
                        <a:pt x="36" y="73"/>
                        <a:pt x="36" y="73"/>
                        <a:pt x="36" y="73"/>
                      </a:cubicBezTo>
                      <a:cubicBezTo>
                        <a:pt x="36" y="38"/>
                        <a:pt x="36" y="38"/>
                        <a:pt x="36" y="38"/>
                      </a:cubicBezTo>
                      <a:cubicBezTo>
                        <a:pt x="40" y="34"/>
                        <a:pt x="43" y="28"/>
                        <a:pt x="43" y="22"/>
                      </a:cubicBezTo>
                      <a:cubicBezTo>
                        <a:pt x="43" y="10"/>
                        <a:pt x="34" y="0"/>
                        <a:pt x="22" y="0"/>
                      </a:cubicBezTo>
                      <a:close/>
                      <a:moveTo>
                        <a:pt x="22" y="37"/>
                      </a:moveTo>
                      <a:cubicBezTo>
                        <a:pt x="14" y="37"/>
                        <a:pt x="7" y="30"/>
                        <a:pt x="7" y="22"/>
                      </a:cubicBezTo>
                      <a:cubicBezTo>
                        <a:pt x="7" y="14"/>
                        <a:pt x="14" y="7"/>
                        <a:pt x="22" y="7"/>
                      </a:cubicBezTo>
                      <a:cubicBezTo>
                        <a:pt x="30" y="7"/>
                        <a:pt x="36" y="14"/>
                        <a:pt x="36" y="22"/>
                      </a:cubicBezTo>
                      <a:cubicBezTo>
                        <a:pt x="36" y="30"/>
                        <a:pt x="30" y="37"/>
                        <a:pt x="22" y="37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62" name="Freeform: Shape 106">
                  <a:extLst>
                    <a:ext uri="{FF2B5EF4-FFF2-40B4-BE49-F238E27FC236}">
                      <a16:creationId xmlns:a16="http://schemas.microsoft.com/office/drawing/2014/main" id="{11B4F0BC-3700-AA14-B7EE-0F8CF6CBF80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497013" y="1843088"/>
                  <a:ext cx="239713" cy="292100"/>
                </a:xfrm>
                <a:custGeom>
                  <a:avLst/>
                  <a:gdLst/>
                  <a:ahLst/>
                  <a:cxnLst>
                    <a:cxn ang="0">
                      <a:pos x="78" y="160"/>
                    </a:cxn>
                    <a:cxn ang="0">
                      <a:pos x="24" y="160"/>
                    </a:cxn>
                    <a:cxn ang="0">
                      <a:pos x="24" y="22"/>
                    </a:cxn>
                    <a:cxn ang="0">
                      <a:pos x="89" y="22"/>
                    </a:cxn>
                    <a:cxn ang="0">
                      <a:pos x="123" y="57"/>
                    </a:cxn>
                    <a:cxn ang="0">
                      <a:pos x="151" y="57"/>
                    </a:cxn>
                    <a:cxn ang="0">
                      <a:pos x="151" y="52"/>
                    </a:cxn>
                    <a:cxn ang="0">
                      <a:pos x="99" y="0"/>
                    </a:cxn>
                    <a:cxn ang="0">
                      <a:pos x="0" y="0"/>
                    </a:cxn>
                    <a:cxn ang="0">
                      <a:pos x="0" y="184"/>
                    </a:cxn>
                    <a:cxn ang="0">
                      <a:pos x="101" y="184"/>
                    </a:cxn>
                    <a:cxn ang="0">
                      <a:pos x="78" y="162"/>
                    </a:cxn>
                    <a:cxn ang="0">
                      <a:pos x="78" y="160"/>
                    </a:cxn>
                  </a:cxnLst>
                  <a:rect l="0" t="0" r="r" b="b"/>
                  <a:pathLst>
                    <a:path w="151" h="184">
                      <a:moveTo>
                        <a:pt x="78" y="160"/>
                      </a:moveTo>
                      <a:lnTo>
                        <a:pt x="24" y="160"/>
                      </a:lnTo>
                      <a:lnTo>
                        <a:pt x="24" y="22"/>
                      </a:lnTo>
                      <a:lnTo>
                        <a:pt x="89" y="22"/>
                      </a:lnTo>
                      <a:lnTo>
                        <a:pt x="123" y="57"/>
                      </a:lnTo>
                      <a:lnTo>
                        <a:pt x="151" y="57"/>
                      </a:lnTo>
                      <a:lnTo>
                        <a:pt x="151" y="52"/>
                      </a:lnTo>
                      <a:lnTo>
                        <a:pt x="99" y="0"/>
                      </a:lnTo>
                      <a:lnTo>
                        <a:pt x="0" y="0"/>
                      </a:lnTo>
                      <a:lnTo>
                        <a:pt x="0" y="184"/>
                      </a:lnTo>
                      <a:lnTo>
                        <a:pt x="101" y="184"/>
                      </a:lnTo>
                      <a:lnTo>
                        <a:pt x="78" y="162"/>
                      </a:lnTo>
                      <a:lnTo>
                        <a:pt x="78" y="16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63" name="Rectangle 107">
                  <a:extLst>
                    <a:ext uri="{FF2B5EF4-FFF2-40B4-BE49-F238E27FC236}">
                      <a16:creationId xmlns:a16="http://schemas.microsoft.com/office/drawing/2014/main" id="{2F21FAFD-3F91-0A11-83F0-0B8217B53E8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52576" y="1933575"/>
                  <a:ext cx="93663" cy="17463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64" name="Rectangle 108">
                  <a:extLst>
                    <a:ext uri="{FF2B5EF4-FFF2-40B4-BE49-F238E27FC236}">
                      <a16:creationId xmlns:a16="http://schemas.microsoft.com/office/drawing/2014/main" id="{182C9AA3-421F-0EA1-E5E5-5CC9F36421A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52576" y="1968500"/>
                  <a:ext cx="93663" cy="20638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65" name="Rectangle 109">
                  <a:extLst>
                    <a:ext uri="{FF2B5EF4-FFF2-40B4-BE49-F238E27FC236}">
                      <a16:creationId xmlns:a16="http://schemas.microsoft.com/office/drawing/2014/main" id="{FF9063F0-3FFE-4AB5-1782-B4EFFE69072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552576" y="2006600"/>
                  <a:ext cx="93663" cy="17463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</p:grpSp>
        </p:grpSp>
        <p:grpSp>
          <p:nvGrpSpPr>
            <p:cNvPr id="49" name="Group 110">
              <a:extLst>
                <a:ext uri="{FF2B5EF4-FFF2-40B4-BE49-F238E27FC236}">
                  <a16:creationId xmlns:a16="http://schemas.microsoft.com/office/drawing/2014/main" id="{13802218-1C50-A387-8FDE-6F6AB0699E81}"/>
                </a:ext>
              </a:extLst>
            </p:cNvPr>
            <p:cNvGrpSpPr/>
            <p:nvPr/>
          </p:nvGrpSpPr>
          <p:grpSpPr>
            <a:xfrm>
              <a:off x="7096251" y="4955281"/>
              <a:ext cx="756093" cy="756093"/>
              <a:chOff x="6858000" y="2647950"/>
              <a:chExt cx="533400" cy="533400"/>
            </a:xfrm>
          </p:grpSpPr>
          <p:sp>
            <p:nvSpPr>
              <p:cNvPr id="50" name="Oval 111">
                <a:extLst>
                  <a:ext uri="{FF2B5EF4-FFF2-40B4-BE49-F238E27FC236}">
                    <a16:creationId xmlns:a16="http://schemas.microsoft.com/office/drawing/2014/main" id="{6EF53CE8-2AFF-6D45-95A6-7677D345AF5F}"/>
                  </a:ext>
                </a:extLst>
              </p:cNvPr>
              <p:cNvSpPr/>
              <p:nvPr/>
            </p:nvSpPr>
            <p:spPr>
              <a:xfrm>
                <a:off x="6858000" y="2647950"/>
                <a:ext cx="533400" cy="533400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/>
                <a:endParaRPr/>
              </a:p>
            </p:txBody>
          </p:sp>
          <p:grpSp>
            <p:nvGrpSpPr>
              <p:cNvPr id="51" name="Group 112">
                <a:extLst>
                  <a:ext uri="{FF2B5EF4-FFF2-40B4-BE49-F238E27FC236}">
                    <a16:creationId xmlns:a16="http://schemas.microsoft.com/office/drawing/2014/main" id="{7C594E8E-6E7E-4ADE-82E8-B9E17284077A}"/>
                  </a:ext>
                </a:extLst>
              </p:cNvPr>
              <p:cNvGrpSpPr/>
              <p:nvPr/>
            </p:nvGrpSpPr>
            <p:grpSpPr>
              <a:xfrm>
                <a:off x="6928379" y="2716243"/>
                <a:ext cx="392518" cy="396785"/>
                <a:chOff x="4427538" y="1254125"/>
                <a:chExt cx="292100" cy="295275"/>
              </a:xfrm>
              <a:solidFill>
                <a:schemeClr val="bg1"/>
              </a:solidFill>
            </p:grpSpPr>
            <p:sp>
              <p:nvSpPr>
                <p:cNvPr id="52" name="Freeform: Shape 113">
                  <a:extLst>
                    <a:ext uri="{FF2B5EF4-FFF2-40B4-BE49-F238E27FC236}">
                      <a16:creationId xmlns:a16="http://schemas.microsoft.com/office/drawing/2014/main" id="{8A71EE3E-73B2-B721-11AF-9CE7C90D40E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71988" y="1287463"/>
                  <a:ext cx="33338" cy="33338"/>
                </a:xfrm>
                <a:custGeom>
                  <a:avLst/>
                  <a:gdLst/>
                  <a:ahLst/>
                  <a:cxnLst>
                    <a:cxn ang="0">
                      <a:pos x="12" y="7"/>
                    </a:cxn>
                    <a:cxn ang="0">
                      <a:pos x="7" y="2"/>
                    </a:cxn>
                    <a:cxn ang="0">
                      <a:pos x="2" y="2"/>
                    </a:cxn>
                    <a:cxn ang="0">
                      <a:pos x="2" y="7"/>
                    </a:cxn>
                    <a:cxn ang="0">
                      <a:pos x="7" y="12"/>
                    </a:cxn>
                    <a:cxn ang="0">
                      <a:pos x="12" y="12"/>
                    </a:cxn>
                    <a:cxn ang="0">
                      <a:pos x="12" y="7"/>
                    </a:cxn>
                  </a:cxnLst>
                  <a:rect l="0" t="0" r="r" b="b"/>
                  <a:pathLst>
                    <a:path w="13" h="13">
                      <a:moveTo>
                        <a:pt x="12" y="7"/>
                      </a:moveTo>
                      <a:cubicBezTo>
                        <a:pt x="7" y="2"/>
                        <a:pt x="7" y="2"/>
                        <a:pt x="7" y="2"/>
                      </a:cubicBezTo>
                      <a:cubicBezTo>
                        <a:pt x="5" y="0"/>
                        <a:pt x="3" y="0"/>
                        <a:pt x="2" y="2"/>
                      </a:cubicBezTo>
                      <a:cubicBezTo>
                        <a:pt x="0" y="3"/>
                        <a:pt x="0" y="6"/>
                        <a:pt x="2" y="7"/>
                      </a:cubicBezTo>
                      <a:cubicBezTo>
                        <a:pt x="7" y="12"/>
                        <a:pt x="7" y="12"/>
                        <a:pt x="7" y="12"/>
                      </a:cubicBezTo>
                      <a:cubicBezTo>
                        <a:pt x="8" y="13"/>
                        <a:pt x="10" y="13"/>
                        <a:pt x="12" y="12"/>
                      </a:cubicBezTo>
                      <a:cubicBezTo>
                        <a:pt x="13" y="11"/>
                        <a:pt x="13" y="8"/>
                        <a:pt x="12" y="7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53" name="Freeform: Shape 114">
                  <a:extLst>
                    <a:ext uri="{FF2B5EF4-FFF2-40B4-BE49-F238E27FC236}">
                      <a16:creationId xmlns:a16="http://schemas.microsoft.com/office/drawing/2014/main" id="{026BD8B3-0240-4AAC-EB16-4AB07954DE4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427538" y="1382713"/>
                  <a:ext cx="34925" cy="19050"/>
                </a:xfrm>
                <a:custGeom>
                  <a:avLst/>
                  <a:gdLst/>
                  <a:ahLst/>
                  <a:cxnLst>
                    <a:cxn ang="0">
                      <a:pos x="11" y="0"/>
                    </a:cxn>
                    <a:cxn ang="0">
                      <a:pos x="4" y="0"/>
                    </a:cxn>
                    <a:cxn ang="0">
                      <a:pos x="0" y="4"/>
                    </a:cxn>
                    <a:cxn ang="0">
                      <a:pos x="4" y="7"/>
                    </a:cxn>
                    <a:cxn ang="0">
                      <a:pos x="11" y="7"/>
                    </a:cxn>
                    <a:cxn ang="0">
                      <a:pos x="14" y="4"/>
                    </a:cxn>
                    <a:cxn ang="0">
                      <a:pos x="11" y="0"/>
                    </a:cxn>
                  </a:cxnLst>
                  <a:rect l="0" t="0" r="r" b="b"/>
                  <a:pathLst>
                    <a:path w="14" h="7">
                      <a:moveTo>
                        <a:pt x="11" y="0"/>
                      </a:move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2" y="0"/>
                        <a:pt x="0" y="2"/>
                        <a:pt x="0" y="4"/>
                      </a:cubicBezTo>
                      <a:cubicBezTo>
                        <a:pt x="0" y="6"/>
                        <a:pt x="2" y="7"/>
                        <a:pt x="4" y="7"/>
                      </a:cubicBezTo>
                      <a:cubicBezTo>
                        <a:pt x="11" y="7"/>
                        <a:pt x="11" y="7"/>
                        <a:pt x="11" y="7"/>
                      </a:cubicBezTo>
                      <a:cubicBezTo>
                        <a:pt x="13" y="7"/>
                        <a:pt x="14" y="6"/>
                        <a:pt x="14" y="4"/>
                      </a:cubicBezTo>
                      <a:cubicBezTo>
                        <a:pt x="14" y="2"/>
                        <a:pt x="13" y="0"/>
                        <a:pt x="11" y="0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54" name="Freeform: Shape 115">
                  <a:extLst>
                    <a:ext uri="{FF2B5EF4-FFF2-40B4-BE49-F238E27FC236}">
                      <a16:creationId xmlns:a16="http://schemas.microsoft.com/office/drawing/2014/main" id="{0846BDDE-280F-1FF8-C749-8589D8BD997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84713" y="1401763"/>
                  <a:ext cx="34925" cy="19050"/>
                </a:xfrm>
                <a:custGeom>
                  <a:avLst/>
                  <a:gdLst/>
                  <a:ahLst/>
                  <a:cxnLst>
                    <a:cxn ang="0">
                      <a:pos x="10" y="0"/>
                    </a:cxn>
                    <a:cxn ang="0">
                      <a:pos x="3" y="0"/>
                    </a:cxn>
                    <a:cxn ang="0">
                      <a:pos x="0" y="4"/>
                    </a:cxn>
                    <a:cxn ang="0">
                      <a:pos x="3" y="8"/>
                    </a:cxn>
                    <a:cxn ang="0">
                      <a:pos x="10" y="8"/>
                    </a:cxn>
                    <a:cxn ang="0">
                      <a:pos x="14" y="4"/>
                    </a:cxn>
                    <a:cxn ang="0">
                      <a:pos x="10" y="0"/>
                    </a:cxn>
                  </a:cxnLst>
                  <a:rect l="0" t="0" r="r" b="b"/>
                  <a:pathLst>
                    <a:path w="14" h="8">
                      <a:moveTo>
                        <a:pt x="10" y="0"/>
                      </a:moveTo>
                      <a:cubicBezTo>
                        <a:pt x="3" y="0"/>
                        <a:pt x="3" y="0"/>
                        <a:pt x="3" y="0"/>
                      </a:cubicBezTo>
                      <a:cubicBezTo>
                        <a:pt x="1" y="0"/>
                        <a:pt x="0" y="2"/>
                        <a:pt x="0" y="4"/>
                      </a:cubicBezTo>
                      <a:cubicBezTo>
                        <a:pt x="0" y="6"/>
                        <a:pt x="1" y="8"/>
                        <a:pt x="3" y="8"/>
                      </a:cubicBezTo>
                      <a:cubicBezTo>
                        <a:pt x="10" y="8"/>
                        <a:pt x="10" y="8"/>
                        <a:pt x="10" y="8"/>
                      </a:cubicBezTo>
                      <a:cubicBezTo>
                        <a:pt x="12" y="8"/>
                        <a:pt x="14" y="6"/>
                        <a:pt x="14" y="4"/>
                      </a:cubicBezTo>
                      <a:cubicBezTo>
                        <a:pt x="14" y="2"/>
                        <a:pt x="12" y="0"/>
                        <a:pt x="10" y="0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55" name="Freeform: Shape 116">
                  <a:extLst>
                    <a:ext uri="{FF2B5EF4-FFF2-40B4-BE49-F238E27FC236}">
                      <a16:creationId xmlns:a16="http://schemas.microsoft.com/office/drawing/2014/main" id="{5C90611F-B9CA-236C-F6CD-F9D97D702FB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654551" y="1303338"/>
                  <a:ext cx="31750" cy="31750"/>
                </a:xfrm>
                <a:custGeom>
                  <a:avLst/>
                  <a:gdLst/>
                  <a:ahLst/>
                  <a:cxnLst>
                    <a:cxn ang="0">
                      <a:pos x="12" y="1"/>
                    </a:cxn>
                    <a:cxn ang="0">
                      <a:pos x="6" y="1"/>
                    </a:cxn>
                    <a:cxn ang="0">
                      <a:pos x="1" y="6"/>
                    </a:cxn>
                    <a:cxn ang="0">
                      <a:pos x="1" y="11"/>
                    </a:cxn>
                    <a:cxn ang="0">
                      <a:pos x="6" y="11"/>
                    </a:cxn>
                    <a:cxn ang="0">
                      <a:pos x="12" y="6"/>
                    </a:cxn>
                    <a:cxn ang="0">
                      <a:pos x="12" y="1"/>
                    </a:cxn>
                  </a:cxnLst>
                  <a:rect l="0" t="0" r="r" b="b"/>
                  <a:pathLst>
                    <a:path w="13" h="13">
                      <a:moveTo>
                        <a:pt x="12" y="1"/>
                      </a:moveTo>
                      <a:cubicBezTo>
                        <a:pt x="10" y="0"/>
                        <a:pt x="8" y="0"/>
                        <a:pt x="6" y="1"/>
                      </a:cubicBezTo>
                      <a:cubicBezTo>
                        <a:pt x="1" y="6"/>
                        <a:pt x="1" y="6"/>
                        <a:pt x="1" y="6"/>
                      </a:cubicBezTo>
                      <a:cubicBezTo>
                        <a:pt x="0" y="7"/>
                        <a:pt x="0" y="10"/>
                        <a:pt x="1" y="11"/>
                      </a:cubicBezTo>
                      <a:cubicBezTo>
                        <a:pt x="3" y="13"/>
                        <a:pt x="5" y="13"/>
                        <a:pt x="6" y="11"/>
                      </a:cubicBezTo>
                      <a:cubicBezTo>
                        <a:pt x="12" y="6"/>
                        <a:pt x="12" y="6"/>
                        <a:pt x="12" y="6"/>
                      </a:cubicBezTo>
                      <a:cubicBezTo>
                        <a:pt x="13" y="5"/>
                        <a:pt x="13" y="2"/>
                        <a:pt x="12" y="1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56" name="Freeform: Shape 117">
                  <a:extLst>
                    <a:ext uri="{FF2B5EF4-FFF2-40B4-BE49-F238E27FC236}">
                      <a16:creationId xmlns:a16="http://schemas.microsoft.com/office/drawing/2014/main" id="{63221EC1-2F58-63C7-A521-6B5485BF5CB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73588" y="1254125"/>
                  <a:ext cx="17463" cy="38100"/>
                </a:xfrm>
                <a:custGeom>
                  <a:avLst/>
                  <a:gdLst/>
                  <a:ahLst/>
                  <a:cxnLst>
                    <a:cxn ang="0">
                      <a:pos x="4" y="15"/>
                    </a:cxn>
                    <a:cxn ang="0">
                      <a:pos x="6" y="14"/>
                    </a:cxn>
                    <a:cxn ang="0">
                      <a:pos x="7" y="11"/>
                    </a:cxn>
                    <a:cxn ang="0">
                      <a:pos x="7" y="4"/>
                    </a:cxn>
                    <a:cxn ang="0">
                      <a:pos x="4" y="0"/>
                    </a:cxn>
                    <a:cxn ang="0">
                      <a:pos x="0" y="3"/>
                    </a:cxn>
                    <a:cxn ang="0">
                      <a:pos x="0" y="4"/>
                    </a:cxn>
                    <a:cxn ang="0">
                      <a:pos x="0" y="11"/>
                    </a:cxn>
                    <a:cxn ang="0">
                      <a:pos x="4" y="15"/>
                    </a:cxn>
                  </a:cxnLst>
                  <a:rect l="0" t="0" r="r" b="b"/>
                  <a:pathLst>
                    <a:path w="7" h="15">
                      <a:moveTo>
                        <a:pt x="4" y="15"/>
                      </a:moveTo>
                      <a:cubicBezTo>
                        <a:pt x="5" y="15"/>
                        <a:pt x="6" y="14"/>
                        <a:pt x="6" y="14"/>
                      </a:cubicBezTo>
                      <a:cubicBezTo>
                        <a:pt x="7" y="13"/>
                        <a:pt x="7" y="12"/>
                        <a:pt x="7" y="11"/>
                      </a:cubicBezTo>
                      <a:cubicBezTo>
                        <a:pt x="7" y="4"/>
                        <a:pt x="7" y="4"/>
                        <a:pt x="7" y="4"/>
                      </a:cubicBezTo>
                      <a:cubicBezTo>
                        <a:pt x="7" y="2"/>
                        <a:pt x="6" y="0"/>
                        <a:pt x="4" y="0"/>
                      </a:cubicBezTo>
                      <a:cubicBezTo>
                        <a:pt x="2" y="0"/>
                        <a:pt x="1" y="1"/>
                        <a:pt x="0" y="3"/>
                      </a:cubicBezTo>
                      <a:cubicBezTo>
                        <a:pt x="0" y="4"/>
                        <a:pt x="0" y="4"/>
                        <a:pt x="0" y="4"/>
                      </a:cubicBezTo>
                      <a:cubicBezTo>
                        <a:pt x="0" y="11"/>
                        <a:pt x="0" y="11"/>
                        <a:pt x="0" y="11"/>
                      </a:cubicBezTo>
                      <a:cubicBezTo>
                        <a:pt x="0" y="13"/>
                        <a:pt x="2" y="15"/>
                        <a:pt x="4" y="15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57" name="Freeform: Shape 118">
                  <a:extLst>
                    <a:ext uri="{FF2B5EF4-FFF2-40B4-BE49-F238E27FC236}">
                      <a16:creationId xmlns:a16="http://schemas.microsoft.com/office/drawing/2014/main" id="{2D1337D4-1CB8-60B7-3E88-919B23ED281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00563" y="1327150"/>
                  <a:ext cx="146050" cy="166688"/>
                </a:xfrm>
                <a:custGeom>
                  <a:avLst/>
                  <a:gdLst/>
                  <a:ahLst/>
                  <a:cxnLst>
                    <a:cxn ang="0">
                      <a:pos x="29" y="0"/>
                    </a:cxn>
                    <a:cxn ang="0">
                      <a:pos x="0" y="29"/>
                    </a:cxn>
                    <a:cxn ang="0">
                      <a:pos x="14" y="54"/>
                    </a:cxn>
                    <a:cxn ang="0">
                      <a:pos x="14" y="66"/>
                    </a:cxn>
                    <a:cxn ang="0">
                      <a:pos x="44" y="66"/>
                    </a:cxn>
                    <a:cxn ang="0">
                      <a:pos x="44" y="54"/>
                    </a:cxn>
                    <a:cxn ang="0">
                      <a:pos x="58" y="29"/>
                    </a:cxn>
                    <a:cxn ang="0">
                      <a:pos x="29" y="0"/>
                    </a:cxn>
                    <a:cxn ang="0">
                      <a:pos x="40" y="48"/>
                    </a:cxn>
                    <a:cxn ang="0">
                      <a:pos x="36" y="50"/>
                    </a:cxn>
                    <a:cxn ang="0">
                      <a:pos x="36" y="54"/>
                    </a:cxn>
                    <a:cxn ang="0">
                      <a:pos x="36" y="58"/>
                    </a:cxn>
                    <a:cxn ang="0">
                      <a:pos x="22" y="58"/>
                    </a:cxn>
                    <a:cxn ang="0">
                      <a:pos x="22" y="54"/>
                    </a:cxn>
                    <a:cxn ang="0">
                      <a:pos x="22" y="50"/>
                    </a:cxn>
                    <a:cxn ang="0">
                      <a:pos x="18" y="48"/>
                    </a:cxn>
                    <a:cxn ang="0">
                      <a:pos x="7" y="29"/>
                    </a:cxn>
                    <a:cxn ang="0">
                      <a:pos x="29" y="8"/>
                    </a:cxn>
                    <a:cxn ang="0">
                      <a:pos x="51" y="29"/>
                    </a:cxn>
                    <a:cxn ang="0">
                      <a:pos x="40" y="48"/>
                    </a:cxn>
                  </a:cxnLst>
                  <a:rect l="0" t="0" r="r" b="b"/>
                  <a:pathLst>
                    <a:path w="58" h="66">
                      <a:moveTo>
                        <a:pt x="29" y="0"/>
                      </a:moveTo>
                      <a:cubicBezTo>
                        <a:pt x="13" y="0"/>
                        <a:pt x="0" y="13"/>
                        <a:pt x="0" y="29"/>
                      </a:cubicBezTo>
                      <a:cubicBezTo>
                        <a:pt x="0" y="40"/>
                        <a:pt x="6" y="49"/>
                        <a:pt x="14" y="54"/>
                      </a:cubicBezTo>
                      <a:cubicBezTo>
                        <a:pt x="14" y="66"/>
                        <a:pt x="14" y="66"/>
                        <a:pt x="14" y="66"/>
                      </a:cubicBezTo>
                      <a:cubicBezTo>
                        <a:pt x="44" y="66"/>
                        <a:pt x="44" y="66"/>
                        <a:pt x="44" y="66"/>
                      </a:cubicBezTo>
                      <a:cubicBezTo>
                        <a:pt x="44" y="54"/>
                        <a:pt x="44" y="54"/>
                        <a:pt x="44" y="54"/>
                      </a:cubicBezTo>
                      <a:cubicBezTo>
                        <a:pt x="52" y="49"/>
                        <a:pt x="58" y="40"/>
                        <a:pt x="58" y="29"/>
                      </a:cubicBezTo>
                      <a:cubicBezTo>
                        <a:pt x="58" y="13"/>
                        <a:pt x="45" y="0"/>
                        <a:pt x="29" y="0"/>
                      </a:cubicBezTo>
                      <a:close/>
                      <a:moveTo>
                        <a:pt x="40" y="48"/>
                      </a:moveTo>
                      <a:cubicBezTo>
                        <a:pt x="36" y="50"/>
                        <a:pt x="36" y="50"/>
                        <a:pt x="36" y="50"/>
                      </a:cubicBezTo>
                      <a:cubicBezTo>
                        <a:pt x="36" y="54"/>
                        <a:pt x="36" y="54"/>
                        <a:pt x="36" y="54"/>
                      </a:cubicBezTo>
                      <a:cubicBezTo>
                        <a:pt x="36" y="58"/>
                        <a:pt x="36" y="58"/>
                        <a:pt x="36" y="58"/>
                      </a:cubicBezTo>
                      <a:cubicBezTo>
                        <a:pt x="22" y="58"/>
                        <a:pt x="22" y="58"/>
                        <a:pt x="22" y="58"/>
                      </a:cubicBezTo>
                      <a:cubicBezTo>
                        <a:pt x="22" y="54"/>
                        <a:pt x="22" y="54"/>
                        <a:pt x="22" y="54"/>
                      </a:cubicBezTo>
                      <a:cubicBezTo>
                        <a:pt x="22" y="50"/>
                        <a:pt x="22" y="50"/>
                        <a:pt x="22" y="50"/>
                      </a:cubicBezTo>
                      <a:cubicBezTo>
                        <a:pt x="18" y="48"/>
                        <a:pt x="18" y="48"/>
                        <a:pt x="18" y="48"/>
                      </a:cubicBezTo>
                      <a:cubicBezTo>
                        <a:pt x="11" y="44"/>
                        <a:pt x="7" y="37"/>
                        <a:pt x="7" y="29"/>
                      </a:cubicBezTo>
                      <a:cubicBezTo>
                        <a:pt x="7" y="17"/>
                        <a:pt x="17" y="8"/>
                        <a:pt x="29" y="8"/>
                      </a:cubicBezTo>
                      <a:cubicBezTo>
                        <a:pt x="41" y="8"/>
                        <a:pt x="51" y="17"/>
                        <a:pt x="51" y="29"/>
                      </a:cubicBezTo>
                      <a:cubicBezTo>
                        <a:pt x="51" y="37"/>
                        <a:pt x="47" y="44"/>
                        <a:pt x="40" y="48"/>
                      </a:cubicBez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  <p:sp>
              <p:nvSpPr>
                <p:cNvPr id="58" name="Freeform: Shape 119">
                  <a:extLst>
                    <a:ext uri="{FF2B5EF4-FFF2-40B4-BE49-F238E27FC236}">
                      <a16:creationId xmlns:a16="http://schemas.microsoft.com/office/drawing/2014/main" id="{3C7D7AB9-692B-DB45-8853-3076289272B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4535488" y="1511300"/>
                  <a:ext cx="76200" cy="38100"/>
                </a:xfrm>
                <a:custGeom>
                  <a:avLst/>
                  <a:gdLst/>
                  <a:ahLst/>
                  <a:cxnLst>
                    <a:cxn ang="0">
                      <a:pos x="0" y="7"/>
                    </a:cxn>
                    <a:cxn ang="0">
                      <a:pos x="8" y="7"/>
                    </a:cxn>
                    <a:cxn ang="0">
                      <a:pos x="8" y="8"/>
                    </a:cxn>
                    <a:cxn ang="0">
                      <a:pos x="15" y="15"/>
                    </a:cxn>
                    <a:cxn ang="0">
                      <a:pos x="22" y="8"/>
                    </a:cxn>
                    <a:cxn ang="0">
                      <a:pos x="22" y="7"/>
                    </a:cxn>
                    <a:cxn ang="0">
                      <a:pos x="30" y="7"/>
                    </a:cxn>
                    <a:cxn ang="0">
                      <a:pos x="30" y="0"/>
                    </a:cxn>
                    <a:cxn ang="0">
                      <a:pos x="0" y="0"/>
                    </a:cxn>
                    <a:cxn ang="0">
                      <a:pos x="0" y="7"/>
                    </a:cxn>
                  </a:cxnLst>
                  <a:rect l="0" t="0" r="r" b="b"/>
                  <a:pathLst>
                    <a:path w="30" h="15">
                      <a:moveTo>
                        <a:pt x="0" y="7"/>
                      </a:moveTo>
                      <a:cubicBezTo>
                        <a:pt x="8" y="7"/>
                        <a:pt x="8" y="7"/>
                        <a:pt x="8" y="7"/>
                      </a:cubicBezTo>
                      <a:cubicBezTo>
                        <a:pt x="8" y="8"/>
                        <a:pt x="8" y="8"/>
                        <a:pt x="8" y="8"/>
                      </a:cubicBezTo>
                      <a:cubicBezTo>
                        <a:pt x="8" y="12"/>
                        <a:pt x="11" y="15"/>
                        <a:pt x="15" y="15"/>
                      </a:cubicBezTo>
                      <a:cubicBezTo>
                        <a:pt x="19" y="15"/>
                        <a:pt x="22" y="12"/>
                        <a:pt x="22" y="8"/>
                      </a:cubicBezTo>
                      <a:cubicBezTo>
                        <a:pt x="22" y="7"/>
                        <a:pt x="22" y="7"/>
                        <a:pt x="22" y="7"/>
                      </a:cubicBezTo>
                      <a:cubicBezTo>
                        <a:pt x="30" y="7"/>
                        <a:pt x="30" y="7"/>
                        <a:pt x="30" y="7"/>
                      </a:cubicBezTo>
                      <a:cubicBezTo>
                        <a:pt x="30" y="0"/>
                        <a:pt x="30" y="0"/>
                        <a:pt x="3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lnTo>
                        <a:pt x="0" y="7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anchor="ctr"/>
                <a:lstStyle/>
                <a:p>
                  <a:pPr algn="ctr"/>
                  <a:endParaRPr/>
                </a:p>
              </p:txBody>
            </p:sp>
          </p:grpSp>
        </p:grp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EFCBF320-AFAB-1B68-0661-C00455A0E752}"/>
              </a:ext>
            </a:extLst>
          </p:cNvPr>
          <p:cNvSpPr txBox="1"/>
          <p:nvPr/>
        </p:nvSpPr>
        <p:spPr>
          <a:xfrm>
            <a:off x="494095" y="1843001"/>
            <a:ext cx="459699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quote-cjk-patch"/>
              </a:rPr>
              <a:t>Автоматическая верификация документов через OCR + ИИ</a:t>
            </a:r>
            <a:r>
              <a:rPr lang="ru-RU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quote-cjk-patch"/>
              </a:rPr>
              <a:t> 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0876347-F884-DA15-901C-5469028DAF62}"/>
              </a:ext>
            </a:extLst>
          </p:cNvPr>
          <p:cNvSpPr txBox="1"/>
          <p:nvPr/>
        </p:nvSpPr>
        <p:spPr>
          <a:xfrm>
            <a:off x="1206633" y="5339514"/>
            <a:ext cx="33868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highlight>
                  <a:srgbClr val="EEE5DC"/>
                </a:highlight>
                <a:latin typeface="quote-cjk-patch"/>
              </a:rPr>
              <a:t>Безопасная сделка с </a:t>
            </a:r>
            <a:r>
              <a:rPr lang="ru-RU" b="1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highlight>
                  <a:srgbClr val="EEE5DC"/>
                </a:highlight>
                <a:latin typeface="quote-cjk-patch"/>
              </a:rPr>
              <a:t>эскроу</a:t>
            </a:r>
            <a:r>
              <a:rPr lang="ru-RU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highlight>
                  <a:srgbClr val="EEE5DC"/>
                </a:highlight>
                <a:latin typeface="quote-cjk-patch"/>
              </a:rPr>
              <a:t>-счётом</a:t>
            </a:r>
            <a:r>
              <a:rPr lang="ru-RU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highlight>
                  <a:srgbClr val="EEE5DC"/>
                </a:highlight>
                <a:latin typeface="quote-cjk-patch"/>
              </a:rPr>
              <a:t> </a:t>
            </a:r>
            <a:endParaRPr lang="ru-RU" dirty="0">
              <a:solidFill>
                <a:schemeClr val="tx1">
                  <a:lumMod val="95000"/>
                  <a:lumOff val="5000"/>
                </a:schemeClr>
              </a:solidFill>
              <a:highlight>
                <a:srgbClr val="EEE5DC"/>
              </a:highlight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7851A4-78C5-4E0F-1D6C-8134068A4B56}"/>
              </a:ext>
            </a:extLst>
          </p:cNvPr>
          <p:cNvSpPr txBox="1"/>
          <p:nvPr/>
        </p:nvSpPr>
        <p:spPr>
          <a:xfrm>
            <a:off x="7030737" y="1791904"/>
            <a:ext cx="363234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quote-cjk-patch"/>
              </a:rPr>
              <a:t>Юридическое сопровождение каждой сделки</a:t>
            </a:r>
            <a:endParaRPr lang="ru-RU" b="0" i="0" dirty="0">
              <a:solidFill>
                <a:schemeClr val="tx1">
                  <a:lumMod val="95000"/>
                  <a:lumOff val="5000"/>
                </a:schemeClr>
              </a:solidFill>
              <a:effectLst/>
              <a:latin typeface="quote-cjk-patch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D57848B-33F2-6AFA-0054-74ED13A59190}"/>
              </a:ext>
            </a:extLst>
          </p:cNvPr>
          <p:cNvSpPr txBox="1"/>
          <p:nvPr/>
        </p:nvSpPr>
        <p:spPr>
          <a:xfrm>
            <a:off x="7619052" y="3384929"/>
            <a:ext cx="390873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quote-cjk-patch"/>
              </a:rPr>
              <a:t>Рейтинг продавцов на основе реальных сделок</a:t>
            </a:r>
            <a:r>
              <a:rPr lang="ru-RU" b="0" i="0" dirty="0">
                <a:solidFill>
                  <a:schemeClr val="accent3">
                    <a:lumMod val="75000"/>
                  </a:schemeClr>
                </a:solidFill>
                <a:effectLst/>
                <a:latin typeface="quote-cjk-patch"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C398FB2-9EB6-B89C-71FE-5B55C544F3F9}"/>
              </a:ext>
            </a:extLst>
          </p:cNvPr>
          <p:cNvSpPr txBox="1"/>
          <p:nvPr/>
        </p:nvSpPr>
        <p:spPr>
          <a:xfrm>
            <a:off x="7303057" y="5135531"/>
            <a:ext cx="369189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quote-cjk-patch"/>
              </a:rPr>
              <a:t>Партнёрская сеть ветклиник и груминг-салонов</a:t>
            </a:r>
            <a:r>
              <a:rPr lang="ru-RU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quote-cjk-patch"/>
              </a:rPr>
              <a:t> 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D3F8891-1169-FD58-607A-D91512602658}"/>
              </a:ext>
            </a:extLst>
          </p:cNvPr>
          <p:cNvSpPr txBox="1"/>
          <p:nvPr/>
        </p:nvSpPr>
        <p:spPr>
          <a:xfrm>
            <a:off x="703745" y="3627080"/>
            <a:ext cx="341576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quote-cjk-patch"/>
              </a:rPr>
              <a:t>Интеграция с проверенными перевозчиками</a:t>
            </a:r>
            <a:r>
              <a:rPr lang="ru-RU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quote-cjk-patch"/>
              </a:rPr>
              <a:t> </a:t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29353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66BB46-E568-A5F2-7996-0801D4361B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1572" y="0"/>
            <a:ext cx="5021189" cy="989114"/>
          </a:xfrm>
        </p:spPr>
        <p:txBody>
          <a:bodyPr/>
          <a:lstStyle/>
          <a:p>
            <a:r>
              <a:rPr lang="ru-RU" dirty="0">
                <a:latin typeface="Impact" panose="020B0806030902050204" pitchFamily="34" charset="0"/>
              </a:rPr>
              <a:t>Целевая аудитория </a:t>
            </a:r>
            <a:endParaRPr lang="en-US" dirty="0">
              <a:latin typeface="Impact" panose="020B0806030902050204" pitchFamily="34" charset="0"/>
            </a:endParaRPr>
          </a:p>
        </p:txBody>
      </p:sp>
      <p:sp>
        <p:nvSpPr>
          <p:cNvPr id="4" name="Freeform 20">
            <a:extLst>
              <a:ext uri="{FF2B5EF4-FFF2-40B4-BE49-F238E27FC236}">
                <a16:creationId xmlns:a16="http://schemas.microsoft.com/office/drawing/2014/main" id="{CDBE365A-859A-0B23-E448-75C71F7520ED}"/>
              </a:ext>
            </a:extLst>
          </p:cNvPr>
          <p:cNvSpPr>
            <a:spLocks/>
          </p:cNvSpPr>
          <p:nvPr/>
        </p:nvSpPr>
        <p:spPr bwMode="auto">
          <a:xfrm>
            <a:off x="6750619" y="5156799"/>
            <a:ext cx="694814" cy="883388"/>
          </a:xfrm>
          <a:custGeom>
            <a:avLst/>
            <a:gdLst>
              <a:gd name="connsiteX0" fmla="*/ 406721 w 694814"/>
              <a:gd name="connsiteY0" fmla="*/ 0 h 883388"/>
              <a:gd name="connsiteX1" fmla="*/ 694814 w 694814"/>
              <a:gd name="connsiteY1" fmla="*/ 0 h 883388"/>
              <a:gd name="connsiteX2" fmla="*/ 694814 w 694814"/>
              <a:gd name="connsiteY2" fmla="*/ 15658 h 883388"/>
              <a:gd name="connsiteX3" fmla="*/ 694814 w 694814"/>
              <a:gd name="connsiteY3" fmla="*/ 738246 h 883388"/>
              <a:gd name="connsiteX4" fmla="*/ 542294 w 694814"/>
              <a:gd name="connsiteY4" fmla="*/ 883388 h 883388"/>
              <a:gd name="connsiteX5" fmla="*/ 406721 w 694814"/>
              <a:gd name="connsiteY5" fmla="*/ 738246 h 883388"/>
              <a:gd name="connsiteX6" fmla="*/ 406721 w 694814"/>
              <a:gd name="connsiteY6" fmla="*/ 21146 h 883388"/>
              <a:gd name="connsiteX7" fmla="*/ 0 w 694814"/>
              <a:gd name="connsiteY7" fmla="*/ 0 h 883388"/>
              <a:gd name="connsiteX8" fmla="*/ 288094 w 694814"/>
              <a:gd name="connsiteY8" fmla="*/ 0 h 883388"/>
              <a:gd name="connsiteX9" fmla="*/ 288094 w 694814"/>
              <a:gd name="connsiteY9" fmla="*/ 15658 h 883388"/>
              <a:gd name="connsiteX10" fmla="*/ 288094 w 694814"/>
              <a:gd name="connsiteY10" fmla="*/ 738246 h 883388"/>
              <a:gd name="connsiteX11" fmla="*/ 152521 w 694814"/>
              <a:gd name="connsiteY11" fmla="*/ 883388 h 883388"/>
              <a:gd name="connsiteX12" fmla="*/ 0 w 694814"/>
              <a:gd name="connsiteY12" fmla="*/ 738246 h 883388"/>
              <a:gd name="connsiteX13" fmla="*/ 0 w 694814"/>
              <a:gd name="connsiteY13" fmla="*/ 21146 h 883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694814" h="883388">
                <a:moveTo>
                  <a:pt x="406721" y="0"/>
                </a:moveTo>
                <a:lnTo>
                  <a:pt x="694814" y="0"/>
                </a:lnTo>
                <a:lnTo>
                  <a:pt x="694814" y="15658"/>
                </a:lnTo>
                <a:cubicBezTo>
                  <a:pt x="694814" y="173765"/>
                  <a:pt x="694814" y="403739"/>
                  <a:pt x="694814" y="738246"/>
                </a:cubicBezTo>
                <a:cubicBezTo>
                  <a:pt x="694814" y="828960"/>
                  <a:pt x="627028" y="883388"/>
                  <a:pt x="542294" y="883388"/>
                </a:cubicBezTo>
                <a:cubicBezTo>
                  <a:pt x="457561" y="883388"/>
                  <a:pt x="406721" y="828960"/>
                  <a:pt x="406721" y="738246"/>
                </a:cubicBezTo>
                <a:cubicBezTo>
                  <a:pt x="406721" y="738246"/>
                  <a:pt x="406721" y="738246"/>
                  <a:pt x="406721" y="21146"/>
                </a:cubicBezTo>
                <a:close/>
                <a:moveTo>
                  <a:pt x="0" y="0"/>
                </a:moveTo>
                <a:lnTo>
                  <a:pt x="288094" y="0"/>
                </a:lnTo>
                <a:lnTo>
                  <a:pt x="288094" y="15658"/>
                </a:lnTo>
                <a:cubicBezTo>
                  <a:pt x="288094" y="173765"/>
                  <a:pt x="288094" y="403739"/>
                  <a:pt x="288094" y="738246"/>
                </a:cubicBezTo>
                <a:cubicBezTo>
                  <a:pt x="288094" y="828960"/>
                  <a:pt x="220307" y="883388"/>
                  <a:pt x="152521" y="883388"/>
                </a:cubicBezTo>
                <a:cubicBezTo>
                  <a:pt x="67786" y="883388"/>
                  <a:pt x="0" y="828960"/>
                  <a:pt x="0" y="738246"/>
                </a:cubicBezTo>
                <a:cubicBezTo>
                  <a:pt x="0" y="738246"/>
                  <a:pt x="0" y="738246"/>
                  <a:pt x="0" y="21146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id-ID">
              <a:cs typeface="+mn-ea"/>
              <a:sym typeface="+mn-lt"/>
            </a:endParaRPr>
          </a:p>
        </p:txBody>
      </p:sp>
      <p:sp>
        <p:nvSpPr>
          <p:cNvPr id="5" name="Freeform 9">
            <a:extLst>
              <a:ext uri="{FF2B5EF4-FFF2-40B4-BE49-F238E27FC236}">
                <a16:creationId xmlns:a16="http://schemas.microsoft.com/office/drawing/2014/main" id="{3FA89E79-157C-71D5-FB49-1ACE3F7FFE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4137" y="5156799"/>
            <a:ext cx="855825" cy="883388"/>
          </a:xfrm>
          <a:custGeom>
            <a:avLst/>
            <a:gdLst>
              <a:gd name="connsiteX0" fmla="*/ 455227 w 855825"/>
              <a:gd name="connsiteY0" fmla="*/ 0 h 883388"/>
              <a:gd name="connsiteX1" fmla="*/ 855825 w 855825"/>
              <a:gd name="connsiteY1" fmla="*/ 0 h 883388"/>
              <a:gd name="connsiteX2" fmla="*/ 855825 w 855825"/>
              <a:gd name="connsiteY2" fmla="*/ 57004 h 883388"/>
              <a:gd name="connsiteX3" fmla="*/ 855825 w 855825"/>
              <a:gd name="connsiteY3" fmla="*/ 686780 h 883388"/>
              <a:gd name="connsiteX4" fmla="*/ 655526 w 855825"/>
              <a:gd name="connsiteY4" fmla="*/ 883388 h 883388"/>
              <a:gd name="connsiteX5" fmla="*/ 455227 w 855825"/>
              <a:gd name="connsiteY5" fmla="*/ 686780 h 883388"/>
              <a:gd name="connsiteX6" fmla="*/ 455227 w 855825"/>
              <a:gd name="connsiteY6" fmla="*/ 113714 h 883388"/>
              <a:gd name="connsiteX7" fmla="*/ 0 w 855825"/>
              <a:gd name="connsiteY7" fmla="*/ 0 h 883388"/>
              <a:gd name="connsiteX8" fmla="*/ 382391 w 855825"/>
              <a:gd name="connsiteY8" fmla="*/ 0 h 883388"/>
              <a:gd name="connsiteX9" fmla="*/ 382391 w 855825"/>
              <a:gd name="connsiteY9" fmla="*/ 57004 h 883388"/>
              <a:gd name="connsiteX10" fmla="*/ 382391 w 855825"/>
              <a:gd name="connsiteY10" fmla="*/ 686780 h 883388"/>
              <a:gd name="connsiteX11" fmla="*/ 200301 w 855825"/>
              <a:gd name="connsiteY11" fmla="*/ 883388 h 883388"/>
              <a:gd name="connsiteX12" fmla="*/ 0 w 855825"/>
              <a:gd name="connsiteY12" fmla="*/ 686780 h 883388"/>
              <a:gd name="connsiteX13" fmla="*/ 0 w 855825"/>
              <a:gd name="connsiteY13" fmla="*/ 113714 h 883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855825" h="883388">
                <a:moveTo>
                  <a:pt x="455227" y="0"/>
                </a:moveTo>
                <a:lnTo>
                  <a:pt x="855825" y="0"/>
                </a:lnTo>
                <a:lnTo>
                  <a:pt x="855825" y="57004"/>
                </a:lnTo>
                <a:cubicBezTo>
                  <a:pt x="855825" y="225143"/>
                  <a:pt x="855825" y="432084"/>
                  <a:pt x="855825" y="686780"/>
                </a:cubicBezTo>
                <a:cubicBezTo>
                  <a:pt x="855825" y="794021"/>
                  <a:pt x="764780" y="883388"/>
                  <a:pt x="655526" y="883388"/>
                </a:cubicBezTo>
                <a:cubicBezTo>
                  <a:pt x="546271" y="883388"/>
                  <a:pt x="455227" y="794021"/>
                  <a:pt x="455227" y="686780"/>
                </a:cubicBezTo>
                <a:cubicBezTo>
                  <a:pt x="455227" y="686780"/>
                  <a:pt x="455227" y="686780"/>
                  <a:pt x="455227" y="113714"/>
                </a:cubicBezTo>
                <a:close/>
                <a:moveTo>
                  <a:pt x="0" y="0"/>
                </a:moveTo>
                <a:lnTo>
                  <a:pt x="382391" y="0"/>
                </a:lnTo>
                <a:lnTo>
                  <a:pt x="382391" y="57004"/>
                </a:lnTo>
                <a:cubicBezTo>
                  <a:pt x="382391" y="225143"/>
                  <a:pt x="382391" y="432084"/>
                  <a:pt x="382391" y="686780"/>
                </a:cubicBezTo>
                <a:cubicBezTo>
                  <a:pt x="382391" y="794021"/>
                  <a:pt x="309554" y="883388"/>
                  <a:pt x="200301" y="883388"/>
                </a:cubicBezTo>
                <a:cubicBezTo>
                  <a:pt x="91046" y="883388"/>
                  <a:pt x="0" y="794021"/>
                  <a:pt x="0" y="686780"/>
                </a:cubicBezTo>
                <a:cubicBezTo>
                  <a:pt x="0" y="686780"/>
                  <a:pt x="0" y="686780"/>
                  <a:pt x="0" y="113714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id-ID">
              <a:cs typeface="+mn-ea"/>
              <a:sym typeface="+mn-lt"/>
            </a:endParaRPr>
          </a:p>
        </p:txBody>
      </p:sp>
      <p:sp>
        <p:nvSpPr>
          <p:cNvPr id="6" name="Freeform 11">
            <a:extLst>
              <a:ext uri="{FF2B5EF4-FFF2-40B4-BE49-F238E27FC236}">
                <a16:creationId xmlns:a16="http://schemas.microsoft.com/office/drawing/2014/main" id="{737E5035-A435-2E8A-2571-03FDA89E20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79957" y="4306194"/>
            <a:ext cx="1584185" cy="850605"/>
          </a:xfrm>
          <a:custGeom>
            <a:avLst/>
            <a:gdLst>
              <a:gd name="connsiteX0" fmla="*/ 1292840 w 1584185"/>
              <a:gd name="connsiteY0" fmla="*/ 0 h 850605"/>
              <a:gd name="connsiteX1" fmla="*/ 1584185 w 1584185"/>
              <a:gd name="connsiteY1" fmla="*/ 0 h 850605"/>
              <a:gd name="connsiteX2" fmla="*/ 1584185 w 1584185"/>
              <a:gd name="connsiteY2" fmla="*/ 36018 h 850605"/>
              <a:gd name="connsiteX3" fmla="*/ 1438513 w 1584185"/>
              <a:gd name="connsiteY3" fmla="*/ 179006 h 850605"/>
              <a:gd name="connsiteX4" fmla="*/ 1292840 w 1584185"/>
              <a:gd name="connsiteY4" fmla="*/ 36018 h 850605"/>
              <a:gd name="connsiteX5" fmla="*/ 1292840 w 1584185"/>
              <a:gd name="connsiteY5" fmla="*/ 9627 h 850605"/>
              <a:gd name="connsiteX6" fmla="*/ 364180 w 1584185"/>
              <a:gd name="connsiteY6" fmla="*/ 0 h 850605"/>
              <a:gd name="connsiteX7" fmla="*/ 1220005 w 1584185"/>
              <a:gd name="connsiteY7" fmla="*/ 0 h 850605"/>
              <a:gd name="connsiteX8" fmla="*/ 1220005 w 1584185"/>
              <a:gd name="connsiteY8" fmla="*/ 9980 h 850605"/>
              <a:gd name="connsiteX9" fmla="*/ 1220005 w 1584185"/>
              <a:gd name="connsiteY9" fmla="*/ 107512 h 850605"/>
              <a:gd name="connsiteX10" fmla="*/ 1220005 w 1584185"/>
              <a:gd name="connsiteY10" fmla="*/ 179006 h 850605"/>
              <a:gd name="connsiteX11" fmla="*/ 1220005 w 1584185"/>
              <a:gd name="connsiteY11" fmla="*/ 752073 h 850605"/>
              <a:gd name="connsiteX12" fmla="*/ 1220005 w 1584185"/>
              <a:gd name="connsiteY12" fmla="*/ 850605 h 850605"/>
              <a:gd name="connsiteX13" fmla="*/ 819407 w 1584185"/>
              <a:gd name="connsiteY13" fmla="*/ 850605 h 850605"/>
              <a:gd name="connsiteX14" fmla="*/ 819407 w 1584185"/>
              <a:gd name="connsiteY14" fmla="*/ 808783 h 850605"/>
              <a:gd name="connsiteX15" fmla="*/ 819407 w 1584185"/>
              <a:gd name="connsiteY15" fmla="*/ 179006 h 850605"/>
              <a:gd name="connsiteX16" fmla="*/ 746571 w 1584185"/>
              <a:gd name="connsiteY16" fmla="*/ 179006 h 850605"/>
              <a:gd name="connsiteX17" fmla="*/ 746571 w 1584185"/>
              <a:gd name="connsiteY17" fmla="*/ 752073 h 850605"/>
              <a:gd name="connsiteX18" fmla="*/ 746571 w 1584185"/>
              <a:gd name="connsiteY18" fmla="*/ 850605 h 850605"/>
              <a:gd name="connsiteX19" fmla="*/ 364180 w 1584185"/>
              <a:gd name="connsiteY19" fmla="*/ 850605 h 850605"/>
              <a:gd name="connsiteX20" fmla="*/ 364180 w 1584185"/>
              <a:gd name="connsiteY20" fmla="*/ 808783 h 850605"/>
              <a:gd name="connsiteX21" fmla="*/ 364180 w 1584185"/>
              <a:gd name="connsiteY21" fmla="*/ 179006 h 850605"/>
              <a:gd name="connsiteX22" fmla="*/ 364180 w 1584185"/>
              <a:gd name="connsiteY22" fmla="*/ 107512 h 850605"/>
              <a:gd name="connsiteX23" fmla="*/ 364180 w 1584185"/>
              <a:gd name="connsiteY23" fmla="*/ 38252 h 850605"/>
              <a:gd name="connsiteX24" fmla="*/ 0 w 1584185"/>
              <a:gd name="connsiteY24" fmla="*/ 0 h 850605"/>
              <a:gd name="connsiteX25" fmla="*/ 291344 w 1584185"/>
              <a:gd name="connsiteY25" fmla="*/ 0 h 850605"/>
              <a:gd name="connsiteX26" fmla="*/ 291344 w 1584185"/>
              <a:gd name="connsiteY26" fmla="*/ 36018 h 850605"/>
              <a:gd name="connsiteX27" fmla="*/ 145672 w 1584185"/>
              <a:gd name="connsiteY27" fmla="*/ 179006 h 850605"/>
              <a:gd name="connsiteX28" fmla="*/ 0 w 1584185"/>
              <a:gd name="connsiteY28" fmla="*/ 36018 h 850605"/>
              <a:gd name="connsiteX29" fmla="*/ 0 w 1584185"/>
              <a:gd name="connsiteY29" fmla="*/ 22613 h 850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584185" h="850605">
                <a:moveTo>
                  <a:pt x="1292840" y="0"/>
                </a:moveTo>
                <a:lnTo>
                  <a:pt x="1584185" y="0"/>
                </a:lnTo>
                <a:lnTo>
                  <a:pt x="1584185" y="36018"/>
                </a:lnTo>
                <a:cubicBezTo>
                  <a:pt x="1584185" y="125386"/>
                  <a:pt x="1511350" y="179006"/>
                  <a:pt x="1438513" y="179006"/>
                </a:cubicBezTo>
                <a:cubicBezTo>
                  <a:pt x="1347468" y="179006"/>
                  <a:pt x="1292840" y="125386"/>
                  <a:pt x="1292840" y="36018"/>
                </a:cubicBezTo>
                <a:cubicBezTo>
                  <a:pt x="1292840" y="36018"/>
                  <a:pt x="1292840" y="36018"/>
                  <a:pt x="1292840" y="9627"/>
                </a:cubicBezTo>
                <a:close/>
                <a:moveTo>
                  <a:pt x="364180" y="0"/>
                </a:moveTo>
                <a:lnTo>
                  <a:pt x="1220005" y="0"/>
                </a:lnTo>
                <a:lnTo>
                  <a:pt x="1220005" y="9980"/>
                </a:lnTo>
                <a:cubicBezTo>
                  <a:pt x="1220005" y="40417"/>
                  <a:pt x="1220005" y="72882"/>
                  <a:pt x="1220005" y="107512"/>
                </a:cubicBezTo>
                <a:cubicBezTo>
                  <a:pt x="1220005" y="107512"/>
                  <a:pt x="1220005" y="107512"/>
                  <a:pt x="1220005" y="179006"/>
                </a:cubicBezTo>
                <a:cubicBezTo>
                  <a:pt x="1220005" y="179006"/>
                  <a:pt x="1220005" y="179006"/>
                  <a:pt x="1220005" y="752073"/>
                </a:cubicBezTo>
                <a:lnTo>
                  <a:pt x="1220005" y="850605"/>
                </a:lnTo>
                <a:lnTo>
                  <a:pt x="819407" y="850605"/>
                </a:lnTo>
                <a:lnTo>
                  <a:pt x="819407" y="808783"/>
                </a:lnTo>
                <a:cubicBezTo>
                  <a:pt x="819407" y="640643"/>
                  <a:pt x="819407" y="433703"/>
                  <a:pt x="819407" y="179006"/>
                </a:cubicBezTo>
                <a:cubicBezTo>
                  <a:pt x="819407" y="179006"/>
                  <a:pt x="819407" y="179006"/>
                  <a:pt x="746571" y="179006"/>
                </a:cubicBezTo>
                <a:cubicBezTo>
                  <a:pt x="746571" y="179006"/>
                  <a:pt x="746571" y="179006"/>
                  <a:pt x="746571" y="752073"/>
                </a:cubicBezTo>
                <a:lnTo>
                  <a:pt x="746571" y="850605"/>
                </a:lnTo>
                <a:lnTo>
                  <a:pt x="364180" y="850605"/>
                </a:lnTo>
                <a:lnTo>
                  <a:pt x="364180" y="808783"/>
                </a:lnTo>
                <a:cubicBezTo>
                  <a:pt x="364180" y="640643"/>
                  <a:pt x="364180" y="433703"/>
                  <a:pt x="364180" y="179006"/>
                </a:cubicBezTo>
                <a:cubicBezTo>
                  <a:pt x="364180" y="179006"/>
                  <a:pt x="364180" y="179006"/>
                  <a:pt x="364180" y="107512"/>
                </a:cubicBezTo>
                <a:cubicBezTo>
                  <a:pt x="364180" y="107512"/>
                  <a:pt x="364180" y="107512"/>
                  <a:pt x="364180" y="38252"/>
                </a:cubicBezTo>
                <a:close/>
                <a:moveTo>
                  <a:pt x="0" y="0"/>
                </a:moveTo>
                <a:lnTo>
                  <a:pt x="291344" y="0"/>
                </a:lnTo>
                <a:lnTo>
                  <a:pt x="291344" y="36018"/>
                </a:lnTo>
                <a:cubicBezTo>
                  <a:pt x="291344" y="125386"/>
                  <a:pt x="236718" y="179006"/>
                  <a:pt x="145672" y="179006"/>
                </a:cubicBezTo>
                <a:cubicBezTo>
                  <a:pt x="72837" y="179006"/>
                  <a:pt x="0" y="125386"/>
                  <a:pt x="0" y="36018"/>
                </a:cubicBezTo>
                <a:cubicBezTo>
                  <a:pt x="0" y="36018"/>
                  <a:pt x="0" y="36018"/>
                  <a:pt x="0" y="22613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id-ID">
              <a:cs typeface="+mn-ea"/>
              <a:sym typeface="+mn-lt"/>
            </a:endParaRPr>
          </a:p>
        </p:txBody>
      </p:sp>
      <p:sp>
        <p:nvSpPr>
          <p:cNvPr id="7" name="Freeform 13">
            <a:extLst>
              <a:ext uri="{FF2B5EF4-FFF2-40B4-BE49-F238E27FC236}">
                <a16:creationId xmlns:a16="http://schemas.microsoft.com/office/drawing/2014/main" id="{418D592D-D976-631D-8390-4A394E412B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79957" y="3455590"/>
            <a:ext cx="1584185" cy="850603"/>
          </a:xfrm>
          <a:custGeom>
            <a:avLst/>
            <a:gdLst>
              <a:gd name="connsiteX0" fmla="*/ 3105 w 1584185"/>
              <a:gd name="connsiteY0" fmla="*/ 0 h 850603"/>
              <a:gd name="connsiteX1" fmla="*/ 1579432 w 1584185"/>
              <a:gd name="connsiteY1" fmla="*/ 0 h 850603"/>
              <a:gd name="connsiteX2" fmla="*/ 1584185 w 1584185"/>
              <a:gd name="connsiteY2" fmla="*/ 28698 h 850603"/>
              <a:gd name="connsiteX3" fmla="*/ 1584185 w 1584185"/>
              <a:gd name="connsiteY3" fmla="*/ 735606 h 850603"/>
              <a:gd name="connsiteX4" fmla="*/ 1584185 w 1584185"/>
              <a:gd name="connsiteY4" fmla="*/ 850603 h 850603"/>
              <a:gd name="connsiteX5" fmla="*/ 1292840 w 1584185"/>
              <a:gd name="connsiteY5" fmla="*/ 850603 h 850603"/>
              <a:gd name="connsiteX6" fmla="*/ 1292840 w 1584185"/>
              <a:gd name="connsiteY6" fmla="*/ 824065 h 850603"/>
              <a:gd name="connsiteX7" fmla="*/ 1292840 w 1584185"/>
              <a:gd name="connsiteY7" fmla="*/ 386166 h 850603"/>
              <a:gd name="connsiteX8" fmla="*/ 1292840 w 1584185"/>
              <a:gd name="connsiteY8" fmla="*/ 82318 h 850603"/>
              <a:gd name="connsiteX9" fmla="*/ 1220005 w 1584185"/>
              <a:gd name="connsiteY9" fmla="*/ 82318 h 850603"/>
              <a:gd name="connsiteX10" fmla="*/ 1220005 w 1584185"/>
              <a:gd name="connsiteY10" fmla="*/ 404040 h 850603"/>
              <a:gd name="connsiteX11" fmla="*/ 1220005 w 1584185"/>
              <a:gd name="connsiteY11" fmla="*/ 775227 h 850603"/>
              <a:gd name="connsiteX12" fmla="*/ 1220005 w 1584185"/>
              <a:gd name="connsiteY12" fmla="*/ 850603 h 850603"/>
              <a:gd name="connsiteX13" fmla="*/ 364180 w 1584185"/>
              <a:gd name="connsiteY13" fmla="*/ 850603 h 850603"/>
              <a:gd name="connsiteX14" fmla="*/ 364180 w 1584185"/>
              <a:gd name="connsiteY14" fmla="*/ 822843 h 850603"/>
              <a:gd name="connsiteX15" fmla="*/ 364180 w 1584185"/>
              <a:gd name="connsiteY15" fmla="*/ 404040 h 850603"/>
              <a:gd name="connsiteX16" fmla="*/ 364180 w 1584185"/>
              <a:gd name="connsiteY16" fmla="*/ 82318 h 850603"/>
              <a:gd name="connsiteX17" fmla="*/ 291344 w 1584185"/>
              <a:gd name="connsiteY17" fmla="*/ 82318 h 850603"/>
              <a:gd name="connsiteX18" fmla="*/ 291344 w 1584185"/>
              <a:gd name="connsiteY18" fmla="*/ 386166 h 850603"/>
              <a:gd name="connsiteX19" fmla="*/ 291344 w 1584185"/>
              <a:gd name="connsiteY19" fmla="*/ 798529 h 850603"/>
              <a:gd name="connsiteX20" fmla="*/ 291344 w 1584185"/>
              <a:gd name="connsiteY20" fmla="*/ 850603 h 850603"/>
              <a:gd name="connsiteX21" fmla="*/ 0 w 1584185"/>
              <a:gd name="connsiteY21" fmla="*/ 850603 h 850603"/>
              <a:gd name="connsiteX22" fmla="*/ 0 w 1584185"/>
              <a:gd name="connsiteY22" fmla="*/ 841380 h 850603"/>
              <a:gd name="connsiteX23" fmla="*/ 0 w 1584185"/>
              <a:gd name="connsiteY23" fmla="*/ 28698 h 8506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584185" h="850603">
                <a:moveTo>
                  <a:pt x="3105" y="0"/>
                </a:moveTo>
                <a:lnTo>
                  <a:pt x="1579432" y="0"/>
                </a:lnTo>
                <a:lnTo>
                  <a:pt x="1584185" y="28698"/>
                </a:lnTo>
                <a:cubicBezTo>
                  <a:pt x="1584185" y="28698"/>
                  <a:pt x="1584185" y="28698"/>
                  <a:pt x="1584185" y="735606"/>
                </a:cubicBezTo>
                <a:lnTo>
                  <a:pt x="1584185" y="850603"/>
                </a:lnTo>
                <a:lnTo>
                  <a:pt x="1292840" y="850603"/>
                </a:lnTo>
                <a:lnTo>
                  <a:pt x="1292840" y="824065"/>
                </a:lnTo>
                <a:cubicBezTo>
                  <a:pt x="1292840" y="761508"/>
                  <a:pt x="1292840" y="636394"/>
                  <a:pt x="1292840" y="386166"/>
                </a:cubicBezTo>
                <a:cubicBezTo>
                  <a:pt x="1292840" y="386166"/>
                  <a:pt x="1292840" y="386166"/>
                  <a:pt x="1292840" y="82318"/>
                </a:cubicBezTo>
                <a:cubicBezTo>
                  <a:pt x="1292840" y="82318"/>
                  <a:pt x="1292840" y="82318"/>
                  <a:pt x="1220005" y="82318"/>
                </a:cubicBezTo>
                <a:cubicBezTo>
                  <a:pt x="1220005" y="82318"/>
                  <a:pt x="1220005" y="82318"/>
                  <a:pt x="1220005" y="404040"/>
                </a:cubicBezTo>
                <a:cubicBezTo>
                  <a:pt x="1220005" y="404040"/>
                  <a:pt x="1220005" y="404040"/>
                  <a:pt x="1220005" y="775227"/>
                </a:cubicBezTo>
                <a:lnTo>
                  <a:pt x="1220005" y="850603"/>
                </a:lnTo>
                <a:lnTo>
                  <a:pt x="364180" y="850603"/>
                </a:lnTo>
                <a:lnTo>
                  <a:pt x="364180" y="822843"/>
                </a:lnTo>
                <a:cubicBezTo>
                  <a:pt x="364180" y="741680"/>
                  <a:pt x="364180" y="611818"/>
                  <a:pt x="364180" y="404040"/>
                </a:cubicBezTo>
                <a:cubicBezTo>
                  <a:pt x="364180" y="404040"/>
                  <a:pt x="364180" y="404040"/>
                  <a:pt x="364180" y="82318"/>
                </a:cubicBezTo>
                <a:cubicBezTo>
                  <a:pt x="364180" y="82318"/>
                  <a:pt x="364180" y="82318"/>
                  <a:pt x="291344" y="82318"/>
                </a:cubicBezTo>
                <a:cubicBezTo>
                  <a:pt x="291344" y="82318"/>
                  <a:pt x="291344" y="82318"/>
                  <a:pt x="291344" y="386166"/>
                </a:cubicBezTo>
                <a:cubicBezTo>
                  <a:pt x="291344" y="386166"/>
                  <a:pt x="291344" y="386166"/>
                  <a:pt x="291344" y="798529"/>
                </a:cubicBezTo>
                <a:lnTo>
                  <a:pt x="291344" y="850603"/>
                </a:lnTo>
                <a:lnTo>
                  <a:pt x="0" y="850603"/>
                </a:lnTo>
                <a:lnTo>
                  <a:pt x="0" y="841380"/>
                </a:lnTo>
                <a:cubicBezTo>
                  <a:pt x="0" y="765977"/>
                  <a:pt x="0" y="564901"/>
                  <a:pt x="0" y="2869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id-ID">
              <a:cs typeface="+mn-ea"/>
              <a:sym typeface="+mn-lt"/>
            </a:endParaRPr>
          </a:p>
        </p:txBody>
      </p:sp>
      <p:sp>
        <p:nvSpPr>
          <p:cNvPr id="8" name="Freeform 15">
            <a:extLst>
              <a:ext uri="{FF2B5EF4-FFF2-40B4-BE49-F238E27FC236}">
                <a16:creationId xmlns:a16="http://schemas.microsoft.com/office/drawing/2014/main" id="{B2BDAB8E-FAE5-A1D4-1869-16233ACDE4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83063" y="2302844"/>
            <a:ext cx="1576326" cy="1152745"/>
          </a:xfrm>
          <a:custGeom>
            <a:avLst/>
            <a:gdLst>
              <a:gd name="connsiteX0" fmla="*/ 452120 w 1576326"/>
              <a:gd name="connsiteY0" fmla="*/ 734608 h 1152745"/>
              <a:gd name="connsiteX1" fmla="*/ 634210 w 1576326"/>
              <a:gd name="connsiteY1" fmla="*/ 734608 h 1152745"/>
              <a:gd name="connsiteX2" fmla="*/ 670628 w 1576326"/>
              <a:gd name="connsiteY2" fmla="*/ 734608 h 1152745"/>
              <a:gd name="connsiteX3" fmla="*/ 1125854 w 1576326"/>
              <a:gd name="connsiteY3" fmla="*/ 734608 h 1152745"/>
              <a:gd name="connsiteX4" fmla="*/ 1566000 w 1576326"/>
              <a:gd name="connsiteY4" fmla="*/ 1090401 h 1152745"/>
              <a:gd name="connsiteX5" fmla="*/ 1576326 w 1576326"/>
              <a:gd name="connsiteY5" fmla="*/ 1152745 h 1152745"/>
              <a:gd name="connsiteX6" fmla="*/ 0 w 1576326"/>
              <a:gd name="connsiteY6" fmla="*/ 1152745 h 1152745"/>
              <a:gd name="connsiteX7" fmla="*/ 6746 w 1576326"/>
              <a:gd name="connsiteY7" fmla="*/ 1090401 h 1152745"/>
              <a:gd name="connsiteX8" fmla="*/ 452120 w 1576326"/>
              <a:gd name="connsiteY8" fmla="*/ 734608 h 1152745"/>
              <a:gd name="connsiteX9" fmla="*/ 789961 w 1576326"/>
              <a:gd name="connsiteY9" fmla="*/ 0 h 1152745"/>
              <a:gd name="connsiteX10" fmla="*/ 1127064 w 1576326"/>
              <a:gd name="connsiteY10" fmla="*/ 331256 h 1152745"/>
              <a:gd name="connsiteX11" fmla="*/ 789961 w 1576326"/>
              <a:gd name="connsiteY11" fmla="*/ 662512 h 1152745"/>
              <a:gd name="connsiteX12" fmla="*/ 452859 w 1576326"/>
              <a:gd name="connsiteY12" fmla="*/ 331256 h 1152745"/>
              <a:gd name="connsiteX13" fmla="*/ 789961 w 1576326"/>
              <a:gd name="connsiteY13" fmla="*/ 0 h 11527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576326" h="1152745">
                <a:moveTo>
                  <a:pt x="452120" y="734608"/>
                </a:moveTo>
                <a:cubicBezTo>
                  <a:pt x="452120" y="734608"/>
                  <a:pt x="452120" y="734608"/>
                  <a:pt x="634210" y="734608"/>
                </a:cubicBezTo>
                <a:cubicBezTo>
                  <a:pt x="634210" y="734608"/>
                  <a:pt x="634210" y="734608"/>
                  <a:pt x="670628" y="734608"/>
                </a:cubicBezTo>
                <a:cubicBezTo>
                  <a:pt x="670628" y="734608"/>
                  <a:pt x="670628" y="734608"/>
                  <a:pt x="1125854" y="734608"/>
                </a:cubicBezTo>
                <a:cubicBezTo>
                  <a:pt x="1332982" y="734608"/>
                  <a:pt x="1512226" y="885136"/>
                  <a:pt x="1566000" y="1090401"/>
                </a:cubicBezTo>
                <a:lnTo>
                  <a:pt x="1576326" y="1152745"/>
                </a:lnTo>
                <a:lnTo>
                  <a:pt x="0" y="1152745"/>
                </a:lnTo>
                <a:lnTo>
                  <a:pt x="6746" y="1090401"/>
                </a:lnTo>
                <a:cubicBezTo>
                  <a:pt x="51806" y="885136"/>
                  <a:pt x="244992" y="734608"/>
                  <a:pt x="452120" y="734608"/>
                </a:cubicBezTo>
                <a:close/>
                <a:moveTo>
                  <a:pt x="789961" y="0"/>
                </a:moveTo>
                <a:cubicBezTo>
                  <a:pt x="976137" y="0"/>
                  <a:pt x="1127064" y="148308"/>
                  <a:pt x="1127064" y="331256"/>
                </a:cubicBezTo>
                <a:cubicBezTo>
                  <a:pt x="1127064" y="514204"/>
                  <a:pt x="976137" y="662512"/>
                  <a:pt x="789961" y="662512"/>
                </a:cubicBezTo>
                <a:cubicBezTo>
                  <a:pt x="603785" y="662512"/>
                  <a:pt x="452859" y="514204"/>
                  <a:pt x="452859" y="331256"/>
                </a:cubicBezTo>
                <a:cubicBezTo>
                  <a:pt x="452859" y="148308"/>
                  <a:pt x="603785" y="0"/>
                  <a:pt x="78996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id-ID">
              <a:cs typeface="+mn-ea"/>
              <a:sym typeface="+mn-lt"/>
            </a:endParaRPr>
          </a:p>
        </p:txBody>
      </p:sp>
      <p:sp>
        <p:nvSpPr>
          <p:cNvPr id="9" name="Freeform 30">
            <a:extLst>
              <a:ext uri="{FF2B5EF4-FFF2-40B4-BE49-F238E27FC236}">
                <a16:creationId xmlns:a16="http://schemas.microsoft.com/office/drawing/2014/main" id="{7AD0A9E9-BC6C-E0FD-AD16-3F410E490386}"/>
              </a:ext>
            </a:extLst>
          </p:cNvPr>
          <p:cNvSpPr>
            <a:spLocks/>
          </p:cNvSpPr>
          <p:nvPr/>
        </p:nvSpPr>
        <p:spPr bwMode="auto">
          <a:xfrm>
            <a:off x="6428632" y="4646436"/>
            <a:ext cx="1338788" cy="510363"/>
          </a:xfrm>
          <a:custGeom>
            <a:avLst/>
            <a:gdLst>
              <a:gd name="connsiteX0" fmla="*/ 53980 w 1338788"/>
              <a:gd name="connsiteY0" fmla="*/ 0 h 510363"/>
              <a:gd name="connsiteX1" fmla="*/ 1284808 w 1338788"/>
              <a:gd name="connsiteY1" fmla="*/ 0 h 510363"/>
              <a:gd name="connsiteX2" fmla="*/ 1338788 w 1338788"/>
              <a:gd name="connsiteY2" fmla="*/ 178186 h 510363"/>
              <a:gd name="connsiteX3" fmla="*/ 1016801 w 1338788"/>
              <a:gd name="connsiteY3" fmla="*/ 178186 h 510363"/>
              <a:gd name="connsiteX4" fmla="*/ 1016801 w 1338788"/>
              <a:gd name="connsiteY4" fmla="*/ 439520 h 510363"/>
              <a:gd name="connsiteX5" fmla="*/ 1016801 w 1338788"/>
              <a:gd name="connsiteY5" fmla="*/ 510363 h 510363"/>
              <a:gd name="connsiteX6" fmla="*/ 728708 w 1338788"/>
              <a:gd name="connsiteY6" fmla="*/ 510363 h 510363"/>
              <a:gd name="connsiteX7" fmla="*/ 728708 w 1338788"/>
              <a:gd name="connsiteY7" fmla="*/ 366608 h 510363"/>
              <a:gd name="connsiteX8" fmla="*/ 728708 w 1338788"/>
              <a:gd name="connsiteY8" fmla="*/ 178186 h 510363"/>
              <a:gd name="connsiteX9" fmla="*/ 610081 w 1338788"/>
              <a:gd name="connsiteY9" fmla="*/ 178186 h 510363"/>
              <a:gd name="connsiteX10" fmla="*/ 610081 w 1338788"/>
              <a:gd name="connsiteY10" fmla="*/ 439520 h 510363"/>
              <a:gd name="connsiteX11" fmla="*/ 610081 w 1338788"/>
              <a:gd name="connsiteY11" fmla="*/ 510363 h 510363"/>
              <a:gd name="connsiteX12" fmla="*/ 321987 w 1338788"/>
              <a:gd name="connsiteY12" fmla="*/ 510363 h 510363"/>
              <a:gd name="connsiteX13" fmla="*/ 321987 w 1338788"/>
              <a:gd name="connsiteY13" fmla="*/ 366608 h 510363"/>
              <a:gd name="connsiteX14" fmla="*/ 321987 w 1338788"/>
              <a:gd name="connsiteY14" fmla="*/ 178186 h 510363"/>
              <a:gd name="connsiteX15" fmla="*/ 0 w 1338788"/>
              <a:gd name="connsiteY15" fmla="*/ 178186 h 510363"/>
              <a:gd name="connsiteX16" fmla="*/ 50840 w 1338788"/>
              <a:gd name="connsiteY16" fmla="*/ 10366 h 510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38788" h="510363">
                <a:moveTo>
                  <a:pt x="53980" y="0"/>
                </a:moveTo>
                <a:lnTo>
                  <a:pt x="1284808" y="0"/>
                </a:lnTo>
                <a:lnTo>
                  <a:pt x="1338788" y="178186"/>
                </a:lnTo>
                <a:cubicBezTo>
                  <a:pt x="1338788" y="178186"/>
                  <a:pt x="1338788" y="178186"/>
                  <a:pt x="1016801" y="178186"/>
                </a:cubicBezTo>
                <a:cubicBezTo>
                  <a:pt x="1016801" y="178186"/>
                  <a:pt x="1016801" y="178186"/>
                  <a:pt x="1016801" y="439520"/>
                </a:cubicBezTo>
                <a:lnTo>
                  <a:pt x="1016801" y="510363"/>
                </a:lnTo>
                <a:lnTo>
                  <a:pt x="728708" y="510363"/>
                </a:lnTo>
                <a:lnTo>
                  <a:pt x="728708" y="366608"/>
                </a:lnTo>
                <a:cubicBezTo>
                  <a:pt x="728708" y="307808"/>
                  <a:pt x="728708" y="245088"/>
                  <a:pt x="728708" y="178186"/>
                </a:cubicBezTo>
                <a:cubicBezTo>
                  <a:pt x="728708" y="178186"/>
                  <a:pt x="728708" y="178186"/>
                  <a:pt x="610081" y="178186"/>
                </a:cubicBezTo>
                <a:cubicBezTo>
                  <a:pt x="610081" y="178186"/>
                  <a:pt x="610081" y="178186"/>
                  <a:pt x="610081" y="439520"/>
                </a:cubicBezTo>
                <a:lnTo>
                  <a:pt x="610081" y="510363"/>
                </a:lnTo>
                <a:lnTo>
                  <a:pt x="321987" y="510363"/>
                </a:lnTo>
                <a:lnTo>
                  <a:pt x="321987" y="366608"/>
                </a:lnTo>
                <a:cubicBezTo>
                  <a:pt x="321987" y="307808"/>
                  <a:pt x="321987" y="245088"/>
                  <a:pt x="321987" y="178186"/>
                </a:cubicBezTo>
                <a:cubicBezTo>
                  <a:pt x="321987" y="178186"/>
                  <a:pt x="321987" y="178186"/>
                  <a:pt x="0" y="178186"/>
                </a:cubicBezTo>
                <a:cubicBezTo>
                  <a:pt x="0" y="178186"/>
                  <a:pt x="0" y="178186"/>
                  <a:pt x="50840" y="10366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id-ID">
              <a:cs typeface="+mn-ea"/>
              <a:sym typeface="+mn-lt"/>
            </a:endParaRPr>
          </a:p>
        </p:txBody>
      </p:sp>
      <p:sp>
        <p:nvSpPr>
          <p:cNvPr id="10" name="Freeform 32">
            <a:extLst>
              <a:ext uri="{FF2B5EF4-FFF2-40B4-BE49-F238E27FC236}">
                <a16:creationId xmlns:a16="http://schemas.microsoft.com/office/drawing/2014/main" id="{0BF24F49-150B-8C3A-904B-5422570DA9FF}"/>
              </a:ext>
            </a:extLst>
          </p:cNvPr>
          <p:cNvSpPr>
            <a:spLocks/>
          </p:cNvSpPr>
          <p:nvPr/>
        </p:nvSpPr>
        <p:spPr bwMode="auto">
          <a:xfrm>
            <a:off x="6305641" y="3551283"/>
            <a:ext cx="1584769" cy="1095152"/>
          </a:xfrm>
          <a:custGeom>
            <a:avLst/>
            <a:gdLst>
              <a:gd name="connsiteX0" fmla="*/ 1126998 w 1584769"/>
              <a:gd name="connsiteY0" fmla="*/ 0 h 1095152"/>
              <a:gd name="connsiteX1" fmla="*/ 1400222 w 1584769"/>
              <a:gd name="connsiteY1" fmla="*/ 0 h 1095152"/>
              <a:gd name="connsiteX2" fmla="*/ 1401121 w 1584769"/>
              <a:gd name="connsiteY2" fmla="*/ 3095 h 1095152"/>
              <a:gd name="connsiteX3" fmla="*/ 1580451 w 1584769"/>
              <a:gd name="connsiteY3" fmla="*/ 620198 h 1095152"/>
              <a:gd name="connsiteX4" fmla="*/ 1495718 w 1584769"/>
              <a:gd name="connsiteY4" fmla="*/ 801626 h 1095152"/>
              <a:gd name="connsiteX5" fmla="*/ 1343198 w 1584769"/>
              <a:gd name="connsiteY5" fmla="*/ 710912 h 1095152"/>
              <a:gd name="connsiteX6" fmla="*/ 1147707 w 1584769"/>
              <a:gd name="connsiteY6" fmla="*/ 68097 h 1095152"/>
              <a:gd name="connsiteX7" fmla="*/ 508784 w 1584769"/>
              <a:gd name="connsiteY7" fmla="*/ 0 h 1095152"/>
              <a:gd name="connsiteX8" fmla="*/ 1076076 w 1584769"/>
              <a:gd name="connsiteY8" fmla="*/ 0 h 1095152"/>
              <a:gd name="connsiteX9" fmla="*/ 1076552 w 1584769"/>
              <a:gd name="connsiteY9" fmla="*/ 1572 h 1095152"/>
              <a:gd name="connsiteX10" fmla="*/ 1390231 w 1584769"/>
              <a:gd name="connsiteY10" fmla="*/ 1037013 h 1095152"/>
              <a:gd name="connsiteX11" fmla="*/ 1407844 w 1584769"/>
              <a:gd name="connsiteY11" fmla="*/ 1095152 h 1095152"/>
              <a:gd name="connsiteX12" fmla="*/ 177016 w 1584769"/>
              <a:gd name="connsiteY12" fmla="*/ 1095152 h 1095152"/>
              <a:gd name="connsiteX13" fmla="*/ 195423 w 1584769"/>
              <a:gd name="connsiteY13" fmla="*/ 1034390 h 1095152"/>
              <a:gd name="connsiteX14" fmla="*/ 458163 w 1584769"/>
              <a:gd name="connsiteY14" fmla="*/ 167098 h 1095152"/>
              <a:gd name="connsiteX15" fmla="*/ 184639 w 1584769"/>
              <a:gd name="connsiteY15" fmla="*/ 0 h 1095152"/>
              <a:gd name="connsiteX16" fmla="*/ 440917 w 1584769"/>
              <a:gd name="connsiteY16" fmla="*/ 0 h 1095152"/>
              <a:gd name="connsiteX17" fmla="*/ 432313 w 1584769"/>
              <a:gd name="connsiteY17" fmla="*/ 28290 h 1095152"/>
              <a:gd name="connsiteX18" fmla="*/ 224716 w 1584769"/>
              <a:gd name="connsiteY18" fmla="*/ 710912 h 1095152"/>
              <a:gd name="connsiteX19" fmla="*/ 72195 w 1584769"/>
              <a:gd name="connsiteY19" fmla="*/ 801626 h 1095152"/>
              <a:gd name="connsiteX20" fmla="*/ 4409 w 1584769"/>
              <a:gd name="connsiteY20" fmla="*/ 620198 h 1095152"/>
              <a:gd name="connsiteX21" fmla="*/ 163350 w 1584769"/>
              <a:gd name="connsiteY21" fmla="*/ 73257 h 1095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584769" h="1095152">
                <a:moveTo>
                  <a:pt x="1126998" y="0"/>
                </a:moveTo>
                <a:lnTo>
                  <a:pt x="1400222" y="0"/>
                </a:lnTo>
                <a:lnTo>
                  <a:pt x="1401121" y="3095"/>
                </a:lnTo>
                <a:cubicBezTo>
                  <a:pt x="1435875" y="122689"/>
                  <a:pt x="1491481" y="314038"/>
                  <a:pt x="1580451" y="620198"/>
                </a:cubicBezTo>
                <a:cubicBezTo>
                  <a:pt x="1597398" y="692769"/>
                  <a:pt x="1563506" y="765340"/>
                  <a:pt x="1495718" y="801626"/>
                </a:cubicBezTo>
                <a:cubicBezTo>
                  <a:pt x="1444879" y="819768"/>
                  <a:pt x="1377091" y="783483"/>
                  <a:pt x="1343198" y="710912"/>
                </a:cubicBezTo>
                <a:cubicBezTo>
                  <a:pt x="1343198" y="710912"/>
                  <a:pt x="1343198" y="710912"/>
                  <a:pt x="1147707" y="68097"/>
                </a:cubicBezTo>
                <a:close/>
                <a:moveTo>
                  <a:pt x="508784" y="0"/>
                </a:moveTo>
                <a:lnTo>
                  <a:pt x="1076076" y="0"/>
                </a:lnTo>
                <a:lnTo>
                  <a:pt x="1076552" y="1572"/>
                </a:lnTo>
                <a:cubicBezTo>
                  <a:pt x="1108724" y="107771"/>
                  <a:pt x="1189155" y="373268"/>
                  <a:pt x="1390231" y="1037013"/>
                </a:cubicBezTo>
                <a:lnTo>
                  <a:pt x="1407844" y="1095152"/>
                </a:lnTo>
                <a:lnTo>
                  <a:pt x="177016" y="1095152"/>
                </a:lnTo>
                <a:lnTo>
                  <a:pt x="195423" y="1034390"/>
                </a:lnTo>
                <a:cubicBezTo>
                  <a:pt x="243682" y="875092"/>
                  <a:pt x="324112" y="609594"/>
                  <a:pt x="458163" y="167098"/>
                </a:cubicBezTo>
                <a:close/>
                <a:moveTo>
                  <a:pt x="184639" y="0"/>
                </a:moveTo>
                <a:lnTo>
                  <a:pt x="440917" y="0"/>
                </a:lnTo>
                <a:lnTo>
                  <a:pt x="432313" y="28290"/>
                </a:lnTo>
                <a:cubicBezTo>
                  <a:pt x="402657" y="125807"/>
                  <a:pt x="343343" y="320842"/>
                  <a:pt x="224716" y="710912"/>
                </a:cubicBezTo>
                <a:cubicBezTo>
                  <a:pt x="207769" y="783483"/>
                  <a:pt x="139983" y="819768"/>
                  <a:pt x="72195" y="801626"/>
                </a:cubicBezTo>
                <a:cubicBezTo>
                  <a:pt x="21356" y="765340"/>
                  <a:pt x="-12539" y="692769"/>
                  <a:pt x="4409" y="620198"/>
                </a:cubicBezTo>
                <a:cubicBezTo>
                  <a:pt x="4409" y="620198"/>
                  <a:pt x="4409" y="620198"/>
                  <a:pt x="163350" y="73257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id-ID">
              <a:cs typeface="+mn-ea"/>
              <a:sym typeface="+mn-lt"/>
            </a:endParaRPr>
          </a:p>
        </p:txBody>
      </p:sp>
      <p:sp>
        <p:nvSpPr>
          <p:cNvPr id="11" name="Freeform 34">
            <a:extLst>
              <a:ext uri="{FF2B5EF4-FFF2-40B4-BE49-F238E27FC236}">
                <a16:creationId xmlns:a16="http://schemas.microsoft.com/office/drawing/2014/main" id="{5F5F2F7B-A222-E760-0686-7CD3CAC690E2}"/>
              </a:ext>
            </a:extLst>
          </p:cNvPr>
          <p:cNvSpPr>
            <a:spLocks/>
          </p:cNvSpPr>
          <p:nvPr/>
        </p:nvSpPr>
        <p:spPr bwMode="auto">
          <a:xfrm>
            <a:off x="6490235" y="2302843"/>
            <a:ext cx="1215583" cy="1248440"/>
          </a:xfrm>
          <a:custGeom>
            <a:avLst/>
            <a:gdLst>
              <a:gd name="connsiteX0" fmla="*/ 463744 w 1215583"/>
              <a:gd name="connsiteY0" fmla="*/ 725643 h 1248440"/>
              <a:gd name="connsiteX1" fmla="*/ 582371 w 1215583"/>
              <a:gd name="connsiteY1" fmla="*/ 725643 h 1248440"/>
              <a:gd name="connsiteX2" fmla="*/ 633211 w 1215583"/>
              <a:gd name="connsiteY2" fmla="*/ 725643 h 1248440"/>
              <a:gd name="connsiteX3" fmla="*/ 751838 w 1215583"/>
              <a:gd name="connsiteY3" fmla="*/ 725643 h 1248440"/>
              <a:gd name="connsiteX4" fmla="*/ 1141613 w 1215583"/>
              <a:gd name="connsiteY4" fmla="*/ 1052213 h 1248440"/>
              <a:gd name="connsiteX5" fmla="*/ 1158559 w 1215583"/>
              <a:gd name="connsiteY5" fmla="*/ 1052213 h 1248440"/>
              <a:gd name="connsiteX6" fmla="*/ 1200785 w 1215583"/>
              <a:gd name="connsiteY6" fmla="*/ 1197519 h 1248440"/>
              <a:gd name="connsiteX7" fmla="*/ 1215583 w 1215583"/>
              <a:gd name="connsiteY7" fmla="*/ 1248440 h 1248440"/>
              <a:gd name="connsiteX8" fmla="*/ 942359 w 1215583"/>
              <a:gd name="connsiteY8" fmla="*/ 1248440 h 1248440"/>
              <a:gd name="connsiteX9" fmla="*/ 921305 w 1215583"/>
              <a:gd name="connsiteY9" fmla="*/ 1179212 h 1248440"/>
              <a:gd name="connsiteX10" fmla="*/ 870465 w 1215583"/>
              <a:gd name="connsiteY10" fmla="*/ 1179212 h 1248440"/>
              <a:gd name="connsiteX11" fmla="*/ 882877 w 1215583"/>
              <a:gd name="connsiteY11" fmla="*/ 1220184 h 1248440"/>
              <a:gd name="connsiteX12" fmla="*/ 891437 w 1215583"/>
              <a:gd name="connsiteY12" fmla="*/ 1248440 h 1248440"/>
              <a:gd name="connsiteX13" fmla="*/ 324145 w 1215583"/>
              <a:gd name="connsiteY13" fmla="*/ 1248440 h 1248440"/>
              <a:gd name="connsiteX14" fmla="*/ 345117 w 1215583"/>
              <a:gd name="connsiteY14" fmla="*/ 1179212 h 1248440"/>
              <a:gd name="connsiteX15" fmla="*/ 277331 w 1215583"/>
              <a:gd name="connsiteY15" fmla="*/ 1179212 h 1248440"/>
              <a:gd name="connsiteX16" fmla="*/ 264820 w 1215583"/>
              <a:gd name="connsiteY16" fmla="*/ 1220352 h 1248440"/>
              <a:gd name="connsiteX17" fmla="*/ 256278 w 1215583"/>
              <a:gd name="connsiteY17" fmla="*/ 1248440 h 1248440"/>
              <a:gd name="connsiteX18" fmla="*/ 0 w 1215583"/>
              <a:gd name="connsiteY18" fmla="*/ 1248440 h 1248440"/>
              <a:gd name="connsiteX19" fmla="*/ 15261 w 1215583"/>
              <a:gd name="connsiteY19" fmla="*/ 1195924 h 1248440"/>
              <a:gd name="connsiteX20" fmla="*/ 57024 w 1215583"/>
              <a:gd name="connsiteY20" fmla="*/ 1052213 h 1248440"/>
              <a:gd name="connsiteX21" fmla="*/ 73971 w 1215583"/>
              <a:gd name="connsiteY21" fmla="*/ 1052213 h 1248440"/>
              <a:gd name="connsiteX22" fmla="*/ 463744 w 1215583"/>
              <a:gd name="connsiteY22" fmla="*/ 725643 h 1248440"/>
              <a:gd name="connsiteX23" fmla="*/ 607791 w 1215583"/>
              <a:gd name="connsiteY23" fmla="*/ 0 h 1248440"/>
              <a:gd name="connsiteX24" fmla="*/ 920639 w 1215583"/>
              <a:gd name="connsiteY24" fmla="*/ 326444 h 1248440"/>
              <a:gd name="connsiteX25" fmla="*/ 607791 w 1215583"/>
              <a:gd name="connsiteY25" fmla="*/ 652887 h 1248440"/>
              <a:gd name="connsiteX26" fmla="*/ 294943 w 1215583"/>
              <a:gd name="connsiteY26" fmla="*/ 326444 h 1248440"/>
              <a:gd name="connsiteX27" fmla="*/ 607791 w 1215583"/>
              <a:gd name="connsiteY27" fmla="*/ 0 h 1248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215583" h="1248440">
                <a:moveTo>
                  <a:pt x="463744" y="725643"/>
                </a:moveTo>
                <a:cubicBezTo>
                  <a:pt x="531531" y="725643"/>
                  <a:pt x="514585" y="725643"/>
                  <a:pt x="582371" y="725643"/>
                </a:cubicBezTo>
                <a:cubicBezTo>
                  <a:pt x="599318" y="725643"/>
                  <a:pt x="616265" y="725643"/>
                  <a:pt x="633211" y="725643"/>
                </a:cubicBezTo>
                <a:cubicBezTo>
                  <a:pt x="700998" y="725643"/>
                  <a:pt x="684051" y="725643"/>
                  <a:pt x="751838" y="725643"/>
                </a:cubicBezTo>
                <a:cubicBezTo>
                  <a:pt x="836572" y="725643"/>
                  <a:pt x="1039932" y="780071"/>
                  <a:pt x="1141613" y="1052213"/>
                </a:cubicBezTo>
                <a:cubicBezTo>
                  <a:pt x="1141613" y="1052213"/>
                  <a:pt x="1141613" y="1052213"/>
                  <a:pt x="1158559" y="1052213"/>
                </a:cubicBezTo>
                <a:cubicBezTo>
                  <a:pt x="1158559" y="1052213"/>
                  <a:pt x="1158559" y="1052213"/>
                  <a:pt x="1200785" y="1197519"/>
                </a:cubicBezTo>
                <a:lnTo>
                  <a:pt x="1215583" y="1248440"/>
                </a:lnTo>
                <a:lnTo>
                  <a:pt x="942359" y="1248440"/>
                </a:lnTo>
                <a:lnTo>
                  <a:pt x="921305" y="1179212"/>
                </a:lnTo>
                <a:cubicBezTo>
                  <a:pt x="921305" y="1179212"/>
                  <a:pt x="921305" y="1179212"/>
                  <a:pt x="870465" y="1179212"/>
                </a:cubicBezTo>
                <a:cubicBezTo>
                  <a:pt x="870465" y="1179212"/>
                  <a:pt x="870465" y="1179212"/>
                  <a:pt x="882877" y="1220184"/>
                </a:cubicBezTo>
                <a:lnTo>
                  <a:pt x="891437" y="1248440"/>
                </a:lnTo>
                <a:lnTo>
                  <a:pt x="324145" y="1248440"/>
                </a:lnTo>
                <a:lnTo>
                  <a:pt x="345117" y="1179212"/>
                </a:lnTo>
                <a:cubicBezTo>
                  <a:pt x="345117" y="1179212"/>
                  <a:pt x="345117" y="1179212"/>
                  <a:pt x="277331" y="1179212"/>
                </a:cubicBezTo>
                <a:cubicBezTo>
                  <a:pt x="277331" y="1179212"/>
                  <a:pt x="277331" y="1179212"/>
                  <a:pt x="264820" y="1220352"/>
                </a:cubicBezTo>
                <a:lnTo>
                  <a:pt x="256278" y="1248440"/>
                </a:lnTo>
                <a:lnTo>
                  <a:pt x="0" y="1248440"/>
                </a:lnTo>
                <a:lnTo>
                  <a:pt x="15261" y="1195924"/>
                </a:lnTo>
                <a:cubicBezTo>
                  <a:pt x="28294" y="1151077"/>
                  <a:pt x="42195" y="1103239"/>
                  <a:pt x="57024" y="1052213"/>
                </a:cubicBezTo>
                <a:cubicBezTo>
                  <a:pt x="57024" y="1052213"/>
                  <a:pt x="57024" y="1052213"/>
                  <a:pt x="73971" y="1052213"/>
                </a:cubicBezTo>
                <a:cubicBezTo>
                  <a:pt x="158704" y="780071"/>
                  <a:pt x="379011" y="725643"/>
                  <a:pt x="463744" y="725643"/>
                </a:cubicBezTo>
                <a:close/>
                <a:moveTo>
                  <a:pt x="607791" y="0"/>
                </a:moveTo>
                <a:cubicBezTo>
                  <a:pt x="780572" y="0"/>
                  <a:pt x="920639" y="146154"/>
                  <a:pt x="920639" y="326444"/>
                </a:cubicBezTo>
                <a:cubicBezTo>
                  <a:pt x="920639" y="506733"/>
                  <a:pt x="780572" y="652887"/>
                  <a:pt x="607791" y="652887"/>
                </a:cubicBezTo>
                <a:cubicBezTo>
                  <a:pt x="435010" y="652887"/>
                  <a:pt x="294943" y="506733"/>
                  <a:pt x="294943" y="326444"/>
                </a:cubicBezTo>
                <a:cubicBezTo>
                  <a:pt x="294943" y="146154"/>
                  <a:pt x="435010" y="0"/>
                  <a:pt x="60779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id-ID">
              <a:cs typeface="+mn-ea"/>
              <a:sym typeface="+mn-lt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2DE9436-A5B1-B935-82B9-4A88CEEE19FB}"/>
              </a:ext>
            </a:extLst>
          </p:cNvPr>
          <p:cNvSpPr txBox="1"/>
          <p:nvPr/>
        </p:nvSpPr>
        <p:spPr>
          <a:xfrm>
            <a:off x="7705818" y="1225689"/>
            <a:ext cx="4196373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highlight>
                  <a:srgbClr val="EEE5DC"/>
                </a:highlight>
                <a:latin typeface="quote-cjk-patch"/>
              </a:rPr>
              <a:t>Покупатели – семьи с детьми</a:t>
            </a:r>
            <a:endParaRPr lang="ru-RU" b="0" i="0" dirty="0">
              <a:solidFill>
                <a:schemeClr val="tx1">
                  <a:lumMod val="95000"/>
                  <a:lumOff val="5000"/>
                </a:schemeClr>
              </a:solidFill>
              <a:effectLst/>
              <a:highlight>
                <a:srgbClr val="EEE5DC"/>
              </a:highlight>
              <a:latin typeface="quote-cjk-patch"/>
            </a:endParaRPr>
          </a:p>
          <a:p>
            <a:pPr algn="r">
              <a:buFont typeface="Arial" panose="020B0604020202020204" pitchFamily="34" charset="0"/>
              <a:buChar char="•"/>
            </a:pPr>
            <a:r>
              <a:rPr lang="ru-RU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highlight>
                  <a:srgbClr val="EEE5DC"/>
                </a:highlight>
                <a:latin typeface="quote-cjk-patch"/>
              </a:rPr>
              <a:t>Возраст:</a:t>
            </a:r>
            <a:r>
              <a:rPr lang="ru-RU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highlight>
                  <a:srgbClr val="EEE5DC"/>
                </a:highlight>
                <a:latin typeface="quote-cjk-patch"/>
              </a:rPr>
              <a:t> 25–45 лет (родители)</a:t>
            </a:r>
          </a:p>
          <a:p>
            <a:pPr algn="r">
              <a:buFont typeface="Arial" panose="020B0604020202020204" pitchFamily="34" charset="0"/>
              <a:buChar char="•"/>
            </a:pPr>
            <a:r>
              <a:rPr lang="ru-RU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highlight>
                  <a:srgbClr val="EEE5DC"/>
                </a:highlight>
                <a:latin typeface="quote-cjk-patch"/>
              </a:rPr>
              <a:t>Доход:</a:t>
            </a:r>
            <a:r>
              <a:rPr lang="ru-RU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highlight>
                  <a:srgbClr val="EEE5DC"/>
                </a:highlight>
                <a:latin typeface="quote-cjk-patch"/>
              </a:rPr>
              <a:t> средний и выше среднего (совокупный доход семьи от 150 000 ₽/</a:t>
            </a:r>
            <a:r>
              <a:rPr lang="ru-RU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highlight>
                  <a:srgbClr val="EEE5DC"/>
                </a:highlight>
                <a:latin typeface="quote-cjk-patch"/>
              </a:rPr>
              <a:t>мес</a:t>
            </a:r>
            <a:r>
              <a:rPr lang="ru-RU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highlight>
                  <a:srgbClr val="EEE5DC"/>
                </a:highlight>
                <a:latin typeface="quote-cjk-patch"/>
              </a:rPr>
              <a:t>)</a:t>
            </a:r>
          </a:p>
          <a:p>
            <a:pPr algn="r">
              <a:buFont typeface="Arial" panose="020B0604020202020204" pitchFamily="34" charset="0"/>
              <a:buChar char="•"/>
            </a:pPr>
            <a:r>
              <a:rPr lang="ru-RU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highlight>
                  <a:srgbClr val="EEE5DC"/>
                </a:highlight>
                <a:latin typeface="quote-cjk-patch"/>
              </a:rPr>
              <a:t>Цель:</a:t>
            </a:r>
            <a:r>
              <a:rPr lang="ru-RU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highlight>
                  <a:srgbClr val="EEE5DC"/>
                </a:highlight>
                <a:latin typeface="quote-cjk-patch"/>
              </a:rPr>
              <a:t> приобрести здорового, чистопородного питомца с предсказуемым характером для ребёнка</a:t>
            </a:r>
          </a:p>
          <a:p>
            <a:pPr algn="r">
              <a:buFont typeface="Arial" panose="020B0604020202020204" pitchFamily="34" charset="0"/>
              <a:buChar char="•"/>
            </a:pPr>
            <a:r>
              <a:rPr lang="ru-RU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highlight>
                  <a:srgbClr val="EEE5DC"/>
                </a:highlight>
                <a:latin typeface="quote-cjk-patch"/>
              </a:rPr>
              <a:t>Потребности:</a:t>
            </a:r>
            <a:r>
              <a:rPr lang="ru-RU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highlight>
                  <a:srgbClr val="EEE5DC"/>
                </a:highlight>
                <a:latin typeface="quote-cjk-patch"/>
              </a:rPr>
              <a:t> гарантия, что животное не больное и привито; подлинность родословной; безопасная оплата без риска потери предоплаты; юридический договор; возможность выбрать проверенного продавца</a:t>
            </a:r>
          </a:p>
          <a:p>
            <a:pPr algn="r">
              <a:buFont typeface="Arial" panose="020B0604020202020204" pitchFamily="34" charset="0"/>
              <a:buChar char="•"/>
            </a:pPr>
            <a:r>
              <a:rPr lang="ru-RU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highlight>
                  <a:srgbClr val="EEE5DC"/>
                </a:highlight>
                <a:latin typeface="quote-cjk-patch"/>
              </a:rPr>
              <a:t>Боли:</a:t>
            </a:r>
            <a:r>
              <a:rPr lang="ru-RU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highlight>
                  <a:srgbClr val="EEE5DC"/>
                </a:highlight>
                <a:latin typeface="quote-cjk-patch"/>
              </a:rPr>
              <a:t> боятся мошенничества, не доверяют объявлениям на </a:t>
            </a:r>
            <a:r>
              <a:rPr lang="ru-RU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highlight>
                  <a:srgbClr val="EEE5DC"/>
                </a:highlight>
                <a:latin typeface="quote-cjk-patch"/>
              </a:rPr>
              <a:t>Avito</a:t>
            </a:r>
            <a:r>
              <a:rPr lang="ru-RU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highlight>
                  <a:srgbClr val="EEE5DC"/>
                </a:highlight>
                <a:latin typeface="quote-cjk-patch"/>
              </a:rPr>
              <a:t>, не умеют проверять документы, теряли деньги или получали больных животных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E926120-2B51-F443-F98E-EFA7131F1243}"/>
              </a:ext>
            </a:extLst>
          </p:cNvPr>
          <p:cNvSpPr txBox="1"/>
          <p:nvPr/>
        </p:nvSpPr>
        <p:spPr>
          <a:xfrm>
            <a:off x="-10746" y="1225689"/>
            <a:ext cx="4292256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ru-RU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highlight>
                  <a:srgbClr val="EEE5DC"/>
                </a:highlight>
                <a:latin typeface="quote-cjk-patch"/>
              </a:rPr>
              <a:t>Продавцы – профессиональные питомники и ответственные заводчики</a:t>
            </a:r>
            <a:endParaRPr lang="ru-RU" b="0" i="0" dirty="0">
              <a:solidFill>
                <a:schemeClr val="tx1">
                  <a:lumMod val="95000"/>
                  <a:lumOff val="5000"/>
                </a:schemeClr>
              </a:solidFill>
              <a:effectLst/>
              <a:highlight>
                <a:srgbClr val="EEE5DC"/>
              </a:highlight>
              <a:latin typeface="quote-cjk-patch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highlight>
                  <a:srgbClr val="EEE5DC"/>
                </a:highlight>
                <a:latin typeface="quote-cjk-patch"/>
              </a:rPr>
              <a:t>Возраст:</a:t>
            </a:r>
            <a:r>
              <a:rPr lang="ru-RU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highlight>
                  <a:srgbClr val="EEE5DC"/>
                </a:highlight>
                <a:latin typeface="quote-cjk-patch"/>
              </a:rPr>
              <a:t> 35–60 лет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highlight>
                  <a:srgbClr val="EEE5DC"/>
                </a:highlight>
                <a:latin typeface="quote-cjk-patch"/>
              </a:rPr>
              <a:t>Цель:</a:t>
            </a:r>
            <a:r>
              <a:rPr lang="ru-RU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highlight>
                  <a:srgbClr val="EEE5DC"/>
                </a:highlight>
                <a:latin typeface="quote-cjk-patch"/>
              </a:rPr>
              <a:t> продавать породистых животных без рисков, подтверждая качество и привлекая платёжеспособных покупателей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highlight>
                  <a:srgbClr val="EEE5DC"/>
                </a:highlight>
                <a:latin typeface="quote-cjk-patch"/>
              </a:rPr>
              <a:t>Потребности:</a:t>
            </a:r>
            <a:r>
              <a:rPr lang="ru-RU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highlight>
                  <a:srgbClr val="EEE5DC"/>
                </a:highlight>
                <a:latin typeface="quote-cjk-patch"/>
              </a:rPr>
              <a:t> инструмент для демонстрации подлинности документов; защита от недобросовестных покупателей; автоматизация сделки ; возможность выделиться среди мошенников; доступ к целевой аудитории, готовой платить за качество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1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highlight>
                  <a:srgbClr val="EEE5DC"/>
                </a:highlight>
                <a:latin typeface="quote-cjk-patch"/>
              </a:rPr>
              <a:t>Боли:</a:t>
            </a:r>
            <a:r>
              <a:rPr lang="ru-RU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highlight>
                  <a:srgbClr val="EEE5DC"/>
                </a:highlight>
                <a:latin typeface="quote-cjk-patch"/>
              </a:rPr>
              <a:t> недоверие покупателей даже при наличии документов; конкуренция с перекупщиками, которые </a:t>
            </a:r>
            <a:r>
              <a:rPr lang="ru-RU" b="0" i="0" dirty="0" err="1">
                <a:solidFill>
                  <a:schemeClr val="tx1">
                    <a:lumMod val="95000"/>
                    <a:lumOff val="5000"/>
                  </a:schemeClr>
                </a:solidFill>
                <a:effectLst/>
                <a:highlight>
                  <a:srgbClr val="EEE5DC"/>
                </a:highlight>
                <a:latin typeface="quote-cjk-patch"/>
              </a:rPr>
              <a:t>демпингуют</a:t>
            </a:r>
            <a:r>
              <a:rPr lang="ru-RU" b="0" i="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highlight>
                  <a:srgbClr val="EEE5DC"/>
                </a:highlight>
                <a:latin typeface="quote-cjk-patch"/>
              </a:rPr>
              <a:t>; потеря времени на «пустых» звонках; риск не получить оплату после передачи животного</a:t>
            </a:r>
          </a:p>
        </p:txBody>
      </p:sp>
    </p:spTree>
    <p:extLst>
      <p:ext uri="{BB962C8B-B14F-4D97-AF65-F5344CB8AC3E}">
        <p14:creationId xmlns:p14="http://schemas.microsoft.com/office/powerpoint/2010/main" val="1803293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77557C-DE37-AEFB-31F3-95236F3529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00426" y="-78428"/>
            <a:ext cx="10515600" cy="989114"/>
          </a:xfrm>
        </p:spPr>
        <p:txBody>
          <a:bodyPr/>
          <a:lstStyle/>
          <a:p>
            <a:r>
              <a:rPr lang="ru-RU" dirty="0">
                <a:solidFill>
                  <a:schemeClr val="accent3">
                    <a:lumMod val="75000"/>
                  </a:schemeClr>
                </a:solidFill>
                <a:latin typeface="Impact" panose="020B0806030902050204" pitchFamily="34" charset="0"/>
              </a:rPr>
              <a:t>Финансовая модель  </a:t>
            </a:r>
            <a:endParaRPr lang="en-US" dirty="0">
              <a:solidFill>
                <a:schemeClr val="accent3">
                  <a:lumMod val="75000"/>
                </a:schemeClr>
              </a:solidFill>
              <a:latin typeface="Impact" panose="020B080603090205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D7DEE28-8BF9-8AB1-D7FB-D6363061277B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D9C3A5">
                <a:tint val="50000"/>
                <a:satMod val="180000"/>
              </a:srgbClr>
            </a:duotone>
            <a:alphaModFix amt="92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956"/>
                    </a14:imgEffect>
                    <a14:imgEffect>
                      <a14:saturation sat="27000"/>
                    </a14:imgEffect>
                    <a14:imgEffect>
                      <a14:brightnessContrast bright="38000" contrast="5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147" y="4253765"/>
            <a:ext cx="2581280" cy="258128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CCD8BE8-7F29-5B14-0A38-00C7E8C3D517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D9C3A5">
                <a:tint val="50000"/>
                <a:satMod val="180000"/>
              </a:srgbClr>
            </a:duotone>
            <a:alphaModFix amt="76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1000"/>
                    </a14:imgEffect>
                    <a14:imgEffect>
                      <a14:colorTemperature colorTemp="8600"/>
                    </a14:imgEffect>
                    <a14:imgEffect>
                      <a14:brightnessContrast bright="18000" contrast="-4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0591" y="891722"/>
            <a:ext cx="10515600" cy="336204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7261D34-5966-67ED-7AA1-F2B922398971}"/>
              </a:ext>
            </a:extLst>
          </p:cNvPr>
          <p:cNvSpPr txBox="1"/>
          <p:nvPr/>
        </p:nvSpPr>
        <p:spPr>
          <a:xfrm>
            <a:off x="2532632" y="4253765"/>
            <a:ext cx="87594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При этом затраты на рекламу 60 000р в месяц.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C9C6B8C-DF3E-B779-C6F7-C53FA5A52591}"/>
              </a:ext>
            </a:extLst>
          </p:cNvPr>
          <p:cNvSpPr txBox="1"/>
          <p:nvPr/>
        </p:nvSpPr>
        <p:spPr>
          <a:xfrm>
            <a:off x="2532632" y="4690429"/>
            <a:ext cx="899528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ea typeface="Times New Roman" panose="02020603050405020304" pitchFamily="18" charset="0"/>
              </a:rPr>
              <a:t>Чистая прибыль на второй год — 12,5 млн рублей</a:t>
            </a:r>
            <a:r>
              <a:rPr lang="ru-RU" sz="1800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515A261-0231-0C6A-EF20-5D9E1E7703DF}"/>
              </a:ext>
            </a:extLst>
          </p:cNvPr>
          <p:cNvSpPr txBox="1"/>
          <p:nvPr/>
        </p:nvSpPr>
        <p:spPr>
          <a:xfrm>
            <a:off x="2532632" y="5994750"/>
            <a:ext cx="3122971" cy="8632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dirty="0" err="1">
                <a:solidFill>
                  <a:schemeClr val="accent3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Qr</a:t>
            </a:r>
            <a:r>
              <a:rPr lang="en-US" sz="2400" dirty="0">
                <a:solidFill>
                  <a:schemeClr val="accent3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chemeClr val="accent3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 полным расчетом финансовой модели </a:t>
            </a:r>
            <a:endParaRPr lang="ru-RU" sz="2400" dirty="0">
              <a:solidFill>
                <a:schemeClr val="accent3">
                  <a:lumMod val="75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88803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D2DC75-7141-6F65-A7BE-C7639766F1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screen-capture">
            <a:hlinkClick r:id="" action="ppaction://media"/>
            <a:extLst>
              <a:ext uri="{FF2B5EF4-FFF2-40B4-BE49-F238E27FC236}">
                <a16:creationId xmlns:a16="http://schemas.microsoft.com/office/drawing/2014/main" id="{92171AA9-FAAB-82F6-9B39-BA1DCE4AB012}"/>
              </a:ext>
            </a:extLst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st="3685" end="1866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305398" y="0"/>
            <a:ext cx="12802795" cy="7198454"/>
          </a:xfrm>
        </p:spPr>
      </p:pic>
    </p:spTree>
    <p:extLst>
      <p:ext uri="{BB962C8B-B14F-4D97-AF65-F5344CB8AC3E}">
        <p14:creationId xmlns:p14="http://schemas.microsoft.com/office/powerpoint/2010/main" val="1289900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08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Custom 110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8B837F"/>
      </a:accent1>
      <a:accent2>
        <a:srgbClr val="95AFC0"/>
      </a:accent2>
      <a:accent3>
        <a:srgbClr val="A5A5A5"/>
      </a:accent3>
      <a:accent4>
        <a:srgbClr val="BFC2C0"/>
      </a:accent4>
      <a:accent5>
        <a:srgbClr val="91AFD3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333</TotalTime>
  <Words>340</Words>
  <Application>Microsoft Office PowerPoint</Application>
  <PresentationFormat>Широкоэкранный</PresentationFormat>
  <Paragraphs>37</Paragraphs>
  <Slides>6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14" baseType="lpstr">
      <vt:lpstr>Arial</vt:lpstr>
      <vt:lpstr>Calibri</vt:lpstr>
      <vt:lpstr>Calibri Light</vt:lpstr>
      <vt:lpstr>Corbel</vt:lpstr>
      <vt:lpstr>Impact</vt:lpstr>
      <vt:lpstr>quote-cjk-patch</vt:lpstr>
      <vt:lpstr>Times New Roman</vt:lpstr>
      <vt:lpstr>Office Theme</vt:lpstr>
      <vt:lpstr>Гарант чистопородности  здоровья и сохранности ваших денег </vt:lpstr>
      <vt:lpstr>Проблемы </vt:lpstr>
      <vt:lpstr>Решения </vt:lpstr>
      <vt:lpstr>Целевая аудитория </vt:lpstr>
      <vt:lpstr>Финансовая модель  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Microsoft Office User</dc:creator>
  <cp:lastModifiedBy>User</cp:lastModifiedBy>
  <cp:revision>4</cp:revision>
  <dcterms:created xsi:type="dcterms:W3CDTF">2025-09-23T11:24:13Z</dcterms:created>
  <dcterms:modified xsi:type="dcterms:W3CDTF">2026-04-06T11:03:20Z</dcterms:modified>
</cp:coreProperties>
</file>