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70" r:id="rId2"/>
    <p:sldId id="281" r:id="rId3"/>
    <p:sldId id="286" r:id="rId4"/>
    <p:sldId id="307" r:id="rId5"/>
    <p:sldId id="314" r:id="rId6"/>
    <p:sldId id="310" r:id="rId7"/>
    <p:sldId id="319" r:id="rId8"/>
    <p:sldId id="320" r:id="rId9"/>
    <p:sldId id="316" r:id="rId10"/>
    <p:sldId id="309" r:id="rId11"/>
    <p:sldId id="308" r:id="rId12"/>
    <p:sldId id="317" r:id="rId13"/>
    <p:sldId id="318" r:id="rId14"/>
    <p:sldId id="315" r:id="rId15"/>
    <p:sldId id="313" r:id="rId16"/>
    <p:sldId id="269" r:id="rId17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00FF"/>
    <a:srgbClr val="ECAAEA"/>
    <a:srgbClr val="8F00FF"/>
    <a:srgbClr val="FCAF17"/>
    <a:srgbClr val="B5D8E1"/>
    <a:srgbClr val="FD493D"/>
    <a:srgbClr val="FBB3C1"/>
    <a:srgbClr val="FF2F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3" autoAdjust="0"/>
    <p:restoredTop sz="94694"/>
  </p:normalViewPr>
  <p:slideViewPr>
    <p:cSldViewPr snapToGrid="0" snapToObjects="1" showGuides="1">
      <p:cViewPr varScale="1">
        <p:scale>
          <a:sx n="83" d="100"/>
          <a:sy n="83" d="100"/>
        </p:scale>
        <p:origin x="432" y="67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140667" y="1045498"/>
            <a:ext cx="5962470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47500" lnSpcReduction="20000"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900" b="1" dirty="0">
                <a:sym typeface="Gilroy-ExtraBold"/>
              </a:rPr>
              <a:t>Интенсивная технология выращивание австралийского </a:t>
            </a:r>
            <a:r>
              <a:rPr lang="ru-RU" sz="6900" b="1" dirty="0" err="1">
                <a:sym typeface="Gilroy-ExtraBold"/>
              </a:rPr>
              <a:t>красноклешневого</a:t>
            </a:r>
            <a:r>
              <a:rPr lang="ru-RU" sz="6900" b="1" dirty="0">
                <a:sym typeface="Gilroy-ExtraBold"/>
              </a:rPr>
              <a:t> рака с помощью продукционных кормов нового типа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 smtClean="0"/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sz="4000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3400" dirty="0" err="1" smtClean="0">
                <a:latin typeface="Gilroy-Light"/>
                <a:ea typeface="Gilroy-ExtraBold"/>
                <a:cs typeface="Gilroy-ExtraBold"/>
                <a:sym typeface="Gilroy-Light"/>
              </a:rPr>
              <a:t>Оганисян</a:t>
            </a:r>
            <a:r>
              <a:rPr lang="ru-RU" sz="3400" dirty="0" smtClean="0">
                <a:latin typeface="Gilroy-Light"/>
                <a:ea typeface="Gilroy-ExtraBold"/>
                <a:cs typeface="Gilroy-ExtraBold"/>
                <a:sym typeface="Gilroy-Light"/>
              </a:rPr>
              <a:t> Марина </a:t>
            </a:r>
            <a:r>
              <a:rPr lang="ru-RU" sz="3400" dirty="0" err="1" smtClean="0">
                <a:latin typeface="Gilroy-Light"/>
                <a:ea typeface="Gilroy-ExtraBold"/>
                <a:cs typeface="Gilroy-ExtraBold"/>
                <a:sym typeface="Gilroy-Light"/>
              </a:rPr>
              <a:t>Мушеговна</a:t>
            </a:r>
            <a:r>
              <a:rPr lang="ru-RU" sz="3400" dirty="0" smtClean="0">
                <a:latin typeface="Gilroy-Light"/>
                <a:ea typeface="Gilroy-ExtraBold"/>
                <a:cs typeface="Gilroy-ExtraBold"/>
                <a:sym typeface="Gilroy-Light"/>
              </a:rPr>
              <a:t> </a:t>
            </a:r>
            <a:endParaRPr sz="3400"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3400" dirty="0" smtClean="0"/>
              <a:t>Студент 1 курса отдела магистратуры. Руководитель проекта </a:t>
            </a:r>
            <a:endParaRPr sz="3400"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Текст 2"/>
          <p:cNvSpPr txBox="1"/>
          <p:nvPr/>
        </p:nvSpPr>
        <p:spPr>
          <a:xfrm>
            <a:off x="18533" y="975137"/>
            <a:ext cx="8434411" cy="17235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ctr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Общий объем производства ракообразных в 2021году в мире достигает 13,4 млн. тонн. </a:t>
            </a:r>
            <a:br>
              <a:rPr lang="ru-RU" dirty="0">
                <a:solidFill>
                  <a:schemeClr val="bg2">
                    <a:lumMod val="25000"/>
                  </a:schemeClr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</a:br>
            <a:endParaRPr lang="ru-RU" dirty="0">
              <a:solidFill>
                <a:schemeClr val="bg2">
                  <a:lumMod val="25000"/>
                </a:schemeClr>
              </a:solidFill>
              <a:latin typeface="Bookman Old Style" panose="02050604050505020204" pitchFamily="18" charset="0"/>
              <a:ea typeface="Bookman Old Style" panose="02050604050505020204" pitchFamily="18" charset="0"/>
              <a:cs typeface="Bookman Old Style" panose="02050604050505020204" pitchFamily="18" charset="0"/>
            </a:endParaRPr>
          </a:p>
          <a:p>
            <a:pPr algn="ctr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В качестве объектов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аквакультуры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 в статистике ФАО упоминается 45 видов ракообразных: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576728" y="6326779"/>
            <a:ext cx="8489307" cy="76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*Источник </a:t>
            </a:r>
          </a:p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https://fish.gov.ru/wpcontent/uploads/2022/05/itogi_raboty_rosrybolovstvo_za_2021_god.pdf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4" y="76952"/>
            <a:ext cx="10459481" cy="8925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Описание </a:t>
            </a:r>
            <a:r>
              <a:rPr lang="ru-RU" sz="3600" dirty="0" err="1"/>
              <a:t>стартап</a:t>
            </a:r>
            <a:r>
              <a:rPr lang="ru-RU" sz="3600" dirty="0"/>
              <a:t>-проекта</a:t>
            </a:r>
            <a:r>
              <a:rPr lang="ru-RU" sz="3600" dirty="0" smtClean="0"/>
              <a:t>. Актуальность</a:t>
            </a:r>
            <a:endParaRPr lang="ru-RU" sz="3600" dirty="0"/>
          </a:p>
          <a:p>
            <a:pPr algn="l"/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76919" y="2589192"/>
            <a:ext cx="6952049" cy="3737587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336583" y="63671"/>
            <a:ext cx="8641162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Описание </a:t>
            </a:r>
            <a:r>
              <a:rPr lang="ru-RU" sz="3600" dirty="0" err="1"/>
              <a:t>стартап</a:t>
            </a:r>
            <a:r>
              <a:rPr lang="ru-RU" sz="3600" dirty="0"/>
              <a:t>-проекта</a:t>
            </a:r>
            <a:r>
              <a:rPr lang="ru-RU" sz="3600" dirty="0" smtClean="0"/>
              <a:t>. Проблема </a:t>
            </a:r>
            <a:endParaRPr lang="ru-RU" sz="3600" dirty="0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. поле 6"/>
          <p:cNvSpPr txBox="1"/>
          <p:nvPr/>
        </p:nvSpPr>
        <p:spPr>
          <a:xfrm>
            <a:off x="1831712" y="1338828"/>
            <a:ext cx="871330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</a:rPr>
              <a:t>Низкий уровень выживаемости ракообразных при искусственном выращивании в индустриальной </a:t>
            </a:r>
            <a:r>
              <a:rPr lang="ru-RU" sz="2800" dirty="0" err="1">
                <a:solidFill>
                  <a:schemeClr val="tx1"/>
                </a:solidFill>
                <a:latin typeface="Bookman Old Style" panose="02050604050505020204" pitchFamily="18" charset="0"/>
              </a:rPr>
              <a:t>аквакультуре</a:t>
            </a:r>
            <a:endParaRPr lang="ru-RU" sz="2800" dirty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algn="ctr"/>
            <a:endParaRPr lang="ru-RU" sz="2800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1957749" y="3371854"/>
            <a:ext cx="8461230" cy="2280801"/>
            <a:chOff x="1842998" y="3646076"/>
            <a:chExt cx="7615504" cy="1925935"/>
          </a:xfrm>
        </p:grpSpPr>
        <p:grpSp>
          <p:nvGrpSpPr>
            <p:cNvPr id="17" name="Group 14"/>
            <p:cNvGrpSpPr/>
            <p:nvPr/>
          </p:nvGrpSpPr>
          <p:grpSpPr>
            <a:xfrm>
              <a:off x="1842998" y="3646076"/>
              <a:ext cx="7615504" cy="1925935"/>
              <a:chOff x="1842998" y="3646076"/>
              <a:chExt cx="7615504" cy="1925935"/>
            </a:xfrm>
          </p:grpSpPr>
          <p:grpSp>
            <p:nvGrpSpPr>
              <p:cNvPr id="19" name="Group 11"/>
              <p:cNvGrpSpPr/>
              <p:nvPr/>
            </p:nvGrpSpPr>
            <p:grpSpPr>
              <a:xfrm>
                <a:off x="1842998" y="3646076"/>
                <a:ext cx="7615504" cy="1925935"/>
                <a:chOff x="1842998" y="3646076"/>
                <a:chExt cx="7615504" cy="1925935"/>
              </a:xfrm>
            </p:grpSpPr>
            <p:sp>
              <p:nvSpPr>
                <p:cNvPr id="21" name="Текст. поле 8"/>
                <p:cNvSpPr txBox="1"/>
                <p:nvPr/>
              </p:nvSpPr>
              <p:spPr>
                <a:xfrm>
                  <a:off x="3725044" y="3646076"/>
                  <a:ext cx="3739953" cy="452507"/>
                </a:xfrm>
                <a:prstGeom prst="rect">
                  <a:avLst/>
                </a:prstGeom>
                <a:noFill/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2400">
                      <a:solidFill>
                        <a:schemeClr val="bg2">
                          <a:lumMod val="25000"/>
                        </a:schemeClr>
                      </a:solidFill>
                      <a:latin typeface="Bookman Old Style" panose="02050604050505020204" pitchFamily="18" charset="0"/>
                    </a:rPr>
                    <a:t>Общий отход 45-55%</a:t>
                  </a:r>
                  <a:endParaRPr lang="en-US"/>
                </a:p>
              </p:txBody>
            </p:sp>
            <p:sp>
              <p:nvSpPr>
                <p:cNvPr id="22" name="Текст. поле 9"/>
                <p:cNvSpPr txBox="1"/>
                <p:nvPr/>
              </p:nvSpPr>
              <p:spPr>
                <a:xfrm>
                  <a:off x="1842998" y="4753744"/>
                  <a:ext cx="2393911" cy="818267"/>
                </a:xfrm>
                <a:prstGeom prst="rect">
                  <a:avLst/>
                </a:prstGeom>
                <a:noFill/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2400">
                      <a:solidFill>
                        <a:schemeClr val="bg2">
                          <a:lumMod val="25000"/>
                        </a:schemeClr>
                      </a:solidFill>
                      <a:latin typeface="Bookman Old Style" panose="02050604050505020204" pitchFamily="18" charset="0"/>
                    </a:rPr>
                    <a:t>20-25% каннибализм </a:t>
                  </a:r>
                  <a:endParaRPr lang="en-US" sz="2400">
                    <a:solidFill>
                      <a:schemeClr val="bg2">
                        <a:lumMod val="25000"/>
                      </a:schemeClr>
                    </a:solidFill>
                    <a:latin typeface="Bookman Old Style" panose="02050604050505020204" pitchFamily="18" charset="0"/>
                  </a:endParaRPr>
                </a:p>
              </p:txBody>
            </p:sp>
            <p:sp>
              <p:nvSpPr>
                <p:cNvPr id="23" name="Текст. поле 10"/>
                <p:cNvSpPr txBox="1"/>
                <p:nvPr/>
              </p:nvSpPr>
              <p:spPr>
                <a:xfrm>
                  <a:off x="6757899" y="4753744"/>
                  <a:ext cx="2700603" cy="818267"/>
                </a:xfrm>
                <a:prstGeom prst="rect">
                  <a:avLst/>
                </a:prstGeom>
                <a:noFill/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2400">
                      <a:solidFill>
                        <a:schemeClr val="bg2">
                          <a:lumMod val="25000"/>
                        </a:schemeClr>
                      </a:solidFill>
                      <a:latin typeface="Bookman Old Style" panose="02050604050505020204" pitchFamily="18" charset="0"/>
                    </a:rPr>
                    <a:t>30-35%</a:t>
                  </a:r>
                </a:p>
                <a:p>
                  <a:pPr algn="ctr"/>
                  <a:r>
                    <a:rPr lang="ru-RU" sz="2400">
                      <a:solidFill>
                        <a:schemeClr val="bg2">
                          <a:lumMod val="25000"/>
                        </a:schemeClr>
                      </a:solidFill>
                      <a:latin typeface="Bookman Old Style" panose="02050604050505020204" pitchFamily="18" charset="0"/>
                    </a:rPr>
                    <a:t>иные причины </a:t>
                  </a:r>
                </a:p>
              </p:txBody>
            </p:sp>
          </p:grpSp>
          <p:cxnSp>
            <p:nvCxnSpPr>
              <p:cNvPr id="20" name="Прямая соед. линия 1 12"/>
              <p:cNvCxnSpPr/>
              <p:nvPr/>
            </p:nvCxnSpPr>
            <p:spPr>
              <a:xfrm flipH="1">
                <a:off x="3422610" y="4098583"/>
                <a:ext cx="604866" cy="596348"/>
              </a:xfrm>
              <a:prstGeom prst="straightConnector1">
                <a:avLst/>
              </a:prstGeom>
              <a:ln w="19050">
                <a:solidFill>
                  <a:schemeClr val="tx1">
                    <a:lumMod val="95000"/>
                    <a:lumOff val="5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8" name="Прямая соед. линия 1 13"/>
            <p:cNvCxnSpPr/>
            <p:nvPr/>
          </p:nvCxnSpPr>
          <p:spPr>
            <a:xfrm>
              <a:off x="7162564" y="4098583"/>
              <a:ext cx="604867" cy="647463"/>
            </a:xfrm>
            <a:prstGeom prst="straightConnector1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252608" y="72703"/>
            <a:ext cx="11993962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Описание </a:t>
            </a:r>
            <a:r>
              <a:rPr lang="ru-RU" sz="3600" dirty="0" err="1"/>
              <a:t>стартап</a:t>
            </a:r>
            <a:r>
              <a:rPr lang="ru-RU" sz="3600" dirty="0"/>
              <a:t>-проекта</a:t>
            </a:r>
            <a:r>
              <a:rPr lang="ru-RU" sz="3600" dirty="0" smtClean="0"/>
              <a:t>. Участие в конкурсе от ФСИ </a:t>
            </a:r>
            <a:endParaRPr lang="ru-RU" sz="3600" dirty="0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4" name="Изображение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17397431">
            <a:off x="-660438" y="3204633"/>
            <a:ext cx="3981755" cy="265715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Прямоугольник 1"/>
          <p:cNvSpPr/>
          <p:nvPr/>
        </p:nvSpPr>
        <p:spPr>
          <a:xfrm>
            <a:off x="1820752" y="1134776"/>
            <a:ext cx="885767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Тема проекта на конкурс: "Разработка индустриального корма нового типа для интенсивного товарного выращивания Австралийского </a:t>
            </a:r>
            <a:r>
              <a:rPr lang="ru-RU" sz="2400" dirty="0" err="1">
                <a:solidFill>
                  <a:schemeClr val="bg2">
                    <a:lumMod val="25000"/>
                  </a:schemeClr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красноклешневого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 рака </a:t>
            </a:r>
            <a:r>
              <a:rPr lang="en-US" sz="2400" dirty="0" err="1">
                <a:solidFill>
                  <a:schemeClr val="bg2">
                    <a:lumMod val="25000"/>
                  </a:schemeClr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Cherax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lang="en-US" sz="2400" dirty="0" err="1">
                <a:solidFill>
                  <a:schemeClr val="bg2">
                    <a:lumMod val="25000"/>
                  </a:schemeClr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quadricarinatus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"</a:t>
            </a:r>
            <a:endParaRPr lang="en-US" sz="2400" dirty="0">
              <a:solidFill>
                <a:schemeClr val="bg2">
                  <a:lumMod val="25000"/>
                </a:schemeClr>
              </a:solidFill>
              <a:latin typeface="Bookman Old Style" panose="02050604050505020204" pitchFamily="18" charset="0"/>
              <a:ea typeface="Bookman Old Style" panose="02050604050505020204" pitchFamily="18" charset="0"/>
              <a:cs typeface="Bookman Old Style" panose="02050604050505020204" pitchFamily="18" charset="0"/>
            </a:endParaRPr>
          </a:p>
        </p:txBody>
      </p:sp>
      <p:pic>
        <p:nvPicPr>
          <p:cNvPr id="25" name="Изображение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022294" y="3639127"/>
            <a:ext cx="5169706" cy="3218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33423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-18522" y="85021"/>
            <a:ext cx="12401210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 dirty="0"/>
              <a:t>Описание </a:t>
            </a:r>
            <a:r>
              <a:rPr lang="ru-RU" sz="3200" dirty="0" err="1"/>
              <a:t>стартап</a:t>
            </a:r>
            <a:r>
              <a:rPr lang="ru-RU" sz="3200" dirty="0"/>
              <a:t>-проекта</a:t>
            </a:r>
            <a:r>
              <a:rPr lang="ru-RU" sz="3200" dirty="0" smtClean="0"/>
              <a:t>. Участие в конкурсе «Ты-</a:t>
            </a:r>
            <a:r>
              <a:rPr lang="ru-RU" sz="3200" dirty="0" err="1" smtClean="0"/>
              <a:t>инноватор</a:t>
            </a:r>
            <a:r>
              <a:rPr lang="ru-RU" sz="3200" dirty="0" smtClean="0"/>
              <a:t>» </a:t>
            </a:r>
            <a:endParaRPr lang="ru-RU" sz="3200" dirty="0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1820752" y="1134776"/>
            <a:ext cx="885767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Тема проекта на конкурс: "Разработка 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системы специализированного кормления для минимизации случаев каннибализма у ракообразных при искусственном выращивании в индустриальной </a:t>
            </a:r>
            <a:r>
              <a:rPr lang="ru-RU" sz="2400" dirty="0" err="1" smtClean="0">
                <a:solidFill>
                  <a:schemeClr val="bg2">
                    <a:lumMod val="25000"/>
                  </a:schemeClr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аквакультуре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"</a:t>
            </a:r>
            <a:endParaRPr lang="en-US" sz="2400" dirty="0">
              <a:solidFill>
                <a:schemeClr val="bg2">
                  <a:lumMod val="25000"/>
                </a:schemeClr>
              </a:solidFill>
              <a:latin typeface="Bookman Old Style" panose="02050604050505020204" pitchFamily="18" charset="0"/>
              <a:ea typeface="Bookman Old Style" panose="02050604050505020204" pitchFamily="18" charset="0"/>
              <a:cs typeface="Bookman Old Style" panose="020506040505050202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1039"/>
          <a:stretch/>
        </p:blipFill>
        <p:spPr>
          <a:xfrm>
            <a:off x="5532582" y="3016607"/>
            <a:ext cx="6446982" cy="369489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231" y="2622063"/>
            <a:ext cx="3106151" cy="422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08972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95472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18533" y="114657"/>
            <a:ext cx="11730122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76200" algn="l">
              <a:buClr>
                <a:srgbClr val="000000"/>
              </a:buClr>
              <a:buFont typeface="Arial"/>
            </a:pPr>
            <a:r>
              <a:rPr lang="ru-RU" sz="3200" dirty="0">
                <a:sym typeface="Arial"/>
              </a:rPr>
              <a:t>Решение (описание основных технологических параметров) </a:t>
            </a:r>
            <a:endParaRPr lang="en-US" sz="3200" dirty="0">
              <a:sym typeface="Arial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3" name="Прямоугольник 12"/>
          <p:cNvSpPr/>
          <p:nvPr/>
        </p:nvSpPr>
        <p:spPr>
          <a:xfrm>
            <a:off x="129309" y="1108363"/>
            <a:ext cx="8857674" cy="2268361"/>
          </a:xfrm>
          <a:prstGeom prst="rect">
            <a:avLst/>
          </a:prstGeom>
          <a:solidFill>
            <a:srgbClr val="ECAAEA"/>
          </a:solidFill>
          <a:ln>
            <a:solidFill>
              <a:srgbClr val="ECAA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Bookman Old Style" panose="02050604050505020204" pitchFamily="18" charset="0"/>
              </a:rPr>
              <a:t>Ведение в состав комбикорма природного полисахарида – </a:t>
            </a:r>
            <a:r>
              <a:rPr lang="ru-RU" sz="2400" dirty="0" err="1" smtClean="0">
                <a:solidFill>
                  <a:schemeClr val="bg2">
                    <a:lumMod val="25000"/>
                  </a:schemeClr>
                </a:solidFill>
                <a:latin typeface="Bookman Old Style" panose="02050604050505020204" pitchFamily="18" charset="0"/>
              </a:rPr>
              <a:t>альгинат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  <a:latin typeface="Bookman Old Style" panose="02050604050505020204" pitchFamily="18" charset="0"/>
              </a:rPr>
              <a:t>Na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Bookman Old Style" panose="02050604050505020204" pitchFamily="18" charset="0"/>
              </a:rPr>
              <a:t>Добавление в состав комбикорма </a:t>
            </a:r>
            <a:r>
              <a:rPr lang="ru-RU" sz="2400" dirty="0" err="1" smtClean="0">
                <a:solidFill>
                  <a:schemeClr val="bg2">
                    <a:lumMod val="25000"/>
                  </a:schemeClr>
                </a:solidFill>
                <a:latin typeface="Bookman Old Style" panose="02050604050505020204" pitchFamily="18" charset="0"/>
              </a:rPr>
              <a:t>лактата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Bookman Old Style" panose="02050604050505020204" pitchFamily="18" charset="0"/>
              </a:rPr>
              <a:t> кальция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Bookman Old Style" panose="02050604050505020204" pitchFamily="18" charset="0"/>
              </a:rPr>
              <a:t>Частичная замена рыбной муки на муку личинки Мучного червя </a:t>
            </a:r>
            <a:endParaRPr lang="ru-RU" sz="2400" dirty="0">
              <a:solidFill>
                <a:schemeClr val="bg2">
                  <a:lumMod val="25000"/>
                </a:scheme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6753" y="3771380"/>
            <a:ext cx="2527374" cy="28877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054176" y="3289070"/>
            <a:ext cx="3322876" cy="33228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200767" y="3784052"/>
            <a:ext cx="2862439" cy="28624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1612567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7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18533" y="114657"/>
            <a:ext cx="11730122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76200" algn="l">
              <a:buClr>
                <a:srgbClr val="000000"/>
              </a:buClr>
              <a:buFont typeface="Arial"/>
            </a:pPr>
            <a:r>
              <a:rPr lang="ru-RU" sz="3200" dirty="0">
                <a:sym typeface="Arial"/>
              </a:rPr>
              <a:t>Решение (описание основных технологических параметров) </a:t>
            </a:r>
            <a:endParaRPr lang="en-US" sz="3200" dirty="0">
              <a:sym typeface="Arial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7" name="Group 1029"/>
          <p:cNvGrpSpPr/>
          <p:nvPr/>
        </p:nvGrpSpPr>
        <p:grpSpPr>
          <a:xfrm>
            <a:off x="0" y="1593424"/>
            <a:ext cx="3838575" cy="3361744"/>
            <a:chOff x="0" y="1343283"/>
            <a:chExt cx="3838575" cy="3361744"/>
          </a:xfrm>
        </p:grpSpPr>
        <p:grpSp>
          <p:nvGrpSpPr>
            <p:cNvPr id="18" name="Группа 17"/>
            <p:cNvGrpSpPr/>
            <p:nvPr/>
          </p:nvGrpSpPr>
          <p:grpSpPr>
            <a:xfrm>
              <a:off x="0" y="1343283"/>
              <a:ext cx="3838575" cy="2671815"/>
              <a:chOff x="1290788" y="1660203"/>
              <a:chExt cx="4059044" cy="2804480"/>
            </a:xfrm>
          </p:grpSpPr>
          <p:pic>
            <p:nvPicPr>
              <p:cNvPr id="20" name="Рисунок 19"/>
              <p:cNvPicPr>
                <a:picLocks noChangeAspect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>
              <a:xfrm>
                <a:off x="3246471" y="1660203"/>
                <a:ext cx="2103361" cy="2804480"/>
              </a:xfrm>
              <a:prstGeom prst="rect">
                <a:avLst/>
              </a:prstGeom>
            </p:spPr>
          </p:pic>
          <p:pic>
            <p:nvPicPr>
              <p:cNvPr id="21" name="Рисунок 20"/>
              <p:cNvPicPr/>
              <p:nvPr/>
            </p:nvPicPr>
            <p:blipFill>
              <a:blip r:embed="rId3"/>
              <a:srcRect/>
              <a:stretch>
                <a:fillRect/>
              </a:stretch>
            </p:blipFill>
            <p:spPr>
              <a:xfrm>
                <a:off x="1290788" y="1660203"/>
                <a:ext cx="1955683" cy="280448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</p:pic>
        </p:grpSp>
        <p:sp>
          <p:nvSpPr>
            <p:cNvPr id="19" name="Текст. поле 1026"/>
            <p:cNvSpPr txBox="1"/>
            <p:nvPr/>
          </p:nvSpPr>
          <p:spPr>
            <a:xfrm>
              <a:off x="519065" y="4068467"/>
              <a:ext cx="2660788" cy="6365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solidFill>
                    <a:schemeClr val="bg2">
                      <a:lumMod val="25000"/>
                    </a:schemeClr>
                  </a:solidFill>
                  <a:latin typeface="Bookman Old Style" panose="02050604050505020204" pitchFamily="18" charset="0"/>
                  <a:ea typeface="Bookman Old Style" panose="02050604050505020204" pitchFamily="18" charset="0"/>
                  <a:cs typeface="Bookman Old Style" panose="02050604050505020204" pitchFamily="18" charset="0"/>
                </a:rPr>
                <a:t>Смешивание сухих компонентов</a:t>
              </a:r>
              <a:endParaRPr lang="en-US" dirty="0">
                <a:solidFill>
                  <a:schemeClr val="bg2">
                    <a:lumMod val="25000"/>
                  </a:schemeClr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endParaRPr>
            </a:p>
          </p:txBody>
        </p:sp>
      </p:grpSp>
      <p:grpSp>
        <p:nvGrpSpPr>
          <p:cNvPr id="22" name="Group 1030"/>
          <p:cNvGrpSpPr/>
          <p:nvPr/>
        </p:nvGrpSpPr>
        <p:grpSpPr>
          <a:xfrm>
            <a:off x="4034415" y="3248936"/>
            <a:ext cx="4123171" cy="3412465"/>
            <a:chOff x="3996723" y="3317075"/>
            <a:chExt cx="4123171" cy="3412465"/>
          </a:xfrm>
        </p:grpSpPr>
        <p:grpSp>
          <p:nvGrpSpPr>
            <p:cNvPr id="23" name="Группа 22"/>
            <p:cNvGrpSpPr/>
            <p:nvPr/>
          </p:nvGrpSpPr>
          <p:grpSpPr>
            <a:xfrm>
              <a:off x="3996723" y="3317075"/>
              <a:ext cx="4123171" cy="2775905"/>
              <a:chOff x="3620654" y="1822024"/>
              <a:chExt cx="3878263" cy="2582863"/>
            </a:xfrm>
          </p:grpSpPr>
          <p:pic>
            <p:nvPicPr>
              <p:cNvPr id="25" name="Рисунок 9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620654" y="1822024"/>
                <a:ext cx="1943100" cy="2582863"/>
              </a:xfrm>
              <a:prstGeom prst="rect">
                <a:avLst/>
              </a:prstGeom>
              <a:noFill/>
            </p:spPr>
          </p:pic>
          <p:pic>
            <p:nvPicPr>
              <p:cNvPr id="26" name="Рисунок 12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5563754" y="1822024"/>
                <a:ext cx="1935163" cy="2582862"/>
              </a:xfrm>
              <a:prstGeom prst="rect">
                <a:avLst/>
              </a:prstGeom>
              <a:noFill/>
            </p:spPr>
          </p:pic>
        </p:grpSp>
        <p:sp>
          <p:nvSpPr>
            <p:cNvPr id="24" name="Текст. поле 1026"/>
            <p:cNvSpPr txBox="1"/>
            <p:nvPr/>
          </p:nvSpPr>
          <p:spPr>
            <a:xfrm>
              <a:off x="4323299" y="6092980"/>
              <a:ext cx="3478456" cy="6365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>
                  <a:solidFill>
                    <a:schemeClr val="bg2">
                      <a:lumMod val="25000"/>
                    </a:schemeClr>
                  </a:solidFill>
                  <a:latin typeface="Bookman Old Style" panose="02050604050505020204" pitchFamily="18" charset="0"/>
                  <a:ea typeface="Bookman Old Style" panose="02050604050505020204" pitchFamily="18" charset="0"/>
                  <a:cs typeface="Bookman Old Style" panose="02050604050505020204" pitchFamily="18" charset="0"/>
                </a:rPr>
                <a:t>Добавление жидких компонентов и насекомых</a:t>
              </a:r>
              <a:endParaRPr lang="en-US">
                <a:solidFill>
                  <a:schemeClr val="bg2">
                    <a:lumMod val="25000"/>
                  </a:schemeClr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endParaRPr>
            </a:p>
          </p:txBody>
        </p:sp>
      </p:grpSp>
      <p:grpSp>
        <p:nvGrpSpPr>
          <p:cNvPr id="27" name="Group 1031"/>
          <p:cNvGrpSpPr/>
          <p:nvPr/>
        </p:nvGrpSpPr>
        <p:grpSpPr>
          <a:xfrm>
            <a:off x="8278041" y="1593424"/>
            <a:ext cx="3913958" cy="3034055"/>
            <a:chOff x="8278042" y="1343283"/>
            <a:chExt cx="3913958" cy="3034055"/>
          </a:xfrm>
        </p:grpSpPr>
        <p:grpSp>
          <p:nvGrpSpPr>
            <p:cNvPr id="28" name="Группа 27"/>
            <p:cNvGrpSpPr/>
            <p:nvPr/>
          </p:nvGrpSpPr>
          <p:grpSpPr>
            <a:xfrm>
              <a:off x="8278042" y="1343283"/>
              <a:ext cx="3913958" cy="2571443"/>
              <a:chOff x="8432380" y="1336817"/>
              <a:chExt cx="4447700" cy="2980266"/>
            </a:xfrm>
          </p:grpSpPr>
          <p:pic>
            <p:nvPicPr>
              <p:cNvPr id="30" name="Рисунок 29"/>
              <p:cNvPicPr>
                <a:picLocks noChangeAspect="1"/>
              </p:cNvPicPr>
              <p:nvPr/>
            </p:nvPicPr>
            <p:blipFill>
              <a:blip r:embed="rId6"/>
              <a:srcRect b="6074"/>
              <a:stretch/>
            </p:blipFill>
            <p:spPr>
              <a:xfrm>
                <a:off x="8432380" y="1336817"/>
                <a:ext cx="2035594" cy="2980266"/>
              </a:xfrm>
              <a:prstGeom prst="rect">
                <a:avLst/>
              </a:prstGeom>
            </p:spPr>
          </p:pic>
          <p:pic>
            <p:nvPicPr>
              <p:cNvPr id="31" name="Рисунок 30"/>
              <p:cNvPicPr/>
              <p:nvPr/>
            </p:nvPicPr>
            <p:blipFill>
              <a:blip r:embed="rId7"/>
              <a:srcRect/>
              <a:stretch>
                <a:fillRect/>
              </a:stretch>
            </p:blipFill>
            <p:spPr>
              <a:xfrm>
                <a:off x="10467974" y="1336817"/>
                <a:ext cx="2412106" cy="2980266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</p:pic>
        </p:grpSp>
        <p:sp>
          <p:nvSpPr>
            <p:cNvPr id="29" name="Текст. поле 1026"/>
            <p:cNvSpPr txBox="1"/>
            <p:nvPr/>
          </p:nvSpPr>
          <p:spPr>
            <a:xfrm>
              <a:off x="8936764" y="4015098"/>
              <a:ext cx="2660788" cy="3622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>
                  <a:solidFill>
                    <a:schemeClr val="bg2">
                      <a:lumMod val="25000"/>
                    </a:schemeClr>
                  </a:solidFill>
                  <a:latin typeface="Bookman Old Style" panose="02050604050505020204" pitchFamily="18" charset="0"/>
                  <a:ea typeface="Bookman Old Style" panose="02050604050505020204" pitchFamily="18" charset="0"/>
                  <a:cs typeface="Bookman Old Style" panose="02050604050505020204" pitchFamily="18" charset="0"/>
                </a:rPr>
                <a:t>Готовое тесто</a:t>
              </a:r>
              <a:endParaRPr lang="en-US">
                <a:solidFill>
                  <a:schemeClr val="bg2">
                    <a:lumMod val="25000"/>
                  </a:schemeClr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5938598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95471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18533" y="114657"/>
            <a:ext cx="11730122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76200" algn="l">
              <a:buClr>
                <a:srgbClr val="000000"/>
              </a:buClr>
              <a:buFont typeface="Arial"/>
            </a:pPr>
            <a:r>
              <a:rPr lang="ru-RU" sz="3200" dirty="0">
                <a:sym typeface="Arial"/>
              </a:rPr>
              <a:t>Решение (описание основных технологических параметров) </a:t>
            </a:r>
            <a:endParaRPr lang="en-US" sz="3200" dirty="0">
              <a:sym typeface="Arial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7" name="Group 2052"/>
          <p:cNvGrpSpPr/>
          <p:nvPr/>
        </p:nvGrpSpPr>
        <p:grpSpPr>
          <a:xfrm>
            <a:off x="393483" y="1822024"/>
            <a:ext cx="2865250" cy="3898894"/>
            <a:chOff x="393483" y="1822024"/>
            <a:chExt cx="2865250" cy="3898894"/>
          </a:xfrm>
        </p:grpSpPr>
        <p:pic>
          <p:nvPicPr>
            <p:cNvPr id="18" name="Рисунок 15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16081" y="1822024"/>
              <a:ext cx="2415593" cy="3218987"/>
            </a:xfrm>
            <a:prstGeom prst="rect">
              <a:avLst/>
            </a:prstGeom>
            <a:noFill/>
          </p:spPr>
        </p:pic>
        <p:sp>
          <p:nvSpPr>
            <p:cNvPr id="19" name="Текст. поле 1026"/>
            <p:cNvSpPr txBox="1"/>
            <p:nvPr/>
          </p:nvSpPr>
          <p:spPr>
            <a:xfrm>
              <a:off x="393483" y="5358678"/>
              <a:ext cx="2865250" cy="3622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solidFill>
                    <a:schemeClr val="bg2">
                      <a:lumMod val="25000"/>
                    </a:schemeClr>
                  </a:solidFill>
                  <a:latin typeface="Bookman Old Style" panose="02050604050505020204" pitchFamily="18" charset="0"/>
                  <a:ea typeface="Bookman Old Style" panose="02050604050505020204" pitchFamily="18" charset="0"/>
                  <a:cs typeface="Bookman Old Style" panose="02050604050505020204" pitchFamily="18" charset="0"/>
                </a:rPr>
                <a:t>Формирование гранул</a:t>
              </a:r>
              <a:endParaRPr lang="en-US" dirty="0">
                <a:solidFill>
                  <a:schemeClr val="bg2">
                    <a:lumMod val="25000"/>
                  </a:schemeClr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endParaRPr>
            </a:p>
          </p:txBody>
        </p:sp>
      </p:grpSp>
      <p:grpSp>
        <p:nvGrpSpPr>
          <p:cNvPr id="20" name="Group 2053"/>
          <p:cNvGrpSpPr/>
          <p:nvPr/>
        </p:nvGrpSpPr>
        <p:grpSpPr>
          <a:xfrm>
            <a:off x="4472764" y="1822024"/>
            <a:ext cx="2660788" cy="3898894"/>
            <a:chOff x="4472764" y="1822024"/>
            <a:chExt cx="2660788" cy="3898894"/>
          </a:xfrm>
        </p:grpSpPr>
        <p:pic>
          <p:nvPicPr>
            <p:cNvPr id="21" name="Рисунок 20"/>
            <p:cNvPicPr>
              <a:picLocks noChangeAspect="1"/>
            </p:cNvPicPr>
            <p:nvPr/>
          </p:nvPicPr>
          <p:blipFill>
            <a:blip r:embed="rId3"/>
            <a:srcRect l="9981" t="16245" r="18713" b="13717"/>
            <a:stretch/>
          </p:blipFill>
          <p:spPr>
            <a:xfrm>
              <a:off x="4472764" y="1822024"/>
              <a:ext cx="2457889" cy="3218987"/>
            </a:xfrm>
            <a:prstGeom prst="rect">
              <a:avLst/>
            </a:prstGeom>
          </p:spPr>
        </p:pic>
        <p:sp>
          <p:nvSpPr>
            <p:cNvPr id="22" name="Текст. поле 1026"/>
            <p:cNvSpPr txBox="1"/>
            <p:nvPr/>
          </p:nvSpPr>
          <p:spPr>
            <a:xfrm>
              <a:off x="4472764" y="5358678"/>
              <a:ext cx="2660788" cy="3622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>
                  <a:solidFill>
                    <a:schemeClr val="bg2">
                      <a:lumMod val="25000"/>
                    </a:schemeClr>
                  </a:solidFill>
                  <a:latin typeface="Bookman Old Style" panose="02050604050505020204" pitchFamily="18" charset="0"/>
                  <a:ea typeface="Bookman Old Style" panose="02050604050505020204" pitchFamily="18" charset="0"/>
                  <a:cs typeface="Bookman Old Style" panose="02050604050505020204" pitchFamily="18" charset="0"/>
                </a:rPr>
                <a:t>Сушка гранул</a:t>
              </a:r>
              <a:endParaRPr lang="en-US">
                <a:solidFill>
                  <a:schemeClr val="bg2">
                    <a:lumMod val="25000"/>
                  </a:schemeClr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endParaRPr>
            </a:p>
          </p:txBody>
        </p:sp>
      </p:grpSp>
      <p:grpSp>
        <p:nvGrpSpPr>
          <p:cNvPr id="23" name="Group 2054"/>
          <p:cNvGrpSpPr/>
          <p:nvPr/>
        </p:nvGrpSpPr>
        <p:grpSpPr>
          <a:xfrm>
            <a:off x="8093857" y="1822024"/>
            <a:ext cx="3898118" cy="3898894"/>
            <a:chOff x="8093857" y="1822024"/>
            <a:chExt cx="3898118" cy="3898894"/>
          </a:xfrm>
        </p:grpSpPr>
        <p:pic>
          <p:nvPicPr>
            <p:cNvPr id="24" name="Рисунок 23"/>
            <p:cNvPicPr/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8093857" y="1822024"/>
              <a:ext cx="3898118" cy="3218987"/>
            </a:xfrm>
            <a:prstGeom prst="rect">
              <a:avLst/>
            </a:prstGeom>
            <a:noFill/>
            <a:ln w="9525">
              <a:noFill/>
              <a:miter lim="800000"/>
            </a:ln>
          </p:spPr>
        </p:pic>
        <p:sp>
          <p:nvSpPr>
            <p:cNvPr id="25" name="Текст. поле 1026"/>
            <p:cNvSpPr txBox="1"/>
            <p:nvPr/>
          </p:nvSpPr>
          <p:spPr>
            <a:xfrm>
              <a:off x="8925677" y="5358678"/>
              <a:ext cx="2660788" cy="3622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>
                  <a:solidFill>
                    <a:schemeClr val="bg2">
                      <a:lumMod val="25000"/>
                    </a:schemeClr>
                  </a:solidFill>
                  <a:latin typeface="Bookman Old Style" panose="02050604050505020204" pitchFamily="18" charset="0"/>
                  <a:ea typeface="Bookman Old Style" panose="02050604050505020204" pitchFamily="18" charset="0"/>
                  <a:cs typeface="Bookman Old Style" panose="02050604050505020204" pitchFamily="18" charset="0"/>
                </a:rPr>
                <a:t>Готовый комбикорм</a:t>
              </a:r>
              <a:endParaRPr lang="en-US">
                <a:solidFill>
                  <a:schemeClr val="bg2">
                    <a:lumMod val="25000"/>
                  </a:schemeClr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6747953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2" y="6358528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9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252608" y="72703"/>
            <a:ext cx="11993962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Результаты работ  </a:t>
            </a:r>
            <a:endParaRPr lang="ru-RU" sz="3600" dirty="0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4461163" y="4504502"/>
            <a:ext cx="7509164" cy="1477323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tx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Регистрация юридического</a:t>
            </a:r>
            <a:r>
              <a:rPr kumimoji="0" lang="ru-RU" sz="18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лица; </a:t>
            </a:r>
          </a:p>
          <a:p>
            <a:pPr marR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kumimoji="0" lang="ru-RU" sz="1800" b="0" i="0" u="none" strike="noStrike" cap="none" spc="0" normalizeH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lang="ru-RU" dirty="0" smtClean="0"/>
              <a:t>Подача заявки на регистрацию интеллектуальной собственности;</a:t>
            </a:r>
          </a:p>
          <a:p>
            <a:pPr marR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ru-RU" dirty="0" smtClean="0"/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lang="ru-RU" dirty="0" smtClean="0"/>
              <a:t>Сдача отчетности в Фонд содействия инновациям.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654691" y="1430006"/>
            <a:ext cx="5122108" cy="1477323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tx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ookman Old Style" panose="02050604050505020204" pitchFamily="18" charset="0"/>
              </a:rPr>
              <a:t>Гранулы имеют продолговатую форму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man Old Style" panose="02050604050505020204" pitchFamily="18" charset="0"/>
              </a:rPr>
              <a:t>;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man Old Style" panose="02050604050505020204" pitchFamily="18" charset="0"/>
              </a:rPr>
              <a:t> </a:t>
            </a:r>
            <a:endParaRPr lang="ru-RU" dirty="0">
              <a:solidFill>
                <a:schemeClr val="bg2">
                  <a:lumMod val="25000"/>
                </a:schemeClr>
              </a:solidFill>
              <a:latin typeface="Bookman Old Style" panose="020506040505050202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ookman Old Style" panose="02050604050505020204" pitchFamily="18" charset="0"/>
              </a:rPr>
              <a:t>Водостойкость более 8 часов; </a:t>
            </a:r>
            <a:endParaRPr lang="ru-RU" dirty="0" smtClean="0">
              <a:solidFill>
                <a:schemeClr val="bg2">
                  <a:lumMod val="25000"/>
                </a:schemeClr>
              </a:solidFill>
              <a:latin typeface="Bookman Old Style" panose="02050604050505020204" pitchFamily="18" charset="0"/>
            </a:endParaRPr>
          </a:p>
          <a:p>
            <a:endParaRPr lang="ru-RU" dirty="0">
              <a:solidFill>
                <a:schemeClr val="bg2">
                  <a:lumMod val="25000"/>
                </a:schemeClr>
              </a:solidFill>
              <a:latin typeface="Bookman Old Style" panose="020506040505050202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ookman Old Style" panose="02050604050505020204" pitchFamily="18" charset="0"/>
              </a:rPr>
              <a:t>Содержание протеина = 45,7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man Old Style" panose="02050604050505020204" pitchFamily="18" charset="0"/>
              </a:rPr>
              <a:t>%.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47231" y="960582"/>
            <a:ext cx="3233849" cy="5750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30669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2" y="6358528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10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18532" y="83880"/>
            <a:ext cx="12173467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76200" algn="l">
              <a:buClr>
                <a:srgbClr val="000000"/>
              </a:buClr>
              <a:buFont typeface="Arial"/>
            </a:pPr>
            <a:r>
              <a:rPr lang="ru-RU" sz="3600" dirty="0"/>
              <a:t>Описание </a:t>
            </a:r>
            <a:r>
              <a:rPr lang="ru-RU" sz="3600" dirty="0" err="1"/>
              <a:t>стартап</a:t>
            </a:r>
            <a:r>
              <a:rPr lang="ru-RU" sz="3600" dirty="0"/>
              <a:t>-проекта. </a:t>
            </a:r>
            <a:r>
              <a:rPr lang="ru-RU" sz="3600" dirty="0">
                <a:sym typeface="Arial"/>
              </a:rPr>
              <a:t>Потенциальные заказчики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Овал 1"/>
          <p:cNvSpPr/>
          <p:nvPr/>
        </p:nvSpPr>
        <p:spPr>
          <a:xfrm>
            <a:off x="1434389" y="1909323"/>
            <a:ext cx="8898409" cy="2553468"/>
          </a:xfrm>
          <a:prstGeom prst="ellipse">
            <a:avLst/>
          </a:prstGeom>
          <a:solidFill>
            <a:srgbClr val="FFFFFF"/>
          </a:solidFill>
          <a:ln w="25400" cap="flat">
            <a:solidFill>
              <a:schemeClr val="tx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Рыбоводные предприятия, которые выращивают ракообразных в установках замкнутого водоснабжения (УЗВ)</a:t>
            </a:r>
          </a:p>
        </p:txBody>
      </p:sp>
    </p:spTree>
    <p:extLst>
      <p:ext uri="{BB962C8B-B14F-4D97-AF65-F5344CB8AC3E}">
        <p14:creationId xmlns:p14="http://schemas.microsoft.com/office/powerpoint/2010/main" val="206778039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11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252608" y="72703"/>
            <a:ext cx="11993962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Описание </a:t>
            </a:r>
            <a:r>
              <a:rPr lang="ru-RU" sz="3600" dirty="0" err="1"/>
              <a:t>стартап</a:t>
            </a:r>
            <a:r>
              <a:rPr lang="ru-RU" sz="3600" dirty="0"/>
              <a:t>-проекта</a:t>
            </a:r>
            <a:r>
              <a:rPr lang="ru-RU" sz="3600" dirty="0" smtClean="0"/>
              <a:t>. Конкуренты </a:t>
            </a:r>
            <a:endParaRPr lang="ru-RU" sz="3600" dirty="0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87515" y="1118817"/>
            <a:ext cx="11925598" cy="5475474"/>
            <a:chOff x="87515" y="1118817"/>
            <a:chExt cx="11925598" cy="5475474"/>
          </a:xfrm>
        </p:grpSpPr>
        <p:pic>
          <p:nvPicPr>
            <p:cNvPr id="16" name="Рисунок 1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48" r="9649" b="6824"/>
            <a:stretch/>
          </p:blipFill>
          <p:spPr>
            <a:xfrm>
              <a:off x="10525824" y="4048094"/>
              <a:ext cx="1487289" cy="1103055"/>
            </a:xfrm>
            <a:prstGeom prst="rect">
              <a:avLst/>
            </a:prstGeom>
          </p:spPr>
        </p:pic>
        <p:sp>
          <p:nvSpPr>
            <p:cNvPr id="17" name="Эллипс 6"/>
            <p:cNvSpPr/>
            <p:nvPr/>
          </p:nvSpPr>
          <p:spPr>
            <a:xfrm>
              <a:off x="1314288" y="1567543"/>
              <a:ext cx="2300199" cy="997527"/>
            </a:xfrm>
            <a:prstGeom prst="ellipse">
              <a:avLst/>
            </a:prstGeom>
            <a:no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800" b="0" i="0" u="none" strike="noStrike" dirty="0" err="1">
                  <a:solidFill>
                    <a:schemeClr val="bg2">
                      <a:lumMod val="25000"/>
                    </a:schemeClr>
                  </a:solidFill>
                  <a:latin typeface="Bookman Old Style" panose="02050604050505020204" pitchFamily="18" charset="0"/>
                  <a:ea typeface="Bookman Old Style" panose="02050604050505020204" pitchFamily="18" charset="0"/>
                  <a:cs typeface="Bookman Old Style" panose="02050604050505020204" pitchFamily="18" charset="0"/>
                </a:rPr>
                <a:t>Tеtrа</a:t>
              </a:r>
              <a:endParaRPr lang="en-US" sz="1800" dirty="0">
                <a:solidFill>
                  <a:schemeClr val="bg2">
                    <a:lumMod val="25000"/>
                  </a:schemeClr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endParaRPr>
            </a:p>
          </p:txBody>
        </p:sp>
        <p:sp>
          <p:nvSpPr>
            <p:cNvPr id="18" name="Эллипс 6"/>
            <p:cNvSpPr/>
            <p:nvPr/>
          </p:nvSpPr>
          <p:spPr>
            <a:xfrm>
              <a:off x="3877724" y="2670012"/>
              <a:ext cx="2300199" cy="997527"/>
            </a:xfrm>
            <a:prstGeom prst="ellipse">
              <a:avLst/>
            </a:prstGeom>
            <a:no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r>
                <a:rPr lang="ru-RU" b="0" i="0" u="none" strike="noStrike" dirty="0" err="1">
                  <a:solidFill>
                    <a:schemeClr val="bg2">
                      <a:lumMod val="25000"/>
                    </a:schemeClr>
                  </a:solidFill>
                  <a:latin typeface="Bookman Old Style" panose="02050604050505020204" pitchFamily="18" charset="0"/>
                  <a:ea typeface="TimesNewRoman" panose="00000000000000000000" charset="0"/>
                  <a:cs typeface="Times New Roman" panose="02020603050405020304" pitchFamily="18" charset="0"/>
                </a:rPr>
                <a:t>Sеrа</a:t>
              </a:r>
              <a:r>
                <a:rPr lang="ru-RU" b="0" i="0" u="none" strike="noStrike" dirty="0">
                  <a:solidFill>
                    <a:schemeClr val="bg2">
                      <a:lumMod val="25000"/>
                    </a:schemeClr>
                  </a:solidFill>
                  <a:latin typeface="Bookman Old Style" panose="02050604050505020204" pitchFamily="18" charset="0"/>
                  <a:ea typeface="TimesNewRoman" panose="00000000000000000000" charset="0"/>
                  <a:cs typeface="Times New Roman" panose="02020603050405020304" pitchFamily="18" charset="0"/>
                </a:rPr>
                <a:t> </a:t>
              </a:r>
              <a:r>
                <a:rPr lang="ru-RU" b="0" i="0" u="none" strike="noStrike" dirty="0" err="1">
                  <a:solidFill>
                    <a:schemeClr val="bg2">
                      <a:lumMod val="25000"/>
                    </a:schemeClr>
                  </a:solidFill>
                  <a:latin typeface="Bookman Old Style" panose="02050604050505020204" pitchFamily="18" charset="0"/>
                  <a:ea typeface="TimesNewRoman" panose="00000000000000000000" charset="0"/>
                  <a:cs typeface="Times New Roman" panose="02020603050405020304" pitchFamily="18" charset="0"/>
                </a:rPr>
                <a:t>crabs</a:t>
              </a:r>
              <a:r>
                <a:rPr lang="ru-RU" b="0" i="0" u="none" strike="noStrike" dirty="0">
                  <a:solidFill>
                    <a:schemeClr val="bg2">
                      <a:lumMod val="25000"/>
                    </a:schemeClr>
                  </a:solidFill>
                  <a:latin typeface="Bookman Old Style" panose="02050604050505020204" pitchFamily="18" charset="0"/>
                  <a:ea typeface="TimesNewRoman" panose="00000000000000000000" charset="0"/>
                  <a:cs typeface="Times New Roman" panose="02020603050405020304" pitchFamily="18" charset="0"/>
                </a:rPr>
                <a:t> </a:t>
              </a:r>
              <a:r>
                <a:rPr lang="ru-RU" b="0" i="0" u="none" strike="noStrike" dirty="0" err="1">
                  <a:solidFill>
                    <a:schemeClr val="bg2">
                      <a:lumMod val="25000"/>
                    </a:schemeClr>
                  </a:solidFill>
                  <a:latin typeface="Bookman Old Style" panose="02050604050505020204" pitchFamily="18" charset="0"/>
                  <a:ea typeface="TimesNewRoman" panose="00000000000000000000" charset="0"/>
                  <a:cs typeface="Times New Roman" panose="02020603050405020304" pitchFamily="18" charset="0"/>
                </a:rPr>
                <a:t>natural</a:t>
              </a:r>
              <a:endParaRPr lang="en-US" b="0" i="0" u="none" strike="noStrike" dirty="0">
                <a:solidFill>
                  <a:schemeClr val="bg2">
                    <a:lumMod val="25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19" name="Эллипс 6"/>
            <p:cNvSpPr/>
            <p:nvPr/>
          </p:nvSpPr>
          <p:spPr>
            <a:xfrm>
              <a:off x="6262254" y="3836761"/>
              <a:ext cx="2300199" cy="997527"/>
            </a:xfrm>
            <a:prstGeom prst="ellipse">
              <a:avLst/>
            </a:prstGeom>
            <a:no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r>
                <a:rPr lang="en-US" b="0" i="0" u="none" strike="noStrike">
                  <a:solidFill>
                    <a:schemeClr val="bg2">
                      <a:lumMod val="25000"/>
                    </a:schemeClr>
                  </a:solidFill>
                  <a:latin typeface="Bookman Old Style" panose="02050604050505020204" pitchFamily="18" charset="0"/>
                  <a:ea typeface="TimesNewRoman" panose="00000000000000000000" charset="0"/>
                  <a:cs typeface="Times New Roman" panose="02020603050405020304" pitchFamily="18" charset="0"/>
                </a:rPr>
                <a:t>Crawfish</a:t>
              </a:r>
              <a:r>
                <a:rPr lang="ru-RU" b="0" i="0" u="none" strike="noStrike">
                  <a:solidFill>
                    <a:schemeClr val="bg2">
                      <a:lumMod val="25000"/>
                    </a:schemeClr>
                  </a:solidFill>
                  <a:latin typeface="Bookman Old Style" panose="02050604050505020204" pitchFamily="18" charset="0"/>
                  <a:ea typeface="TimesNewRoman" panose="00000000000000000000" charset="0"/>
                  <a:cs typeface="Times New Roman" panose="02020603050405020304" pitchFamily="18" charset="0"/>
                </a:rPr>
                <a:t> </a:t>
              </a:r>
              <a:r>
                <a:rPr lang="en-US" b="0" i="0" u="none" strike="noStrike">
                  <a:solidFill>
                    <a:schemeClr val="bg2">
                      <a:lumMod val="25000"/>
                    </a:schemeClr>
                  </a:solidFill>
                  <a:latin typeface="Bookman Old Style" panose="02050604050505020204" pitchFamily="18" charset="0"/>
                  <a:ea typeface="TimesNewRoman" panose="00000000000000000000" charset="0"/>
                  <a:cs typeface="Times New Roman" panose="02020603050405020304" pitchFamily="18" charset="0"/>
                </a:rPr>
                <a:t>Feed</a:t>
              </a:r>
              <a:endParaRPr lang="en-US" b="0" i="0" u="none" strike="noStrike">
                <a:solidFill>
                  <a:schemeClr val="bg2">
                    <a:lumMod val="25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0" name="Прямоугольник со скругленными углами 12"/>
            <p:cNvSpPr/>
            <p:nvPr/>
          </p:nvSpPr>
          <p:spPr>
            <a:xfrm>
              <a:off x="87515" y="3033242"/>
              <a:ext cx="1541986" cy="528194"/>
            </a:xfrm>
            <a:prstGeom prst="roundRect">
              <a:avLst/>
            </a:prstGeom>
            <a:no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>
                  <a:solidFill>
                    <a:schemeClr val="bg2">
                      <a:lumMod val="25000"/>
                    </a:schemeClr>
                  </a:solidFill>
                  <a:latin typeface="Bookman Old Style" panose="02050604050505020204" pitchFamily="18" charset="0"/>
                  <a:ea typeface="Bookman Old Style" panose="02050604050505020204" pitchFamily="18" charset="0"/>
                  <a:cs typeface="Bookman Old Style" panose="02050604050505020204" pitchFamily="18" charset="0"/>
                </a:rPr>
                <a:t>Германия</a:t>
              </a:r>
              <a:endParaRPr lang="en-US">
                <a:solidFill>
                  <a:schemeClr val="bg2">
                    <a:lumMod val="25000"/>
                  </a:schemeClr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endParaRPr>
            </a:p>
          </p:txBody>
        </p:sp>
        <p:sp>
          <p:nvSpPr>
            <p:cNvPr id="21" name="Прямоугольник со скругленными углами 12"/>
            <p:cNvSpPr/>
            <p:nvPr/>
          </p:nvSpPr>
          <p:spPr>
            <a:xfrm>
              <a:off x="1902118" y="4071428"/>
              <a:ext cx="1541986" cy="528194"/>
            </a:xfrm>
            <a:prstGeom prst="roundRect">
              <a:avLst/>
            </a:prstGeom>
            <a:no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>
                  <a:solidFill>
                    <a:schemeClr val="bg2">
                      <a:lumMod val="25000"/>
                    </a:schemeClr>
                  </a:solidFill>
                  <a:latin typeface="Bookman Old Style" panose="02050604050505020204" pitchFamily="18" charset="0"/>
                  <a:ea typeface="Bookman Old Style" panose="02050604050505020204" pitchFamily="18" charset="0"/>
                  <a:cs typeface="Bookman Old Style" panose="02050604050505020204" pitchFamily="18" charset="0"/>
                </a:rPr>
                <a:t>Германия</a:t>
              </a:r>
              <a:endParaRPr lang="en-US">
                <a:solidFill>
                  <a:schemeClr val="bg2">
                    <a:lumMod val="25000"/>
                  </a:schemeClr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endParaRPr>
            </a:p>
          </p:txBody>
        </p:sp>
        <p:sp>
          <p:nvSpPr>
            <p:cNvPr id="22" name="Прямоугольник со скругленными углами 12"/>
            <p:cNvSpPr/>
            <p:nvPr/>
          </p:nvSpPr>
          <p:spPr>
            <a:xfrm>
              <a:off x="3961926" y="5154148"/>
              <a:ext cx="1541986" cy="528194"/>
            </a:xfrm>
            <a:prstGeom prst="roundRect">
              <a:avLst/>
            </a:prstGeom>
            <a:no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bg2">
                      <a:lumMod val="25000"/>
                    </a:schemeClr>
                  </a:solidFill>
                  <a:latin typeface="Bookman Old Style" panose="02050604050505020204" pitchFamily="18" charset="0"/>
                  <a:ea typeface="Bookman Old Style" panose="02050604050505020204" pitchFamily="18" charset="0"/>
                  <a:cs typeface="Bookman Old Style" panose="02050604050505020204" pitchFamily="18" charset="0"/>
                </a:rPr>
                <a:t>Сингапур</a:t>
              </a:r>
            </a:p>
          </p:txBody>
        </p:sp>
        <p:sp>
          <p:nvSpPr>
            <p:cNvPr id="23" name="Прямоугольник со скругленными углами 12"/>
            <p:cNvSpPr/>
            <p:nvPr/>
          </p:nvSpPr>
          <p:spPr>
            <a:xfrm>
              <a:off x="6262254" y="6066097"/>
              <a:ext cx="1541986" cy="528194"/>
            </a:xfrm>
            <a:prstGeom prst="roundRect">
              <a:avLst/>
            </a:prstGeom>
            <a:no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>
                  <a:solidFill>
                    <a:schemeClr val="bg2">
                      <a:lumMod val="25000"/>
                    </a:schemeClr>
                  </a:solidFill>
                  <a:latin typeface="Bookman Old Style" panose="02050604050505020204" pitchFamily="18" charset="0"/>
                  <a:ea typeface="Bookman Old Style" panose="02050604050505020204" pitchFamily="18" charset="0"/>
                  <a:cs typeface="Bookman Old Style" panose="02050604050505020204" pitchFamily="18" charset="0"/>
                </a:rPr>
                <a:t>Россия</a:t>
              </a:r>
              <a:endParaRPr lang="en-US">
                <a:solidFill>
                  <a:schemeClr val="bg2">
                    <a:lumMod val="25000"/>
                  </a:schemeClr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endParaRPr>
            </a:p>
          </p:txBody>
        </p:sp>
        <p:cxnSp>
          <p:nvCxnSpPr>
            <p:cNvPr id="26" name="Изогнутая соед. линия 3 17"/>
            <p:cNvCxnSpPr/>
            <p:nvPr/>
          </p:nvCxnSpPr>
          <p:spPr>
            <a:xfrm flipH="1">
              <a:off x="7412354" y="5571592"/>
              <a:ext cx="1441282" cy="494505"/>
            </a:xfrm>
            <a:prstGeom prst="bentConnector3">
              <a:avLst/>
            </a:prstGeom>
            <a:ln w="127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Изогнутая соед. линия 3 18"/>
            <p:cNvCxnSpPr/>
            <p:nvPr/>
          </p:nvCxnSpPr>
          <p:spPr>
            <a:xfrm flipH="1">
              <a:off x="5411856" y="4489647"/>
              <a:ext cx="843407" cy="664501"/>
            </a:xfrm>
            <a:prstGeom prst="bentConnector3">
              <a:avLst/>
            </a:prstGeom>
            <a:ln w="127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Изогнутая соед. линия 3 19"/>
            <p:cNvCxnSpPr/>
            <p:nvPr/>
          </p:nvCxnSpPr>
          <p:spPr>
            <a:xfrm flipH="1">
              <a:off x="3120177" y="3416221"/>
              <a:ext cx="894522" cy="655207"/>
            </a:xfrm>
            <a:prstGeom prst="bentConnector3">
              <a:avLst/>
            </a:prstGeom>
            <a:ln w="127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Изогнутая соед. линия 3 20"/>
            <p:cNvCxnSpPr/>
            <p:nvPr/>
          </p:nvCxnSpPr>
          <p:spPr>
            <a:xfrm flipH="1">
              <a:off x="1118152" y="2385391"/>
              <a:ext cx="468559" cy="647851"/>
            </a:xfrm>
            <a:prstGeom prst="bentConnector3">
              <a:avLst/>
            </a:prstGeom>
            <a:ln w="127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0" name="Изображение 9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3961926" y="1118817"/>
              <a:ext cx="1086822" cy="108682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1" name="Изображение 10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6170187" y="1932708"/>
              <a:ext cx="1328607" cy="108682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2" name="Изображение 11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8598175" y="2555787"/>
              <a:ext cx="1167568" cy="159440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3" name="Эллипс 6"/>
            <p:cNvSpPr/>
            <p:nvPr/>
          </p:nvSpPr>
          <p:spPr>
            <a:xfrm>
              <a:off x="8741184" y="4834288"/>
              <a:ext cx="2300199" cy="997527"/>
            </a:xfrm>
            <a:prstGeom prst="ellipse">
              <a:avLst/>
            </a:prstGeom>
            <a:no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r>
                <a:rPr lang="ru-RU" b="0" i="0" u="none" strike="noStrike">
                  <a:solidFill>
                    <a:schemeClr val="bg2">
                      <a:lumMod val="25000"/>
                    </a:schemeClr>
                  </a:solidFill>
                  <a:latin typeface="Bookman Old Style" panose="02050604050505020204" pitchFamily="18" charset="0"/>
                </a:rPr>
                <a:t>Фабрика белковых кормов</a:t>
              </a:r>
              <a:endParaRPr lang="en-US" b="0" i="0" u="none" strike="noStrike">
                <a:solidFill>
                  <a:schemeClr val="bg2">
                    <a:lumMod val="25000"/>
                  </a:schemeClr>
                </a:solidFill>
                <a:latin typeface="Bookman Old Style" panose="02050604050505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6844830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12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252608" y="72703"/>
            <a:ext cx="11993962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Дальнейшее развитие проекта  </a:t>
            </a:r>
            <a:endParaRPr lang="ru-RU" sz="3600" dirty="0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TextBox 1"/>
          <p:cNvSpPr txBox="1"/>
          <p:nvPr/>
        </p:nvSpPr>
        <p:spPr>
          <a:xfrm>
            <a:off x="249380" y="1338828"/>
            <a:ext cx="11647055" cy="167738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ru-RU" sz="1400" b="1" dirty="0" smtClean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r>
              <a:rPr lang="ru-RU" sz="2000" dirty="0" smtClean="0">
                <a:solidFill>
                  <a:schemeClr val="tx1"/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Гипотезы:</a:t>
            </a:r>
          </a:p>
          <a:p>
            <a:pPr>
              <a:lnSpc>
                <a:spcPct val="115000"/>
              </a:lnSpc>
            </a:pP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1. Причиной каннибализма является выработка специфического вещества при линьке  </a:t>
            </a:r>
          </a:p>
          <a:p>
            <a:pPr>
              <a:lnSpc>
                <a:spcPct val="115000"/>
              </a:lnSpc>
            </a:pP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2. Причиной каннибализма является запах остатка пищи в кишечнике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ru-RU" sz="2000" dirty="0"/>
          </a:p>
        </p:txBody>
      </p:sp>
      <p:sp>
        <p:nvSpPr>
          <p:cNvPr id="16" name="Эллипс 8"/>
          <p:cNvSpPr/>
          <p:nvPr/>
        </p:nvSpPr>
        <p:spPr>
          <a:xfrm>
            <a:off x="252608" y="3881474"/>
            <a:ext cx="4538585" cy="2230139"/>
          </a:xfrm>
          <a:prstGeom prst="ellipse">
            <a:avLst/>
          </a:prstGeom>
          <a:noFill/>
          <a:ln>
            <a:solidFill>
              <a:srgbClr val="9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 smtClean="0">
              <a:solidFill>
                <a:schemeClr val="bg2">
                  <a:lumMod val="25000"/>
                </a:schemeClr>
              </a:solidFill>
              <a:latin typeface="Bookman Old Style" panose="02050604050505020204" pitchFamily="18" charset="0"/>
              <a:ea typeface="Bookman Old Style" panose="02050604050505020204" pitchFamily="18" charset="0"/>
              <a:cs typeface="Bookman Old Style" panose="02050604050505020204" pitchFamily="18" charset="0"/>
            </a:endParaRPr>
          </a:p>
          <a:p>
            <a:pPr algn="ctr"/>
            <a:r>
              <a:rPr lang="ru-RU" sz="2000" dirty="0" smtClean="0">
                <a:solidFill>
                  <a:schemeClr val="tx1"/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Объект исследования: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явление каннибализма ракообразных при искусственном       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выращивании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endParaRPr lang="ru-RU" sz="2000" dirty="0">
              <a:solidFill>
                <a:schemeClr val="bg2">
                  <a:lumMod val="25000"/>
                </a:schemeClr>
              </a:solidFill>
              <a:latin typeface="Bookman Old Style" panose="02050604050505020204" pitchFamily="18" charset="0"/>
              <a:ea typeface="Bookman Old Style" panose="02050604050505020204" pitchFamily="18" charset="0"/>
              <a:cs typeface="Bookman Old Style" panose="02050604050505020204" pitchFamily="18" charset="0"/>
            </a:endParaRPr>
          </a:p>
          <a:p>
            <a:pPr algn="ctr"/>
            <a:endParaRPr lang="ru-RU" sz="2000" dirty="0">
              <a:solidFill>
                <a:schemeClr val="bg2">
                  <a:lumMod val="25000"/>
                </a:schemeClr>
              </a:solidFill>
              <a:latin typeface="Bookman Old Style" panose="02050604050505020204" pitchFamily="18" charset="0"/>
              <a:ea typeface="Bookman Old Style" panose="02050604050505020204" pitchFamily="18" charset="0"/>
              <a:cs typeface="Bookman Old Style" panose="02050604050505020204" pitchFamily="18" charset="0"/>
            </a:endParaRPr>
          </a:p>
        </p:txBody>
      </p:sp>
      <p:sp>
        <p:nvSpPr>
          <p:cNvPr id="18" name="Прямоугольник со скругленными углами 9"/>
          <p:cNvSpPr/>
          <p:nvPr/>
        </p:nvSpPr>
        <p:spPr>
          <a:xfrm>
            <a:off x="6646635" y="3881474"/>
            <a:ext cx="5103035" cy="2230139"/>
          </a:xfrm>
          <a:prstGeom prst="roundRect">
            <a:avLst/>
          </a:prstGeom>
          <a:noFill/>
          <a:ln>
            <a:solidFill>
              <a:srgbClr val="9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ru-RU" sz="1800" dirty="0" smtClean="0">
              <a:solidFill>
                <a:srgbClr val="C00000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algn="l"/>
            <a:r>
              <a:rPr lang="ru-RU" sz="1800" dirty="0" smtClean="0">
                <a:solidFill>
                  <a:schemeClr val="tx1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Результат исследовательского процесса:</a:t>
            </a:r>
          </a:p>
          <a:p>
            <a:pPr algn="ctr"/>
            <a:endParaRPr lang="ru-RU" sz="1800" dirty="0" smtClean="0">
              <a:solidFill>
                <a:schemeClr val="bg2">
                  <a:lumMod val="25000"/>
                </a:schemeClr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algn="ctr"/>
            <a:r>
              <a:rPr lang="ru-RU" sz="1800" dirty="0" smtClean="0">
                <a:solidFill>
                  <a:schemeClr val="bg2">
                    <a:lumMod val="25000"/>
                  </a:schemeClr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Метод. Уравнивание значений параметров среды/исследуемого объекта </a:t>
            </a:r>
          </a:p>
          <a:p>
            <a:pPr algn="l"/>
            <a:endParaRPr lang="ru-RU" sz="1800" dirty="0" smtClean="0">
              <a:solidFill>
                <a:schemeClr val="bg2">
                  <a:lumMod val="25000"/>
                </a:schemeClr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algn="l"/>
            <a:endParaRPr lang="en-US" sz="1600" dirty="0">
              <a:solidFill>
                <a:schemeClr val="bg2">
                  <a:lumMod val="2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19" name="Стрелка вправо 18"/>
          <p:cNvSpPr/>
          <p:nvPr/>
        </p:nvSpPr>
        <p:spPr>
          <a:xfrm>
            <a:off x="5229057" y="4762264"/>
            <a:ext cx="1184176" cy="468559"/>
          </a:xfrm>
          <a:prstGeom prst="rightArrow">
            <a:avLst/>
          </a:prstGeom>
          <a:noFill/>
          <a:ln>
            <a:solidFill>
              <a:srgbClr val="9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bg2">
                  <a:lumMod val="25000"/>
                </a:schemeClr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898937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252608" y="72703"/>
            <a:ext cx="11993962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Дальнейшее развитие проекта  </a:t>
            </a:r>
            <a:endParaRPr lang="ru-RU" sz="3600" dirty="0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7" name="Овал 16"/>
          <p:cNvSpPr/>
          <p:nvPr/>
        </p:nvSpPr>
        <p:spPr>
          <a:xfrm>
            <a:off x="1736436" y="2085770"/>
            <a:ext cx="8589818" cy="2938814"/>
          </a:xfrm>
          <a:prstGeom prst="ellipse">
            <a:avLst/>
          </a:prstGeom>
          <a:noFill/>
          <a:ln>
            <a:solidFill>
              <a:schemeClr val="tx1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Предполагаемый источник финансирования - конкурс "Старт-1" от Фонда содействия инновациям. </a:t>
            </a:r>
          </a:p>
          <a:p>
            <a:pPr algn="ctr"/>
            <a:endParaRPr lang="ru-RU" sz="2000" dirty="0">
              <a:solidFill>
                <a:schemeClr val="bg2">
                  <a:lumMod val="25000"/>
                </a:schemeClr>
              </a:solidFill>
              <a:latin typeface="Bookman Old Style" panose="02050604050505020204" pitchFamily="18" charset="0"/>
              <a:ea typeface="Bookman Old Style" panose="02050604050505020204" pitchFamily="18" charset="0"/>
              <a:cs typeface="Bookman Old Style" panose="02050604050505020204" pitchFamily="18" charset="0"/>
            </a:endParaRPr>
          </a:p>
          <a:p>
            <a:pPr algn="ctr"/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Сроки реализации проекта 2 года </a:t>
            </a:r>
          </a:p>
        </p:txBody>
      </p:sp>
    </p:spTree>
    <p:extLst>
      <p:ext uri="{BB962C8B-B14F-4D97-AF65-F5344CB8AC3E}">
        <p14:creationId xmlns:p14="http://schemas.microsoft.com/office/powerpoint/2010/main" val="12216098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67763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14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252608" y="72703"/>
            <a:ext cx="11993962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Партнеры  </a:t>
            </a:r>
            <a:endParaRPr lang="ru-RU" sz="3600" dirty="0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449816" y="1415867"/>
            <a:ext cx="3055709" cy="4459052"/>
            <a:chOff x="179978" y="943447"/>
            <a:chExt cx="3055709" cy="4459052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2608" y="943447"/>
              <a:ext cx="2983079" cy="393335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2" name="TextBox 11"/>
            <p:cNvSpPr txBox="1"/>
            <p:nvPr/>
          </p:nvSpPr>
          <p:spPr>
            <a:xfrm>
              <a:off x="179978" y="5094726"/>
              <a:ext cx="2922220" cy="3077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hangingPunct="1"/>
              <a:r>
                <a:rPr lang="ru-RU" sz="1400" dirty="0">
                  <a:solidFill>
                    <a:schemeClr val="bg2">
                      <a:lumMod val="25000"/>
                    </a:schemeClr>
                  </a:solidFill>
                  <a:latin typeface="Bookman Old Style" panose="02050604050505020204" pitchFamily="18" charset="0"/>
                  <a:ea typeface="TimesNewRoman" panose="00000000000000000000" charset="0"/>
                  <a:cs typeface="Times New Roman" panose="02020603050405020304" pitchFamily="18" charset="0"/>
                </a:rPr>
                <a:t>АНО «Биосферные технологии»</a:t>
              </a:r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4528106" y="1409376"/>
            <a:ext cx="3442965" cy="4465543"/>
            <a:chOff x="4172797" y="943447"/>
            <a:chExt cx="3442965" cy="4465543"/>
          </a:xfrm>
        </p:grpSpPr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72797" y="943447"/>
              <a:ext cx="3442965" cy="40428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4" name="TextBox 13"/>
            <p:cNvSpPr txBox="1"/>
            <p:nvPr/>
          </p:nvSpPr>
          <p:spPr>
            <a:xfrm>
              <a:off x="4716642" y="5101217"/>
              <a:ext cx="2355273" cy="3077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ru-RU" sz="1400" dirty="0">
                  <a:solidFill>
                    <a:schemeClr val="bg2">
                      <a:lumMod val="25000"/>
                    </a:schemeClr>
                  </a:solidFill>
                  <a:latin typeface="Bookman Old Style" panose="02050604050505020204" pitchFamily="18" charset="0"/>
                  <a:ea typeface="TimesNewRoman" panose="00000000000000000000" charset="0"/>
                  <a:cs typeface="Times New Roman" panose="02020603050405020304" pitchFamily="18" charset="0"/>
                </a:rPr>
                <a:t>СООО «</a:t>
              </a:r>
              <a:r>
                <a:rPr lang="ru-RU" sz="1400" dirty="0" err="1">
                  <a:solidFill>
                    <a:schemeClr val="bg2">
                      <a:lumMod val="25000"/>
                    </a:schemeClr>
                  </a:solidFill>
                  <a:latin typeface="Bookman Old Style" panose="02050604050505020204" pitchFamily="18" charset="0"/>
                  <a:ea typeface="TimesNewRoman" panose="00000000000000000000" charset="0"/>
                  <a:cs typeface="Times New Roman" panose="02020603050405020304" pitchFamily="18" charset="0"/>
                </a:rPr>
                <a:t>СинерджиКом</a:t>
              </a:r>
              <a:r>
                <a:rPr lang="ru-RU" sz="1400" dirty="0">
                  <a:solidFill>
                    <a:schemeClr val="bg2">
                      <a:lumMod val="25000"/>
                    </a:schemeClr>
                  </a:solidFill>
                  <a:latin typeface="Bookman Old Style" panose="02050604050505020204" pitchFamily="18" charset="0"/>
                  <a:ea typeface="TimesNewRoman" panose="00000000000000000000" charset="0"/>
                  <a:cs typeface="Times New Roman" panose="02020603050405020304" pitchFamily="18" charset="0"/>
                </a:rPr>
                <a:t>»</a:t>
              </a: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8871073" y="1409376"/>
            <a:ext cx="2848600" cy="4462360"/>
            <a:chOff x="8552873" y="940138"/>
            <a:chExt cx="2848600" cy="4462360"/>
          </a:xfrm>
        </p:grpSpPr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A280818B-D7F8-40DF-99F3-C80D0D33B1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52873" y="940138"/>
              <a:ext cx="2848600" cy="404614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9" name="TextBox 18"/>
            <p:cNvSpPr txBox="1"/>
            <p:nvPr/>
          </p:nvSpPr>
          <p:spPr>
            <a:xfrm>
              <a:off x="8799536" y="5094725"/>
              <a:ext cx="2355273" cy="3077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ru-RU" sz="1400" dirty="0" smtClean="0">
                  <a:solidFill>
                    <a:schemeClr val="bg2">
                      <a:lumMod val="25000"/>
                    </a:schemeClr>
                  </a:solidFill>
                  <a:latin typeface="Bookman Old Style" panose="02050604050505020204" pitchFamily="18" charset="0"/>
                  <a:ea typeface="TimesNewRoman" panose="00000000000000000000" charset="0"/>
                  <a:cs typeface="Times New Roman" panose="02020603050405020304" pitchFamily="18" charset="0"/>
                </a:rPr>
                <a:t>ООО «БИФФ»</a:t>
              </a:r>
              <a:endParaRPr lang="ru-RU" sz="1400" dirty="0">
                <a:solidFill>
                  <a:schemeClr val="bg2">
                    <a:lumMod val="25000"/>
                  </a:schemeClr>
                </a:solidFill>
                <a:latin typeface="Bookman Old Style" panose="02050604050505020204" pitchFamily="18" charset="0"/>
                <a:ea typeface="TimesNewRoman" panose="00000000000000000000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132801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15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252608" y="72703"/>
            <a:ext cx="11993962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Команда </a:t>
            </a:r>
            <a:endParaRPr lang="ru-RU" sz="3600" dirty="0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52608" y="3350265"/>
            <a:ext cx="8636000" cy="17543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hangingPunct="1">
              <a:lnSpc>
                <a:spcPct val="150000"/>
              </a:lnSpc>
            </a:pPr>
            <a:r>
              <a:rPr lang="ru-RU" sz="2400" dirty="0" err="1">
                <a:solidFill>
                  <a:schemeClr val="bg2">
                    <a:lumMod val="25000"/>
                  </a:schemeClr>
                </a:solidFill>
                <a:latin typeface="Bookman Old Style" panose="02050604050505020204" pitchFamily="18" charset="0"/>
                <a:ea typeface="TimesNewRoman" panose="00000000000000000000" charset="0"/>
                <a:cs typeface="Times New Roman" panose="02020603050405020304" pitchFamily="18" charset="0"/>
              </a:rPr>
              <a:t>Оганисян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Bookman Old Style" panose="02050604050505020204" pitchFamily="18" charset="0"/>
                <a:ea typeface="TimesNewRoman" panose="00000000000000000000" charset="0"/>
                <a:cs typeface="Times New Roman" panose="02020603050405020304" pitchFamily="18" charset="0"/>
              </a:rPr>
              <a:t> Марина </a:t>
            </a:r>
            <a:r>
              <a:rPr lang="ru-RU" sz="2400" dirty="0" err="1">
                <a:solidFill>
                  <a:schemeClr val="bg2">
                    <a:lumMod val="25000"/>
                  </a:schemeClr>
                </a:solidFill>
                <a:latin typeface="Bookman Old Style" panose="02050604050505020204" pitchFamily="18" charset="0"/>
                <a:ea typeface="TimesNewRoman" panose="00000000000000000000" charset="0"/>
                <a:cs typeface="Times New Roman" panose="02020603050405020304" pitchFamily="18" charset="0"/>
              </a:rPr>
              <a:t>Мушегвона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Bookman Old Style" panose="02050604050505020204" pitchFamily="18" charset="0"/>
                <a:ea typeface="TimesNewRoman" panose="00000000000000000000" charset="0"/>
                <a:cs typeface="Times New Roman" panose="02020603050405020304" pitchFamily="18" charset="0"/>
              </a:rPr>
              <a:t> – руководитель проекта </a:t>
            </a:r>
          </a:p>
          <a:p>
            <a:pPr hangingPunct="1">
              <a:lnSpc>
                <a:spcPct val="150000"/>
              </a:lnSpc>
            </a:pPr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Bookman Old Style" panose="02050604050505020204" pitchFamily="18" charset="0"/>
                <a:ea typeface="TimesNewRoman" panose="00000000000000000000" charset="0"/>
                <a:cs typeface="Times New Roman" panose="02020603050405020304" pitchFamily="18" charset="0"/>
              </a:rPr>
              <a:t>Румянцева Евгения Вячеславовна – технолог </a:t>
            </a:r>
          </a:p>
          <a:p>
            <a:pPr hangingPunct="1">
              <a:lnSpc>
                <a:spcPct val="150000"/>
              </a:lnSpc>
            </a:pPr>
            <a:r>
              <a:rPr lang="ru-RU" sz="2400" dirty="0" err="1">
                <a:solidFill>
                  <a:schemeClr val="bg2">
                    <a:lumMod val="25000"/>
                  </a:schemeClr>
                </a:solidFill>
                <a:latin typeface="Bookman Old Style" panose="02050604050505020204" pitchFamily="18" charset="0"/>
                <a:ea typeface="TimesNewRoman" panose="00000000000000000000" charset="0"/>
                <a:cs typeface="Times New Roman" panose="02020603050405020304" pitchFamily="18" charset="0"/>
              </a:rPr>
              <a:t>Болгова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Bookman Old Style" panose="02050604050505020204" pitchFamily="18" charset="0"/>
                <a:ea typeface="TimesNewRoman" panose="00000000000000000000" charset="0"/>
                <a:cs typeface="Times New Roman" panose="02020603050405020304" pitchFamily="18" charset="0"/>
              </a:rPr>
              <a:t> Диана Владимировна – технолог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6583" y="1357300"/>
            <a:ext cx="8672946" cy="12003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hangingPunct="1">
              <a:lnSpc>
                <a:spcPct val="150000"/>
              </a:lnSpc>
            </a:pPr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Bookman Old Style" panose="02050604050505020204" pitchFamily="18" charset="0"/>
                <a:ea typeface="TimesNewRoman" panose="00000000000000000000" charset="0"/>
                <a:cs typeface="Times New Roman" panose="02020603050405020304" pitchFamily="18" charset="0"/>
              </a:rPr>
              <a:t>Ткачева Ирина Васильевна – научный наставник </a:t>
            </a:r>
          </a:p>
          <a:p>
            <a:pPr hangingPunct="1">
              <a:lnSpc>
                <a:spcPct val="150000"/>
              </a:lnSpc>
            </a:pPr>
            <a:r>
              <a:rPr lang="ru-RU" sz="2400" dirty="0" err="1">
                <a:solidFill>
                  <a:schemeClr val="bg2">
                    <a:lumMod val="25000"/>
                  </a:schemeClr>
                </a:solidFill>
                <a:latin typeface="Bookman Old Style" panose="02050604050505020204" pitchFamily="18" charset="0"/>
                <a:ea typeface="TimesNewRoman" panose="00000000000000000000" charset="0"/>
                <a:cs typeface="Times New Roman" panose="02020603050405020304" pitchFamily="18" charset="0"/>
              </a:rPr>
              <a:t>Поддубский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Bookman Old Style" panose="02050604050505020204" pitchFamily="18" charset="0"/>
                <a:ea typeface="TimesNewRoman" panose="00000000000000000000" charset="0"/>
                <a:cs typeface="Times New Roman" panose="02020603050405020304" pitchFamily="18" charset="0"/>
              </a:rPr>
              <a:t> Алексей Александрович – </a:t>
            </a:r>
            <a:r>
              <a:rPr lang="ru-RU" sz="2400" dirty="0" err="1">
                <a:solidFill>
                  <a:schemeClr val="bg2">
                    <a:lumMod val="25000"/>
                  </a:schemeClr>
                </a:solidFill>
                <a:latin typeface="Bookman Old Style" panose="02050604050505020204" pitchFamily="18" charset="0"/>
                <a:ea typeface="TimesNewRoman" panose="00000000000000000000" charset="0"/>
                <a:cs typeface="Times New Roman" panose="02020603050405020304" pitchFamily="18" charset="0"/>
              </a:rPr>
              <a:t>трекер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Bookman Old Style" panose="02050604050505020204" pitchFamily="18" charset="0"/>
                <a:ea typeface="TimesNewRoman" panose="00000000000000000000" charset="0"/>
                <a:cs typeface="Times New Roman" panose="02020603050405020304" pitchFamily="18" charset="0"/>
              </a:rPr>
              <a:t> проекта </a:t>
            </a:r>
          </a:p>
        </p:txBody>
      </p:sp>
    </p:spTree>
    <p:extLst>
      <p:ext uri="{BB962C8B-B14F-4D97-AF65-F5344CB8AC3E}">
        <p14:creationId xmlns:p14="http://schemas.microsoft.com/office/powerpoint/2010/main" val="254542803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>
                <a:solidFill>
                  <a:schemeClr val="tx1"/>
                </a:solidFill>
              </a:rPr>
              <a:t>СПАСИБО</a:t>
            </a:r>
            <a:r>
              <a:rPr dirty="0">
                <a:solidFill>
                  <a:schemeClr val="tx1"/>
                </a:solidFill>
              </a:rPr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err="1" smtClean="0">
                <a:solidFill>
                  <a:schemeClr val="tx1"/>
                </a:solidFill>
                <a:latin typeface="Gilroy-Light"/>
                <a:ea typeface="Gilroy-ExtraBold"/>
                <a:cs typeface="Gilroy-ExtraBold"/>
                <a:sym typeface="Gilroy-Light"/>
              </a:rPr>
              <a:t>Оганисян</a:t>
            </a:r>
            <a:r>
              <a:rPr lang="ru-RU" dirty="0" smtClean="0">
                <a:solidFill>
                  <a:schemeClr val="tx1"/>
                </a:solidFill>
                <a:latin typeface="Gilroy-Light"/>
                <a:ea typeface="Gilroy-ExtraBold"/>
                <a:cs typeface="Gilroy-ExtraBold"/>
                <a:sym typeface="Gilroy-Light"/>
              </a:rPr>
              <a:t> Марина </a:t>
            </a:r>
            <a:r>
              <a:rPr lang="ru-RU" dirty="0" err="1" smtClean="0">
                <a:solidFill>
                  <a:schemeClr val="tx1"/>
                </a:solidFill>
                <a:latin typeface="Gilroy-Light"/>
                <a:ea typeface="Gilroy-ExtraBold"/>
                <a:cs typeface="Gilroy-ExtraBold"/>
                <a:sym typeface="Gilroy-Light"/>
              </a:rPr>
              <a:t>Мушеговна</a:t>
            </a:r>
            <a:r>
              <a:rPr lang="ru-RU" dirty="0" smtClean="0">
                <a:solidFill>
                  <a:schemeClr val="tx1"/>
                </a:solidFill>
                <a:latin typeface="Gilroy-Light"/>
                <a:ea typeface="Gilroy-ExtraBold"/>
                <a:cs typeface="Gilroy-ExtraBold"/>
                <a:sym typeface="Gilroy-Light"/>
              </a:rPr>
              <a:t> </a:t>
            </a:r>
            <a:endParaRPr dirty="0">
              <a:solidFill>
                <a:schemeClr val="tx1"/>
              </a:solidFill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    </a:t>
            </a:r>
            <a:r>
              <a:rPr dirty="0" smtClean="0"/>
              <a:t>8 </a:t>
            </a:r>
            <a:r>
              <a:rPr lang="ru-RU" dirty="0" smtClean="0"/>
              <a:t>951 536 75 06</a:t>
            </a:r>
            <a:r>
              <a:rPr dirty="0" smtClean="0"/>
              <a:t> </a:t>
            </a: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    </a:t>
            </a:r>
            <a:r>
              <a:rPr lang="en-US" dirty="0" smtClean="0"/>
              <a:t>marina.oganisyan04@mail.ru</a:t>
            </a:r>
            <a:endParaRPr dirty="0"/>
          </a:p>
        </p:txBody>
      </p:sp>
      <p:pic>
        <p:nvPicPr>
          <p:cNvPr id="9" name="Изображение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10021" y="3924145"/>
            <a:ext cx="205458" cy="205819"/>
          </a:xfrm>
          <a:prstGeom prst="rect">
            <a:avLst/>
          </a:prstGeom>
        </p:spPr>
      </p:pic>
      <p:pic>
        <p:nvPicPr>
          <p:cNvPr id="10" name="Изображение 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556167" y="4437557"/>
            <a:ext cx="259312" cy="259767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3373</TotalTime>
  <Words>400</Words>
  <Application>Microsoft Office PowerPoint</Application>
  <PresentationFormat>Широкоэкранный</PresentationFormat>
  <Paragraphs>99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9" baseType="lpstr">
      <vt:lpstr>Arial</vt:lpstr>
      <vt:lpstr>Bookman Old Style</vt:lpstr>
      <vt:lpstr>Calibri</vt:lpstr>
      <vt:lpstr>Calibri Light</vt:lpstr>
      <vt:lpstr>Gilroy-Bold</vt:lpstr>
      <vt:lpstr>Gilroy-ExtraBold</vt:lpstr>
      <vt:lpstr>Gilroy-Light</vt:lpstr>
      <vt:lpstr>Helvetica</vt:lpstr>
      <vt:lpstr>Helvetica Neue</vt:lpstr>
      <vt:lpstr>Times New Roman</vt:lpstr>
      <vt:lpstr>TimesNewRoman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Personal</cp:lastModifiedBy>
  <cp:revision>41</cp:revision>
  <dcterms:modified xsi:type="dcterms:W3CDTF">2023-12-01T07:20:40Z</dcterms:modified>
</cp:coreProperties>
</file>