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6"/>
  </p:notesMasterIdLst>
  <p:sldIdLst>
    <p:sldId id="256" r:id="rId3"/>
    <p:sldId id="257" r:id="rId4"/>
    <p:sldId id="258" r:id="rId5"/>
  </p:sldIdLst>
  <p:sldSz cx="18288000" cy="10287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PT Sans" panose="020B0503020203020204" pitchFamily="34" charset="0"/>
      <p:regular r:id="rId11"/>
      <p:bold r:id="rId12"/>
      <p:italic r:id="rId13"/>
      <p:boldItalic r:id="rId14"/>
    </p:embeddedFont>
    <p:embeddedFont>
      <p:font typeface="Raleway" pitchFamily="2" charset="0"/>
      <p:regular r:id="rId15"/>
      <p:bold r:id="rId16"/>
      <p:italic r:id="rId17"/>
      <p:boldItalic r:id="rId18"/>
    </p:embeddedFont>
    <p:embeddedFont>
      <p:font typeface="Raleway Medium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338390-43DD-4FE5-AE68-F8B1B1779348}" v="22" dt="2022-04-27T05:40:47.347"/>
  </p1510:revLst>
</p1510:revInfo>
</file>

<file path=ppt/tableStyles.xml><?xml version="1.0" encoding="utf-8"?>
<a:tblStyleLst xmlns:a="http://schemas.openxmlformats.org/drawingml/2006/main" def="{00094BA2-068A-4C94-BFC0-AD78889285AF}">
  <a:tblStyle styleId="{00094BA2-068A-4C94-BFC0-AD78889285A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9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15.fntdata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0.fntdata"/><Relationship Id="rId20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9.fntdata"/><Relationship Id="rId23" Type="http://schemas.openxmlformats.org/officeDocument/2006/relationships/presProps" Target="presProps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font" Target="fonts/font16.fntdata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1e0d53ba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1e0d53ba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22f65f7df9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22f65f7df9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21b6e44576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КАРТА ЭКСПЕДИЦИИ</a:t>
            </a:r>
            <a:endParaRPr/>
          </a:p>
        </p:txBody>
      </p:sp>
      <p:sp>
        <p:nvSpPr>
          <p:cNvPr id="149" name="Google Shape;149;g121b6e44576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rtl="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rtl="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rtl="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rtl="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rtl="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457200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rtl="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rtl="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rtl="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rtl="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rtl="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121" name="Google Shape;121;p23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 rtl="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 rtl="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 rtl="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 rtl="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 rtl="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 rtl="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r" rtl="0">
              <a:buNone/>
              <a:defRPr sz="2000">
                <a:solidFill>
                  <a:schemeClr val="dk2"/>
                </a:solidFill>
              </a:defRPr>
            </a:lvl1pPr>
            <a:lvl2pPr lvl="1" algn="r" rtl="0">
              <a:buNone/>
              <a:defRPr sz="2000">
                <a:solidFill>
                  <a:schemeClr val="dk2"/>
                </a:solidFill>
              </a:defRPr>
            </a:lvl2pPr>
            <a:lvl3pPr lvl="2" algn="r" rtl="0">
              <a:buNone/>
              <a:defRPr sz="2000">
                <a:solidFill>
                  <a:schemeClr val="dk2"/>
                </a:solidFill>
              </a:defRPr>
            </a:lvl3pPr>
            <a:lvl4pPr lvl="3" algn="r" rtl="0">
              <a:buNone/>
              <a:defRPr sz="2000">
                <a:solidFill>
                  <a:schemeClr val="dk2"/>
                </a:solidFill>
              </a:defRPr>
            </a:lvl4pPr>
            <a:lvl5pPr lvl="4" algn="r" rtl="0">
              <a:buNone/>
              <a:defRPr sz="2000">
                <a:solidFill>
                  <a:schemeClr val="dk2"/>
                </a:solidFill>
              </a:defRPr>
            </a:lvl5pPr>
            <a:lvl6pPr lvl="5" algn="r" rtl="0">
              <a:buNone/>
              <a:defRPr sz="2000">
                <a:solidFill>
                  <a:schemeClr val="dk2"/>
                </a:solidFill>
              </a:defRPr>
            </a:lvl6pPr>
            <a:lvl7pPr lvl="6" algn="r" rtl="0">
              <a:buNone/>
              <a:defRPr sz="2000">
                <a:solidFill>
                  <a:schemeClr val="dk2"/>
                </a:solidFill>
              </a:defRPr>
            </a:lvl7pPr>
            <a:lvl8pPr lvl="7" algn="r" rtl="0">
              <a:buNone/>
              <a:defRPr sz="2000">
                <a:solidFill>
                  <a:schemeClr val="dk2"/>
                </a:solidFill>
              </a:defRPr>
            </a:lvl8pPr>
            <a:lvl9pPr lvl="8" algn="r" rtl="0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 descr="BLAC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64862" y="1505852"/>
            <a:ext cx="5358276" cy="2652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5"/>
          <p:cNvSpPr txBox="1"/>
          <p:nvPr/>
        </p:nvSpPr>
        <p:spPr>
          <a:xfrm>
            <a:off x="2971800" y="5186350"/>
            <a:ext cx="123444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3600" dirty="0" err="1"/>
              <a:t>Программа</a:t>
            </a:r>
            <a:r>
              <a:rPr lang="en-US" sz="3600" dirty="0"/>
              <a:t> </a:t>
            </a:r>
            <a:r>
              <a:rPr lang="en-US" sz="3600" dirty="0" err="1"/>
              <a:t>по</a:t>
            </a:r>
            <a:r>
              <a:rPr lang="en-US" sz="3600" dirty="0"/>
              <a:t> </a:t>
            </a:r>
            <a:r>
              <a:rPr lang="en-US" sz="3600" dirty="0" err="1"/>
              <a:t>подбору</a:t>
            </a:r>
            <a:r>
              <a:rPr lang="en-US" sz="3600" dirty="0"/>
              <a:t> </a:t>
            </a:r>
            <a:r>
              <a:rPr lang="en-US" sz="3600" dirty="0" err="1"/>
              <a:t>образовательного</a:t>
            </a:r>
            <a:r>
              <a:rPr lang="en-US" sz="3600" dirty="0"/>
              <a:t> </a:t>
            </a:r>
            <a:r>
              <a:rPr lang="en-US" sz="3600" dirty="0" err="1"/>
              <a:t>учреждения</a:t>
            </a:r>
            <a:r>
              <a:rPr lang="en-US" sz="3600" dirty="0"/>
              <a:t> </a:t>
            </a:r>
            <a:r>
              <a:rPr lang="en-US" sz="3600" dirty="0" err="1"/>
              <a:t>для</a:t>
            </a:r>
            <a:r>
              <a:rPr lang="en-US" sz="3600" dirty="0"/>
              <a:t> </a:t>
            </a:r>
            <a:r>
              <a:rPr lang="en-US" sz="3600" dirty="0" err="1"/>
              <a:t>дальнейшей</a:t>
            </a:r>
            <a:r>
              <a:rPr lang="en-US" sz="3600" dirty="0"/>
              <a:t> </a:t>
            </a:r>
            <a:r>
              <a:rPr lang="en-US" sz="3600" dirty="0" err="1"/>
              <a:t>учебы</a:t>
            </a:r>
            <a:r>
              <a:rPr lang="en-US" sz="3600" dirty="0"/>
              <a:t> </a:t>
            </a:r>
            <a:r>
              <a:rPr lang="en-US" sz="3600" dirty="0" err="1"/>
              <a:t>после</a:t>
            </a:r>
            <a:r>
              <a:rPr lang="en-US" sz="3600" dirty="0"/>
              <a:t> </a:t>
            </a:r>
            <a:r>
              <a:rPr lang="en-US" sz="3600" dirty="0" err="1"/>
              <a:t>школы</a:t>
            </a:r>
            <a:endParaRPr lang="ru-RU" dirty="0" err="1"/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600" dirty="0">
              <a:latin typeface="Raleway Medium"/>
              <a:ea typeface="Raleway Medium"/>
              <a:cs typeface="Raleway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/>
        </p:nvSpPr>
        <p:spPr>
          <a:xfrm>
            <a:off x="339550" y="1058900"/>
            <a:ext cx="96120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ru-RU" sz="3600" dirty="0">
                <a:latin typeface="PT Sans"/>
                <a:ea typeface="PT Sans"/>
                <a:cs typeface="PT Sans"/>
                <a:sym typeface="PT Sans"/>
              </a:rPr>
              <a:t>Куда-</a:t>
            </a:r>
            <a:r>
              <a:rPr lang="ru-RU" sz="3600" dirty="0" err="1">
                <a:latin typeface="PT Sans"/>
                <a:ea typeface="PT Sans"/>
                <a:cs typeface="PT Sans"/>
                <a:sym typeface="PT Sans"/>
              </a:rPr>
              <a:t>дальше.рф</a:t>
            </a:r>
            <a:endParaRPr sz="3600" i="0" u="none" strike="noStrike" cap="none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36" name="Google Shape;136;p26"/>
          <p:cNvSpPr txBox="1"/>
          <p:nvPr/>
        </p:nvSpPr>
        <p:spPr>
          <a:xfrm>
            <a:off x="288650" y="2753593"/>
            <a:ext cx="5047200" cy="50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Гипотеза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о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том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какую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п</a:t>
            </a:r>
            <a:r>
              <a:rPr lang="en-US" sz="1800" b="1" dirty="0" err="1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роблем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у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решаем</a:t>
            </a:r>
            <a:r>
              <a:rPr lang="en-US" sz="18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1800" b="1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i="1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Наш</a:t>
            </a:r>
            <a:r>
              <a:rPr lang="ru-RU" sz="1400" dirty="0">
                <a:latin typeface="Courier New"/>
                <a:ea typeface="Courier New"/>
                <a:cs typeface="Courier New"/>
                <a:sym typeface="Courier New"/>
              </a:rPr>
              <a:t>ими пользователями являются </a:t>
            </a:r>
            <a:r>
              <a:rPr lang="ru-RU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абитуриенты и школьники.</a:t>
            </a:r>
            <a:endParaRPr sz="140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Они х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о</a:t>
            </a:r>
            <a:r>
              <a:rPr lang="ru-RU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тят</a:t>
            </a:r>
            <a:r>
              <a:rPr lang="ru-RU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подобрать учебное заведение для дальнейшего обучения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но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не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мо</a:t>
            </a:r>
            <a:r>
              <a:rPr lang="ru-RU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гут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потому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что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u-RU" dirty="0">
                <a:latin typeface="Courier New"/>
                <a:ea typeface="Courier New"/>
                <a:cs typeface="Courier New"/>
                <a:sym typeface="Courier New"/>
              </a:rPr>
              <a:t>им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мешают</a:t>
            </a:r>
            <a:r>
              <a:rPr lang="ru-RU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:</a:t>
            </a:r>
            <a:r>
              <a:rPr lang="ru-RU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ограниченная вариативность подбора учебно</a:t>
            </a:r>
            <a:r>
              <a:rPr lang="ru-RU" dirty="0">
                <a:latin typeface="Courier New"/>
                <a:ea typeface="Courier New"/>
                <a:cs typeface="Courier New"/>
                <a:sym typeface="Courier New"/>
              </a:rPr>
              <a:t>й организации</a:t>
            </a:r>
            <a:r>
              <a:rPr lang="ru-RU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только по предметам, баллам ЕГЭ</a:t>
            </a:r>
            <a:r>
              <a:rPr lang="ru-RU" dirty="0">
                <a:latin typeface="Courier New"/>
                <a:ea typeface="Courier New"/>
                <a:cs typeface="Courier New"/>
                <a:sym typeface="Courier New"/>
              </a:rPr>
              <a:t> и\или по одному городу, а также требуется много времени на сбор и анализ информации об образовательных организациях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</a:t>
            </a:r>
            <a:r>
              <a:rPr lang="ru-RU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а существующие</a:t>
            </a:r>
            <a:r>
              <a:rPr lang="ru-RU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аналоги (</a:t>
            </a:r>
            <a:r>
              <a:rPr lang="en-US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postupi.online</a:t>
            </a:r>
            <a:r>
              <a:rPr lang="en-US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 vuzopedia.ru, ucheba.ru, </a:t>
            </a:r>
            <a:r>
              <a:rPr lang="ru-RU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поступай-</a:t>
            </a:r>
            <a:r>
              <a:rPr lang="ru-RU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правильно.рф</a:t>
            </a:r>
            <a:r>
              <a:rPr lang="ru-RU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lang="ru-RU" dirty="0">
                <a:latin typeface="Courier New"/>
                <a:ea typeface="Courier New"/>
                <a:cs typeface="Courier New"/>
                <a:sym typeface="Courier New"/>
              </a:rPr>
              <a:t>о</a:t>
            </a: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бладают</a:t>
            </a:r>
            <a:r>
              <a:rPr lang="ru-RU" dirty="0">
                <a:latin typeface="Courier New"/>
                <a:ea typeface="Courier New"/>
                <a:cs typeface="Courier New"/>
                <a:sym typeface="Courier New"/>
              </a:rPr>
              <a:t> только одним из критериев по подбору организации </a:t>
            </a: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и </a:t>
            </a:r>
            <a:r>
              <a:rPr lang="en-US" sz="1400" dirty="0" err="1">
                <a:latin typeface="Courier New"/>
                <a:ea typeface="Courier New"/>
                <a:cs typeface="Courier New"/>
                <a:sym typeface="Courier New"/>
              </a:rPr>
              <a:t>потому</a:t>
            </a: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 err="1">
                <a:latin typeface="Courier New"/>
                <a:ea typeface="Courier New"/>
                <a:cs typeface="Courier New"/>
                <a:sym typeface="Courier New"/>
              </a:rPr>
              <a:t>не</a:t>
            </a: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 err="1">
                <a:latin typeface="Courier New"/>
                <a:ea typeface="Courier New"/>
                <a:cs typeface="Courier New"/>
                <a:sym typeface="Courier New"/>
              </a:rPr>
              <a:t>позволяют</a:t>
            </a: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 err="1">
                <a:latin typeface="Courier New"/>
                <a:ea typeface="Courier New"/>
                <a:cs typeface="Courier New"/>
                <a:sym typeface="Courier New"/>
              </a:rPr>
              <a:t>эти</a:t>
            </a: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 err="1">
                <a:latin typeface="Courier New"/>
                <a:ea typeface="Courier New"/>
                <a:cs typeface="Courier New"/>
                <a:sym typeface="Courier New"/>
              </a:rPr>
              <a:t>барьеры</a:t>
            </a: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 err="1">
                <a:latin typeface="Courier New"/>
                <a:ea typeface="Courier New"/>
                <a:cs typeface="Courier New"/>
                <a:sym typeface="Courier New"/>
              </a:rPr>
              <a:t>преодолеть</a:t>
            </a: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.</a:t>
            </a:r>
            <a:endParaRPr sz="1400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37" name="Google Shape;137;p26"/>
          <p:cNvCxnSpPr/>
          <p:nvPr/>
        </p:nvCxnSpPr>
        <p:spPr>
          <a:xfrm>
            <a:off x="10478050" y="-12850"/>
            <a:ext cx="0" cy="10300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39" name="Google Shape;139;p26"/>
          <p:cNvSpPr txBox="1"/>
          <p:nvPr/>
        </p:nvSpPr>
        <p:spPr>
          <a:xfrm>
            <a:off x="10602500" y="83850"/>
            <a:ext cx="76152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PT Sans"/>
                <a:ea typeface="PT Sans"/>
                <a:cs typeface="PT Sans"/>
                <a:sym typeface="PT Sans"/>
              </a:rPr>
              <a:t>Пользователи и другие вовлеченные стороны: </a:t>
            </a:r>
            <a:endParaRPr sz="18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140" name="Google Shape;140;p26"/>
          <p:cNvGraphicFramePr/>
          <p:nvPr>
            <p:extLst>
              <p:ext uri="{D42A27DB-BD31-4B8C-83A1-F6EECF244321}">
                <p14:modId xmlns:p14="http://schemas.microsoft.com/office/powerpoint/2010/main" val="4193427374"/>
              </p:ext>
            </p:extLst>
          </p:nvPr>
        </p:nvGraphicFramePr>
        <p:xfrm>
          <a:off x="10754900" y="707770"/>
          <a:ext cx="7244450" cy="3998100"/>
        </p:xfrm>
        <a:graphic>
          <a:graphicData uri="http://schemas.openxmlformats.org/drawingml/2006/table">
            <a:tbl>
              <a:tblPr>
                <a:noFill/>
                <a:tableStyleId>{00094BA2-068A-4C94-BFC0-AD78889285AF}</a:tableStyleId>
              </a:tblPr>
              <a:tblGrid>
                <a:gridCol w="3075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0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sz="18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82850" marR="182850" marT="182850" marB="18285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хочет?</a:t>
                      </a:r>
                      <a:endParaRPr sz="18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82850" marR="182850" marT="182850" marB="18285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Абитуриент</a:t>
                      </a:r>
                      <a:endParaRPr sz="16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Подобрать подходящее ему по направлениям учебную организацию</a:t>
                      </a:r>
                      <a:endParaRPr sz="16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Школьники (5, 9, 10, 11 класса),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Студенты колледжей/техникумов</a:t>
                      </a:r>
                      <a:endParaRPr sz="16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Подобрать подходящее ему по направлениям учебную организацию.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Использовать сервис по подбору образовательной организации.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Иметь критерии для ориентирования при поиске образовательной организацию</a:t>
                      </a: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1" name="Google Shape;141;p26"/>
          <p:cNvSpPr txBox="1"/>
          <p:nvPr/>
        </p:nvSpPr>
        <p:spPr>
          <a:xfrm>
            <a:off x="339550" y="8346100"/>
            <a:ext cx="9035400" cy="1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1800" b="1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Цель</a:t>
            </a:r>
            <a:r>
              <a:rPr lang="en-US" sz="18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lang="ru-RU" sz="1800" b="1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ru-RU" sz="18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Разработать программу, позволяющую довольно быстро подобрать ему учебные заведения в выбранных городах и интересующих его направлений.</a:t>
            </a:r>
            <a:endParaRPr sz="18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10713200" y="5870300"/>
            <a:ext cx="7435800" cy="19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26"/>
          <p:cNvSpPr txBox="1"/>
          <p:nvPr/>
        </p:nvSpPr>
        <p:spPr>
          <a:xfrm>
            <a:off x="10754900" y="7281550"/>
            <a:ext cx="8200200" cy="13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latin typeface="PT Sans"/>
                <a:ea typeface="PT Sans"/>
                <a:cs typeface="PT Sans"/>
                <a:sym typeface="PT Sans"/>
              </a:rPr>
              <a:t>Образовательное учреждение:</a:t>
            </a:r>
            <a:endParaRPr sz="1600" b="1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44" name="Google Shape;144;p26"/>
          <p:cNvSpPr txBox="1"/>
          <p:nvPr/>
        </p:nvSpPr>
        <p:spPr>
          <a:xfrm>
            <a:off x="10574776" y="4587657"/>
            <a:ext cx="7756449" cy="3976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Команда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:</a:t>
            </a:r>
            <a:endParaRPr sz="1400" dirty="0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T Sans"/>
              <a:buAutoNum type="arabicPeriod"/>
            </a:pPr>
            <a:r>
              <a:rPr lang="ru-RU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Лысых Егор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– </a:t>
            </a:r>
            <a:r>
              <a:rPr lang="ru-RU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Team Leader</a:t>
            </a:r>
            <a:r>
              <a:rPr lang="ru-RU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(организация и управление проектом)</a:t>
            </a:r>
            <a:endParaRPr sz="18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T Sans"/>
              <a:buAutoNum type="arabicPeriod"/>
            </a:pPr>
            <a:r>
              <a:rPr lang="ru-RU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Цветков Григорий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– </a:t>
            </a:r>
            <a:r>
              <a:rPr lang="en-US" sz="1800" dirty="0">
                <a:solidFill>
                  <a:schemeClr val="dk2"/>
                </a:solidFill>
                <a:latin typeface="PT Sans"/>
              </a:rPr>
              <a:t>Back-end developer</a:t>
            </a:r>
            <a:r>
              <a:rPr lang="ru-RU" sz="1800" dirty="0">
                <a:solidFill>
                  <a:schemeClr val="dk2"/>
                </a:solidFill>
                <a:latin typeface="PT Sans"/>
              </a:rPr>
              <a:t> (разработчик программно-аппаратной части)</a:t>
            </a:r>
          </a:p>
          <a:p>
            <a:pPr marL="91440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T Sans"/>
              <a:buAutoNum type="arabicPeriod"/>
            </a:pPr>
            <a:r>
              <a:rPr lang="ru-RU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Шангин Михаил – </a:t>
            </a:r>
            <a:r>
              <a:rPr lang="en-US" sz="1800" dirty="0">
                <a:solidFill>
                  <a:schemeClr val="dk2"/>
                </a:solidFill>
                <a:latin typeface="PT Sans"/>
              </a:rPr>
              <a:t>Front-end developer</a:t>
            </a:r>
            <a:r>
              <a:rPr lang="ru-RU" sz="1800" dirty="0">
                <a:solidFill>
                  <a:schemeClr val="dk2"/>
                </a:solidFill>
                <a:latin typeface="PT Sans"/>
              </a:rPr>
              <a:t> (разработчик клиентской стороны интерфейса к аппаратной части)</a:t>
            </a:r>
            <a:endParaRPr lang="ru-RU" sz="1800" dirty="0">
              <a:solidFill>
                <a:schemeClr val="dk2"/>
              </a:solidFill>
              <a:latin typeface="PT Sans"/>
              <a:sym typeface="PT Sans"/>
            </a:endParaRPr>
          </a:p>
          <a:p>
            <a:pPr marL="91440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T Sans"/>
              <a:buAutoNum type="arabicPeriod"/>
            </a:pPr>
            <a:r>
              <a:rPr lang="ru-RU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Жуков Александр – Тестировщик (тестирование по и выявление ошибок, недостатков и составление баг-репортов)</a:t>
            </a:r>
            <a:endParaRPr sz="18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45" name="Google Shape;145;p26"/>
          <p:cNvSpPr txBox="1"/>
          <p:nvPr/>
        </p:nvSpPr>
        <p:spPr>
          <a:xfrm>
            <a:off x="339550" y="144500"/>
            <a:ext cx="96120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1">
                <a:latin typeface="PT Sans"/>
                <a:ea typeface="PT Sans"/>
                <a:cs typeface="PT Sans"/>
                <a:sym typeface="PT Sans"/>
              </a:rPr>
              <a:t>Паспорт проекта</a:t>
            </a:r>
            <a:endParaRPr sz="48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46" name="Google Shape;146;p26"/>
          <p:cNvSpPr txBox="1"/>
          <p:nvPr/>
        </p:nvSpPr>
        <p:spPr>
          <a:xfrm>
            <a:off x="5527576" y="2753593"/>
            <a:ext cx="5047200" cy="3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Какие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сейчас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есть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способы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решить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эту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проблему</a:t>
            </a:r>
            <a:r>
              <a:rPr lang="en-US" sz="18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1800" b="1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i="1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Courier New"/>
                <a:ea typeface="Courier New"/>
                <a:cs typeface="Courier New"/>
                <a:sym typeface="Courier New"/>
              </a:rPr>
              <a:t>- Пройти тест по </a:t>
            </a:r>
            <a:r>
              <a:rPr lang="ru-RU" dirty="0" err="1">
                <a:latin typeface="Courier New"/>
                <a:ea typeface="Courier New"/>
                <a:cs typeface="Courier New"/>
                <a:sym typeface="Courier New"/>
              </a:rPr>
              <a:t>проф.ориентации</a:t>
            </a:r>
            <a:r>
              <a:rPr lang="ru-RU" dirty="0"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dirty="0">
                <a:latin typeface="Courier New"/>
                <a:ea typeface="Courier New"/>
                <a:cs typeface="Courier New"/>
                <a:sym typeface="Courier New"/>
              </a:rPr>
              <a:t>Провести интервью между школьниками для улучшения проработки идея будущего проекта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;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dirty="0">
                <a:latin typeface="Courier New"/>
                <a:ea typeface="Courier New"/>
                <a:cs typeface="Courier New"/>
                <a:sym typeface="Courier New"/>
              </a:rPr>
              <a:t>Самостоятельный поиск и анализ информации об образовательных организациях;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dirty="0">
                <a:latin typeface="Courier New"/>
                <a:ea typeface="Courier New"/>
                <a:cs typeface="Courier New"/>
                <a:sym typeface="Courier New"/>
              </a:rPr>
              <a:t>Попросить помощи у родителей с выбором будущего места учебы;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dirty="0">
                <a:latin typeface="Courier New"/>
                <a:ea typeface="Courier New"/>
                <a:cs typeface="Courier New"/>
                <a:sym typeface="Courier New"/>
              </a:rPr>
              <a:t>Посетить сайты-аналоги, которые помогут подобрать образовательную организацию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B2FAC3-6DEF-402C-ADCA-4893588C07EE}"/>
              </a:ext>
            </a:extLst>
          </p:cNvPr>
          <p:cNvSpPr txBox="1"/>
          <p:nvPr/>
        </p:nvSpPr>
        <p:spPr>
          <a:xfrm>
            <a:off x="10519750" y="7788561"/>
            <a:ext cx="7756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АПОУ ВО «Вологодский колледж связи и информационных технологий»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1D24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/>
          <p:nvPr/>
        </p:nvSpPr>
        <p:spPr>
          <a:xfrm>
            <a:off x="9263250" y="289775"/>
            <a:ext cx="4265611" cy="9745117"/>
          </a:xfrm>
          <a:custGeom>
            <a:avLst/>
            <a:gdLst/>
            <a:ahLst/>
            <a:cxnLst/>
            <a:rect l="l" t="t" r="r" b="b"/>
            <a:pathLst>
              <a:path w="2721283" h="6236875" extrusionOk="0">
                <a:moveTo>
                  <a:pt x="2596823" y="6236875"/>
                </a:moveTo>
                <a:lnTo>
                  <a:pt x="124460" y="6236875"/>
                </a:lnTo>
                <a:cubicBezTo>
                  <a:pt x="55880" y="6236875"/>
                  <a:pt x="0" y="6180995"/>
                  <a:pt x="0" y="6112415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596823" y="0"/>
                </a:lnTo>
                <a:cubicBezTo>
                  <a:pt x="2665403" y="0"/>
                  <a:pt x="2721283" y="55880"/>
                  <a:pt x="2721283" y="124460"/>
                </a:cubicBezTo>
                <a:lnTo>
                  <a:pt x="2721283" y="6112415"/>
                </a:lnTo>
                <a:cubicBezTo>
                  <a:pt x="2721283" y="6180995"/>
                  <a:pt x="2665403" y="6236875"/>
                  <a:pt x="2596823" y="62368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4759175" y="1944673"/>
            <a:ext cx="4265611" cy="8092345"/>
          </a:xfrm>
          <a:custGeom>
            <a:avLst/>
            <a:gdLst/>
            <a:ahLst/>
            <a:cxnLst/>
            <a:rect l="l" t="t" r="r" b="b"/>
            <a:pathLst>
              <a:path w="2721283" h="6236875" extrusionOk="0">
                <a:moveTo>
                  <a:pt x="2596823" y="6236875"/>
                </a:moveTo>
                <a:lnTo>
                  <a:pt x="124460" y="6236875"/>
                </a:lnTo>
                <a:cubicBezTo>
                  <a:pt x="55880" y="6236875"/>
                  <a:pt x="0" y="6180995"/>
                  <a:pt x="0" y="6112415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596823" y="0"/>
                </a:lnTo>
                <a:cubicBezTo>
                  <a:pt x="2665403" y="0"/>
                  <a:pt x="2721283" y="55880"/>
                  <a:pt x="2721283" y="124460"/>
                </a:cubicBezTo>
                <a:lnTo>
                  <a:pt x="2721283" y="6112415"/>
                </a:lnTo>
                <a:cubicBezTo>
                  <a:pt x="2721283" y="6180995"/>
                  <a:pt x="2665403" y="6236875"/>
                  <a:pt x="2596823" y="62368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3" name="Google Shape;153;p27"/>
          <p:cNvSpPr/>
          <p:nvPr/>
        </p:nvSpPr>
        <p:spPr>
          <a:xfrm>
            <a:off x="245292" y="5383947"/>
            <a:ext cx="4265611" cy="4389247"/>
          </a:xfrm>
          <a:custGeom>
            <a:avLst/>
            <a:gdLst/>
            <a:ahLst/>
            <a:cxnLst/>
            <a:rect l="l" t="t" r="r" b="b"/>
            <a:pathLst>
              <a:path w="2721283" h="1979681" extrusionOk="0">
                <a:moveTo>
                  <a:pt x="2596823" y="1979681"/>
                </a:moveTo>
                <a:lnTo>
                  <a:pt x="124460" y="1979681"/>
                </a:lnTo>
                <a:cubicBezTo>
                  <a:pt x="55880" y="1979681"/>
                  <a:pt x="0" y="1923801"/>
                  <a:pt x="0" y="1855221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596823" y="0"/>
                </a:lnTo>
                <a:cubicBezTo>
                  <a:pt x="2665403" y="0"/>
                  <a:pt x="2721283" y="55880"/>
                  <a:pt x="2721283" y="124460"/>
                </a:cubicBezTo>
                <a:lnTo>
                  <a:pt x="2721283" y="1855221"/>
                </a:lnTo>
                <a:cubicBezTo>
                  <a:pt x="2721283" y="1923801"/>
                  <a:pt x="2665403" y="1979681"/>
                  <a:pt x="2596823" y="19796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4" name="Google Shape;154;p27"/>
          <p:cNvSpPr/>
          <p:nvPr/>
        </p:nvSpPr>
        <p:spPr>
          <a:xfrm>
            <a:off x="13767500" y="4787150"/>
            <a:ext cx="4265611" cy="2063817"/>
          </a:xfrm>
          <a:custGeom>
            <a:avLst/>
            <a:gdLst/>
            <a:ahLst/>
            <a:cxnLst/>
            <a:rect l="l" t="t" r="r" b="b"/>
            <a:pathLst>
              <a:path w="2721283" h="1979681" extrusionOk="0">
                <a:moveTo>
                  <a:pt x="2596823" y="1979681"/>
                </a:moveTo>
                <a:lnTo>
                  <a:pt x="124460" y="1979681"/>
                </a:lnTo>
                <a:cubicBezTo>
                  <a:pt x="55880" y="1979681"/>
                  <a:pt x="0" y="1923801"/>
                  <a:pt x="0" y="1855221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596823" y="0"/>
                </a:lnTo>
                <a:cubicBezTo>
                  <a:pt x="2665403" y="0"/>
                  <a:pt x="2721283" y="55880"/>
                  <a:pt x="2721283" y="124460"/>
                </a:cubicBezTo>
                <a:lnTo>
                  <a:pt x="2721283" y="1855221"/>
                </a:lnTo>
                <a:cubicBezTo>
                  <a:pt x="2721283" y="1923801"/>
                  <a:pt x="2665403" y="1979681"/>
                  <a:pt x="2596823" y="19796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5" name="Google Shape;155;p27"/>
          <p:cNvSpPr/>
          <p:nvPr/>
        </p:nvSpPr>
        <p:spPr>
          <a:xfrm>
            <a:off x="255050" y="1944676"/>
            <a:ext cx="4265611" cy="2842474"/>
          </a:xfrm>
          <a:custGeom>
            <a:avLst/>
            <a:gdLst/>
            <a:ahLst/>
            <a:cxnLst/>
            <a:rect l="l" t="t" r="r" b="b"/>
            <a:pathLst>
              <a:path w="2721283" h="3962250" extrusionOk="0">
                <a:moveTo>
                  <a:pt x="2596823" y="3962250"/>
                </a:moveTo>
                <a:lnTo>
                  <a:pt x="124460" y="3962250"/>
                </a:lnTo>
                <a:cubicBezTo>
                  <a:pt x="55880" y="3962250"/>
                  <a:pt x="0" y="3906370"/>
                  <a:pt x="0" y="383779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596823" y="0"/>
                </a:lnTo>
                <a:cubicBezTo>
                  <a:pt x="2665403" y="0"/>
                  <a:pt x="2721283" y="55880"/>
                  <a:pt x="2721283" y="124460"/>
                </a:cubicBezTo>
                <a:lnTo>
                  <a:pt x="2721283" y="3837790"/>
                </a:lnTo>
                <a:cubicBezTo>
                  <a:pt x="2721283" y="3906370"/>
                  <a:pt x="2665403" y="3962250"/>
                  <a:pt x="2596823" y="39622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56" name="Google Shape;156;p27"/>
          <p:cNvGrpSpPr/>
          <p:nvPr/>
        </p:nvGrpSpPr>
        <p:grpSpPr>
          <a:xfrm>
            <a:off x="5136693" y="2079800"/>
            <a:ext cx="3510517" cy="6598547"/>
            <a:chOff x="-292585" y="2366325"/>
            <a:chExt cx="4401901" cy="8798064"/>
          </a:xfrm>
        </p:grpSpPr>
        <p:sp>
          <p:nvSpPr>
            <p:cNvPr id="157" name="Google Shape;157;p27"/>
            <p:cNvSpPr txBox="1"/>
            <p:nvPr/>
          </p:nvSpPr>
          <p:spPr>
            <a:xfrm>
              <a:off x="-292585" y="3490492"/>
              <a:ext cx="4401900" cy="76738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500" dirty="0">
                  <a:latin typeface="Raleway"/>
                  <a:ea typeface="Raleway"/>
                  <a:cs typeface="Raleway"/>
                  <a:sym typeface="Raleway"/>
                </a:rPr>
                <a:t>Школьник или абитуриент хочет определиться с дальнейшим местом обучения:</a:t>
              </a:r>
              <a:endParaRPr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0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323852" marR="0" lvl="1" indent="-16192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Raleway"/>
                <a:buChar char="•"/>
              </a:pPr>
              <a:r>
                <a:rPr lang="ru-RU" sz="1500" dirty="0">
                  <a:latin typeface="Raleway"/>
                  <a:ea typeface="Raleway"/>
                  <a:cs typeface="Raleway"/>
                  <a:sym typeface="Raleway"/>
                </a:rPr>
                <a:t>Спрашивает у родных и знакомых совета;</a:t>
              </a:r>
              <a:endParaRPr lang="ru-RU"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323852" marR="0" lvl="1" indent="-16192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Raleway"/>
                <a:buChar char="•"/>
              </a:pPr>
              <a:r>
                <a:rPr lang="ru-RU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Спрашивает у преподавателей</a:t>
              </a:r>
            </a:p>
            <a:p>
              <a:pPr marL="323852" marR="0" lvl="1" indent="-16192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Raleway"/>
                <a:buChar char="•"/>
              </a:pPr>
              <a:r>
                <a:rPr lang="ru-RU" sz="1500" dirty="0">
                  <a:latin typeface="Raleway"/>
                  <a:ea typeface="Raleway"/>
                  <a:cs typeface="Raleway"/>
                  <a:sym typeface="Raleway"/>
                </a:rPr>
                <a:t>Собирает краткую информацию о тех местах, про которые ему сказали;</a:t>
              </a:r>
              <a:endParaRPr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323852" marR="0" lvl="1" indent="-16192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Raleway"/>
                <a:buChar char="•"/>
              </a:pPr>
              <a:r>
                <a:rPr lang="ru-RU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Продолжительное время он собирает и анализирует более обширную информацию об имеющихся в его городе колледжах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/</a:t>
              </a:r>
              <a:r>
                <a:rPr lang="ru-RU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техникумах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/</a:t>
              </a:r>
              <a:r>
                <a:rPr lang="ru-RU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ВУЗах</a:t>
              </a:r>
              <a:endParaRPr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323852" marR="0" lvl="1" indent="-16192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Raleway"/>
                <a:buChar char="•"/>
              </a:pPr>
              <a:r>
                <a:rPr lang="ru-RU" sz="1500" dirty="0">
                  <a:latin typeface="Raleway"/>
                  <a:ea typeface="Raleway"/>
                  <a:cs typeface="Raleway"/>
                  <a:sym typeface="Raleway"/>
                </a:rPr>
                <a:t>Из – за большого кол-ва информации и малого кол-ва различий между образовательными организациями человек не понимает куда идти</a:t>
              </a:r>
              <a:endParaRPr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323852" marR="0" lvl="1" indent="-16192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Raleway"/>
                <a:buChar char="•"/>
              </a:pPr>
              <a:r>
                <a:rPr lang="ru-RU" sz="1500" dirty="0">
                  <a:latin typeface="Raleway"/>
                  <a:ea typeface="Raleway"/>
                  <a:cs typeface="Raleway"/>
                  <a:sym typeface="Raleway"/>
                </a:rPr>
                <a:t>В итоге, выбирает место, которое ближе и о котором больше всего говорят</a:t>
              </a:r>
              <a:endParaRPr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0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58" name="Google Shape;158;p27"/>
            <p:cNvSpPr txBox="1"/>
            <p:nvPr/>
          </p:nvSpPr>
          <p:spPr>
            <a:xfrm>
              <a:off x="-292584" y="2366325"/>
              <a:ext cx="4401900" cy="94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3. </a:t>
              </a:r>
              <a:r>
                <a:rPr lang="en-US" sz="2300" b="1" i="0" u="none" strike="noStrike" cap="none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Как возникает проблема?</a:t>
              </a:r>
              <a:endParaRPr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59" name="Google Shape;159;p27"/>
          <p:cNvSpPr txBox="1"/>
          <p:nvPr/>
        </p:nvSpPr>
        <p:spPr>
          <a:xfrm>
            <a:off x="574836" y="5644727"/>
            <a:ext cx="3510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dirty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2. </a:t>
            </a:r>
            <a:r>
              <a:rPr lang="en-US" sz="2300" b="1" i="0" u="none" strike="noStrike" cap="none" dirty="0" err="1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Как</a:t>
            </a:r>
            <a:r>
              <a:rPr lang="en-US" sz="2300" b="1" i="0" u="none" strike="noStrike" cap="none" dirty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2300" b="1" i="0" u="none" strike="noStrike" cap="none" dirty="0" err="1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решают</a:t>
            </a:r>
            <a:r>
              <a:rPr lang="en-US" sz="2300" b="1" i="0" u="none" strike="noStrike" cap="none" dirty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2300" b="1" i="0" u="none" strike="noStrike" cap="none" dirty="0" err="1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проблему</a:t>
            </a:r>
            <a:r>
              <a:rPr lang="en-US" sz="2300" b="1" i="0" u="none" strike="noStrike" cap="none" dirty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2300" b="1" i="0" u="none" strike="noStrike" cap="none" dirty="0" err="1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сейчас</a:t>
            </a:r>
            <a:r>
              <a:rPr lang="en-US" sz="2300" b="1" i="0" u="none" strike="noStrike" cap="none" dirty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? 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0" name="Google Shape;160;p27"/>
          <p:cNvSpPr/>
          <p:nvPr/>
        </p:nvSpPr>
        <p:spPr>
          <a:xfrm>
            <a:off x="13767400" y="7205825"/>
            <a:ext cx="4265611" cy="2825995"/>
          </a:xfrm>
          <a:custGeom>
            <a:avLst/>
            <a:gdLst/>
            <a:ahLst/>
            <a:cxnLst/>
            <a:rect l="l" t="t" r="r" b="b"/>
            <a:pathLst>
              <a:path w="2721283" h="1979681" extrusionOk="0">
                <a:moveTo>
                  <a:pt x="2596823" y="1979681"/>
                </a:moveTo>
                <a:lnTo>
                  <a:pt x="124460" y="1979681"/>
                </a:lnTo>
                <a:cubicBezTo>
                  <a:pt x="55880" y="1979681"/>
                  <a:pt x="0" y="1923801"/>
                  <a:pt x="0" y="1855221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596823" y="0"/>
                </a:lnTo>
                <a:cubicBezTo>
                  <a:pt x="2665403" y="0"/>
                  <a:pt x="2721283" y="55880"/>
                  <a:pt x="2721283" y="124460"/>
                </a:cubicBezTo>
                <a:lnTo>
                  <a:pt x="2721283" y="1855221"/>
                </a:lnTo>
                <a:cubicBezTo>
                  <a:pt x="2721283" y="1923801"/>
                  <a:pt x="2665403" y="1979681"/>
                  <a:pt x="2596823" y="19796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61" name="Google Shape;161;p27"/>
          <p:cNvGrpSpPr/>
          <p:nvPr/>
        </p:nvGrpSpPr>
        <p:grpSpPr>
          <a:xfrm>
            <a:off x="425157" y="1966790"/>
            <a:ext cx="3925448" cy="2688489"/>
            <a:chOff x="-41335" y="811500"/>
            <a:chExt cx="5233930" cy="3218202"/>
          </a:xfrm>
        </p:grpSpPr>
        <p:sp>
          <p:nvSpPr>
            <p:cNvPr id="162" name="Google Shape;162;p27"/>
            <p:cNvSpPr txBox="1"/>
            <p:nvPr/>
          </p:nvSpPr>
          <p:spPr>
            <a:xfrm>
              <a:off x="-41335" y="1283147"/>
              <a:ext cx="5233930" cy="27465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Наш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ru-RU" sz="1500" b="1" dirty="0">
                  <a:latin typeface="Raleway"/>
                  <a:ea typeface="Raleway"/>
                  <a:cs typeface="Raleway"/>
                  <a:sym typeface="Raleway"/>
                </a:rPr>
                <a:t>школьник или абитуриент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b="1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хочет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ru-RU" sz="1500" dirty="0">
                  <a:latin typeface="Raleway"/>
                  <a:ea typeface="Raleway"/>
                  <a:cs typeface="Raleway"/>
                  <a:sym typeface="Raleway"/>
                </a:rPr>
                <a:t>определиться с местом дальнейшего обучения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,</a:t>
              </a:r>
              <a:r>
                <a:rPr lang="ru-RU" dirty="0"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но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b="1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не</a:t>
              </a:r>
              <a:r>
                <a:rPr lang="en-US" sz="1500" b="1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b="1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может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,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потому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что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ему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b="1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мешает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ru-RU" sz="1500" dirty="0">
                  <a:latin typeface="Raleway"/>
                  <a:ea typeface="Raleway"/>
                  <a:cs typeface="Raleway"/>
                  <a:sym typeface="Raleway"/>
                </a:rPr>
                <a:t>ограниченная вариативность подбора учебной организации только по предметам, баллам ЕГЭ и\или по одному городу.</a:t>
              </a:r>
              <a:endParaRPr dirty="0"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63" name="Google Shape;163;p27"/>
            <p:cNvSpPr txBox="1"/>
            <p:nvPr/>
          </p:nvSpPr>
          <p:spPr>
            <a:xfrm>
              <a:off x="-111" y="811500"/>
              <a:ext cx="4680899" cy="47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1. </a:t>
              </a:r>
              <a:r>
                <a:rPr lang="en-US" sz="2300" b="1" i="0" u="none" strike="noStrike" cap="none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Описание проблемы: </a:t>
              </a:r>
              <a:endParaRPr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64" name="Google Shape;164;p27"/>
          <p:cNvSpPr txBox="1"/>
          <p:nvPr/>
        </p:nvSpPr>
        <p:spPr>
          <a:xfrm>
            <a:off x="574295" y="6589560"/>
            <a:ext cx="3510600" cy="316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2000"/>
              </a:lnSpc>
            </a:pPr>
            <a:r>
              <a:rPr lang="ru-RU" sz="150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 данный момент все, кто ищет образовательную организацию для дальнейшего обучения используют сервисы с малым количеством критериев </a:t>
            </a:r>
            <a:r>
              <a:rPr lang="en-US" sz="1400" dirty="0" err="1">
                <a:latin typeface="Raleway"/>
                <a:ea typeface="Raleway"/>
                <a:cs typeface="Raleway"/>
                <a:sym typeface="Raleway"/>
              </a:rPr>
              <a:t>postupi.online</a:t>
            </a:r>
            <a:r>
              <a:rPr lang="en-US" sz="1400" dirty="0">
                <a:latin typeface="Raleway"/>
                <a:ea typeface="Raleway"/>
                <a:cs typeface="Raleway"/>
                <a:sym typeface="Raleway"/>
              </a:rPr>
              <a:t>, vuzopedia.ru, ucheba.ru, </a:t>
            </a:r>
            <a:r>
              <a:rPr lang="ru-RU" sz="1400" dirty="0">
                <a:latin typeface="Raleway"/>
                <a:ea typeface="Raleway"/>
                <a:cs typeface="Raleway"/>
                <a:sym typeface="Raleway"/>
              </a:rPr>
              <a:t>поступай-</a:t>
            </a:r>
            <a:r>
              <a:rPr lang="ru-RU" sz="1400" dirty="0" err="1">
                <a:latin typeface="Raleway"/>
                <a:ea typeface="Raleway"/>
                <a:cs typeface="Raleway"/>
                <a:sym typeface="Raleway"/>
              </a:rPr>
              <a:t>правильно.рф</a:t>
            </a:r>
            <a:r>
              <a:rPr lang="ru-RU" sz="1400" dirty="0">
                <a:latin typeface="Raleway"/>
                <a:ea typeface="Raleway"/>
                <a:cs typeface="Raleway"/>
                <a:sym typeface="Raleway"/>
              </a:rPr>
              <a:t>) или же вовсе сами ищут информацию о каждом отдельном ВУЗе / колледже и сравнивают вручную</a:t>
            </a:r>
            <a:endParaRPr lang="ru-RU" dirty="0"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65" name="Google Shape;165;p27"/>
          <p:cNvGrpSpPr/>
          <p:nvPr/>
        </p:nvGrpSpPr>
        <p:grpSpPr>
          <a:xfrm>
            <a:off x="14110399" y="3942675"/>
            <a:ext cx="3434401" cy="702500"/>
            <a:chOff x="-9" y="-9508"/>
            <a:chExt cx="4579201" cy="936667"/>
          </a:xfrm>
        </p:grpSpPr>
        <p:sp>
          <p:nvSpPr>
            <p:cNvPr id="166" name="Google Shape;166;p27"/>
            <p:cNvSpPr txBox="1"/>
            <p:nvPr/>
          </p:nvSpPr>
          <p:spPr>
            <a:xfrm>
              <a:off x="-9" y="619358"/>
              <a:ext cx="45792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i="0" u="none" strike="noStrike" cap="non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endParaRPr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67" name="Google Shape;167;p27"/>
            <p:cNvSpPr txBox="1"/>
            <p:nvPr/>
          </p:nvSpPr>
          <p:spPr>
            <a:xfrm>
              <a:off x="-8" y="-9508"/>
              <a:ext cx="4579200" cy="47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 i="0" u="none" strike="noStrike" cap="none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endParaRPr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68" name="Google Shape;168;p27"/>
          <p:cNvSpPr/>
          <p:nvPr/>
        </p:nvSpPr>
        <p:spPr>
          <a:xfrm>
            <a:off x="4759100" y="289775"/>
            <a:ext cx="4265611" cy="1415517"/>
          </a:xfrm>
          <a:custGeom>
            <a:avLst/>
            <a:gdLst/>
            <a:ahLst/>
            <a:cxnLst/>
            <a:rect l="l" t="t" r="r" b="b"/>
            <a:pathLst>
              <a:path w="2721283" h="2128597" extrusionOk="0">
                <a:moveTo>
                  <a:pt x="2596823" y="2128597"/>
                </a:moveTo>
                <a:lnTo>
                  <a:pt x="124460" y="2128597"/>
                </a:lnTo>
                <a:cubicBezTo>
                  <a:pt x="55880" y="2128597"/>
                  <a:pt x="0" y="2072717"/>
                  <a:pt x="0" y="2004137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596823" y="0"/>
                </a:lnTo>
                <a:cubicBezTo>
                  <a:pt x="2665403" y="0"/>
                  <a:pt x="2721283" y="55880"/>
                  <a:pt x="2721283" y="124460"/>
                </a:cubicBezTo>
                <a:lnTo>
                  <a:pt x="2721283" y="2004137"/>
                </a:lnTo>
                <a:cubicBezTo>
                  <a:pt x="2721283" y="2072717"/>
                  <a:pt x="2665403" y="2128597"/>
                  <a:pt x="2596823" y="21285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9" name="Google Shape;169;p27"/>
          <p:cNvSpPr txBox="1"/>
          <p:nvPr/>
        </p:nvSpPr>
        <p:spPr>
          <a:xfrm>
            <a:off x="5244974" y="830300"/>
            <a:ext cx="3072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1" dirty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Куда-</a:t>
            </a:r>
            <a:r>
              <a:rPr lang="ru-RU" sz="2300" b="1" dirty="0" err="1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дальше.рф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0" name="Google Shape;170;p27"/>
          <p:cNvSpPr/>
          <p:nvPr/>
        </p:nvSpPr>
        <p:spPr>
          <a:xfrm>
            <a:off x="13767500" y="289775"/>
            <a:ext cx="4265611" cy="4142482"/>
          </a:xfrm>
          <a:custGeom>
            <a:avLst/>
            <a:gdLst/>
            <a:ahLst/>
            <a:cxnLst/>
            <a:rect l="l" t="t" r="r" b="b"/>
            <a:pathLst>
              <a:path w="2721283" h="1979681" extrusionOk="0">
                <a:moveTo>
                  <a:pt x="2596823" y="1979681"/>
                </a:moveTo>
                <a:lnTo>
                  <a:pt x="124460" y="1979681"/>
                </a:lnTo>
                <a:cubicBezTo>
                  <a:pt x="55880" y="1979681"/>
                  <a:pt x="0" y="1923801"/>
                  <a:pt x="0" y="1855221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596823" y="0"/>
                </a:lnTo>
                <a:cubicBezTo>
                  <a:pt x="2665403" y="0"/>
                  <a:pt x="2721283" y="55880"/>
                  <a:pt x="2721283" y="124460"/>
                </a:cubicBezTo>
                <a:lnTo>
                  <a:pt x="2721283" y="1855221"/>
                </a:lnTo>
                <a:cubicBezTo>
                  <a:pt x="2721283" y="1923801"/>
                  <a:pt x="2665403" y="1979681"/>
                  <a:pt x="2596823" y="19796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71" name="Google Shape;171;p27"/>
          <p:cNvGrpSpPr/>
          <p:nvPr/>
        </p:nvGrpSpPr>
        <p:grpSpPr>
          <a:xfrm>
            <a:off x="13973674" y="7329604"/>
            <a:ext cx="3434400" cy="1455021"/>
            <a:chOff x="5887358" y="-9216589"/>
            <a:chExt cx="4579200" cy="1940029"/>
          </a:xfrm>
        </p:grpSpPr>
        <p:sp>
          <p:nvSpPr>
            <p:cNvPr id="172" name="Google Shape;172;p27"/>
            <p:cNvSpPr txBox="1"/>
            <p:nvPr/>
          </p:nvSpPr>
          <p:spPr>
            <a:xfrm>
              <a:off x="5887358" y="-8587689"/>
              <a:ext cx="4579200" cy="13111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Реализовать сервис подбора образовательной организации</a:t>
              </a:r>
              <a:br>
                <a:rPr lang="ru-RU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</a:br>
              <a:r>
                <a:rPr lang="ru-RU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хз</a:t>
              </a:r>
              <a:r>
                <a:rPr lang="ru-RU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, получится ли</a:t>
              </a:r>
              <a:endParaRPr dirty="0"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73" name="Google Shape;173;p27"/>
            <p:cNvSpPr txBox="1"/>
            <p:nvPr/>
          </p:nvSpPr>
          <p:spPr>
            <a:xfrm>
              <a:off x="5887358" y="-9216589"/>
              <a:ext cx="4579200" cy="47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7. </a:t>
              </a:r>
              <a:r>
                <a:rPr lang="en-US" sz="2300" b="1" i="0" u="none" strike="noStrike" cap="none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Цель</a:t>
              </a:r>
              <a:endParaRPr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74" name="Google Shape;174;p27"/>
          <p:cNvGrpSpPr/>
          <p:nvPr/>
        </p:nvGrpSpPr>
        <p:grpSpPr>
          <a:xfrm>
            <a:off x="13973674" y="4969862"/>
            <a:ext cx="3530363" cy="1850078"/>
            <a:chOff x="6055174" y="1706923"/>
            <a:chExt cx="4707150" cy="2466772"/>
          </a:xfrm>
        </p:grpSpPr>
        <p:sp>
          <p:nvSpPr>
            <p:cNvPr id="175" name="Google Shape;175;p27"/>
            <p:cNvSpPr txBox="1"/>
            <p:nvPr/>
          </p:nvSpPr>
          <p:spPr>
            <a:xfrm>
              <a:off x="6081425" y="2425523"/>
              <a:ext cx="4680899" cy="17481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В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отличи</a:t>
              </a:r>
              <a:r>
                <a:rPr lang="ru-RU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и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от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ru-RU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аналогов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,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наш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продукт</a:t>
              </a:r>
              <a:r>
                <a:rPr lang="ru-RU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имеет большую вариативност</a:t>
              </a:r>
              <a:r>
                <a:rPr lang="ru-RU" sz="1500" dirty="0">
                  <a:latin typeface="Raleway"/>
                  <a:ea typeface="Raleway"/>
                  <a:cs typeface="Raleway"/>
                  <a:sym typeface="Raleway"/>
                </a:rPr>
                <a:t>ь подбора образовательной организации</a:t>
              </a:r>
              <a:endParaRPr dirty="0"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76" name="Google Shape;176;p27"/>
            <p:cNvSpPr txBox="1"/>
            <p:nvPr/>
          </p:nvSpPr>
          <p:spPr>
            <a:xfrm>
              <a:off x="6055174" y="1706923"/>
              <a:ext cx="4680900" cy="47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6. </a:t>
              </a:r>
              <a:r>
                <a:rPr lang="en-US" sz="2300" b="1" i="0" u="none" strike="noStrike" cap="none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Чем вы лучше?</a:t>
              </a:r>
              <a:endParaRPr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77" name="Google Shape;177;p27"/>
          <p:cNvSpPr txBox="1"/>
          <p:nvPr/>
        </p:nvSpPr>
        <p:spPr>
          <a:xfrm>
            <a:off x="331875" y="237650"/>
            <a:ext cx="45702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dirty="0" err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Карта</a:t>
            </a:r>
            <a:r>
              <a:rPr lang="en-US" sz="50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5000" b="1" dirty="0" err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экспедиции</a:t>
            </a:r>
            <a:endParaRPr sz="50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78" name="Google Shape;178;p27"/>
          <p:cNvGrpSpPr/>
          <p:nvPr/>
        </p:nvGrpSpPr>
        <p:grpSpPr>
          <a:xfrm>
            <a:off x="9452050" y="411213"/>
            <a:ext cx="3812951" cy="997625"/>
            <a:chOff x="5847574" y="-3948310"/>
            <a:chExt cx="4694018" cy="1330167"/>
          </a:xfrm>
        </p:grpSpPr>
        <p:sp>
          <p:nvSpPr>
            <p:cNvPr id="179" name="Google Shape;179;p27"/>
            <p:cNvSpPr txBox="1"/>
            <p:nvPr/>
          </p:nvSpPr>
          <p:spPr>
            <a:xfrm>
              <a:off x="5860692" y="-2905543"/>
              <a:ext cx="4680900" cy="28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0" name="Google Shape;180;p27"/>
            <p:cNvSpPr txBox="1"/>
            <p:nvPr/>
          </p:nvSpPr>
          <p:spPr>
            <a:xfrm>
              <a:off x="5847574" y="-3948310"/>
              <a:ext cx="4680900" cy="108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 dirty="0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4. </a:t>
              </a:r>
              <a:r>
                <a:rPr lang="en-US" sz="2300" b="1" dirty="0" err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Как</a:t>
              </a:r>
              <a:r>
                <a:rPr lang="en-US" sz="2300" b="1" dirty="0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2300" b="1" dirty="0" err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проблема</a:t>
              </a:r>
              <a:r>
                <a:rPr lang="en-US" sz="2300" b="1" dirty="0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 будет </a:t>
              </a:r>
              <a:r>
                <a:rPr lang="en-US" sz="2300" b="1" dirty="0" err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решаться</a:t>
              </a:r>
              <a:r>
                <a:rPr lang="en-US" sz="2300" b="1" dirty="0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2300" b="1" dirty="0" err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теперь</a:t>
              </a:r>
              <a:r>
                <a:rPr lang="en-US" sz="2300" b="1" dirty="0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? </a:t>
              </a:r>
              <a:endParaRPr dirty="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81" name="Google Shape;181;p27"/>
          <p:cNvGrpSpPr/>
          <p:nvPr/>
        </p:nvGrpSpPr>
        <p:grpSpPr>
          <a:xfrm>
            <a:off x="13973674" y="411214"/>
            <a:ext cx="3647400" cy="3315409"/>
            <a:chOff x="-680959" y="-9118516"/>
            <a:chExt cx="4863200" cy="4420546"/>
          </a:xfrm>
        </p:grpSpPr>
        <p:sp>
          <p:nvSpPr>
            <p:cNvPr id="182" name="Google Shape;182;p27"/>
            <p:cNvSpPr txBox="1"/>
            <p:nvPr/>
          </p:nvSpPr>
          <p:spPr>
            <a:xfrm>
              <a:off x="-498659" y="-8194312"/>
              <a:ext cx="4680900" cy="34963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Для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ru-RU" sz="1500" dirty="0">
                  <a:latin typeface="Raleway"/>
                  <a:ea typeface="Raleway"/>
                  <a:cs typeface="Raleway"/>
                  <a:sym typeface="Raleway"/>
                </a:rPr>
                <a:t>пользователей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,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которы</a:t>
              </a:r>
              <a:r>
                <a:rPr lang="ru-RU" sz="1500" dirty="0">
                  <a:latin typeface="Raleway"/>
                  <a:ea typeface="Raleway"/>
                  <a:cs typeface="Raleway"/>
                  <a:sym typeface="Raleway"/>
                </a:rPr>
                <a:t>е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ru-RU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хотят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ru-RU" sz="1500" dirty="0">
                  <a:latin typeface="Raleway"/>
                  <a:ea typeface="Raleway"/>
                  <a:cs typeface="Raleway"/>
                  <a:sym typeface="Raleway"/>
                </a:rPr>
                <a:t>найти лучший вариант образовательной организации за короткое время.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Наш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ru-RU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сервис куда-</a:t>
              </a:r>
              <a:r>
                <a:rPr lang="ru-RU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дальше.рф</a:t>
              </a:r>
              <a:r>
                <a:rPr lang="ru-RU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будет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выполнять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ru-RU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подбор образовательной организации по выбранным пользователем критериям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. </a:t>
              </a:r>
              <a:endParaRPr dirty="0"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3" name="Google Shape;183;p27"/>
            <p:cNvSpPr txBox="1"/>
            <p:nvPr/>
          </p:nvSpPr>
          <p:spPr>
            <a:xfrm>
              <a:off x="-680959" y="-9118516"/>
              <a:ext cx="4680900" cy="47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5. </a:t>
              </a:r>
              <a:r>
                <a:rPr lang="en-US" sz="2300" b="1" i="0" u="none" strike="noStrike" cap="none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Наше решение</a:t>
              </a:r>
              <a:endParaRPr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84" name="Google Shape;184;p27"/>
          <p:cNvSpPr txBox="1"/>
          <p:nvPr/>
        </p:nvSpPr>
        <p:spPr>
          <a:xfrm>
            <a:off x="9452050" y="1473990"/>
            <a:ext cx="3802500" cy="5062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latin typeface="Raleway"/>
                <a:ea typeface="Raleway"/>
                <a:cs typeface="Raleway"/>
                <a:sym typeface="Raleway"/>
              </a:rPr>
              <a:t>Школьник или абитуриент хочет определиться с дальнейшим местом обучения:</a:t>
            </a:r>
            <a:endParaRPr lang="ru-RU">
              <a:latin typeface="Raleway"/>
              <a:ea typeface="Raleway"/>
              <a:cs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</a:endParaRPr>
          </a:p>
          <a:p>
            <a:pPr marL="323850" marR="0" lvl="1" indent="-1619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aleway"/>
              <a:buChar char="•"/>
            </a:pPr>
            <a:r>
              <a:rPr lang="ru-RU" sz="1500" dirty="0">
                <a:latin typeface="Raleway"/>
                <a:ea typeface="Raleway"/>
                <a:cs typeface="Raleway"/>
                <a:sym typeface="Raleway"/>
              </a:rPr>
              <a:t>Спрашивает у Преподавателей совета о хороших местах обучения;</a:t>
            </a:r>
            <a:endParaRPr lang="ru-RU">
              <a:latin typeface="Raleway"/>
              <a:ea typeface="Raleway"/>
              <a:cs typeface="Raleway"/>
            </a:endParaRPr>
          </a:p>
          <a:p>
            <a:pPr marL="323850" marR="0" lvl="1" indent="-1619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aleway"/>
              <a:buChar char="•"/>
            </a:pPr>
            <a:r>
              <a:rPr lang="ru-RU" sz="150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Заходит на наш сервис</a:t>
            </a:r>
            <a:endParaRPr lang="ru-RU" sz="150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</a:endParaRPr>
          </a:p>
          <a:p>
            <a:pPr marL="323850" marR="0" lvl="1" indent="-1619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aleway"/>
              <a:buChar char="•"/>
            </a:pPr>
            <a:r>
              <a:rPr lang="ru-RU" sz="1500" dirty="0">
                <a:latin typeface="Raleway"/>
                <a:ea typeface="Raleway"/>
                <a:cs typeface="Raleway"/>
                <a:sym typeface="Raleway"/>
              </a:rPr>
              <a:t>Выбирает те критерии, которые для него важны</a:t>
            </a:r>
            <a:endParaRPr lang="ru-RU">
              <a:latin typeface="Raleway"/>
              <a:ea typeface="Raleway"/>
              <a:cs typeface="Raleway"/>
            </a:endParaRPr>
          </a:p>
          <a:p>
            <a:pPr marL="323850" marR="0" lvl="1" indent="-1619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aleway"/>
              <a:buChar char="•"/>
            </a:pPr>
            <a:r>
              <a:rPr lang="ru-RU" sz="150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Получает структурированный список образовательных организаций, в котором кратко изложена вся нужная информация, по которой легко сравнивать образовательные организации</a:t>
            </a:r>
            <a:endParaRPr lang="ru-RU">
              <a:latin typeface="Raleway"/>
              <a:ea typeface="Raleway"/>
              <a:cs typeface="Raleway"/>
            </a:endParaRPr>
          </a:p>
          <a:p>
            <a:pPr marL="323850" marR="0" lvl="1" indent="-1619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aleway"/>
              <a:buChar char="•"/>
            </a:pPr>
            <a:r>
              <a:rPr lang="ru-RU" sz="1500" dirty="0">
                <a:latin typeface="Raleway"/>
                <a:ea typeface="Raleway"/>
                <a:cs typeface="Raleway"/>
                <a:sym typeface="Raleway"/>
              </a:rPr>
              <a:t>(гос. Организация или частная, с дипломом или без, расположение, преподавательский состав и их опыт, награды организации на олимпиадах и </a:t>
            </a:r>
            <a:r>
              <a:rPr lang="ru-RU" sz="1500" dirty="0" err="1">
                <a:latin typeface="Raleway"/>
                <a:ea typeface="Raleway"/>
                <a:cs typeface="Raleway"/>
                <a:sym typeface="Raleway"/>
              </a:rPr>
              <a:t>тд</a:t>
            </a:r>
            <a:r>
              <a:rPr lang="ru-RU" sz="1500" dirty="0">
                <a:latin typeface="Raleway"/>
                <a:ea typeface="Raleway"/>
                <a:cs typeface="Raleway"/>
                <a:sym typeface="Raleway"/>
              </a:rPr>
              <a:t>.)</a:t>
            </a:r>
            <a:endParaRPr lang="ru-RU">
              <a:latin typeface="Raleway"/>
              <a:ea typeface="Raleway"/>
              <a:cs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678</Words>
  <Application>Microsoft Office PowerPoint</Application>
  <PresentationFormat>Произвольный</PresentationFormat>
  <Paragraphs>79</Paragraphs>
  <Slides>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Office Theme</vt:lpstr>
      <vt:lpstr>Simple Light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Svift Martin</cp:lastModifiedBy>
  <cp:revision>19</cp:revision>
  <dcterms:modified xsi:type="dcterms:W3CDTF">2022-04-27T05:40:57Z</dcterms:modified>
</cp:coreProperties>
</file>