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7" y="1681162"/>
            <a:ext cx="5157785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7" y="2505073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3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198" y="18256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-22564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 bwMode="auto">
          <a:xfrm>
            <a:off x="732728" y="2482812"/>
            <a:ext cx="3848808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ТюмГУ Teams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429000"/>
            <a:ext cx="379116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0" i="0" u="none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Замещение MS Teams для ТюмГУ</a:t>
            </a:r>
            <a:endParaRPr sz="2000" b="0" i="0" u="none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867985" name="Прямоугольник 8"/>
          <p:cNvSpPr/>
          <p:nvPr/>
        </p:nvSpPr>
        <p:spPr bwMode="auto">
          <a:xfrm flipH="0" flipV="0">
            <a:off x="4360971" y="3617937"/>
            <a:ext cx="2035778" cy="2085014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0" name="Группа 19"/>
          <p:cNvGrpSpPr/>
          <p:nvPr/>
        </p:nvGrpSpPr>
        <p:grpSpPr bwMode="auto">
          <a:xfrm>
            <a:off x="-838" y="1530"/>
            <a:ext cx="12191999" cy="783952"/>
            <a:chOff x="0" y="0"/>
            <a:chExt cx="12191999" cy="783952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64611" y="316592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364611" y="388756"/>
              <a:ext cx="255597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 flipH="0" flipV="0">
            <a:off x="528857" y="2293379"/>
            <a:ext cx="2420795" cy="1735692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529216" y="4687992"/>
            <a:ext cx="2452948" cy="609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Босоногова Полина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3071021" y="2753466"/>
            <a:ext cx="2334477" cy="731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400" b="1">
                <a:latin typeface="Arial"/>
                <a:cs typeface="Arial"/>
              </a:rPr>
              <a:t>Хисамов Роман</a:t>
            </a:r>
            <a:endParaRPr sz="1400" b="1">
              <a:latin typeface="Arial"/>
              <a:cs typeface="Arial"/>
            </a:endParaRPr>
          </a:p>
          <a:p>
            <a:pPr lvl="0" algn="ctr">
              <a:defRPr/>
            </a:pPr>
            <a:r>
              <a:rPr lang="ru-RU" sz="1400">
                <a:latin typeface="Arial"/>
                <a:cs typeface="Arial"/>
              </a:rPr>
              <a:t>консультант по технической части</a:t>
            </a:r>
            <a:endParaRPr sz="1400"/>
          </a:p>
        </p:txBody>
      </p:sp>
      <p:sp>
        <p:nvSpPr>
          <p:cNvPr id="14" name="TextBox 13"/>
          <p:cNvSpPr txBox="1"/>
          <p:nvPr/>
        </p:nvSpPr>
        <p:spPr bwMode="auto">
          <a:xfrm flipH="0" flipV="0">
            <a:off x="3674928" y="5788676"/>
            <a:ext cx="3194440" cy="94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sz="1400" b="1"/>
              <a:t>Раздорская Ольга </a:t>
            </a:r>
            <a:endParaRPr sz="1400" b="1"/>
          </a:p>
          <a:p>
            <a:pPr algn="ctr">
              <a:defRPr/>
            </a:pPr>
            <a:r>
              <a:rPr sz="1400"/>
              <a:t>генерация идеи,</a:t>
            </a:r>
            <a:endParaRPr sz="1400"/>
          </a:p>
          <a:p>
            <a:pPr algn="ctr">
              <a:defRPr/>
            </a:pPr>
            <a:r>
              <a:rPr sz="1400"/>
              <a:t>создание и реализация плана</a:t>
            </a:r>
            <a:endParaRPr sz="1400"/>
          </a:p>
          <a:p>
            <a:pPr algn="ctr">
              <a:defRPr/>
            </a:pPr>
            <a:endParaRPr sz="140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556023" y="2110320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 rot="0">
            <a:off x="8300115" y="6105672"/>
            <a:ext cx="1942743" cy="7928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Зембровская Диана</a:t>
            </a:r>
            <a:endParaRPr sz="1400"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дизайнер</a:t>
            </a:r>
            <a:endParaRPr sz="140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927144" y="2626305"/>
            <a:ext cx="1830839" cy="7318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Корзунин Арсений</a:t>
            </a:r>
            <a:endParaRPr sz="1400"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специалист по </a:t>
            </a:r>
            <a:endParaRPr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анализу данных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86789808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23874" y="2209739"/>
            <a:ext cx="2425779" cy="1819334"/>
          </a:xfrm>
          <a:prstGeom prst="rect">
            <a:avLst/>
          </a:prstGeom>
        </p:spPr>
      </p:pic>
      <p:sp>
        <p:nvSpPr>
          <p:cNvPr id="1260501894" name="Прямоугольник 8"/>
          <p:cNvSpPr/>
          <p:nvPr/>
        </p:nvSpPr>
        <p:spPr bwMode="auto">
          <a:xfrm flipH="0" flipV="0">
            <a:off x="3379334" y="868766"/>
            <a:ext cx="1717848" cy="171182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77089454" name="Прямоугольник 8"/>
          <p:cNvSpPr/>
          <p:nvPr/>
        </p:nvSpPr>
        <p:spPr bwMode="auto">
          <a:xfrm flipH="0" flipV="0">
            <a:off x="8358932" y="3958808"/>
            <a:ext cx="1944856" cy="206832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9271357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239189" y="3934932"/>
            <a:ext cx="2064598" cy="2085014"/>
          </a:xfrm>
          <a:prstGeom prst="rect">
            <a:avLst/>
          </a:prstGeom>
        </p:spPr>
      </p:pic>
      <p:pic>
        <p:nvPicPr>
          <p:cNvPr id="213359054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137964" y="3617937"/>
            <a:ext cx="2268371" cy="2106734"/>
          </a:xfrm>
          <a:prstGeom prst="rect">
            <a:avLst/>
          </a:prstGeom>
        </p:spPr>
      </p:pic>
      <p:sp>
        <p:nvSpPr>
          <p:cNvPr id="268340405" name="Прямоугольник 8"/>
          <p:cNvSpPr/>
          <p:nvPr/>
        </p:nvSpPr>
        <p:spPr bwMode="auto">
          <a:xfrm flipH="0" flipV="0">
            <a:off x="9120931" y="721332"/>
            <a:ext cx="1443267" cy="1628277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65377939" name=""/>
          <p:cNvPicPr>
            <a:picLocks noChangeAspect="1"/>
          </p:cNvPicPr>
          <p:nvPr/>
        </p:nvPicPr>
        <p:blipFill>
          <a:blip r:embed="rId5"/>
          <a:srcRect l="0" t="13957" r="0" b="0"/>
          <a:stretch/>
        </p:blipFill>
        <p:spPr bwMode="auto">
          <a:xfrm flipH="0" flipV="0">
            <a:off x="9120931" y="721332"/>
            <a:ext cx="1443267" cy="1628278"/>
          </a:xfrm>
          <a:prstGeom prst="rect">
            <a:avLst/>
          </a:prstGeom>
        </p:spPr>
      </p:pic>
      <p:pic>
        <p:nvPicPr>
          <p:cNvPr id="1916315498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3379334" y="847125"/>
            <a:ext cx="1717848" cy="1755106"/>
          </a:xfrm>
          <a:prstGeom prst="rect">
            <a:avLst/>
          </a:prstGeom>
        </p:spPr>
      </p:pic>
      <p:sp>
        <p:nvSpPr>
          <p:cNvPr id="438650609" name="Прямоугольник 8"/>
          <p:cNvSpPr/>
          <p:nvPr/>
        </p:nvSpPr>
        <p:spPr bwMode="auto">
          <a:xfrm flipH="0" flipV="0">
            <a:off x="5907449" y="742975"/>
            <a:ext cx="1779288" cy="188333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45825927" name=""/>
          <p:cNvPicPr>
            <a:picLocks noChangeAspect="1"/>
          </p:cNvPicPr>
          <p:nvPr/>
        </p:nvPicPr>
        <p:blipFill>
          <a:blip r:embed="rId7"/>
          <a:srcRect l="0" t="0" r="0" b="21230"/>
          <a:stretch/>
        </p:blipFill>
        <p:spPr bwMode="auto">
          <a:xfrm flipH="0" flipV="0">
            <a:off x="5827385" y="673539"/>
            <a:ext cx="1859352" cy="1952767"/>
          </a:xfrm>
          <a:prstGeom prst="rect">
            <a:avLst/>
          </a:prstGeom>
        </p:spPr>
      </p:pic>
      <p:sp>
        <p:nvSpPr>
          <p:cNvPr id="2095499435" name="TextBox 15"/>
          <p:cNvSpPr txBox="1"/>
          <p:nvPr/>
        </p:nvSpPr>
        <p:spPr bwMode="auto">
          <a:xfrm>
            <a:off x="5811106" y="2795283"/>
            <a:ext cx="1975212" cy="73187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Самусенко Дмитрий</a:t>
            </a:r>
            <a:endParaRPr sz="1400"/>
          </a:p>
          <a:p>
            <a:pPr>
              <a:defRPr/>
            </a:pPr>
            <a:r>
              <a:rPr sz="1400"/>
              <a:t>       консультант по</a:t>
            </a:r>
            <a:br>
              <a:rPr sz="1400"/>
            </a:br>
            <a:r>
              <a:rPr sz="1400"/>
              <a:t>   </a:t>
            </a:r>
            <a:r>
              <a:rPr sz="1400"/>
              <a:t> технической части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327870" y="1319508"/>
            <a:ext cx="5628502" cy="493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Carlito"/>
                <a:ea typeface="Carlito"/>
                <a:cs typeface="Carlito"/>
              </a:rPr>
              <a:t>Проблема</a:t>
            </a:r>
            <a:r>
              <a:rPr lang="ru-RU" b="1">
                <a:latin typeface="Carlito"/>
                <a:ea typeface="Carlito"/>
                <a:cs typeface="Carlito"/>
              </a:rPr>
              <a:t>:</a:t>
            </a:r>
            <a:endParaRPr b="1">
              <a:latin typeface="Carlito"/>
              <a:cs typeface="Carlito"/>
            </a:endParaRPr>
          </a:p>
          <a:p>
            <a:pPr>
              <a:defRPr/>
            </a:pPr>
            <a:r>
              <a:rPr sz="2000" b="0" i="0" u="none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Согласно опросу, больше половины студентов ТюмГУ не готовы использовать более трех сервисов для учебы после ухода Microsoft Teams.</a:t>
            </a:r>
            <a:r>
              <a:rPr sz="20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Организация рабочего места во всех сервисах, необходимых для учебы, занимает гораздо больше времени, чем тратилось на ту же организацию, но в </a:t>
            </a:r>
            <a:r>
              <a:rPr lang="ru-RU" sz="2000" b="0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Microsoft Teams</a:t>
            </a:r>
            <a:r>
              <a:rPr sz="20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.</a:t>
            </a: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endParaRPr sz="2000">
              <a:latin typeface="Carlito"/>
              <a:cs typeface="Carlito"/>
            </a:endParaRPr>
          </a:p>
          <a:p>
            <a:pPr>
              <a:defRPr/>
            </a:pPr>
            <a:endParaRPr sz="2000">
              <a:latin typeface="Carlito"/>
              <a:cs typeface="Carlito"/>
            </a:endParaRPr>
          </a:p>
          <a:p>
            <a:pPr>
              <a:defRPr/>
            </a:pPr>
            <a:r>
              <a:rPr lang="ru-RU" sz="2000">
                <a:latin typeface="Carlito"/>
                <a:ea typeface="Carlito"/>
                <a:cs typeface="Carlito"/>
              </a:rPr>
              <a:t>В настоящее время эту проблему решают использованием </a:t>
            </a:r>
            <a:r>
              <a:rPr lang="ru-RU" sz="200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сервисов от Yandex.</a:t>
            </a:r>
            <a:endParaRPr sz="2000">
              <a:solidFill>
                <a:schemeClr val="tx1"/>
              </a:solidFill>
              <a:latin typeface="Carlito"/>
              <a:cs typeface="Carlito"/>
            </a:endParaRPr>
          </a:p>
          <a:p>
            <a:pPr>
              <a:defRPr/>
            </a:pPr>
            <a:endParaRPr sz="2000">
              <a:latin typeface="Carlito"/>
              <a:cs typeface="Carlito"/>
            </a:endParaRPr>
          </a:p>
          <a:p>
            <a:pPr>
              <a:defRPr/>
            </a:pPr>
            <a:r>
              <a:rPr lang="ru-RU" sz="2000">
                <a:latin typeface="Carlito"/>
                <a:ea typeface="Carlito"/>
                <a:cs typeface="Carlito"/>
              </a:rPr>
              <a:t>Они неэффективны, потому что: непонятный интуитивно интерфейс, децентрализация сервисов.</a:t>
            </a:r>
            <a:endParaRPr sz="200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3" y="405642"/>
              <a:ext cx="147359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 flipH="0" flipV="0">
            <a:off x="6865131" y="5638799"/>
            <a:ext cx="3925739" cy="1189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«Оценка удовлетворенности сервисами Yandex»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</a:t>
            </a:r>
            <a:endParaRPr lang="ru-RU"/>
          </a:p>
        </p:txBody>
      </p:sp>
      <p:pic>
        <p:nvPicPr>
          <p:cNvPr id="1100839590" name=""/>
          <p:cNvPicPr>
            <a:picLocks noChangeAspect="1"/>
          </p:cNvPicPr>
          <p:nvPr/>
        </p:nvPicPr>
        <p:blipFill>
          <a:blip r:embed="rId2"/>
          <a:srcRect l="29773" t="20555" r="30304" b="19861"/>
          <a:stretch/>
        </p:blipFill>
        <p:spPr bwMode="auto">
          <a:xfrm flipH="0" flipV="0">
            <a:off x="7040780" y="1028085"/>
            <a:ext cx="3574441" cy="3000852"/>
          </a:xfrm>
          <a:prstGeom prst="rect">
            <a:avLst/>
          </a:prstGeom>
        </p:spPr>
      </p:pic>
      <p:pic>
        <p:nvPicPr>
          <p:cNvPr id="2081025271" name=""/>
          <p:cNvPicPr>
            <a:picLocks noChangeAspect="1"/>
          </p:cNvPicPr>
          <p:nvPr/>
        </p:nvPicPr>
        <p:blipFill>
          <a:blip r:embed="rId3"/>
          <a:srcRect l="29773" t="59166" r="30617" b="12221"/>
          <a:stretch/>
        </p:blipFill>
        <p:spPr bwMode="auto">
          <a:xfrm flipH="0" flipV="0">
            <a:off x="6942744" y="4086087"/>
            <a:ext cx="3821479" cy="1552711"/>
          </a:xfrm>
          <a:prstGeom prst="rect">
            <a:avLst/>
          </a:prstGeom>
        </p:spPr>
      </p:pic>
      <p:sp>
        <p:nvSpPr>
          <p:cNvPr id="1511333272" name=""/>
          <p:cNvSpPr/>
          <p:nvPr/>
        </p:nvSpPr>
        <p:spPr bwMode="auto">
          <a:xfrm>
            <a:off x="7049475" y="2952749"/>
            <a:ext cx="552449" cy="123824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31282" y="13292"/>
                </a:moveTo>
                <a:cubicBezTo>
                  <a:pt x="28303" y="16615"/>
                  <a:pt x="25324" y="16615"/>
                  <a:pt x="20110" y="16615"/>
                </a:cubicBezTo>
                <a:cubicBezTo>
                  <a:pt x="17131" y="16615"/>
                  <a:pt x="12662" y="16615"/>
                  <a:pt x="21600" y="16615"/>
                </a:cubicBezTo>
                <a:cubicBezTo>
                  <a:pt x="28303" y="16615"/>
                  <a:pt x="32027" y="16615"/>
                  <a:pt x="24579" y="16615"/>
                </a:cubicBezTo>
                <a:cubicBezTo>
                  <a:pt x="19365" y="16615"/>
                  <a:pt x="15641" y="16615"/>
                  <a:pt x="11172" y="16615"/>
                </a:cubicBezTo>
                <a:cubicBezTo>
                  <a:pt x="6703" y="16615"/>
                  <a:pt x="2979" y="9969"/>
                  <a:pt x="0" y="9969"/>
                </a:cubicBezTo>
                <a:cubicBezTo>
                  <a:pt x="8193" y="9969"/>
                  <a:pt x="17131" y="9969"/>
                  <a:pt x="25324" y="9969"/>
                </a:cubicBezTo>
                <a:cubicBezTo>
                  <a:pt x="29048" y="9969"/>
                  <a:pt x="32027" y="9969"/>
                  <a:pt x="29048" y="9969"/>
                </a:cubicBezTo>
                <a:cubicBezTo>
                  <a:pt x="21600" y="9969"/>
                  <a:pt x="13406" y="9969"/>
                  <a:pt x="9682" y="9969"/>
                </a:cubicBezTo>
                <a:cubicBezTo>
                  <a:pt x="5958" y="9969"/>
                  <a:pt x="9682" y="9969"/>
                  <a:pt x="20855" y="6646"/>
                </a:cubicBezTo>
                <a:cubicBezTo>
                  <a:pt x="26813" y="0"/>
                  <a:pt x="31282" y="0"/>
                  <a:pt x="34262" y="3323"/>
                </a:cubicBezTo>
                <a:cubicBezTo>
                  <a:pt x="30537" y="19938"/>
                  <a:pt x="23834" y="26584"/>
                  <a:pt x="18620" y="29907"/>
                </a:cubicBezTo>
                <a:cubicBezTo>
                  <a:pt x="15641" y="29907"/>
                  <a:pt x="12662" y="33230"/>
                  <a:pt x="8937" y="33230"/>
                </a:cubicBezTo>
                <a:cubicBezTo>
                  <a:pt x="4468" y="36553"/>
                  <a:pt x="10427" y="43200"/>
                  <a:pt x="21600" y="43200"/>
                </a:cubicBezTo>
                <a:cubicBezTo>
                  <a:pt x="32027" y="43200"/>
                  <a:pt x="37986" y="43200"/>
                  <a:pt x="40965" y="43200"/>
                </a:cubicBezTo>
                <a:cubicBezTo>
                  <a:pt x="34262" y="43200"/>
                  <a:pt x="28303" y="43200"/>
                  <a:pt x="23089" y="43200"/>
                </a:cubicBezTo>
                <a:cubicBezTo>
                  <a:pt x="17875" y="43200"/>
                  <a:pt x="14151" y="43200"/>
                  <a:pt x="9682" y="43200"/>
                </a:cubicBezTo>
                <a:cubicBezTo>
                  <a:pt x="6703" y="43200"/>
                  <a:pt x="10427" y="43200"/>
                  <a:pt x="19365" y="43200"/>
                </a:cubicBezTo>
                <a:cubicBezTo>
                  <a:pt x="29793" y="43200"/>
                  <a:pt x="32772" y="43200"/>
                  <a:pt x="29048" y="29907"/>
                </a:cubicBezTo>
                <a:cubicBezTo>
                  <a:pt x="22344" y="19938"/>
                  <a:pt x="13406" y="13292"/>
                  <a:pt x="9682" y="9969"/>
                </a:cubicBezTo>
                <a:cubicBezTo>
                  <a:pt x="6703" y="3323"/>
                  <a:pt x="2234" y="3323"/>
                  <a:pt x="0" y="13292"/>
                </a:cubicBezTo>
                <a:cubicBezTo>
                  <a:pt x="2979" y="16615"/>
                  <a:pt x="14151" y="26584"/>
                  <a:pt x="27558" y="26584"/>
                </a:cubicBezTo>
                <a:cubicBezTo>
                  <a:pt x="43200" y="26584"/>
                  <a:pt x="37986" y="13292"/>
                  <a:pt x="32772" y="13292"/>
                </a:cubicBezTo>
                <a:cubicBezTo>
                  <a:pt x="28303" y="13292"/>
                  <a:pt x="25324" y="13292"/>
                  <a:pt x="22344" y="13292"/>
                </a:cubicBezTo>
                <a:quadBezTo>
                  <a:pt x="17875" y="13292"/>
                  <a:pt x="14896" y="13292"/>
                </a:quadBezTo>
              </a:path>
            </a:pathLst>
          </a:custGeom>
          <a:noFill/>
          <a:ln w="36000">
            <a:solidFill>
              <a:srgbClr val="FFFFFF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3989296" name=""/>
          <p:cNvSpPr/>
          <p:nvPr/>
        </p:nvSpPr>
        <p:spPr bwMode="auto">
          <a:xfrm>
            <a:off x="6839924" y="1400174"/>
            <a:ext cx="761999" cy="11430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30779" y="43200"/>
                </a:moveTo>
                <a:cubicBezTo>
                  <a:pt x="26999" y="28799"/>
                  <a:pt x="22679" y="28799"/>
                  <a:pt x="16200" y="18000"/>
                </a:cubicBezTo>
                <a:cubicBezTo>
                  <a:pt x="9180" y="18000"/>
                  <a:pt x="4859" y="18000"/>
                  <a:pt x="2699" y="18000"/>
                </a:cubicBezTo>
                <a:cubicBezTo>
                  <a:pt x="0" y="21600"/>
                  <a:pt x="6479" y="28799"/>
                  <a:pt x="12959" y="28799"/>
                </a:cubicBezTo>
                <a:cubicBezTo>
                  <a:pt x="19979" y="32399"/>
                  <a:pt x="23759" y="39599"/>
                  <a:pt x="25919" y="39599"/>
                </a:cubicBezTo>
                <a:cubicBezTo>
                  <a:pt x="28079" y="39599"/>
                  <a:pt x="23759" y="28799"/>
                  <a:pt x="21059" y="28799"/>
                </a:cubicBezTo>
                <a:cubicBezTo>
                  <a:pt x="29699" y="28799"/>
                  <a:pt x="36180" y="28799"/>
                  <a:pt x="38340" y="28799"/>
                </a:cubicBezTo>
                <a:cubicBezTo>
                  <a:pt x="33480" y="18000"/>
                  <a:pt x="29699" y="7200"/>
                  <a:pt x="26460" y="3600"/>
                </a:cubicBezTo>
                <a:cubicBezTo>
                  <a:pt x="23220" y="0"/>
                  <a:pt x="21059" y="0"/>
                  <a:pt x="18360" y="0"/>
                </a:cubicBezTo>
                <a:cubicBezTo>
                  <a:pt x="26999" y="14400"/>
                  <a:pt x="33480" y="18000"/>
                  <a:pt x="37260" y="25200"/>
                </a:cubicBezTo>
                <a:cubicBezTo>
                  <a:pt x="30240" y="28799"/>
                  <a:pt x="26999" y="28799"/>
                  <a:pt x="23220" y="28799"/>
                </a:cubicBezTo>
                <a:cubicBezTo>
                  <a:pt x="20520" y="32399"/>
                  <a:pt x="18360" y="35999"/>
                  <a:pt x="28620" y="35999"/>
                </a:cubicBezTo>
                <a:cubicBezTo>
                  <a:pt x="43200" y="35999"/>
                  <a:pt x="37260" y="35999"/>
                  <a:pt x="32400" y="32399"/>
                </a:cubicBezTo>
                <a:cubicBezTo>
                  <a:pt x="27540" y="32399"/>
                  <a:pt x="24839" y="32399"/>
                  <a:pt x="21599" y="32399"/>
                </a:cubicBezTo>
                <a:cubicBezTo>
                  <a:pt x="19440" y="32399"/>
                  <a:pt x="21599" y="39599"/>
                  <a:pt x="32400" y="39599"/>
                </a:cubicBezTo>
                <a:cubicBezTo>
                  <a:pt x="39959" y="39599"/>
                  <a:pt x="36720" y="25200"/>
                  <a:pt x="32400" y="25200"/>
                </a:cubicBezTo>
                <a:cubicBezTo>
                  <a:pt x="25919" y="25200"/>
                  <a:pt x="22140" y="25200"/>
                  <a:pt x="19979" y="21600"/>
                </a:cubicBezTo>
                <a:cubicBezTo>
                  <a:pt x="17819" y="21600"/>
                  <a:pt x="15659" y="21600"/>
                  <a:pt x="21059" y="21600"/>
                </a:cubicBezTo>
                <a:cubicBezTo>
                  <a:pt x="28079" y="21600"/>
                  <a:pt x="34560" y="21600"/>
                  <a:pt x="32400" y="18000"/>
                </a:cubicBezTo>
                <a:cubicBezTo>
                  <a:pt x="28620" y="18000"/>
                  <a:pt x="22140" y="14400"/>
                  <a:pt x="18360" y="14400"/>
                </a:cubicBezTo>
                <a:cubicBezTo>
                  <a:pt x="15659" y="14400"/>
                  <a:pt x="13499" y="14400"/>
                  <a:pt x="18899" y="14400"/>
                </a:cubicBezTo>
                <a:cubicBezTo>
                  <a:pt x="22679" y="14400"/>
                  <a:pt x="19979" y="7200"/>
                  <a:pt x="15659" y="7200"/>
                </a:cubicBezTo>
                <a:cubicBezTo>
                  <a:pt x="12420" y="0"/>
                  <a:pt x="10260" y="0"/>
                  <a:pt x="7559" y="0"/>
                </a:cubicBezTo>
                <a:lnTo>
                  <a:pt x="5399" y="0"/>
                </a:lnTo>
              </a:path>
            </a:pathLst>
          </a:custGeom>
          <a:noFill/>
          <a:ln w="36000">
            <a:solidFill>
              <a:srgbClr val="FFFFFF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8828649" name=""/>
          <p:cNvSpPr/>
          <p:nvPr/>
        </p:nvSpPr>
        <p:spPr bwMode="auto">
          <a:xfrm>
            <a:off x="6735150" y="4429125"/>
            <a:ext cx="800099" cy="95249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33428" y="17280"/>
                </a:moveTo>
                <a:cubicBezTo>
                  <a:pt x="28800" y="12960"/>
                  <a:pt x="23142" y="12960"/>
                  <a:pt x="16971" y="12960"/>
                </a:cubicBezTo>
                <a:cubicBezTo>
                  <a:pt x="11828" y="8640"/>
                  <a:pt x="8228" y="4320"/>
                  <a:pt x="4628" y="0"/>
                </a:cubicBezTo>
                <a:cubicBezTo>
                  <a:pt x="2571" y="0"/>
                  <a:pt x="0" y="0"/>
                  <a:pt x="2571" y="0"/>
                </a:cubicBezTo>
                <a:cubicBezTo>
                  <a:pt x="8228" y="0"/>
                  <a:pt x="13885" y="0"/>
                  <a:pt x="16971" y="0"/>
                </a:cubicBezTo>
                <a:cubicBezTo>
                  <a:pt x="19028" y="0"/>
                  <a:pt x="21085" y="0"/>
                  <a:pt x="23142" y="0"/>
                </a:cubicBezTo>
                <a:cubicBezTo>
                  <a:pt x="15428" y="0"/>
                  <a:pt x="12857" y="8640"/>
                  <a:pt x="15428" y="25920"/>
                </a:cubicBezTo>
                <a:cubicBezTo>
                  <a:pt x="23142" y="25920"/>
                  <a:pt x="33942" y="25920"/>
                  <a:pt x="41142" y="25920"/>
                </a:cubicBezTo>
                <a:cubicBezTo>
                  <a:pt x="43200" y="17280"/>
                  <a:pt x="41142" y="8640"/>
                  <a:pt x="36514" y="8640"/>
                </a:cubicBezTo>
                <a:cubicBezTo>
                  <a:pt x="33428" y="8640"/>
                  <a:pt x="29314" y="8640"/>
                  <a:pt x="25200" y="8640"/>
                </a:cubicBezTo>
                <a:cubicBezTo>
                  <a:pt x="21599" y="8640"/>
                  <a:pt x="19028" y="12960"/>
                  <a:pt x="16971" y="21600"/>
                </a:cubicBezTo>
                <a:cubicBezTo>
                  <a:pt x="19542" y="21600"/>
                  <a:pt x="27771" y="21600"/>
                  <a:pt x="33428" y="21600"/>
                </a:cubicBezTo>
                <a:cubicBezTo>
                  <a:pt x="39085" y="21600"/>
                  <a:pt x="41142" y="21600"/>
                  <a:pt x="33942" y="21600"/>
                </a:cubicBezTo>
                <a:cubicBezTo>
                  <a:pt x="28285" y="21600"/>
                  <a:pt x="22628" y="21600"/>
                  <a:pt x="20571" y="21600"/>
                </a:cubicBezTo>
                <a:quadBezTo>
                  <a:pt x="18514" y="21600"/>
                  <a:pt x="17485" y="43200"/>
                </a:quadBezTo>
              </a:path>
            </a:pathLst>
          </a:custGeom>
          <a:noFill/>
          <a:ln w="36000">
            <a:solidFill>
              <a:srgbClr val="FFFFFF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7" y="390789"/>
              <a:ext cx="275733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419314" y="1523999"/>
            <a:ext cx="4818534" cy="4038323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3" y="2981668"/>
            <a:ext cx="3100108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5486675" y="734782"/>
            <a:ext cx="6424801" cy="4907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Общие 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характеристики:</a:t>
            </a:r>
            <a:b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</a:b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Студенты ТюмГУ, постоянные и наемные рабочие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ТюмГУ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.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Проблемы и потребности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: </a:t>
            </a:r>
            <a:r>
              <a:rPr sz="16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 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                                                                                                                                                    Нормальная организация, файлы только на диске, чаты только в яндекс мессенджере, притом, чтобы рабочие чаты не создавались в личных, официальная переписка только на почте.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Продукты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, которые сейчас используют для решения проблемы: </a:t>
            </a:r>
            <a:r>
              <a:rPr sz="16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 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                                                                                                          Яндекс Мессенджер, Телемост, Яндекс Почта 360, Телеграм, LMS, Яндекс.Диск.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Причины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, по которым текущие решения «не работают»:</a:t>
            </a: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Слишком 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раздробленная </a:t>
            </a:r>
            <a:r>
              <a:rPr sz="16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система.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Carlito"/>
              <a:cs typeface="Carlito"/>
            </a:endParaRPr>
          </a:p>
          <a:p>
            <a:pPr marL="261850" marR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Что ценит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, на что обращает внимание</a:t>
            </a:r>
            <a:r>
              <a:rPr lang="ru-RU" sz="1600" b="1" strike="noStrike" cap="none" spc="0">
                <a:latin typeface="Carlito"/>
                <a:ea typeface="Carlito"/>
                <a:cs typeface="Carlito"/>
              </a:rPr>
              <a:t>:</a:t>
            </a:r>
            <a:r>
              <a:rPr lang="ru-RU" sz="1600" b="1" strike="noStrike" cap="none" spc="0">
                <a:latin typeface="Carlito"/>
                <a:ea typeface="Carlito"/>
                <a:cs typeface="Carlito"/>
              </a:rPr>
              <a:t> </a:t>
            </a:r>
            <a:r>
              <a:rPr lang="ru-RU" sz="1600" b="1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 </a:t>
            </a:r>
            <a:r>
              <a:rPr lang="ru-RU" sz="1600" b="0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                                           +Российская разработка. </a:t>
            </a:r>
            <a:endParaRPr sz="1600" b="0" strike="noStrike" cap="none" spc="0">
              <a:solidFill>
                <a:schemeClr val="tx1"/>
              </a:solidFill>
              <a:latin typeface="Carlito"/>
              <a:cs typeface="Carlito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     -Неудобный интерфейс,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децентрализация сервисов</a:t>
            </a:r>
            <a:r>
              <a:rPr lang="ru-RU" sz="1600" b="0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.</a:t>
            </a:r>
            <a:endParaRPr sz="1600" b="0" strike="noStrike" cap="none" spc="0">
              <a:solidFill>
                <a:schemeClr val="tx1"/>
              </a:solidFill>
              <a:latin typeface="Carlito"/>
              <a:cs typeface="Carlito"/>
            </a:endParaRPr>
          </a:p>
          <a:p>
            <a:pPr marL="239821" indent="-239821">
              <a:buFont typeface="Arial"/>
              <a:buChar char="•"/>
              <a:defRPr/>
            </a:pPr>
            <a:endParaRPr lang="ru-RU" sz="1400">
              <a:latin typeface="Arial"/>
              <a:cs typeface="Arial"/>
            </a:endParaRPr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</p:txBody>
      </p:sp>
      <p:pic>
        <p:nvPicPr>
          <p:cNvPr id="95653336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19313" y="1523998"/>
            <a:ext cx="5138560" cy="4038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3" y="390789"/>
              <a:ext cx="195612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1879083" y="2303210"/>
            <a:ext cx="8258207" cy="283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latin typeface="Carlito"/>
                <a:ea typeface="Carlito"/>
                <a:cs typeface="Carlito"/>
              </a:rPr>
              <a:t>Предлагаемая идея</a:t>
            </a:r>
            <a:r>
              <a:rPr lang="ru-RU" sz="2200">
                <a:latin typeface="Carlito"/>
                <a:ea typeface="Carlito"/>
                <a:cs typeface="Carlito"/>
              </a:rPr>
              <a:t>:</a:t>
            </a:r>
            <a:endParaRPr sz="2200">
              <a:latin typeface="Carlito"/>
              <a:cs typeface="Carlito"/>
            </a:endParaRPr>
          </a:p>
          <a:p>
            <a:pPr algn="ctr">
              <a:defRPr/>
            </a:pPr>
            <a:r>
              <a:rPr sz="24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Разработка аналога MS Teams с функциями файлообменника, </a:t>
            </a:r>
            <a:r>
              <a:rPr sz="2400">
                <a:latin typeface="Carlito"/>
                <a:ea typeface="Carlito"/>
                <a:cs typeface="Carlito"/>
              </a:rPr>
              <a:t>мессенджера</a:t>
            </a:r>
            <a:r>
              <a:rPr sz="24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, и возможностью проведения конференций.</a:t>
            </a:r>
            <a:endParaRPr sz="2200">
              <a:latin typeface="Carlito"/>
              <a:cs typeface="Carlito"/>
            </a:endParaRPr>
          </a:p>
          <a:p>
            <a:pPr algn="ctr">
              <a:defRPr/>
            </a:pPr>
            <a:endParaRPr sz="2200">
              <a:latin typeface="Carlito"/>
              <a:cs typeface="Carlito"/>
            </a:endParaRPr>
          </a:p>
          <a:p>
            <a:pPr algn="ctr">
              <a:defRPr/>
            </a:pPr>
            <a:r>
              <a:rPr lang="ru-RU" sz="2200" b="1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Мы сможем </a:t>
            </a:r>
            <a:r>
              <a:rPr lang="ru-RU" sz="2200">
                <a:solidFill>
                  <a:schemeClr val="tx1">
                    <a:lumMod val="85000"/>
                    <a:lumOff val="15000"/>
                  </a:schemeClr>
                </a:solidFill>
                <a:latin typeface="Carlito"/>
                <a:ea typeface="Carlito"/>
                <a:cs typeface="Carlito"/>
              </a:rPr>
              <a:t>реализовать проект в период до 1 года, за сумму до 3 млн р</a:t>
            </a:r>
            <a:r>
              <a:rPr lang="ru-RU" sz="2200">
                <a:latin typeface="Carlito"/>
                <a:ea typeface="Carlito"/>
                <a:cs typeface="Carlito"/>
              </a:rPr>
              <a:t>ублей, силами нашей команды и с привлечением специалистов извне.</a:t>
            </a:r>
            <a:endParaRPr sz="2200">
              <a:latin typeface="Carlito"/>
              <a:cs typeface="Carlito"/>
            </a:endParaRPr>
          </a:p>
          <a:p>
            <a:pPr algn="ctr">
              <a:defRPr/>
            </a:pPr>
            <a:endParaRPr lang="ru-RU" sz="2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38686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953354" y="5014865"/>
            <a:ext cx="3045106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Пример внешнего вида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7092317" y="1178559"/>
            <a:ext cx="4811598" cy="405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Продукт</a:t>
            </a: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:</a:t>
            </a:r>
            <a:r>
              <a:rPr lang="ru-RU" sz="2000" b="1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lang="ru-RU" sz="2000" b="0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ТюмГУ Teams</a:t>
            </a:r>
            <a:endParaRPr lang="ru-RU" sz="2000" b="1" i="0" u="none" strike="noStrike" cap="none" spc="0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Основные функции / возможности:</a:t>
            </a:r>
            <a:endParaRPr sz="2000" b="1">
              <a:latin typeface="Carlito"/>
              <a:cs typeface="Carlito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функции файлообменника,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Carlito"/>
                <a:ea typeface="Carlito"/>
                <a:cs typeface="Carlito"/>
              </a:rPr>
              <a:t>мессенджера</a:t>
            </a:r>
            <a:r>
              <a:rPr lang="ru-RU" sz="2000" b="0" i="0" u="none" strike="noStrike" cap="none" spc="0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и возможность проведения конференций.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Сценарий использования: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ea typeface="Carlito"/>
              <a:cs typeface="Carlito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регистрация по корпоративной почте -&gt;  отправка файлов / переписка / получение заданий -&gt; отправка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заданий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/ подключение к конференциям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</p:txBody>
      </p:sp>
      <p:pic>
        <p:nvPicPr>
          <p:cNvPr id="1452327864" name=""/>
          <p:cNvPicPr>
            <a:picLocks noChangeAspect="1"/>
          </p:cNvPicPr>
          <p:nvPr/>
        </p:nvPicPr>
        <p:blipFill>
          <a:blip r:embed="rId2"/>
          <a:srcRect l="2452" t="17660" r="2453" b="15116"/>
          <a:stretch/>
        </p:blipFill>
        <p:spPr bwMode="auto">
          <a:xfrm flipH="0" flipV="0">
            <a:off x="593637" y="1571625"/>
            <a:ext cx="6280967" cy="3381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175208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2369790" y="1675125"/>
            <a:ext cx="6934657" cy="3657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Технологии, испол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ьзуемые в решении:</a:t>
            </a:r>
            <a:endParaRPr sz="2200"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Кроссплатформенное приложение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Продукт обладает следующими техническими параметрами:</a:t>
            </a:r>
            <a:endParaRPr sz="2200"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Малый вес приложения, удаленное обновление, возможность установки без использования Google Play и App Store.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Уровень готовности технологии: 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TRL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№</a:t>
            </a:r>
            <a:r>
              <a:rPr lang="en-US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9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3065412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590739" y="880704"/>
          <a:ext cx="11010514" cy="4133545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620615"/>
                <a:gridCol w="1563925"/>
                <a:gridCol w="1459258"/>
                <a:gridCol w="1668593"/>
                <a:gridCol w="1563925"/>
                <a:gridCol w="1563925"/>
                <a:gridCol w="1563925"/>
              </a:tblGrid>
              <a:tr h="47995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ТюмГУ Teams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Яндекс Мессенджер</a:t>
                      </a:r>
                      <a:endParaRPr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Яндекс </a:t>
                      </a: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Почта </a:t>
                      </a: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360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Яндекс</a:t>
                      </a: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.</a:t>
                      </a: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Диск</a:t>
                      </a:r>
                      <a:endParaRPr sz="1400" b="1">
                        <a:latin typeface="Carlito"/>
                        <a:cs typeface="Carlito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Телемост</a:t>
                      </a:r>
                      <a:endParaRPr sz="1400"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Carlito"/>
                          <a:ea typeface="Carlito"/>
                          <a:cs typeface="Carlito"/>
                        </a:rPr>
                        <a:t>Телеграм</a:t>
                      </a:r>
                      <a:endParaRPr>
                        <a:latin typeface="Carlito"/>
                        <a:cs typeface="Carlito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9151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700тыс. руб. на весь университет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4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191 рубль в месяц за студента  (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https://360.yandex.ru/premium-plans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417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преподаватели,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Работники университета.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группы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группы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группы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группы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группы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5886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Работа с аудиторией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в течение получаса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(несколько часов ожидания)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(несколько часов ожидания)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(несколько часов ожидания)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(несколько часов ожидания)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Круглосуточно,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(несколько часов ожидания)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2608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Решение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RuStore,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Независимый от платформ установщик (сайт UTMN).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 / AppStore</a:t>
                      </a:r>
                      <a:endParaRPr lang="en-US" sz="12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Невозможно создавать задания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 / AppStore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Невозможно создавать задания, переписываться, созваниваться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 / AppStore,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невозможно создавать задания, переписываться, созваниваться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 / AppStore</a:t>
                      </a:r>
                      <a:endParaRPr lang="en-US" sz="12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невозможно создавать задания, переписываться,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 / AppStore</a:t>
                      </a:r>
                      <a:endParaRPr lang="en-US" sz="12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используется университетом официально 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 flipH="0" flipV="0">
            <a:off x="584123" y="5014251"/>
            <a:ext cx="5784546" cy="1188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Функции, возможности, материалы, используемые датчики, </a:t>
            </a:r>
            <a:r>
              <a:rPr lang="ru-RU" sz="1200">
                <a:latin typeface="Arial"/>
                <a:cs typeface="Arial"/>
              </a:rPr>
              <a:t>время использования / решения проблемы, частота проведения мероприятий, присутствие на платформах </a:t>
            </a:r>
            <a:r>
              <a:rPr lang="en-US" sz="1200">
                <a:latin typeface="Arial"/>
                <a:cs typeface="Arial"/>
              </a:rPr>
              <a:t>(Google Play, App Store)</a:t>
            </a:r>
            <a:r>
              <a:rPr lang="ru-RU" sz="1200">
                <a:latin typeface="Arial"/>
                <a:cs typeface="Arial"/>
              </a:rPr>
              <a:t> 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 flipH="0" flipV="0">
            <a:off x="581964" y="5882094"/>
            <a:ext cx="5514033" cy="1188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Количество точек, наличие сайта и социальных сетей, используемые каналы продвижения (иные), количество клиентов / подписчиков, промоакции,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 flipH="0" flipV="0">
            <a:off x="6096718" y="5105691"/>
            <a:ext cx="6128798" cy="1005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Наличие техподдержки, скорость ответа </a:t>
            </a:r>
            <a:br>
              <a:rPr lang="ru-RU" sz="1200">
                <a:solidFill>
                  <a:srgbClr val="2F2F2F"/>
                </a:solidFill>
                <a:latin typeface="Arial"/>
                <a:cs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 запросы, способы связи с командой проекта, программы лояльности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 flipH="0" flipV="0">
            <a:off x="6095998" y="5973534"/>
            <a:ext cx="5787474" cy="1005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Средняя цена, модель монетизации (как проект зарабатывает), средняя выручка, акции и скидки,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58220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47886" y="1482088"/>
            <a:ext cx="5137873" cy="4389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Гипотеза:</a:t>
            </a:r>
            <a:endParaRPr sz="2200" b="1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80% студентов и преподавателей недовольны нынешними сервисами.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20% студентов и преподавателей довольны нынешними сервисами.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опрос</a:t>
            </a:r>
            <a:endParaRPr sz="2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10+</a:t>
            </a:r>
            <a:endParaRPr sz="2200"/>
          </a:p>
        </p:txBody>
      </p:sp>
      <p:sp>
        <p:nvSpPr>
          <p:cNvPr id="9" name="Прямоугольник 8"/>
          <p:cNvSpPr/>
          <p:nvPr/>
        </p:nvSpPr>
        <p:spPr bwMode="auto">
          <a:xfrm flipH="0" flipV="0">
            <a:off x="6095999" y="1178559"/>
            <a:ext cx="5220673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215473" y="1482088"/>
            <a:ext cx="4981726" cy="405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2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Удобны ли для использования аналоги платформы Teams?</a:t>
            </a:r>
            <a:endParaRPr sz="2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Хотели бы Вы объединить все сервисы «Яндекс» в одну «экосистему» ?</a:t>
            </a:r>
            <a:endParaRPr sz="2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Вы готовы принять участие в тестировании нового ПО?</a:t>
            </a:r>
            <a:endParaRPr lang="ru-RU" sz="2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5" y="402363"/>
              <a:ext cx="190445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1011987" y="1331934"/>
            <a:ext cx="10176662" cy="3871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Динамика рынка:</a:t>
            </a:r>
            <a:endParaRPr sz="2200" b="1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Суммарная выручка в мае 2023 г. EdTech-компаний за I квартал года</a:t>
            </a: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составляет</a:t>
            </a: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 </a:t>
            </a:r>
            <a:r>
              <a:rPr sz="22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на 23% больше аналогичных показателей 2022 года</a:t>
            </a:r>
            <a:r>
              <a:rPr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.</a:t>
            </a:r>
            <a:endParaRPr sz="1800" b="0" i="0" u="none">
              <a:solidFill>
                <a:srgbClr val="000000"/>
              </a:solidFill>
              <a:latin typeface="Carlito"/>
              <a:ea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Источник</a:t>
            </a:r>
            <a:r>
              <a:rPr lang="ru-RU" sz="2200" b="0" i="0" u="none">
                <a:solidFill>
                  <a:srgbClr val="000000"/>
                </a:solidFill>
                <a:latin typeface="Carlito"/>
                <a:ea typeface="Carlito"/>
                <a:cs typeface="Carlito"/>
              </a:rPr>
              <a:t>: </a:t>
            </a:r>
            <a:r>
              <a:rPr lang="ru-RU" sz="2400" b="0" i="0" u="sng" strike="noStrike" cap="none" spc="0">
                <a:ln>
                  <a:noFill/>
                </a:ln>
                <a:solidFill>
                  <a:schemeClr val="accent1"/>
                </a:solidFill>
                <a:latin typeface="Carlito"/>
                <a:ea typeface="Carlito"/>
                <a:cs typeface="Carlito"/>
              </a:rPr>
              <a:t>https://vc.ru/education/693808-kak-razvivaetsya-rossiyskiy-edtech-v-2023-godu-vliyanie-krizisa-i-obzor-glavnyh-trendov?ysclid=lo6xuvvqwx686125799</a:t>
            </a:r>
            <a:endParaRPr lang="ru-RU" sz="26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Основные «игроки» на рынке: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Яндекс, Microsoft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.</a:t>
            </a:r>
            <a:endParaRPr sz="2200"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Планируемая доля рынка: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мы планируем занять менее 1% российского рынка по причине того, что приложение будет нацелено на аудиторию в рамках ТюмГУ.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1" y="402363"/>
              <a:ext cx="217033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83868" y="1209036"/>
            <a:ext cx="6751076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Финансирование со стороны ТюмГУ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Ежемесячно, 700 тысяч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Тюменский Государственный Университет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83868" y="3861118"/>
            <a:ext cx="6722278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единая экосистема сервисов для учебы и работы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соцсети, почта, сообщения в мессенджерах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7426958" y="2992366"/>
            <a:ext cx="4291678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Тюменский Государственный Университет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402363"/>
              <a:ext cx="367641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5858357"/>
            <a:ext cx="438686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6 месяцев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419314" y="1127760"/>
          <a:ext cx="11404881" cy="404824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963053"/>
                <a:gridCol w="1505248"/>
                <a:gridCol w="1505248"/>
                <a:gridCol w="1505248"/>
                <a:gridCol w="633789"/>
                <a:gridCol w="633789"/>
                <a:gridCol w="633789"/>
                <a:gridCol w="633789"/>
                <a:gridCol w="633789"/>
                <a:gridCol w="633789"/>
              </a:tblGrid>
              <a:tr h="413231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  <a:tr h="413231"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5.10.2023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Ольга Р.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центром управления проектами ТюмГУ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Полина Б.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8B8B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сценариев пользования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Арсений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дизайна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Диана З.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MVP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Роман Х.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Тестирование MVP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Дмитрий С.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Ольга Р.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Обсуждение состояния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Полина Б.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Доработка продукта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Дмитрий С.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Доработка дизайна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Диана З.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Пиар кампания приложения в соцсетях университета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Арсений К.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Окончательная публикация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Роман Х.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Полина Б.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6782647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19313" y="6255274"/>
            <a:ext cx="2743200" cy="365124"/>
          </a:xfrm>
        </p:spPr>
        <p:txBody>
          <a:bodyPr/>
          <a:lstStyle/>
          <a:p>
            <a:pPr>
              <a:defRPr/>
            </a:pPr>
            <a:fld id="{51233B29-E3C3-0503-1CE0-6AEB20F729DF}" type="datetime">
              <a:rPr lang="ru-RU"/>
              <a:t>26.10.2023</a:t>
            </a:fld>
            <a:endParaRPr/>
          </a:p>
        </p:txBody>
      </p:sp>
      <p:sp>
        <p:nvSpPr>
          <p:cNvPr id="1473040007" name=""/>
          <p:cNvSpPr/>
          <p:nvPr/>
        </p:nvSpPr>
        <p:spPr bwMode="auto">
          <a:xfrm flipH="0" flipV="0">
            <a:off x="7975177" y="2098492"/>
            <a:ext cx="544285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8639" y="0"/>
                  <a:pt x="14040" y="43200"/>
                  <a:pt x="21600" y="43200"/>
                </a:cubicBezTo>
                <a:cubicBezTo>
                  <a:pt x="26999" y="43200"/>
                  <a:pt x="33480" y="43200"/>
                  <a:pt x="38879" y="43200"/>
                </a:cubicBezTo>
                <a:lnTo>
                  <a:pt x="43200" y="4320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2668116" name=""/>
          <p:cNvSpPr/>
          <p:nvPr/>
        </p:nvSpPr>
        <p:spPr bwMode="auto">
          <a:xfrm flipH="0" flipV="0">
            <a:off x="7975177" y="2422343"/>
            <a:ext cx="544285" cy="299356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8640" y="0"/>
                  <a:pt x="19439" y="0"/>
                  <a:pt x="34559" y="0"/>
                </a:cubicBezTo>
                <a:lnTo>
                  <a:pt x="43200" y="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2517941" name=""/>
          <p:cNvSpPr/>
          <p:nvPr/>
        </p:nvSpPr>
        <p:spPr bwMode="auto">
          <a:xfrm flipH="0" flipV="0">
            <a:off x="8614712" y="2405198"/>
            <a:ext cx="528899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10800" y="14400"/>
                  <a:pt x="17549" y="14400"/>
                  <a:pt x="25650" y="28800"/>
                </a:cubicBezTo>
                <a:quadBezTo>
                  <a:pt x="33750" y="43200"/>
                  <a:pt x="43200" y="43200"/>
                </a:quad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6579555" name=""/>
          <p:cNvSpPr/>
          <p:nvPr/>
        </p:nvSpPr>
        <p:spPr bwMode="auto">
          <a:xfrm flipH="0" flipV="0">
            <a:off x="8614712" y="2748097"/>
            <a:ext cx="528899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11199" y="0"/>
                  <a:pt x="17599" y="0"/>
                  <a:pt x="23999" y="21600"/>
                </a:cubicBezTo>
                <a:quadBezTo>
                  <a:pt x="35199" y="21600"/>
                  <a:pt x="43200" y="43200"/>
                </a:quad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44130" name=""/>
          <p:cNvSpPr/>
          <p:nvPr/>
        </p:nvSpPr>
        <p:spPr bwMode="auto">
          <a:xfrm flipH="0" flipV="0">
            <a:off x="8614712" y="3014797"/>
            <a:ext cx="528899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5082" y="0"/>
                  <a:pt x="13976" y="0"/>
                  <a:pt x="22870" y="0"/>
                </a:cubicBezTo>
                <a:cubicBezTo>
                  <a:pt x="30494" y="0"/>
                  <a:pt x="38117" y="0"/>
                  <a:pt x="43199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6655305" name=""/>
          <p:cNvSpPr/>
          <p:nvPr/>
        </p:nvSpPr>
        <p:spPr bwMode="auto">
          <a:xfrm flipH="0" flipV="0">
            <a:off x="8614712" y="3327217"/>
            <a:ext cx="471749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7714" y="0"/>
                  <a:pt x="13885" y="0"/>
                  <a:pt x="23142" y="0"/>
                </a:cubicBezTo>
                <a:quadBezTo>
                  <a:pt x="32399" y="0"/>
                  <a:pt x="43200" y="0"/>
                </a:quad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9970" name=""/>
          <p:cNvSpPr/>
          <p:nvPr/>
        </p:nvSpPr>
        <p:spPr bwMode="auto">
          <a:xfrm flipH="0" flipV="0">
            <a:off x="9199820" y="3287212"/>
            <a:ext cx="571500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8639" y="0"/>
                  <a:pt x="17279" y="0"/>
                  <a:pt x="25919" y="0"/>
                </a:cubicBezTo>
                <a:cubicBezTo>
                  <a:pt x="32091" y="0"/>
                  <a:pt x="37028" y="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3069762" name=""/>
          <p:cNvSpPr/>
          <p:nvPr/>
        </p:nvSpPr>
        <p:spPr bwMode="auto">
          <a:xfrm flipH="0" flipV="0">
            <a:off x="9199820" y="3599632"/>
            <a:ext cx="571500" cy="47623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8361" y="17280"/>
                  <a:pt x="18116" y="34560"/>
                  <a:pt x="32051" y="43200"/>
                </a:cubicBezTo>
                <a:lnTo>
                  <a:pt x="43200" y="4320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1772079" name=""/>
          <p:cNvSpPr/>
          <p:nvPr/>
        </p:nvSpPr>
        <p:spPr bwMode="auto">
          <a:xfrm flipH="0" flipV="0">
            <a:off x="9825748" y="3572962"/>
            <a:ext cx="575163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6967" y="43200"/>
                  <a:pt x="13935" y="43200"/>
                  <a:pt x="22296" y="43200"/>
                </a:cubicBezTo>
                <a:cubicBezTo>
                  <a:pt x="27870" y="0"/>
                  <a:pt x="36232" y="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0024315" name=""/>
          <p:cNvSpPr/>
          <p:nvPr/>
        </p:nvSpPr>
        <p:spPr bwMode="auto">
          <a:xfrm flipH="0" flipV="0">
            <a:off x="9825748" y="3828233"/>
            <a:ext cx="653142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6171" y="21600"/>
                  <a:pt x="14811" y="21600"/>
                  <a:pt x="23451" y="21600"/>
                </a:cubicBezTo>
                <a:cubicBezTo>
                  <a:pt x="32091" y="21600"/>
                  <a:pt x="38262" y="2160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880567" name=""/>
          <p:cNvSpPr/>
          <p:nvPr/>
        </p:nvSpPr>
        <p:spPr bwMode="auto">
          <a:xfrm flipH="0" flipV="0">
            <a:off x="9825748" y="4087312"/>
            <a:ext cx="575163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6352" y="0"/>
                  <a:pt x="11435" y="0"/>
                  <a:pt x="19058" y="0"/>
                </a:cubicBezTo>
                <a:cubicBezTo>
                  <a:pt x="25411" y="43200"/>
                  <a:pt x="30494" y="43200"/>
                  <a:pt x="38117" y="43200"/>
                </a:cubicBezTo>
                <a:lnTo>
                  <a:pt x="43200" y="4320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87844" name=""/>
          <p:cNvSpPr/>
          <p:nvPr/>
        </p:nvSpPr>
        <p:spPr bwMode="auto">
          <a:xfrm flipH="0" flipV="0">
            <a:off x="9825748" y="4399733"/>
            <a:ext cx="575163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3927" y="43200"/>
                  <a:pt x="8836" y="21600"/>
                  <a:pt x="13745" y="21600"/>
                </a:cubicBezTo>
                <a:cubicBezTo>
                  <a:pt x="20618" y="21600"/>
                  <a:pt x="26509" y="21600"/>
                  <a:pt x="30436" y="21600"/>
                </a:cubicBezTo>
                <a:cubicBezTo>
                  <a:pt x="34363" y="0"/>
                  <a:pt x="39272" y="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6407745" name=""/>
          <p:cNvSpPr/>
          <p:nvPr/>
        </p:nvSpPr>
        <p:spPr bwMode="auto">
          <a:xfrm flipH="0" flipV="0">
            <a:off x="9825748" y="4668337"/>
            <a:ext cx="575163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7448" y="43200"/>
                  <a:pt x="13406" y="21600"/>
                  <a:pt x="19365" y="21600"/>
                </a:cubicBezTo>
                <a:cubicBezTo>
                  <a:pt x="26813" y="21600"/>
                  <a:pt x="37241" y="2160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0418134" name=""/>
          <p:cNvSpPr/>
          <p:nvPr/>
        </p:nvSpPr>
        <p:spPr bwMode="auto">
          <a:xfrm flipH="0" flipV="0">
            <a:off x="10478891" y="4668337"/>
            <a:ext cx="512570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6171" y="43200"/>
                  <a:pt x="19748" y="43200"/>
                  <a:pt x="27154" y="43200"/>
                </a:cubicBezTo>
                <a:cubicBezTo>
                  <a:pt x="33325" y="43200"/>
                  <a:pt x="38262" y="43200"/>
                  <a:pt x="43200" y="0"/>
                </a:cubic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6947026" name=""/>
          <p:cNvSpPr/>
          <p:nvPr/>
        </p:nvSpPr>
        <p:spPr bwMode="auto">
          <a:xfrm flipH="0" flipV="0">
            <a:off x="10478891" y="5030287"/>
            <a:ext cx="625928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11630" y="0"/>
                  <a:pt x="19938" y="0"/>
                  <a:pt x="28246" y="0"/>
                </a:cubicBezTo>
                <a:quadBezTo>
                  <a:pt x="34892" y="0"/>
                  <a:pt x="43200" y="0"/>
                </a:quad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5815394" name=""/>
          <p:cNvSpPr/>
          <p:nvPr/>
        </p:nvSpPr>
        <p:spPr bwMode="auto">
          <a:xfrm flipH="0" flipV="0">
            <a:off x="11104819" y="5039812"/>
            <a:ext cx="524817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7957" y="43200"/>
                  <a:pt x="12505" y="43200"/>
                  <a:pt x="18189" y="43200"/>
                </a:cubicBezTo>
                <a:cubicBezTo>
                  <a:pt x="27284" y="43200"/>
                  <a:pt x="34105" y="21600"/>
                  <a:pt x="38652" y="0"/>
                </a:cubicBezTo>
                <a:lnTo>
                  <a:pt x="43200" y="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695853" name=""/>
          <p:cNvSpPr/>
          <p:nvPr/>
        </p:nvSpPr>
        <p:spPr bwMode="auto">
          <a:xfrm flipH="0" flipV="0">
            <a:off x="10478891" y="5363662"/>
            <a:ext cx="571500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11781" y="0"/>
                  <a:pt x="19636" y="0"/>
                  <a:pt x="33381" y="0"/>
                </a:cubicBezTo>
                <a:lnTo>
                  <a:pt x="43200" y="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924321" name=""/>
          <p:cNvSpPr/>
          <p:nvPr/>
        </p:nvSpPr>
        <p:spPr bwMode="auto">
          <a:xfrm flipH="0" flipV="1">
            <a:off x="10478891" y="5630362"/>
            <a:ext cx="512570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9000" y="32400"/>
                  <a:pt x="18000" y="10800"/>
                  <a:pt x="26999" y="10800"/>
                </a:cubicBezTo>
                <a:quadBezTo>
                  <a:pt x="34199" y="10800"/>
                  <a:pt x="43200" y="0"/>
                </a:quadBez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097257" name=""/>
          <p:cNvSpPr/>
          <p:nvPr/>
        </p:nvSpPr>
        <p:spPr bwMode="auto">
          <a:xfrm flipH="0" flipV="0">
            <a:off x="11050391" y="5687511"/>
            <a:ext cx="625928" cy="45720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14399"/>
                </a:moveTo>
                <a:cubicBezTo>
                  <a:pt x="8639" y="14399"/>
                  <a:pt x="13577" y="14399"/>
                  <a:pt x="19748" y="14399"/>
                </a:cubicBezTo>
                <a:cubicBezTo>
                  <a:pt x="24685" y="0"/>
                  <a:pt x="30857" y="0"/>
                  <a:pt x="35794" y="0"/>
                </a:cubicBezTo>
                <a:lnTo>
                  <a:pt x="43200" y="43200"/>
                </a:lnTo>
              </a:path>
            </a:pathLst>
          </a:custGeom>
          <a:noFill/>
          <a:ln w="216000">
            <a:solidFill>
              <a:srgbClr val="FF0303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402363"/>
              <a:ext cx="382398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5869707"/>
            <a:ext cx="529857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2 млн.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-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19313" y="1152473"/>
          <a:ext cx="11259310" cy="450935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5926318"/>
                <a:gridCol w="1775546"/>
                <a:gridCol w="1775546"/>
                <a:gridCol w="1775546"/>
              </a:tblGrid>
              <a:tr h="257526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700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</a:t>
                      </a:r>
                      <a:r>
                        <a:rPr lang="ru-RU" sz="1400">
                          <a:latin typeface="Arial"/>
                          <a:cs typeface="Arial"/>
                        </a:rPr>
                        <a:t>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700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. руб.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700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. руб.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120тыс.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140тыс.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10тыс. руб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10тыс. руб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126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30тыс. руб.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8549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610тыс</a:t>
                      </a: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635тыс.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730тыс.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5" y="402363"/>
              <a:ext cx="170598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503101" y="1399536"/>
            <a:ext cx="11186150" cy="344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sz="22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Подавляющее большинство (71,4%) получат достойный аналог платформы Teams, объединяющий несколько сервисов от яндекс в одном приложении.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2200"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нашим оценкам использование нашего приложения значительно сэкономит бюджет вуза, а также уменьшит невозвратные потери времени при использовании учебного сервиса.</a:t>
            </a:r>
            <a:endParaRPr sz="2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Оптимизация совместной работы преподавателей и студентов.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2" y="402363"/>
              <a:ext cx="122590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1400083" y="1576431"/>
            <a:ext cx="9218118" cy="335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широкие возможности: предоставляют пользователю множество функций в одном приложении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автономность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стоимость: дешевизна использования в сравнении с сервисами Яндекс</a:t>
            </a:r>
            <a:endParaRPr sz="20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выход на государственный рынок с целью обеспечения нашим ПО все вузы страны.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Виктория В.</cp:lastModifiedBy>
  <cp:revision>62</cp:revision>
  <dcterms:created xsi:type="dcterms:W3CDTF">2023-09-23T09:41:00Z</dcterms:created>
  <dcterms:modified xsi:type="dcterms:W3CDTF">2023-10-26T16:09:19Z</dcterms:modified>
  <cp:category/>
  <cp:contentStatus/>
  <cp:version/>
</cp:coreProperties>
</file>