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57" r:id="rId4"/>
    <p:sldId id="266" r:id="rId5"/>
    <p:sldId id="267" r:id="rId6"/>
    <p:sldId id="268" r:id="rId7"/>
    <p:sldId id="269" r:id="rId8"/>
    <p:sldId id="270" r:id="rId9"/>
    <p:sldId id="271" r:id="rId10"/>
    <p:sldId id="265" r:id="rId11"/>
    <p:sldId id="272" r:id="rId12"/>
    <p:sldId id="274" r:id="rId13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5C1C0-0437-4825-ACE3-7D8C265BD0F5}" v="1075" dt="2023-10-15T10:43:06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6623" autoAdjust="0"/>
  </p:normalViewPr>
  <p:slideViewPr>
    <p:cSldViewPr snapToGrid="0">
      <p:cViewPr varScale="1">
        <p:scale>
          <a:sx n="116" d="100"/>
          <a:sy n="116" d="100"/>
        </p:scale>
        <p:origin x="10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B6C6B3C-DB0E-4F64-8A3A-3DE5993C60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7AE5AAB-9E76-4B07-8E3E-194C668DD3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4DE9E-D529-496B-8879-A671216A1A6B}" type="datetime1">
              <a:rPr lang="ru-RU" smtClean="0"/>
              <a:t>15.10.2023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48A459C-8D41-4151-A0E0-38D6020751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BB5A440-E384-463B-859E-1C83096FB2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5F3C6-48DE-4A85-979E-2316FB748D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0979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126B9-AE57-4342-9A4D-EC09DECF2BBB}" type="datetime1">
              <a:rPr lang="ru-RU" smtClean="0"/>
              <a:pPr/>
              <a:t>15.10.2023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48485-728A-44EC-8CE8-BAC99CFCD081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2806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48485-728A-44EC-8CE8-BAC99CFCD08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923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48485-728A-44EC-8CE8-BAC99CFCD08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816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383FE399-6236-4233-A950-01E290C245FC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 anchor="ctr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E7DB6F-8EB6-4C8D-89B4-126CCA0E8EC3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rtlCol="0" anchor="b"/>
          <a:lstStyle>
            <a:lvl1pPr algn="l">
              <a:defRPr sz="4000" b="0" cap="all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799" y="4777381"/>
            <a:ext cx="1013142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4642CC-7978-4748-83C4-9F06B0FD00AD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802" y="2142067"/>
            <a:ext cx="4995334" cy="3649134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821895" y="2142067"/>
            <a:ext cx="4995332" cy="3649133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D2C51B-CD7C-46BD-AB29-BAC62E15FDA7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5801" y="2870201"/>
            <a:ext cx="4996923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5823483" y="2870201"/>
            <a:ext cx="4995334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56DF33-6DED-4799-851F-1FEEAE752AE1}" type="datetime1">
              <a:rPr lang="ru-RU" noProof="0" smtClean="0"/>
              <a:pPr rtl="0"/>
              <a:t>15.10.2023</a:t>
            </a:fld>
            <a:r>
              <a:rPr lang="ru-RU" noProof="0"/>
              <a:t>11.09.2014</a:t>
            </a:r>
            <a:fld id="{B61BEF0D-F0BB-DE4B-95CE-6DB70DBA9567}" type="datetimeFigureOut">
              <a:rPr lang="ru-RU" noProof="0" smtClean="0"/>
              <a:pPr rtl="0"/>
              <a:t>15.10.2023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r>
              <a:rPr lang="ru-RU" noProof="0"/>
              <a:t>‹#›</a:t>
            </a:r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9D8345-6686-4801-A31B-510D941819C0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70160B-5405-4F31-BBE0-F29C88F39C31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648201" y="609601"/>
            <a:ext cx="6169026" cy="51816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445933"/>
            <a:ext cx="3680885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4486EA-A1CE-48C8-8DD4-A8B3B2D3E65D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2971800"/>
            <a:ext cx="6164653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ED3EA8-0898-48C4-BF2C-A69E6943072E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299603"/>
            <a:ext cx="10131427" cy="49371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8834D9-9184-4F85-9890-4CF0D42DD789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rtlCol="0" anchor="ctr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4343400"/>
            <a:ext cx="10131428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4D7735-04D5-4C51-9E3E-F1326294AE2A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Надпись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  <p:sp>
        <p:nvSpPr>
          <p:cNvPr id="11" name="Надпись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1097875" y="3352800"/>
            <a:ext cx="9339184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7465" y="4343400"/>
            <a:ext cx="10152367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40680B-B408-4DA9-9CE3-18C9EE41CB61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1" y="4777381"/>
            <a:ext cx="10131426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49E2B8-70C0-4FEE-99DB-4C05EB00980F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Надпись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  <p:sp>
        <p:nvSpPr>
          <p:cNvPr id="14" name="Надпись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799" y="4775200"/>
            <a:ext cx="10135436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D0708-0DA2-47DE-9383-04EC50974775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4343400"/>
            <a:ext cx="10131428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A263BA-A5EB-4618-BB6C-74C06C547E7E}" type="datetime1">
              <a:rPr lang="ru-RU" noProof="0" smtClean="0"/>
              <a:t>15.10.2023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2230D5-1640-46D7-9538-AFE6CFB07764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609600"/>
            <a:ext cx="7832116" cy="5181600"/>
          </a:xfrm>
        </p:spPr>
        <p:txBody>
          <a:bodyPr vert="eaVert" rtlCol="0" anchor="t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7FDA88-8D68-4D2A-B0B4-105A272488CB}" type="datetime1">
              <a:rPr lang="ru-RU" noProof="0" smtClean="0"/>
              <a:t>15.10.2023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AB16C48A-8BB0-4318-AA14-9FA7F5DD3CFB}" type="datetime1">
              <a:rPr lang="ru-RU" noProof="0" smtClean="0"/>
              <a:t>15.10.2023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растение, пальма, ладонь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15658625-D2B9-95CA-2B60-7ACB9ED75B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7" t="1559" r="511" b="-225"/>
          <a:stretch/>
        </p:blipFill>
        <p:spPr>
          <a:xfrm>
            <a:off x="18" y="-6338"/>
            <a:ext cx="12208500" cy="68670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5F67A4-7428-47F3-AE14-8CA43D976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F4A20210-FA90-4B6D-8D2E-1B90054E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39213B44-68B7-47E7-B506-5C79FCF80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084D60-65A6-45F8-8C17-3529E43F1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44A2572-2BF1-4C8E-AF59-F3AD411D89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5DF3485-B455-470C-8FA8-A1BDE087B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5E9DCD0-EE49-4CB4-89B6-C25F9861C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713CF62-C96C-44E9-8C28-E3F2C6E7C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D06558F-07E9-4D78-A6F3-8BCFA9E734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D8773-83C0-4D51-9E1F-046DA7DA0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880C3FB-3E2E-4054-A6D1-38176D6E2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505591A-6112-4B84-8E9E-923E43C4E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4884290-8E39-4425-BB4F-48D955C1F8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0C383A3-6D77-41CE-8121-498BC3BA5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120A319-4A10-4542-B48C-5FB2714C4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B15B038-50ED-419D-B142-C96EE418B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BAFF2F4-75B2-4498-8559-BAE80D89B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56AE167-8087-4A4B-B41D-5658EEBA6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D353E8A-CBA6-44F9-9C00-D0AD27C96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A2C318A-A79F-4CAD-BA7A-51427BF9ED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F2996E3-5E01-4F22-B23C-7CD0CF72C4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60F6BC4-AB51-4DE7-B83C-E71FE4EC8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F65FC1C-93BF-4ACA-BF17-17372DD10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9F9913C-8CCE-4D56-9D2A-0C2D68667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0EDD18C-1AAD-48E5-AAAD-73F4B5643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2D7A5C4-18C8-43E9-A50A-F87A362C8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C484E-A224-4DB0-8C34-89BE54BD1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9BB438E-A25F-4A7F-B209-8899B7CEC4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F8BA6DC-B1E9-4F32-A5CC-8F61976B6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F6D95B2-1C8D-4156-AB05-523619B4F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88409AD-A77F-4304-9E8B-08A4891C7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62AD08A-B385-4D18-B948-8D53B3918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32A413E-FF1A-46B1-BF8B-3C1C408B3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CFF4E44-2BEB-4FAE-97C9-BC6E8296D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0486C0A-9B93-46B8-932F-876BE26CE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429BF5D-8D5B-4A48-89EE-8B779826E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DC996EE-5EB1-4943-A1E8-70810CBD67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F833C8-E3CE-4399-B78B-9DD0EEA6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7C92DB2-78F1-4872-B9C7-C658A7886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F8A2FAA-05E1-448E-A606-FA9D67036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5AAB5D1-1672-4825-88A7-D93923475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2CAAFDB-2BA2-4D04-8B8B-1241D5EC0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C381B3C-0009-451B-BCB3-48F7810C1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A10544C-1EAD-47FB-A17E-52C6222826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2540B37-D854-4525-93F8-410685438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450DFE8-D07F-435C-B5A2-47D126FD9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C1A6513-2D5D-458C-B841-D5DD9844B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931CF18-850E-41CD-823E-D311BD5CC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497A09-1B1C-4EB6-B728-6FC3A1C125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A60DE04-F3E8-437E-A2E4-A8A7BA01CB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DBBA541-852C-4AE6-82E8-6BD13AFB4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FC3362F-AD7E-45D7-BE85-7C8DD8134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CD83E0F-C8AF-4D52-94DB-CD949A2B1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0D5F865-890F-483F-B407-516CE6D22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E6A2505-E617-4419-AB05-10B779B5C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DFF0D66-52FC-4F64-B67F-72D9EFEED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CC72040-7945-4051-989C-2B728F6D50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6EB6302-2333-45D4-AE20-B0F6D45CC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ECC1105-D16E-411D-B4B7-80BF039BF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7D2F518-4540-44DE-BC62-7D598EC99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19566BC-880A-4113-A9C4-0017E5184C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18E7D73-F4E4-4F5D-AFF9-EE491954A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D0988A2-3571-4C16-BDEF-58254F04E5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550BAC8-41FE-4300-910B-EE7BBD7A0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8CD175C-18A7-4589-8C46-A61FEF6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6BE3031-FD1C-443C-9889-243CEEAEDF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E37BF5D-3732-41F2-B9AF-A56C9214D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77B6718-917A-4A01-BCF8-5C6E1217B2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C23AB5B-98FB-43F1-B590-BBA79814F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6EEC146-226B-4C83-9C1B-DD5495DE1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C24D094-41EF-4CA2-9834-B04793FA1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DA46AD8-674F-46C3-8A22-280F78F91A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E9D757B-CD9D-447C-8780-79F2FF875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276B76E9-7342-43BC-B629-9180ABF57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3F25F68A-2DCB-4183-86F1-3428326E5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BA5FA913-066C-4504-A753-026056454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A6E50AC-CA1E-4DD3-B85F-1720C019E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224B2B1-DBD8-4BA8-8CEB-BFAC8A15D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DEFE1E7-69A3-47F5-B8B8-C0898281B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6F1F489-762E-4979-9EBC-50A62330B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27DF22C-20E6-4DED-B405-1B26C5218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36FD8D7-6E0F-468E-B8C4-F4E670711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82648" y="1343564"/>
            <a:ext cx="5986992" cy="2832098"/>
          </a:xfrm>
        </p:spPr>
        <p:txBody>
          <a:bodyPr rtlCol="0">
            <a:normAutofit/>
          </a:bodyPr>
          <a:lstStyle/>
          <a:p>
            <a:r>
              <a:rPr lang="ru-RU" dirty="0">
                <a:ea typeface="Calibri Light"/>
                <a:cs typeface="Calibri Light"/>
              </a:rPr>
              <a:t>В</a:t>
            </a:r>
            <a:r>
              <a:rPr lang="ru-RU" sz="4000" dirty="0">
                <a:ea typeface="Calibri Light"/>
                <a:cs typeface="Calibri Light"/>
              </a:rPr>
              <a:t>иртуальный парк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70225" y="4103776"/>
            <a:ext cx="4513792" cy="914401"/>
          </a:xfrm>
        </p:spPr>
        <p:txBody>
          <a:bodyPr rtlCol="0">
            <a:normAutofit/>
          </a:bodyPr>
          <a:lstStyle/>
          <a:p>
            <a:r>
              <a:rPr lang="ru-RU" dirty="0">
                <a:cs typeface="Calibri"/>
              </a:rPr>
              <a:t>Мобильное 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52659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Мобильный телефон, снимок экрана, текст, гаджет&#10;&#10;Автоматически созданное описание">
            <a:extLst>
              <a:ext uri="{FF2B5EF4-FFF2-40B4-BE49-F238E27FC236}">
                <a16:creationId xmlns:a16="http://schemas.microsoft.com/office/drawing/2014/main" id="{57931F3B-0BFA-C308-DAC0-1E202E788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708" b="1464"/>
          <a:stretch/>
        </p:blipFill>
        <p:spPr>
          <a:xfrm>
            <a:off x="-1137" y="-32699"/>
            <a:ext cx="12396678" cy="6934668"/>
          </a:xfrm>
        </p:spPr>
      </p:pic>
      <p:pic>
        <p:nvPicPr>
          <p:cNvPr id="3" name="Рисунок 2" descr="Изображение выглядит как текст, снимок экрана, программное обеспечение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C73B6D5-088B-375F-49D2-AC1F3FBB0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0000">
            <a:off x="8362736" y="2044949"/>
            <a:ext cx="2271094" cy="4697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Изображение выглядит как текст, электроника, снимок экрана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id="{019F3F84-0B41-CC66-C74A-A48B965E5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0789" y="1584511"/>
            <a:ext cx="2278950" cy="4820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Объект 3" descr="Изображение выглядит как Мобильный телефон, снимок экрана, текст, гаджет&#10;&#10;Автоматически созданное описание">
            <a:extLst>
              <a:ext uri="{FF2B5EF4-FFF2-40B4-BE49-F238E27FC236}">
                <a16:creationId xmlns:a16="http://schemas.microsoft.com/office/drawing/2014/main" id="{20F6F9FB-2713-F735-F122-ABB2687348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389" r="44240" b="613"/>
          <a:stretch/>
        </p:blipFill>
        <p:spPr>
          <a:xfrm>
            <a:off x="-6888" y="6330719"/>
            <a:ext cx="6961726" cy="53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1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снимок экрана, Красочность, вода, Бирюза&#10;&#10;Автоматически созданное описание">
            <a:extLst>
              <a:ext uri="{FF2B5EF4-FFF2-40B4-BE49-F238E27FC236}">
                <a16:creationId xmlns:a16="http://schemas.microsoft.com/office/drawing/2014/main" id="{57D78B65-E8E9-8FD6-B185-38778729E7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8" b="-8"/>
          <a:stretch/>
        </p:blipFill>
        <p:spPr>
          <a:xfrm>
            <a:off x="975139" y="2146853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3" name="Рисунок 2" descr="Изображение выглядит как логотип, Шрифт, График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477BA85-9BE4-65C9-70A6-0B3D4FCC4B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8" b="-8"/>
          <a:stretch/>
        </p:blipFill>
        <p:spPr>
          <a:xfrm>
            <a:off x="3585647" y="2146853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6" name="Рисунок 5" descr="Изображение выглядит как небо, на открытом воздухе, дерево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176E6EFF-66C7-7073-86A0-E52F1AC55D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8" b="-8"/>
          <a:stretch/>
        </p:blipFill>
        <p:spPr>
          <a:xfrm>
            <a:off x="6196155" y="2146853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8" name="Рисунок 7" descr="Изображение выглядит как текст, млекопитающее, логотип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0C334348-A37B-8012-7338-2ADD763BEE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00" r="-6" b="-6"/>
          <a:stretch/>
        </p:blipFill>
        <p:spPr>
          <a:xfrm>
            <a:off x="8806663" y="2146853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D4A71D-57D7-8D84-DB92-6EE0C7D1D961}"/>
              </a:ext>
            </a:extLst>
          </p:cNvPr>
          <p:cNvSpPr txBox="1"/>
          <p:nvPr/>
        </p:nvSpPr>
        <p:spPr>
          <a:xfrm>
            <a:off x="1130060" y="540589"/>
            <a:ext cx="364897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 err="1">
                <a:latin typeface="Times New Roman"/>
                <a:ea typeface="Calibri"/>
                <a:cs typeface="Calibri"/>
              </a:rPr>
              <a:t>Конкуренты</a:t>
            </a:r>
            <a:endParaRPr lang="en-US" sz="4000" dirty="0" err="1">
              <a:latin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B788A7-3012-98DB-4E87-8C4E753B1F85}"/>
              </a:ext>
            </a:extLst>
          </p:cNvPr>
          <p:cNvSpPr txBox="1"/>
          <p:nvPr/>
        </p:nvSpPr>
        <p:spPr>
          <a:xfrm>
            <a:off x="1403231" y="4839419"/>
            <a:ext cx="15498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Times New Roman"/>
              </a:rPr>
              <a:t>ROAR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48C377-3688-1281-FDC8-80A980CDA493}"/>
              </a:ext>
            </a:extLst>
          </p:cNvPr>
          <p:cNvSpPr txBox="1"/>
          <p:nvPr/>
        </p:nvSpPr>
        <p:spPr>
          <a:xfrm>
            <a:off x="3588589" y="4839418"/>
            <a:ext cx="24268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Times New Roman"/>
                <a:cs typeface="Times New Roman"/>
              </a:rPr>
              <a:t>ARLOOPA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D0ADBB-9031-1674-F58D-A84ABD904A26}"/>
              </a:ext>
            </a:extLst>
          </p:cNvPr>
          <p:cNvSpPr txBox="1"/>
          <p:nvPr/>
        </p:nvSpPr>
        <p:spPr>
          <a:xfrm>
            <a:off x="6636589" y="4839419"/>
            <a:ext cx="154988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Times New Roman"/>
              </a:rPr>
              <a:t>VR Virtual ZOO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5BC193-9659-80B5-4ECE-0802E6AD0848}"/>
              </a:ext>
            </a:extLst>
          </p:cNvPr>
          <p:cNvSpPr txBox="1"/>
          <p:nvPr/>
        </p:nvSpPr>
        <p:spPr>
          <a:xfrm>
            <a:off x="9095116" y="4839418"/>
            <a:ext cx="182305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 err="1">
                <a:latin typeface="Times New Roman"/>
                <a:cs typeface="Times New Roman"/>
              </a:rPr>
              <a:t>Зоопарк</a:t>
            </a:r>
          </a:p>
        </p:txBody>
      </p:sp>
    </p:spTree>
    <p:extLst>
      <p:ext uri="{BB962C8B-B14F-4D97-AF65-F5344CB8AC3E}">
        <p14:creationId xmlns:p14="http://schemas.microsoft.com/office/powerpoint/2010/main" val="1001983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42238D-8353-9B54-6823-C48874AF3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56" y="1285336"/>
            <a:ext cx="4681873" cy="1456267"/>
          </a:xfrm>
        </p:spPr>
        <p:txBody>
          <a:bodyPr>
            <a:normAutofit/>
          </a:bodyPr>
          <a:lstStyle/>
          <a:p>
            <a:r>
              <a:rPr lang="ru-RU" dirty="0">
                <a:ea typeface="Calibri Light"/>
                <a:cs typeface="Calibri Light"/>
              </a:rPr>
              <a:t>преимущества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551555-985E-3EE5-CAE9-50C03250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500" y="1840143"/>
            <a:ext cx="5659532" cy="484245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dirty="0">
                <a:ea typeface="Calibri"/>
                <a:cs typeface="Calibri"/>
              </a:rPr>
              <a:t>Возможность посетить зоопарк не выходя из дома</a:t>
            </a:r>
          </a:p>
          <a:p>
            <a:pPr>
              <a:buClr>
                <a:srgbClr val="FFFFFF"/>
              </a:buClr>
            </a:pPr>
            <a:r>
              <a:rPr lang="ru-RU" sz="2800" dirty="0">
                <a:ea typeface="Calibri"/>
                <a:cs typeface="Calibri"/>
              </a:rPr>
              <a:t>Возможность взаимодействовать с животными с помощью AR мода</a:t>
            </a:r>
          </a:p>
          <a:p>
            <a:pPr>
              <a:buClr>
                <a:srgbClr val="FFFFFF"/>
              </a:buClr>
            </a:pPr>
            <a:r>
              <a:rPr lang="ru-RU" sz="2800" dirty="0">
                <a:ea typeface="Calibri"/>
                <a:cs typeface="Calibri"/>
              </a:rPr>
              <a:t>Обучение детей с помощью встроенной игры викторины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0820A0-B14B-4F1C-8DDA-174AC2B14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12" name="Freeform 98">
              <a:extLst>
                <a:ext uri="{FF2B5EF4-FFF2-40B4-BE49-F238E27FC236}">
                  <a16:creationId xmlns:a16="http://schemas.microsoft.com/office/drawing/2014/main" id="{A0B952A8-34E8-46AE-B7EC-D9FB3BF1E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7C0821D-1BFC-498C-BEE4-6CE6B6B2C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CAE6635-A640-4DF6-8A57-8989A6B7B8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A16D7B4-883D-4B71-A28E-8BDCD687E8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72A9B10-2C9E-4DDF-8C99-874229A492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EF75B38-CC94-4DE1-A968-D9E320A926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0E9350D-D958-4D62-8379-58ADFF9545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61CA4590-01F5-4F10-A727-F0EE16FD3E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34D2BBC3-F36B-4D06-BCA7-F71AD66980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9AD5E0B-9B13-4228-A23D-83F17DD01A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E153321-B19E-4FA5-8A22-05A91F2AC4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8CB9B077-591C-4298-888F-32BB6D0AB6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6FAFF7A-3D2E-40E1-961C-C2875D67D3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37AB21FA-AE5F-4714-968F-356DEE791F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6A657826-1C0D-47DD-9B11-E93A32B64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C0DC7092-7C59-441C-9840-7163FAB2D6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56E4341-2683-4149-A265-F498A3B79A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12D68886-7F13-46BC-9D15-BAF1B45EC3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17C4A21-61C9-400C-B013-440B0338B6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FDB85B97-7A10-452C-95EB-4CBC73A729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5A1D773-A4DC-4A3D-BB9D-E056BAC3B7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A7184E7-1D5B-4687-8ADC-B776C1EFB2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332D3DC5-864B-4B44-9E09-2FE1AD048A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0DB5CCD-3BBF-45CE-B561-4579A82BD0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1DD1944-44B9-4A99-A105-7C364538CA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45ACDF35-7550-4E16-9914-613447CC0F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3BE9C83A-DEB3-4D63-A163-8223B68140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6FFC901-4314-4DC8-BCF5-34E1ACC591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5ACA1D64-7220-4CB4-9BF1-69B45B4822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E565C435-F20D-4ACD-921E-A46F19D671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988848F1-0711-4763-BC8B-76970B5C86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CF1F2F9F-1FE7-4945-95B9-09731BE954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FD030805-517F-4B88-A49B-B0E89A0A9C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51D02D9-7DCC-42F6-BBD4-62F841ED42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70B07484-4B4C-4B4E-9841-E455CCF19F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183CA18-F3C2-4329-AC85-63B53C6A63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5F40AEE3-A69A-4F08-95EC-D4427E2461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2C26C7-E36B-4C29-9C8B-963C7C350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EA2AB60F-895F-49A6-A514-5EDE49E67C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A53213F-862F-474E-9DE6-F06F3F344C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8D556880-E892-4297-B930-959E868A1F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786BA14-25A0-4244-92EE-40B324E323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54A8FE26-68CA-4ED2-AC18-175CCD3855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A02032B0-7225-492F-A909-4A5FA8B1CA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1AA3885E-E420-40C5-8B05-E5167027DD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DA973D3B-A048-46C9-8DA7-6792F2F949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7BAEE237-4C03-4C0B-9951-EB14A53620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4E1D87A6-7BC8-4BD7-A2B9-B64555B750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617DFB34-0FF3-45E0-86D1-14367FD4E1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B72F8F4-90B4-4099-B7E7-4F060A017D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9A58548-CA86-4B09-9534-0B9F46F1C6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1395729B-8C0E-41B8-B3ED-3E25B3289D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A3910024-5A98-44CB-96D6-6F18BEE2B1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271B185B-BD9C-4F33-A1CA-8053DC4F18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7D04AC18-163B-4734-89C3-160679520D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F08A3168-5207-4A96-AF77-4442A6DD40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F103104E-3B79-4584-BC67-1617345678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DAE2661F-465D-44F7-832A-93816854D4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26351CA6-C76B-4C66-9378-C385BBE402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242756B9-0921-4B55-B129-1C794D4FDA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737841ED-C77C-4824-BBDB-A4AD5CC4C7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04E74C45-8542-46B2-AAA4-9749090683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2B975665-5AAD-40D4-AC00-1047ED6593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B046CFA9-FF2B-4D62-8063-8D68FF4801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E50C0FC6-86F2-4AAC-9174-25FB83DA6F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88652921-868F-4CCF-B70C-034DAD2E76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02A55E7D-1C8A-4438-A99F-3ACAC87A77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43610C07-2EF7-4475-AF6C-9CA4C0645F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B17D69AF-D03D-4514-A534-475B175912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570FDC14-72EE-470D-876E-6517413658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8BEAC2A8-991D-4B96-ABE3-9A32625B22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4FDD02D-2AD2-4A6C-BBC9-15591F457B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F6844DDA-5D96-4DEA-A208-28BBA35901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A96F2E86-56F4-4B0C-8D83-55D2865C87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C193D075-DE33-4AD6-937B-FC2912872E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59EA056-638E-430D-AE76-796F1ED38B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8D75FB12-06AB-46A1-BFE4-D16F35625C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351D4855-B924-45D6-A884-31A6BC9630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8397D34C-609D-44DB-AFF8-75858A4F31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2EA17769-C4B1-4138-875F-A58D5D8497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B02E948-8CD2-4C3C-9E5D-262DAC3C9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94" name="Freeform 17">
              <a:extLst>
                <a:ext uri="{FF2B5EF4-FFF2-40B4-BE49-F238E27FC236}">
                  <a16:creationId xmlns:a16="http://schemas.microsoft.com/office/drawing/2014/main" id="{F8E025EC-8201-4DC5-B858-C2EEA8121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5D00349E-7825-4D5D-81A3-6A5FB2D95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2B0493F4-7EE3-40BC-9693-4C30116976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05D627BB-BD2B-4E33-837E-94DABD948C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0948FD7F-4A95-419F-9592-F1AE43EB39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76D13955-7897-45BF-AE8D-F635DE7296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AD38C1DF-38DA-4D6D-AEDD-F23C531045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5618B3C8-757B-4262-8325-56E79801FF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5BC63D8C-C95A-4588-AEC8-83438699A3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E1EBAFC9-1157-4512-A58B-E8DBDCB0E0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D5C42AD4-0C0A-44F8-BEF5-76D798BB14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FA2FDF3F-1D8B-4D7F-9713-D2785051C4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CE5C02B7-5014-410B-A59B-ABA9017C96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FA738C92-C3B6-43D5-A718-230FE5A78A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A7FDBFA0-A00A-4C49-A38C-5197E28B1E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162F2930-B81B-47BF-BAB6-6CD862E0AC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BDB0E661-1786-4C8B-B4AA-1C46DBB09F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EAE039B6-9B91-4DF7-B2E1-BEC620E8AF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A09B3898-68D4-4032-973C-3297FA2A0B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56FDF469-A729-4C34-9A4E-FC7F50FB6E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B42661BA-C51F-493E-BA84-7E8E02647B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BCA6BFC1-5596-4F25-8834-B82EC76C03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ADC0C4EA-8B26-488D-842A-8492C28EFA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365199F-3DA2-4ECE-8AA0-B37E7E3AFB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9F8EAD3C-6628-48E5-A004-B34EFF17E2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8627E51D-F7F3-432F-B018-3390B0A3E2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B0A796D9-B9B7-497E-91F4-257D2CCAA2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E4E17776-2D77-4801-AFE4-553D807E01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AF653420-3C79-432A-9CAB-6A4AEC545B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CB4F431F-451E-4136-B596-17B6396321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75E18572-BE7A-4234-B454-FD38ABFAE2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5EB9F985-7C1A-4BFE-A4DC-F35AA0D04E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500648B4-39E6-409B-A151-2A6CC6D3C4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013A2463-A9F5-45B4-804E-5595FAE42C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CBF3193A-025E-4BE6-9AD5-D3106F9D78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E2832A9B-55E5-494A-A717-3617EDD1F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CC0DA7BF-4BD6-46F6-91A1-E38E259FC7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87B5F7E4-8A2A-468D-8EF3-6D7171EBC0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F6A8F3CE-3B42-4770-8933-7C9BCA91B6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6224EF38-8522-4A6A-BA96-BAAB1A136C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42B702F4-3A4F-475E-A874-62BA9C76A0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1BF12728-61DB-4CA7-BFEA-C67E21001E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2A114F6C-B377-4620-9C72-92D0FA5095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185FB219-37DC-4CBB-BDEF-43EF98EB00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2060F2EE-256C-4A23-A980-9C317EA5F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52F37857-F893-4D54-B377-60870C91BC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F5DEA293-2202-41FF-B5FE-71F06BAA69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A9C59CAC-07BD-4C27-8926-C55E46BD10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480FA13A-0B04-4946-9A24-2701584E2D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488CE1CC-C8B3-470F-9512-B590AF9DEB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7C1809CD-B912-4E69-A5A5-94EA27B280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FB9E3C6C-40C8-4A98-B0AF-C45C414845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DBE61EAD-B3F8-4E77-B3B6-0A3374C0F2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4303657B-9569-4CB6-A870-F7D678DE67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C95E1DFB-B252-4CBC-95A8-D1DC68A185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2D7B24AC-E1C7-4A27-BACA-0AE3C159FD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97ECB039-4BBD-4991-8C57-7D90D4A22C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38517C97-1250-4775-B725-2CBD677C3F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C9679D68-007E-47A6-A882-07A8088B5C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767BAF92-FB48-468A-B633-46749349E5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2875629C-FBE1-4E58-82B5-53DBC3ABD0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CC29FC6C-B918-40F3-AAAA-1A4F1DFBEA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2D55E2D8-4D39-4F44-AAE7-B3B2DDDB5B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8EF38C89-9B35-40D5-A2EC-AE4FFF1712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15C842FE-0918-4A9A-B4F3-F69C539B35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C5A2FDBE-9CE6-41C7-A149-1FC75441C4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FE76B3FC-2648-4EF2-A363-8AED916B45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57AD43BF-C5AB-4324-B39E-5E3AFC8876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1D7FC0CC-E465-4316-A7B6-42441D27DC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5EF568F1-4905-4D65-8510-683A870976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B0779A11-5E9E-4455-8DB7-6BF1F0BA4E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2B884067-174C-4C5C-955E-462157D0FA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BE5F0FA8-85D6-4B51-B2A8-027AC28D82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E76C2522-4938-48D4-9ACE-F61BC45271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7119966D-0585-4354-991F-856ADF670D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6931C16B-534C-413B-A404-870528429A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888EA28D-0FC2-4BEA-B3EB-D9DEB3C4F7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1F2052B6-705D-484A-9856-BCC35D311E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B357007E-5B0B-4BC1-96BB-2F9A55E28B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144B8928-2E44-471E-818A-AC5F8B9B1D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D3F906D0-CE7C-484D-8C11-5011F768A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739066">
            <a:off x="5520984" y="3122486"/>
            <a:ext cx="2928062" cy="2544637"/>
            <a:chOff x="5281603" y="104899"/>
            <a:chExt cx="6910397" cy="6005491"/>
          </a:xfrm>
        </p:grpSpPr>
        <p:sp>
          <p:nvSpPr>
            <p:cNvPr id="176" name="Freeform 183">
              <a:extLst>
                <a:ext uri="{FF2B5EF4-FFF2-40B4-BE49-F238E27FC236}">
                  <a16:creationId xmlns:a16="http://schemas.microsoft.com/office/drawing/2014/main" id="{0FE191C3-385B-4E2B-ADE9-0FA9E09CA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DF236ECF-9469-429F-B950-E6274E93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ACFB9B6B-3B4B-406C-A9C4-9E15E8EDA9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1185F607-E801-4999-8E05-0C8486DAAA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2AE80DE6-1860-413C-83A4-3D16C772FC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BCA67FE0-1324-427A-A3EB-EC0E27E8DA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7426A4D5-E148-458E-81B7-A67551CC52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5AE534E1-BFC4-4B6F-B4A6-D0331A128D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F6D2BC14-55E1-4250-A703-26EAE5BEB1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D28FA0B2-4451-4A40-A6A8-B5B2BFFD22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695551A0-FD49-4C51-9936-31AADCF8F0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21AA33D7-B8C3-4A4C-B04C-90496559F6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EC11C7CB-C8A3-4FA2-8919-4BDE08B8C0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04122C9F-7650-4E2A-BBDD-5ED1794298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B2331B0F-4B2B-49FF-B210-A548BEE14B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9E66A3B2-EAB9-4D0F-8CC6-133C4B8D26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A5D255CC-F767-47F3-9B04-0F597091D8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DE6FFD6E-D10A-4E69-B92A-1C3D4AD900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9BAE1242-2228-4493-81B5-F7807B8DAC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7A6A8552-686E-44B0-AA9A-9488BB77FE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7C45C190-42DB-4A86-A102-D04A25E1E1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DC2E5DE9-3511-45AE-9F95-710C8211A3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53F3C6F6-47A6-4265-878C-5092E93280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82B1F3E7-F618-4E13-9E16-7118C45C77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A5E7DF9B-A62B-4C53-A661-B401D7195B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EEE4847E-481F-4419-AE1F-90DED5344C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B13E9C09-74A8-40D0-BC37-74CA31F5D0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B0009143-1101-4DF3-B01E-766F9BE63D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995E8D24-3C05-4242-92BA-731FDA5AE6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A40A7CC8-D93E-41C0-8322-8EF549E1A5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0B91F070-941B-4307-9931-156C868BFF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BF90A755-20A8-4274-A4F7-BD624FECFA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4D87C615-9E34-495E-8406-FAEFC2F845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11A383A9-4CA6-4FAB-9F61-C5E53DBF8B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D7B6069C-3205-4BBB-ADDF-D85A07E550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98083F5B-DC24-40B3-92D2-BF90631145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AEA55FF-DDBB-4AA2-ACBD-9A4D56FFCC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2E00B1FB-F492-483C-B4D3-893BE48D29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576CFD40-49E1-465A-9B23-F9D980D9A4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5D63EDB7-C852-43C0-9954-6F2196FABE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316E726A-0F37-45E3-9BDF-42ECAA68F6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29E8E54E-8FB5-4650-AD2D-C65F3F53A9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33018142-C705-4D1B-8C27-83842B8D18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4B029D1D-41B1-45D6-8FC5-9EBEEEBD51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238CE0A4-BE74-4418-8DB6-FC0A391029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C5DC5DB6-FAE4-45E0-A0E5-E613B8D7E1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3FBB2B3B-650C-4D6B-BA13-A71D6CB8CD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AA61A363-0BE0-4381-9635-02A60AE9C1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F363EFF4-A1A6-4E57-8128-D13002EAD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744B3004-D3A0-4C95-8618-02CD578CCD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48511694-389A-4FA7-950D-D0B63A422C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03CF007D-1A35-4653-994F-C5DC685C43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E268873C-3BA1-4848-8A1E-55D4416950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6F28B5E8-5EF7-40C6-8012-75E3ADCB41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C4DD4F11-6920-4398-88A7-0C571FA3F9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B87C9D72-9386-43D4-9C27-2B0A676624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6903FC60-7B4A-4E8D-B64E-A6570168D8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1565646A-F4D1-434F-ACCE-BC14E5D049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EB5384FB-B917-47C4-9BEF-B81DFEE8C2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03934C7C-17F3-44A9-96A6-AC1E3AFE0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88AF32D4-0DB1-4F6F-8B2B-27519AB902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E8FB5CFF-2F83-4320-9CD0-CCD78775EC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C85CC5D7-8944-4B99-92D2-D827AB9C4F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F55CCF6E-2B52-4B36-872D-542D0CDD70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12D2E4E5-D86C-41AF-B664-F7E0773984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B38EA97-5B13-4977-B58D-0B28E2D8BA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0CC35DD3-5BF6-4C99-93A1-C0F5ACAB7A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A69C8543-88BB-4CDA-8EF5-2850685210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A091AE30-82E9-4674-9E65-5042AB251C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9A3D2800-7BCF-4C76-9CCD-6962D5E5E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2AD91264-05B7-4454-AE8C-BAC45B3317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2047D64C-CE38-4EDA-8EA5-8A805D525A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A3C33408-5D0E-4DE4-8945-9001979D3E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E1AE14B5-3844-4A66-A8BC-CD8538C562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5F78B15A-17F2-474B-A6B5-34B225EBA0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114C9FE9-2E7D-466C-978D-713D0A6624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82ACEF4-C446-4969-92B5-8649558C27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DDA39D67-86FF-418E-9876-AB14AFD793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2D3BF31F-EEDE-4027-BAE2-CD14B138C5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F37BBBCA-15AD-4E11-813C-E58EE564FD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" name="Рисунок 4" descr="Изображение выглядит как в помещении, стена,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83FC14F5-1961-A3B8-90E8-00EB2BBCC7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250" b="1"/>
          <a:stretch/>
        </p:blipFill>
        <p:spPr>
          <a:xfrm>
            <a:off x="5959325" y="2806240"/>
            <a:ext cx="2902538" cy="2902537"/>
          </a:xfrm>
          <a:custGeom>
            <a:avLst/>
            <a:gdLst/>
            <a:ahLst/>
            <a:cxnLst/>
            <a:rect l="l" t="t" r="r" b="b"/>
            <a:pathLst>
              <a:path w="2851962" h="2851962">
                <a:moveTo>
                  <a:pt x="1425981" y="0"/>
                </a:moveTo>
                <a:cubicBezTo>
                  <a:pt x="2213529" y="0"/>
                  <a:pt x="2851962" y="638433"/>
                  <a:pt x="2851962" y="1425981"/>
                </a:cubicBezTo>
                <a:cubicBezTo>
                  <a:pt x="2851962" y="2213529"/>
                  <a:pt x="2213529" y="2851962"/>
                  <a:pt x="1425981" y="2851962"/>
                </a:cubicBezTo>
                <a:cubicBezTo>
                  <a:pt x="638433" y="2851962"/>
                  <a:pt x="0" y="2213529"/>
                  <a:pt x="0" y="1425981"/>
                </a:cubicBezTo>
                <a:cubicBezTo>
                  <a:pt x="0" y="638433"/>
                  <a:pt x="638433" y="0"/>
                  <a:pt x="1425981" y="0"/>
                </a:cubicBezTo>
                <a:close/>
              </a:path>
            </a:pathLst>
          </a:custGeom>
        </p:spPr>
      </p:pic>
      <p:pic>
        <p:nvPicPr>
          <p:cNvPr id="6" name="Рисунок 5" descr="Изображение выглядит как собака, игрушка, на открытом воздухе, земля&#10;&#10;Автоматически созданное описание">
            <a:extLst>
              <a:ext uri="{FF2B5EF4-FFF2-40B4-BE49-F238E27FC236}">
                <a16:creationId xmlns:a16="http://schemas.microsoft.com/office/drawing/2014/main" id="{01ACB922-DB71-4990-0DD3-21985DD02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5" r="4683" b="-4"/>
          <a:stretch/>
        </p:blipFill>
        <p:spPr>
          <a:xfrm>
            <a:off x="8055588" y="-3863"/>
            <a:ext cx="4132754" cy="3445946"/>
          </a:xfrm>
          <a:custGeom>
            <a:avLst/>
            <a:gdLst/>
            <a:ahLst/>
            <a:cxnLst/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  <p:pic>
        <p:nvPicPr>
          <p:cNvPr id="4" name="Рисунок 3" descr="Изображение выглядит как Графика, графический дизайн, графическая встав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C71D494D-DAD9-34B3-D03B-980650826F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98" r="18511" b="-1"/>
          <a:stretch/>
        </p:blipFill>
        <p:spPr>
          <a:xfrm>
            <a:off x="8888133" y="4144246"/>
            <a:ext cx="3302966" cy="2717299"/>
          </a:xfrm>
          <a:custGeom>
            <a:avLst/>
            <a:gdLst/>
            <a:ahLst/>
            <a:cxnLst/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8877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одежда, человек, улыбка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E78E9E6C-4F5A-5450-2888-213F2967F3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50E23-2E26-B0BB-A283-BE62E49D5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ru-RU" sz="4000" dirty="0">
                <a:ea typeface="Calibri Light"/>
                <a:cs typeface="Calibri Light"/>
              </a:rPr>
              <a:t>Целевая аудитория</a:t>
            </a:r>
            <a:endParaRPr lang="ru-RU" sz="400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676FE9-64A1-B7BE-D63D-FFECC82B6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>
            <a:normAutofit/>
          </a:bodyPr>
          <a:lstStyle/>
          <a:p>
            <a:r>
              <a:rPr lang="ru-RU" sz="3600" dirty="0">
                <a:ea typeface="Calibri"/>
                <a:cs typeface="Calibri"/>
              </a:rPr>
              <a:t>Подростки</a:t>
            </a:r>
          </a:p>
          <a:p>
            <a:pPr>
              <a:buClr>
                <a:srgbClr val="FFFFFF"/>
              </a:buClr>
            </a:pPr>
            <a:r>
              <a:rPr lang="ru-RU" sz="3600" dirty="0">
                <a:ea typeface="Calibri"/>
                <a:cs typeface="Calibri"/>
              </a:rPr>
              <a:t>Дети</a:t>
            </a:r>
          </a:p>
          <a:p>
            <a:pPr>
              <a:buClr>
                <a:srgbClr val="FFFFFF"/>
              </a:buClr>
            </a:pPr>
            <a:r>
              <a:rPr lang="ru-RU" sz="3600" dirty="0">
                <a:ea typeface="Calibri"/>
                <a:cs typeface="Calibri"/>
              </a:rPr>
              <a:t>взрослые</a:t>
            </a:r>
          </a:p>
        </p:txBody>
      </p:sp>
      <p:pic>
        <p:nvPicPr>
          <p:cNvPr id="5" name="Рисунок 4" descr="Изображение выглядит как одежда, Человеческое лицо, человек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E0EF5E5D-1AD2-56A6-6D4E-5913ABE9C4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2702" y="2528736"/>
            <a:ext cx="6251275" cy="41727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2732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9BCAE3-08DF-6546-084E-972FED7C62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4267" b="124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DC94D1-DC3D-3BC1-2372-F82E74FDE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ru-RU" sz="4000" dirty="0">
                <a:ea typeface="Calibri Light"/>
                <a:cs typeface="Calibri Light"/>
              </a:rPr>
              <a:t>проблемы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E6D17C-2F5A-A0D5-CAC6-71B0F529D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>
            <a:normAutofit/>
          </a:bodyPr>
          <a:lstStyle/>
          <a:p>
            <a:r>
              <a:rPr lang="ru-RU" sz="3200" dirty="0">
                <a:ea typeface="Calibri"/>
                <a:cs typeface="Calibri"/>
              </a:rPr>
              <a:t>Ограниченный контент</a:t>
            </a:r>
          </a:p>
          <a:p>
            <a:pPr>
              <a:buClr>
                <a:srgbClr val="FFFFFF"/>
              </a:buClr>
            </a:pPr>
            <a:r>
              <a:rPr lang="ru-RU" sz="3200" dirty="0">
                <a:ea typeface="Calibri"/>
                <a:cs typeface="Calibri"/>
              </a:rPr>
              <a:t>Малое количество зоопарков поддерживающих наше приложение</a:t>
            </a:r>
          </a:p>
          <a:p>
            <a:pPr>
              <a:buClr>
                <a:srgbClr val="FFFFFF"/>
              </a:buClr>
            </a:pPr>
            <a:r>
              <a:rPr lang="ru-RU" sz="3200" dirty="0">
                <a:ea typeface="Calibri"/>
                <a:cs typeface="Calibri"/>
              </a:rPr>
              <a:t>Поддержка AR мода доступна не на всех устройствах</a:t>
            </a:r>
          </a:p>
        </p:txBody>
      </p:sp>
    </p:spTree>
    <p:extLst>
      <p:ext uri="{BB962C8B-B14F-4D97-AF65-F5344CB8AC3E}">
        <p14:creationId xmlns:p14="http://schemas.microsoft.com/office/powerpoint/2010/main" val="2283043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рисунок, зарисовка, графическая вставка, Детское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ECF267B7-66BF-AF49-7165-78CAD2EE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26" b="576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8B7D16-051E-4562-B872-ABF369C45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ED10CF64-F588-4794-80E9-12CBA178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42E8A1-F826-9084-8E87-9977DBA14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838200"/>
            <a:ext cx="9437159" cy="1227667"/>
          </a:xfrm>
        </p:spPr>
        <p:txBody>
          <a:bodyPr>
            <a:normAutofit/>
          </a:bodyPr>
          <a:lstStyle/>
          <a:p>
            <a:r>
              <a:rPr lang="ru-RU" sz="4000" dirty="0">
                <a:ea typeface="Calibri Light"/>
                <a:cs typeface="Calibri Light"/>
              </a:rPr>
              <a:t>Решение проблемы</a:t>
            </a:r>
            <a:endParaRPr lang="ru-RU" sz="400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E2C3A3-5532-157D-64DF-1F0AC0324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006601"/>
            <a:ext cx="9437159" cy="3784600"/>
          </a:xfrm>
        </p:spPr>
        <p:txBody>
          <a:bodyPr>
            <a:normAutofit/>
          </a:bodyPr>
          <a:lstStyle/>
          <a:p>
            <a:r>
              <a:rPr lang="ru-RU" sz="3600" dirty="0">
                <a:ea typeface="Calibri"/>
                <a:cs typeface="Calibri"/>
              </a:rPr>
              <a:t>Постоянное обновление приложения</a:t>
            </a:r>
          </a:p>
          <a:p>
            <a:pPr>
              <a:buClr>
                <a:srgbClr val="FFFFFF"/>
              </a:buClr>
            </a:pPr>
            <a:r>
              <a:rPr lang="ru-RU" sz="3600" dirty="0">
                <a:ea typeface="Calibri"/>
                <a:cs typeface="Calibri"/>
              </a:rPr>
              <a:t>Провести тесты на доступных устройствах для оптимизации</a:t>
            </a:r>
          </a:p>
          <a:p>
            <a:pPr>
              <a:buClr>
                <a:srgbClr val="FFFFFF"/>
              </a:buClr>
            </a:pPr>
            <a:r>
              <a:rPr lang="ru-RU" sz="3600" dirty="0">
                <a:ea typeface="Calibri"/>
                <a:cs typeface="Calibri"/>
              </a:rPr>
              <a:t>Заключать сотрудничество с зоопарками в целях расширения</a:t>
            </a:r>
          </a:p>
          <a:p>
            <a:pPr>
              <a:buClr>
                <a:srgbClr val="FFFFFF"/>
              </a:buClr>
            </a:pPr>
            <a:endParaRPr lang="ru-RU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4083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одежда, человек, текст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685425A0-B4F5-72C6-F8E5-F12E06FF1B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71" b="8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3E20F8-074D-4B3B-AE66-7BBD6F1CB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68A5C37-E0A9-462D-BC65-C14D9025F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962026" y="607814"/>
            <a:ext cx="10264775" cy="5640586"/>
          </a:xfrm>
          <a:prstGeom prst="rect">
            <a:avLst/>
          </a:prstGeom>
          <a:solidFill>
            <a:schemeClr val="bg1">
              <a:alpha val="7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white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31D003-5CC5-2174-1820-A7193C848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787400"/>
            <a:ext cx="9437159" cy="1278467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ea typeface="Calibri Light"/>
                <a:cs typeface="Calibri Light"/>
              </a:rPr>
              <a:t>МАРКЕТИНГ</a:t>
            </a:r>
            <a:endParaRPr lang="ru-RU" sz="400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A31C6A-46BA-2E95-E8C8-B5F5E83FD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142067"/>
            <a:ext cx="9437159" cy="3725333"/>
          </a:xfrm>
        </p:spPr>
        <p:txBody>
          <a:bodyPr>
            <a:normAutofit/>
          </a:bodyPr>
          <a:lstStyle/>
          <a:p>
            <a:r>
              <a:rPr lang="ru-RU" sz="3200" dirty="0">
                <a:ea typeface="Calibri"/>
                <a:cs typeface="Calibri"/>
              </a:rPr>
              <a:t>Таргетированная реклама в социальных сетях</a:t>
            </a:r>
          </a:p>
          <a:p>
            <a:pPr>
              <a:buClr>
                <a:srgbClr val="FFFFFF"/>
              </a:buClr>
            </a:pPr>
            <a:r>
              <a:rPr lang="ru-RU" sz="3200" dirty="0">
                <a:ea typeface="Calibri"/>
                <a:cs typeface="Calibri"/>
              </a:rPr>
              <a:t>Использование внутренних показов площадки для получения трафика (SEO оптимизация)</a:t>
            </a:r>
          </a:p>
          <a:p>
            <a:pPr>
              <a:buClr>
                <a:srgbClr val="FFFFFF"/>
              </a:buClr>
            </a:pPr>
            <a:r>
              <a:rPr lang="ru-RU" sz="3200" dirty="0">
                <a:ea typeface="Calibri"/>
                <a:cs typeface="Calibri"/>
              </a:rPr>
              <a:t>Физическая реклама в зоопарках</a:t>
            </a:r>
          </a:p>
        </p:txBody>
      </p:sp>
    </p:spTree>
    <p:extLst>
      <p:ext uri="{BB962C8B-B14F-4D97-AF65-F5344CB8AC3E}">
        <p14:creationId xmlns:p14="http://schemas.microsoft.com/office/powerpoint/2010/main" val="1606079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текст, бумага, Бумажное изделие, Денежная купюра&#10;&#10;Автоматически созданное описание">
            <a:extLst>
              <a:ext uri="{FF2B5EF4-FFF2-40B4-BE49-F238E27FC236}">
                <a16:creationId xmlns:a16="http://schemas.microsoft.com/office/drawing/2014/main" id="{CCA8CCD2-95AE-6B49-1202-3BCF2FF27B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8473" b="757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0499B-35C4-B649-8FF6-20E83EFA5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ru-RU" sz="4000" dirty="0">
                <a:ea typeface="Calibri Light"/>
                <a:cs typeface="Calibri Light"/>
              </a:rPr>
              <a:t>заработок</a:t>
            </a:r>
            <a:endParaRPr lang="ru-RU" sz="4000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8715C5-5629-4953-6608-3E829AC80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>
            <a:normAutofit/>
          </a:bodyPr>
          <a:lstStyle/>
          <a:p>
            <a:r>
              <a:rPr lang="ru-RU" sz="3600" dirty="0">
                <a:ea typeface="Calibri"/>
                <a:cs typeface="Calibri"/>
              </a:rPr>
              <a:t>Встроенная межстраничная реклама</a:t>
            </a:r>
          </a:p>
          <a:p>
            <a:pPr>
              <a:buClr>
                <a:srgbClr val="FFFFFF"/>
              </a:buClr>
            </a:pPr>
            <a:r>
              <a:rPr lang="ru-RU" sz="3600" dirty="0">
                <a:ea typeface="Calibri"/>
                <a:cs typeface="Calibri"/>
              </a:rPr>
              <a:t>Для зоопарков приложение распространяется по подписке</a:t>
            </a:r>
          </a:p>
          <a:p>
            <a:pPr>
              <a:buClr>
                <a:srgbClr val="FFFFFF"/>
              </a:buClr>
            </a:pPr>
            <a:r>
              <a:rPr lang="ru-RU" sz="3600" dirty="0">
                <a:ea typeface="Calibri"/>
                <a:cs typeface="Calibri"/>
              </a:rPr>
              <a:t>Уникальные платные режимы игры</a:t>
            </a:r>
          </a:p>
          <a:p>
            <a:pPr>
              <a:buClr>
                <a:srgbClr val="FFFFFF"/>
              </a:buClr>
            </a:pPr>
            <a:endParaRPr lang="ru-RU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9987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отражение, силуэт, небо, вода&#10;&#10;Автоматически созданное описание">
            <a:extLst>
              <a:ext uri="{FF2B5EF4-FFF2-40B4-BE49-F238E27FC236}">
                <a16:creationId xmlns:a16="http://schemas.microsoft.com/office/drawing/2014/main" id="{409E07AD-B4E8-35E7-6D7B-08B4F89035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788" b="202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7CE7AF-871D-209F-713D-8D4EBC667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ru-RU" sz="4000" dirty="0">
                <a:cs typeface="Calibri Light"/>
              </a:rPr>
              <a:t>Команда проекта</a:t>
            </a:r>
            <a:endParaRPr lang="ru-RU" sz="4000" dirty="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2265ED-2845-3216-0E3B-D6A3705A6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cs typeface="Calibri"/>
              </a:rPr>
              <a:t>Продукт менеджер : </a:t>
            </a:r>
            <a:r>
              <a:rPr lang="ru-RU" sz="3600" dirty="0" err="1">
                <a:cs typeface="Calibri"/>
              </a:rPr>
              <a:t>Крутоголовец</a:t>
            </a:r>
            <a:r>
              <a:rPr lang="ru-RU" sz="3600" dirty="0">
                <a:cs typeface="Calibri"/>
              </a:rPr>
              <a:t> Никита</a:t>
            </a:r>
            <a:endParaRPr lang="ru-RU" sz="36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ru-RU" sz="3600" dirty="0" err="1">
                <a:cs typeface="Calibri"/>
              </a:rPr>
              <a:t>Fullstack</a:t>
            </a:r>
            <a:r>
              <a:rPr lang="ru-RU" sz="3600" dirty="0">
                <a:cs typeface="Calibri"/>
              </a:rPr>
              <a:t> : Лысов Ярослав</a:t>
            </a:r>
            <a:endParaRPr lang="ru-RU" sz="36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ru-RU" sz="3600" dirty="0">
                <a:ea typeface="Calibri"/>
                <a:cs typeface="Calibri"/>
              </a:rPr>
              <a:t>Маркетолог : </a:t>
            </a:r>
            <a:r>
              <a:rPr lang="ru-RU" sz="3600" dirty="0" err="1">
                <a:ea typeface="Calibri"/>
                <a:cs typeface="Calibri"/>
              </a:rPr>
              <a:t>Туснаков</a:t>
            </a:r>
            <a:r>
              <a:rPr lang="ru-RU" sz="3600" dirty="0">
                <a:ea typeface="Calibri"/>
                <a:cs typeface="Calibri"/>
              </a:rPr>
              <a:t> Алексей</a:t>
            </a:r>
          </a:p>
          <a:p>
            <a:pPr marL="0" indent="0">
              <a:buNone/>
            </a:pPr>
            <a:r>
              <a:rPr lang="ru-RU" sz="3600" dirty="0">
                <a:ea typeface="Calibri"/>
                <a:cs typeface="Calibri"/>
              </a:rPr>
              <a:t>Дизайнер : Осадчая Валерия</a:t>
            </a:r>
          </a:p>
          <a:p>
            <a:pPr marL="0" indent="0">
              <a:buNone/>
            </a:pPr>
            <a:endParaRPr lang="ru-RU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4843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6B5BE70-4451-4286-9D79-27C26F755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76C668-3F88-414B-AAEE-1785E38D5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59D26E-CAD9-EBFC-AA56-BAF9E1695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87" y="-199795"/>
            <a:ext cx="5218897" cy="4554647"/>
          </a:xfrm>
        </p:spPr>
        <p:txBody>
          <a:bodyPr anchor="ctr">
            <a:normAutofit/>
          </a:bodyPr>
          <a:lstStyle/>
          <a:p>
            <a:r>
              <a:rPr lang="ru-RU" sz="4400">
                <a:ea typeface="Calibri Light"/>
                <a:cs typeface="Calibri Light"/>
              </a:rPr>
              <a:t>Бизнес-модель</a:t>
            </a:r>
            <a:br>
              <a:rPr lang="ru-RU" sz="4400">
                <a:ea typeface="Calibri Light"/>
                <a:cs typeface="Calibri Light"/>
              </a:rPr>
            </a:br>
            <a:r>
              <a:rPr lang="ru-RU" sz="4400">
                <a:latin typeface="Calibri"/>
                <a:ea typeface="Calibri"/>
                <a:cs typeface="Calibri"/>
              </a:rPr>
              <a:t>Freemium модель</a:t>
            </a:r>
            <a:endParaRPr lang="ru-RU" sz="44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58C5A54-E70B-4B9B-A7FE-D3A05561B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297762" cy="6858000"/>
          </a:xfrm>
          <a:custGeom>
            <a:avLst/>
            <a:gdLst>
              <a:gd name="connsiteX0" fmla="*/ 5297762 w 5297762"/>
              <a:gd name="connsiteY0" fmla="*/ 0 h 6858000"/>
              <a:gd name="connsiteX1" fmla="*/ 4654296 w 5297762"/>
              <a:gd name="connsiteY1" fmla="*/ 0 h 6858000"/>
              <a:gd name="connsiteX2" fmla="*/ 4470448 w 5297762"/>
              <a:gd name="connsiteY2" fmla="*/ 0 h 6858000"/>
              <a:gd name="connsiteX3" fmla="*/ 0 w 5297762"/>
              <a:gd name="connsiteY3" fmla="*/ 0 h 6858000"/>
              <a:gd name="connsiteX4" fmla="*/ 0 w 5297762"/>
              <a:gd name="connsiteY4" fmla="*/ 70650 h 6858000"/>
              <a:gd name="connsiteX5" fmla="*/ 13678 w 5297762"/>
              <a:gd name="connsiteY5" fmla="*/ 155673 h 6858000"/>
              <a:gd name="connsiteX6" fmla="*/ 37547 w 5297762"/>
              <a:gd name="connsiteY6" fmla="*/ 310664 h 6858000"/>
              <a:gd name="connsiteX7" fmla="*/ 60911 w 5297762"/>
              <a:gd name="connsiteY7" fmla="*/ 466340 h 6858000"/>
              <a:gd name="connsiteX8" fmla="*/ 80914 w 5297762"/>
              <a:gd name="connsiteY8" fmla="*/ 622703 h 6858000"/>
              <a:gd name="connsiteX9" fmla="*/ 101085 w 5297762"/>
              <a:gd name="connsiteY9" fmla="*/ 778379 h 6858000"/>
              <a:gd name="connsiteX10" fmla="*/ 119911 w 5297762"/>
              <a:gd name="connsiteY10" fmla="*/ 934742 h 6858000"/>
              <a:gd name="connsiteX11" fmla="*/ 136047 w 5297762"/>
              <a:gd name="connsiteY11" fmla="*/ 1089047 h 6858000"/>
              <a:gd name="connsiteX12" fmla="*/ 151343 w 5297762"/>
              <a:gd name="connsiteY12" fmla="*/ 1245409 h 6858000"/>
              <a:gd name="connsiteX13" fmla="*/ 165295 w 5297762"/>
              <a:gd name="connsiteY13" fmla="*/ 1401086 h 6858000"/>
              <a:gd name="connsiteX14" fmla="*/ 177397 w 5297762"/>
              <a:gd name="connsiteY14" fmla="*/ 1554019 h 6858000"/>
              <a:gd name="connsiteX15" fmla="*/ 189500 w 5297762"/>
              <a:gd name="connsiteY15" fmla="*/ 1709010 h 6858000"/>
              <a:gd name="connsiteX16" fmla="*/ 199585 w 5297762"/>
              <a:gd name="connsiteY16" fmla="*/ 1861943 h 6858000"/>
              <a:gd name="connsiteX17" fmla="*/ 207485 w 5297762"/>
              <a:gd name="connsiteY17" fmla="*/ 2014877 h 6858000"/>
              <a:gd name="connsiteX18" fmla="*/ 215722 w 5297762"/>
              <a:gd name="connsiteY18" fmla="*/ 2167124 h 6858000"/>
              <a:gd name="connsiteX19" fmla="*/ 222613 w 5297762"/>
              <a:gd name="connsiteY19" fmla="*/ 2318000 h 6858000"/>
              <a:gd name="connsiteX20" fmla="*/ 227488 w 5297762"/>
              <a:gd name="connsiteY20" fmla="*/ 2467505 h 6858000"/>
              <a:gd name="connsiteX21" fmla="*/ 231690 w 5297762"/>
              <a:gd name="connsiteY21" fmla="*/ 2617009 h 6858000"/>
              <a:gd name="connsiteX22" fmla="*/ 235724 w 5297762"/>
              <a:gd name="connsiteY22" fmla="*/ 2765142 h 6858000"/>
              <a:gd name="connsiteX23" fmla="*/ 237573 w 5297762"/>
              <a:gd name="connsiteY23" fmla="*/ 2911217 h 6858000"/>
              <a:gd name="connsiteX24" fmla="*/ 239590 w 5297762"/>
              <a:gd name="connsiteY24" fmla="*/ 3057293 h 6858000"/>
              <a:gd name="connsiteX25" fmla="*/ 240599 w 5297762"/>
              <a:gd name="connsiteY25" fmla="*/ 3201311 h 6858000"/>
              <a:gd name="connsiteX26" fmla="*/ 239590 w 5297762"/>
              <a:gd name="connsiteY26" fmla="*/ 3343957 h 6858000"/>
              <a:gd name="connsiteX27" fmla="*/ 239590 w 5297762"/>
              <a:gd name="connsiteY27" fmla="*/ 3485232 h 6858000"/>
              <a:gd name="connsiteX28" fmla="*/ 237573 w 5297762"/>
              <a:gd name="connsiteY28" fmla="*/ 3625135 h 6858000"/>
              <a:gd name="connsiteX29" fmla="*/ 234548 w 5297762"/>
              <a:gd name="connsiteY29" fmla="*/ 3762295 h 6858000"/>
              <a:gd name="connsiteX30" fmla="*/ 231690 w 5297762"/>
              <a:gd name="connsiteY30" fmla="*/ 3898083 h 6858000"/>
              <a:gd name="connsiteX31" fmla="*/ 228496 w 5297762"/>
              <a:gd name="connsiteY31" fmla="*/ 4031129 h 6858000"/>
              <a:gd name="connsiteX32" fmla="*/ 223622 w 5297762"/>
              <a:gd name="connsiteY32" fmla="*/ 4163488 h 6858000"/>
              <a:gd name="connsiteX33" fmla="*/ 218411 w 5297762"/>
              <a:gd name="connsiteY33" fmla="*/ 4293789 h 6858000"/>
              <a:gd name="connsiteX34" fmla="*/ 213705 w 5297762"/>
              <a:gd name="connsiteY34" fmla="*/ 4421348 h 6858000"/>
              <a:gd name="connsiteX35" fmla="*/ 200425 w 5297762"/>
              <a:gd name="connsiteY35" fmla="*/ 4670294 h 6858000"/>
              <a:gd name="connsiteX36" fmla="*/ 186306 w 5297762"/>
              <a:gd name="connsiteY36" fmla="*/ 4908952 h 6858000"/>
              <a:gd name="connsiteX37" fmla="*/ 171514 w 5297762"/>
              <a:gd name="connsiteY37" fmla="*/ 5138009 h 6858000"/>
              <a:gd name="connsiteX38" fmla="*/ 155209 w 5297762"/>
              <a:gd name="connsiteY38" fmla="*/ 5354722 h 6858000"/>
              <a:gd name="connsiteX39" fmla="*/ 138232 w 5297762"/>
              <a:gd name="connsiteY39" fmla="*/ 5561834 h 6858000"/>
              <a:gd name="connsiteX40" fmla="*/ 119911 w 5297762"/>
              <a:gd name="connsiteY40" fmla="*/ 5753858 h 6858000"/>
              <a:gd name="connsiteX41" fmla="*/ 101925 w 5297762"/>
              <a:gd name="connsiteY41" fmla="*/ 5934223 h 6858000"/>
              <a:gd name="connsiteX42" fmla="*/ 83940 w 5297762"/>
              <a:gd name="connsiteY42" fmla="*/ 6100187 h 6858000"/>
              <a:gd name="connsiteX43" fmla="*/ 66963 w 5297762"/>
              <a:gd name="connsiteY43" fmla="*/ 6252434 h 6858000"/>
              <a:gd name="connsiteX44" fmla="*/ 50826 w 5297762"/>
              <a:gd name="connsiteY44" fmla="*/ 6387537 h 6858000"/>
              <a:gd name="connsiteX45" fmla="*/ 35530 w 5297762"/>
              <a:gd name="connsiteY45" fmla="*/ 6509609 h 6858000"/>
              <a:gd name="connsiteX46" fmla="*/ 22755 w 5297762"/>
              <a:gd name="connsiteY46" fmla="*/ 6612479 h 6858000"/>
              <a:gd name="connsiteX47" fmla="*/ 10653 w 5297762"/>
              <a:gd name="connsiteY47" fmla="*/ 6698890 h 6858000"/>
              <a:gd name="connsiteX48" fmla="*/ 0 w 5297762"/>
              <a:gd name="connsiteY48" fmla="*/ 6771890 h 6858000"/>
              <a:gd name="connsiteX49" fmla="*/ 0 w 5297762"/>
              <a:gd name="connsiteY49" fmla="*/ 6858000 h 6858000"/>
              <a:gd name="connsiteX50" fmla="*/ 4470448 w 5297762"/>
              <a:gd name="connsiteY50" fmla="*/ 6858000 h 6858000"/>
              <a:gd name="connsiteX51" fmla="*/ 4654296 w 5297762"/>
              <a:gd name="connsiteY51" fmla="*/ 6858000 h 6858000"/>
              <a:gd name="connsiteX52" fmla="*/ 5297762 w 5297762"/>
              <a:gd name="connsiteY5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5297762" h="6858000">
                <a:moveTo>
                  <a:pt x="5297762" y="0"/>
                </a:moveTo>
                <a:lnTo>
                  <a:pt x="4654296" y="0"/>
                </a:lnTo>
                <a:lnTo>
                  <a:pt x="4470448" y="0"/>
                </a:lnTo>
                <a:lnTo>
                  <a:pt x="0" y="0"/>
                </a:lnTo>
                <a:lnTo>
                  <a:pt x="0" y="70650"/>
                </a:lnTo>
                <a:lnTo>
                  <a:pt x="13678" y="155673"/>
                </a:lnTo>
                <a:lnTo>
                  <a:pt x="37547" y="310664"/>
                </a:lnTo>
                <a:lnTo>
                  <a:pt x="60911" y="466340"/>
                </a:lnTo>
                <a:lnTo>
                  <a:pt x="80914" y="622703"/>
                </a:lnTo>
                <a:lnTo>
                  <a:pt x="101085" y="778379"/>
                </a:lnTo>
                <a:lnTo>
                  <a:pt x="119911" y="934742"/>
                </a:lnTo>
                <a:lnTo>
                  <a:pt x="136047" y="1089047"/>
                </a:lnTo>
                <a:lnTo>
                  <a:pt x="151343" y="1245409"/>
                </a:lnTo>
                <a:lnTo>
                  <a:pt x="165295" y="1401086"/>
                </a:lnTo>
                <a:lnTo>
                  <a:pt x="177397" y="1554019"/>
                </a:lnTo>
                <a:lnTo>
                  <a:pt x="189500" y="1709010"/>
                </a:lnTo>
                <a:lnTo>
                  <a:pt x="199585" y="1861943"/>
                </a:lnTo>
                <a:lnTo>
                  <a:pt x="207485" y="2014877"/>
                </a:lnTo>
                <a:lnTo>
                  <a:pt x="215722" y="2167124"/>
                </a:lnTo>
                <a:lnTo>
                  <a:pt x="222613" y="2318000"/>
                </a:lnTo>
                <a:lnTo>
                  <a:pt x="227488" y="2467505"/>
                </a:lnTo>
                <a:lnTo>
                  <a:pt x="231690" y="2617009"/>
                </a:lnTo>
                <a:lnTo>
                  <a:pt x="235724" y="2765142"/>
                </a:lnTo>
                <a:lnTo>
                  <a:pt x="237573" y="2911217"/>
                </a:lnTo>
                <a:lnTo>
                  <a:pt x="239590" y="3057293"/>
                </a:lnTo>
                <a:lnTo>
                  <a:pt x="240599" y="3201311"/>
                </a:lnTo>
                <a:lnTo>
                  <a:pt x="239590" y="3343957"/>
                </a:lnTo>
                <a:lnTo>
                  <a:pt x="239590" y="3485232"/>
                </a:lnTo>
                <a:lnTo>
                  <a:pt x="237573" y="3625135"/>
                </a:lnTo>
                <a:lnTo>
                  <a:pt x="234548" y="3762295"/>
                </a:lnTo>
                <a:lnTo>
                  <a:pt x="231690" y="3898083"/>
                </a:lnTo>
                <a:lnTo>
                  <a:pt x="228496" y="4031129"/>
                </a:lnTo>
                <a:lnTo>
                  <a:pt x="223622" y="4163488"/>
                </a:lnTo>
                <a:lnTo>
                  <a:pt x="218411" y="4293789"/>
                </a:lnTo>
                <a:lnTo>
                  <a:pt x="213705" y="4421348"/>
                </a:lnTo>
                <a:lnTo>
                  <a:pt x="200425" y="4670294"/>
                </a:lnTo>
                <a:lnTo>
                  <a:pt x="186306" y="4908952"/>
                </a:lnTo>
                <a:lnTo>
                  <a:pt x="171514" y="5138009"/>
                </a:lnTo>
                <a:lnTo>
                  <a:pt x="155209" y="5354722"/>
                </a:lnTo>
                <a:lnTo>
                  <a:pt x="138232" y="5561834"/>
                </a:lnTo>
                <a:lnTo>
                  <a:pt x="119911" y="5753858"/>
                </a:lnTo>
                <a:lnTo>
                  <a:pt x="101925" y="5934223"/>
                </a:lnTo>
                <a:lnTo>
                  <a:pt x="83940" y="6100187"/>
                </a:lnTo>
                <a:lnTo>
                  <a:pt x="66963" y="6252434"/>
                </a:lnTo>
                <a:lnTo>
                  <a:pt x="50826" y="6387537"/>
                </a:lnTo>
                <a:lnTo>
                  <a:pt x="35530" y="6509609"/>
                </a:lnTo>
                <a:lnTo>
                  <a:pt x="22755" y="6612479"/>
                </a:lnTo>
                <a:lnTo>
                  <a:pt x="10653" y="6698890"/>
                </a:lnTo>
                <a:lnTo>
                  <a:pt x="0" y="6771890"/>
                </a:lnTo>
                <a:lnTo>
                  <a:pt x="0" y="6858000"/>
                </a:lnTo>
                <a:lnTo>
                  <a:pt x="4470448" y="6858000"/>
                </a:lnTo>
                <a:lnTo>
                  <a:pt x="4654296" y="6858000"/>
                </a:lnTo>
                <a:lnTo>
                  <a:pt x="5297762" y="6858000"/>
                </a:lnTo>
                <a:close/>
              </a:path>
            </a:pathLst>
          </a:cu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CAE7A1-0849-A9A5-B66D-4BF7160D4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708" y="1151677"/>
            <a:ext cx="6498905" cy="4718897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ru-RU" sz="3200" dirty="0">
                <a:ea typeface="Calibri"/>
                <a:cs typeface="Calibri"/>
              </a:rPr>
              <a:t>Пользователь получает базовый функционал бесплатно , но может его расширить за отдельную плату.</a:t>
            </a:r>
          </a:p>
          <a:p>
            <a:pPr marL="0" indent="0">
              <a:buNone/>
            </a:pPr>
            <a:endParaRPr lang="ru-RU" sz="32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ru-RU" sz="3200" dirty="0">
                <a:ea typeface="Calibri"/>
                <a:cs typeface="Calibri"/>
              </a:rPr>
              <a:t>1)Партнёрская программа</a:t>
            </a:r>
          </a:p>
          <a:p>
            <a:pPr marL="0" indent="0">
              <a:buNone/>
            </a:pPr>
            <a:r>
              <a:rPr lang="ru-RU" sz="3200" dirty="0">
                <a:ea typeface="Calibri"/>
                <a:cs typeface="Calibri"/>
              </a:rPr>
              <a:t>2)Внутренняя реклама</a:t>
            </a:r>
          </a:p>
          <a:p>
            <a:pPr marL="0" indent="0">
              <a:buNone/>
            </a:pPr>
            <a:r>
              <a:rPr lang="ru-RU" sz="3200" dirty="0">
                <a:ea typeface="Calibri"/>
                <a:cs typeface="Calibri"/>
              </a:rPr>
              <a:t>3)Продажа дополнительных услуг</a:t>
            </a:r>
          </a:p>
        </p:txBody>
      </p:sp>
    </p:spTree>
    <p:extLst>
      <p:ext uri="{BB962C8B-B14F-4D97-AF65-F5344CB8AC3E}">
        <p14:creationId xmlns:p14="http://schemas.microsoft.com/office/powerpoint/2010/main" val="3461919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растение, пальма, ладонь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15658625-D2B9-95CA-2B60-7ACB9ED75B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7" t="1559" r="511" b="-225"/>
          <a:stretch/>
        </p:blipFill>
        <p:spPr>
          <a:xfrm>
            <a:off x="18" y="-6338"/>
            <a:ext cx="12208500" cy="68670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5F67A4-7428-47F3-AE14-8CA43D976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F4A20210-FA90-4B6D-8D2E-1B90054E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39213B44-68B7-47E7-B506-5C79FCF80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084D60-65A6-45F8-8C17-3529E43F1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44A2572-2BF1-4C8E-AF59-F3AD411D89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5DF3485-B455-470C-8FA8-A1BDE087B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5E9DCD0-EE49-4CB4-89B6-C25F9861C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713CF62-C96C-44E9-8C28-E3F2C6E7C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D06558F-07E9-4D78-A6F3-8BCFA9E734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D8773-83C0-4D51-9E1F-046DA7DA0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880C3FB-3E2E-4054-A6D1-38176D6E2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505591A-6112-4B84-8E9E-923E43C4E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4884290-8E39-4425-BB4F-48D955C1F8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0C383A3-6D77-41CE-8121-498BC3BA5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120A319-4A10-4542-B48C-5FB2714C4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B15B038-50ED-419D-B142-C96EE418B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BAFF2F4-75B2-4498-8559-BAE80D89B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56AE167-8087-4A4B-B41D-5658EEBA6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D353E8A-CBA6-44F9-9C00-D0AD27C96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A2C318A-A79F-4CAD-BA7A-51427BF9ED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F2996E3-5E01-4F22-B23C-7CD0CF72C4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60F6BC4-AB51-4DE7-B83C-E71FE4EC8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F65FC1C-93BF-4ACA-BF17-17372DD10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9F9913C-8CCE-4D56-9D2A-0C2D68667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0EDD18C-1AAD-48E5-AAAD-73F4B5643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2D7A5C4-18C8-43E9-A50A-F87A362C8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C484E-A224-4DB0-8C34-89BE54BD1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9BB438E-A25F-4A7F-B209-8899B7CEC4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F8BA6DC-B1E9-4F32-A5CC-8F61976B6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F6D95B2-1C8D-4156-AB05-523619B4F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88409AD-A77F-4304-9E8B-08A4891C7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62AD08A-B385-4D18-B948-8D53B3918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32A413E-FF1A-46B1-BF8B-3C1C408B3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CFF4E44-2BEB-4FAE-97C9-BC6E8296D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0486C0A-9B93-46B8-932F-876BE26CE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429BF5D-8D5B-4A48-89EE-8B779826E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DC996EE-5EB1-4943-A1E8-70810CBD67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F833C8-E3CE-4399-B78B-9DD0EEA6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7C92DB2-78F1-4872-B9C7-C658A7886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F8A2FAA-05E1-448E-A606-FA9D67036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5AAB5D1-1672-4825-88A7-D93923475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2CAAFDB-2BA2-4D04-8B8B-1241D5EC0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C381B3C-0009-451B-BCB3-48F7810C1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A10544C-1EAD-47FB-A17E-52C6222826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2540B37-D854-4525-93F8-410685438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450DFE8-D07F-435C-B5A2-47D126FD9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C1A6513-2D5D-458C-B841-D5DD9844B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931CF18-850E-41CD-823E-D311BD5CC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497A09-1B1C-4EB6-B728-6FC3A1C125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A60DE04-F3E8-437E-A2E4-A8A7BA01CB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DBBA541-852C-4AE6-82E8-6BD13AFB4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FC3362F-AD7E-45D7-BE85-7C8DD8134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CD83E0F-C8AF-4D52-94DB-CD949A2B1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0D5F865-890F-483F-B407-516CE6D22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E6A2505-E617-4419-AB05-10B779B5C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DFF0D66-52FC-4F64-B67F-72D9EFEED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CC72040-7945-4051-989C-2B728F6D50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6EB6302-2333-45D4-AE20-B0F6D45CC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ECC1105-D16E-411D-B4B7-80BF039BF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7D2F518-4540-44DE-BC62-7D598EC99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19566BC-880A-4113-A9C4-0017E5184C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18E7D73-F4E4-4F5D-AFF9-EE491954A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D0988A2-3571-4C16-BDEF-58254F04E5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550BAC8-41FE-4300-910B-EE7BBD7A0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8CD175C-18A7-4589-8C46-A61FEF6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6BE3031-FD1C-443C-9889-243CEEAEDF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E37BF5D-3732-41F2-B9AF-A56C9214D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77B6718-917A-4A01-BCF8-5C6E1217B2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C23AB5B-98FB-43F1-B590-BBA79814F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6EEC146-226B-4C83-9C1B-DD5495DE1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C24D094-41EF-4CA2-9834-B04793FA1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DA46AD8-674F-46C3-8A22-280F78F91A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E9D757B-CD9D-447C-8780-79F2FF875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276B76E9-7342-43BC-B629-9180ABF57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3F25F68A-2DCB-4183-86F1-3428326E5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BA5FA913-066C-4504-A753-026056454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A6E50AC-CA1E-4DD3-B85F-1720C019E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224B2B1-DBD8-4BA8-8CEB-BFAC8A15D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DEFE1E7-69A3-47F5-B8B8-C0898281B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6F1F489-762E-4979-9EBC-50A62330B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27DF22C-20E6-4DED-B405-1B26C5218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36FD8D7-6E0F-468E-B8C4-F4E670711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82648" y="1343564"/>
            <a:ext cx="5986992" cy="2832098"/>
          </a:xfrm>
        </p:spPr>
        <p:txBody>
          <a:bodyPr rtlCol="0">
            <a:normAutofit/>
          </a:bodyPr>
          <a:lstStyle/>
          <a:p>
            <a:r>
              <a:rPr lang="ru-RU" dirty="0">
                <a:ea typeface="Calibri Light"/>
                <a:cs typeface="Calibri Light"/>
              </a:rPr>
              <a:t>В</a:t>
            </a:r>
            <a:r>
              <a:rPr lang="ru-RU" sz="4000" dirty="0">
                <a:ea typeface="Calibri Light"/>
                <a:cs typeface="Calibri Light"/>
              </a:rPr>
              <a:t>иртуальный парк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70225" y="4103776"/>
            <a:ext cx="4513792" cy="914401"/>
          </a:xfrm>
        </p:spPr>
        <p:txBody>
          <a:bodyPr rtlCol="0">
            <a:normAutofit/>
          </a:bodyPr>
          <a:lstStyle/>
          <a:p>
            <a:r>
              <a:rPr lang="ru-RU" dirty="0">
                <a:cs typeface="Calibri"/>
              </a:rPr>
              <a:t>Мобильное 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942769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0</TotalTime>
  <Words>1</Words>
  <Application>Microsoft Office PowerPoint</Application>
  <PresentationFormat>Широкоэкранный</PresentationFormat>
  <Paragraphs>1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Небеса</vt:lpstr>
      <vt:lpstr>Виртуальный парк</vt:lpstr>
      <vt:lpstr>Презентация PowerPoint</vt:lpstr>
      <vt:lpstr>Презентация PowerPoint</vt:lpstr>
      <vt:lpstr>преимущества</vt:lpstr>
      <vt:lpstr>Целевая аудитория</vt:lpstr>
      <vt:lpstr>проблемы</vt:lpstr>
      <vt:lpstr>Решение проблемы</vt:lpstr>
      <vt:lpstr>МАРКЕТИНГ</vt:lpstr>
      <vt:lpstr>заработок</vt:lpstr>
      <vt:lpstr>Команда проекта</vt:lpstr>
      <vt:lpstr>Бизнес-модель Freemium модель</vt:lpstr>
      <vt:lpstr>Виртуальный парк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338</cp:revision>
  <dcterms:created xsi:type="dcterms:W3CDTF">2023-10-15T05:34:18Z</dcterms:created>
  <dcterms:modified xsi:type="dcterms:W3CDTF">2023-10-15T10:46:42Z</dcterms:modified>
</cp:coreProperties>
</file>