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79" r:id="rId3"/>
    <p:sldId id="282" r:id="rId4"/>
    <p:sldId id="287" r:id="rId5"/>
    <p:sldId id="284" r:id="rId6"/>
    <p:sldId id="286" r:id="rId7"/>
    <p:sldId id="288" r:id="rId8"/>
    <p:sldId id="283" r:id="rId9"/>
    <p:sldId id="280" r:id="rId10"/>
    <p:sldId id="281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2842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pos="733" userDrawn="1">
          <p15:clr>
            <a:srgbClr val="A4A3A4"/>
          </p15:clr>
        </p15:guide>
        <p15:guide id="5" orient="horz" pos="2818" userDrawn="1">
          <p15:clr>
            <a:srgbClr val="A4A3A4"/>
          </p15:clr>
        </p15:guide>
        <p15:guide id="6" pos="7401" userDrawn="1">
          <p15:clr>
            <a:srgbClr val="A4A3A4"/>
          </p15:clr>
        </p15:guide>
        <p15:guide id="7" orient="horz" pos="4042" userDrawn="1">
          <p15:clr>
            <a:srgbClr val="A4A3A4"/>
          </p15:clr>
        </p15:guide>
        <p15:guide id="8" orient="horz" pos="3816" userDrawn="1">
          <p15:clr>
            <a:srgbClr val="A4A3A4"/>
          </p15:clr>
        </p15:guide>
        <p15:guide id="9" orient="horz" pos="822" userDrawn="1">
          <p15:clr>
            <a:srgbClr val="A4A3A4"/>
          </p15:clr>
        </p15:guide>
        <p15:guide id="10" orient="horz" pos="1071" userDrawn="1">
          <p15:clr>
            <a:srgbClr val="A4A3A4"/>
          </p15:clr>
        </p15:guide>
        <p15:guide id="11" pos="4271" userDrawn="1">
          <p15:clr>
            <a:srgbClr val="A4A3A4"/>
          </p15:clr>
        </p15:guide>
        <p15:guide id="1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00A4DE"/>
    <a:srgbClr val="00B0F0"/>
    <a:srgbClr val="D4DCE5"/>
    <a:srgbClr val="A50021"/>
    <a:srgbClr val="D9D9D9"/>
    <a:srgbClr val="003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092" autoAdjust="0"/>
  </p:normalViewPr>
  <p:slideViewPr>
    <p:cSldViewPr snapToGrid="0">
      <p:cViewPr>
        <p:scale>
          <a:sx n="50" d="100"/>
          <a:sy n="50" d="100"/>
        </p:scale>
        <p:origin x="-1392" y="-456"/>
      </p:cViewPr>
      <p:guideLst>
        <p:guide orient="horz" pos="2818"/>
        <p:guide orient="horz" pos="4042"/>
        <p:guide orient="horz" pos="3816"/>
        <p:guide orient="horz" pos="822"/>
        <p:guide orient="horz" pos="1071"/>
        <p:guide pos="2842"/>
        <p:guide pos="415"/>
        <p:guide pos="733"/>
        <p:guide pos="7401"/>
        <p:guide pos="427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04654376880571"/>
          <c:y val="8.9294312067200746E-2"/>
          <c:w val="0.46481049372960609"/>
          <c:h val="0.85772219649014458"/>
        </c:manualLayout>
      </c:layout>
      <c:radarChart>
        <c:radarStyle val="marker"/>
        <c:varyColors val="0"/>
        <c:ser>
          <c:idx val="0"/>
          <c:order val="0"/>
          <c:spPr>
            <a:ln w="25400" cap="rnd" cmpd="sng" algn="ctr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Лист1!$B$2:$B$5</c:f>
              <c:strCache>
                <c:ptCount val="4"/>
                <c:pt idx="0">
                  <c:v>Инновации</c:v>
                </c:pt>
                <c:pt idx="1">
                  <c:v>Технологии</c:v>
                </c:pt>
                <c:pt idx="2">
                  <c:v>Рынок</c:v>
                </c:pt>
                <c:pt idx="3">
                  <c:v>Исследования</c:v>
                </c:pt>
              </c:strCache>
            </c:strRef>
          </c:cat>
          <c:val>
            <c:numRef>
              <c:f>Лист1!#REF!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spPr>
            <a:ln w="25400" cap="rnd" cmpd="sng" algn="ctr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Лист1!$B$2:$B$5</c:f>
              <c:strCache>
                <c:ptCount val="4"/>
                <c:pt idx="0">
                  <c:v>Инновации</c:v>
                </c:pt>
                <c:pt idx="1">
                  <c:v>Технологии</c:v>
                </c:pt>
                <c:pt idx="2">
                  <c:v>Рынок</c:v>
                </c:pt>
                <c:pt idx="3">
                  <c:v>Исследования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spPr>
            <a:ln w="25400" cap="rnd" cmpd="sng" algn="ctr">
              <a:solidFill>
                <a:schemeClr val="accent1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7.8709169618260532E-3"/>
                  <c:y val="5.80973129992737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9193231011412833E-2"/>
                  <c:y val="-3.9941902687000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741833923652179E-2"/>
                  <c:y val="-7.6252723311546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7386855568673751E-2"/>
                  <c:y val="-2.178649237472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Лист1!$B$2:$B$5</c:f>
              <c:strCache>
                <c:ptCount val="4"/>
                <c:pt idx="0">
                  <c:v>Инновации</c:v>
                </c:pt>
                <c:pt idx="1">
                  <c:v>Технологии</c:v>
                </c:pt>
                <c:pt idx="2">
                  <c:v>Рынок</c:v>
                </c:pt>
                <c:pt idx="3">
                  <c:v>Исследования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9752320"/>
        <c:axId val="33863872"/>
      </c:radarChart>
      <c:catAx>
        <c:axId val="149752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863872"/>
        <c:crosses val="autoZero"/>
        <c:auto val="1"/>
        <c:lblAlgn val="ctr"/>
        <c:lblOffset val="100"/>
        <c:noMultiLvlLbl val="0"/>
      </c:catAx>
      <c:valAx>
        <c:axId val="3386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4975232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C15CF3-E932-4DCB-AFD4-176B0FEDDD98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7EA7AC-8586-44AE-B290-8899F77F3553}">
      <dgm:prSet phldrT="[Текст]"/>
      <dgm:spPr/>
      <dgm:t>
        <a:bodyPr/>
        <a:lstStyle/>
        <a:p>
          <a:r>
            <a:rPr lang="ru-RU" b="1" dirty="0" smtClean="0"/>
            <a:t>Международное сотрудничество</a:t>
          </a:r>
          <a:endParaRPr lang="ru-RU" b="1" dirty="0"/>
        </a:p>
      </dgm:t>
    </dgm:pt>
    <dgm:pt modelId="{2F023055-7E10-4F2C-877D-CF18A023D5E1}" type="parTrans" cxnId="{279D3ACE-8506-4EC9-A258-F05C4F857E49}">
      <dgm:prSet/>
      <dgm:spPr/>
      <dgm:t>
        <a:bodyPr/>
        <a:lstStyle/>
        <a:p>
          <a:endParaRPr lang="ru-RU"/>
        </a:p>
      </dgm:t>
    </dgm:pt>
    <dgm:pt modelId="{1ACB0833-67FF-4B0E-933E-7F09802802FF}" type="sibTrans" cxnId="{279D3ACE-8506-4EC9-A258-F05C4F857E49}">
      <dgm:prSet/>
      <dgm:spPr/>
      <dgm:t>
        <a:bodyPr/>
        <a:lstStyle/>
        <a:p>
          <a:endParaRPr lang="ru-RU"/>
        </a:p>
      </dgm:t>
    </dgm:pt>
    <dgm:pt modelId="{9C6BE4F8-C28E-4C9E-8BF2-3F16C41A8015}">
      <dgm:prSet phldrT="[Текст]"/>
      <dgm:spPr/>
      <dgm:t>
        <a:bodyPr/>
        <a:lstStyle/>
        <a:p>
          <a:r>
            <a:rPr lang="ru-RU" dirty="0" smtClean="0"/>
            <a:t>Совместные гранты с Китаем, Казахстаном</a:t>
          </a:r>
          <a:endParaRPr lang="ru-RU" dirty="0"/>
        </a:p>
      </dgm:t>
    </dgm:pt>
    <dgm:pt modelId="{67EB3691-43F7-4286-AD0D-3925F45915B2}" type="parTrans" cxnId="{3A62BD45-DA4C-477E-9B67-4ED3ADFA85B9}">
      <dgm:prSet/>
      <dgm:spPr/>
      <dgm:t>
        <a:bodyPr/>
        <a:lstStyle/>
        <a:p>
          <a:endParaRPr lang="ru-RU"/>
        </a:p>
      </dgm:t>
    </dgm:pt>
    <dgm:pt modelId="{27B8ED86-AFC4-4FD3-8783-96EB97C2FE46}" type="sibTrans" cxnId="{3A62BD45-DA4C-477E-9B67-4ED3ADFA85B9}">
      <dgm:prSet/>
      <dgm:spPr/>
      <dgm:t>
        <a:bodyPr/>
        <a:lstStyle/>
        <a:p>
          <a:endParaRPr lang="ru-RU"/>
        </a:p>
      </dgm:t>
    </dgm:pt>
    <dgm:pt modelId="{EF91E2C2-380A-40DF-AE83-46858BC560B0}">
      <dgm:prSet phldrT="[Текст]"/>
      <dgm:spPr/>
      <dgm:t>
        <a:bodyPr/>
        <a:lstStyle/>
        <a:p>
          <a:r>
            <a:rPr lang="ru-RU" b="1" dirty="0" smtClean="0"/>
            <a:t>Создание научно-исследовательской лаборатории</a:t>
          </a:r>
          <a:endParaRPr lang="ru-RU" b="1" dirty="0"/>
        </a:p>
      </dgm:t>
    </dgm:pt>
    <dgm:pt modelId="{5D3BEFB7-FDE1-4DC4-B638-BE3ECAF95AD8}" type="parTrans" cxnId="{F5D5254B-E2E1-4338-99BC-B1C08E71CE11}">
      <dgm:prSet/>
      <dgm:spPr/>
      <dgm:t>
        <a:bodyPr/>
        <a:lstStyle/>
        <a:p>
          <a:endParaRPr lang="ru-RU"/>
        </a:p>
      </dgm:t>
    </dgm:pt>
    <dgm:pt modelId="{21C529F4-33A0-4864-957C-0D1A9D07766E}" type="sibTrans" cxnId="{F5D5254B-E2E1-4338-99BC-B1C08E71CE11}">
      <dgm:prSet/>
      <dgm:spPr/>
      <dgm:t>
        <a:bodyPr/>
        <a:lstStyle/>
        <a:p>
          <a:endParaRPr lang="ru-RU"/>
        </a:p>
      </dgm:t>
    </dgm:pt>
    <dgm:pt modelId="{6FEE8553-B8D3-4471-80BC-7E67E4E7CB03}">
      <dgm:prSet phldrT="[Текст]"/>
      <dgm:spPr/>
      <dgm:t>
        <a:bodyPr/>
        <a:lstStyle/>
        <a:p>
          <a:r>
            <a:rPr lang="ru-RU" dirty="0" smtClean="0"/>
            <a:t>Моделирование процессов ремедиации нефтезагрязненных почв</a:t>
          </a:r>
          <a:endParaRPr lang="ru-RU" dirty="0"/>
        </a:p>
      </dgm:t>
    </dgm:pt>
    <dgm:pt modelId="{99D8272B-4BC7-42B0-B66E-F33A2A9B0666}" type="parTrans" cxnId="{E04A44DE-F4DE-4EBF-9792-53957510642C}">
      <dgm:prSet/>
      <dgm:spPr/>
      <dgm:t>
        <a:bodyPr/>
        <a:lstStyle/>
        <a:p>
          <a:endParaRPr lang="ru-RU"/>
        </a:p>
      </dgm:t>
    </dgm:pt>
    <dgm:pt modelId="{8D3E841B-8C89-415C-9CC0-8F08094B30B1}" type="sibTrans" cxnId="{E04A44DE-F4DE-4EBF-9792-53957510642C}">
      <dgm:prSet/>
      <dgm:spPr/>
      <dgm:t>
        <a:bodyPr/>
        <a:lstStyle/>
        <a:p>
          <a:endParaRPr lang="ru-RU"/>
        </a:p>
      </dgm:t>
    </dgm:pt>
    <dgm:pt modelId="{F8F05C4B-BC65-4D6F-82E4-F57DB0328778}">
      <dgm:prSet phldrT="[Текст]"/>
      <dgm:spPr/>
      <dgm:t>
        <a:bodyPr/>
        <a:lstStyle/>
        <a:p>
          <a:r>
            <a:rPr lang="ru-RU" b="1" dirty="0" smtClean="0"/>
            <a:t>Публикации в ведущих научных изданиях</a:t>
          </a:r>
          <a:endParaRPr lang="ru-RU" b="1" dirty="0"/>
        </a:p>
      </dgm:t>
    </dgm:pt>
    <dgm:pt modelId="{52A8EF23-4B84-4002-888F-BF86ECFD8F66}" type="parTrans" cxnId="{FB9DF72E-0C6F-4F5F-A265-E364E0530A16}">
      <dgm:prSet/>
      <dgm:spPr/>
      <dgm:t>
        <a:bodyPr/>
        <a:lstStyle/>
        <a:p>
          <a:endParaRPr lang="ru-RU"/>
        </a:p>
      </dgm:t>
    </dgm:pt>
    <dgm:pt modelId="{7B0235CD-22E7-458E-B8FB-6F4EF3F2C343}" type="sibTrans" cxnId="{FB9DF72E-0C6F-4F5F-A265-E364E0530A16}">
      <dgm:prSet/>
      <dgm:spPr/>
      <dgm:t>
        <a:bodyPr/>
        <a:lstStyle/>
        <a:p>
          <a:endParaRPr lang="ru-RU"/>
        </a:p>
      </dgm:t>
    </dgm:pt>
    <dgm:pt modelId="{07EE8960-2D3F-479B-9E82-918A02956611}">
      <dgm:prSet phldrT="[Текст]"/>
      <dgm:spPr/>
      <dgm:t>
        <a:bodyPr/>
        <a:lstStyle/>
        <a:p>
          <a:r>
            <a:rPr lang="ru-RU" dirty="0" smtClean="0"/>
            <a:t>Публикации статей в индексируемых </a:t>
          </a:r>
          <a:r>
            <a:rPr lang="en-US" dirty="0" smtClean="0"/>
            <a:t>WoS </a:t>
          </a:r>
          <a:r>
            <a:rPr lang="ru-RU" dirty="0" smtClean="0"/>
            <a:t>изданиях уровня </a:t>
          </a:r>
          <a:r>
            <a:rPr lang="en-US" dirty="0" smtClean="0"/>
            <a:t>Q</a:t>
          </a:r>
          <a:r>
            <a:rPr lang="ru-RU" dirty="0" smtClean="0"/>
            <a:t>1-</a:t>
          </a:r>
          <a:r>
            <a:rPr lang="en-US" dirty="0" smtClean="0"/>
            <a:t>Q</a:t>
          </a:r>
          <a:r>
            <a:rPr lang="ru-RU" dirty="0" smtClean="0"/>
            <a:t>2</a:t>
          </a:r>
          <a:endParaRPr lang="ru-RU" dirty="0"/>
        </a:p>
      </dgm:t>
    </dgm:pt>
    <dgm:pt modelId="{035A7FA4-E353-43F5-9BF8-F38AC879E0F9}" type="parTrans" cxnId="{E6D5DB1A-C382-462E-81AF-7F9931209DA6}">
      <dgm:prSet/>
      <dgm:spPr/>
      <dgm:t>
        <a:bodyPr/>
        <a:lstStyle/>
        <a:p>
          <a:endParaRPr lang="ru-RU"/>
        </a:p>
      </dgm:t>
    </dgm:pt>
    <dgm:pt modelId="{3F6FC762-DE8E-4979-BBC4-EDFD5A3AFD99}" type="sibTrans" cxnId="{E6D5DB1A-C382-462E-81AF-7F9931209DA6}">
      <dgm:prSet/>
      <dgm:spPr/>
      <dgm:t>
        <a:bodyPr/>
        <a:lstStyle/>
        <a:p>
          <a:endParaRPr lang="ru-RU"/>
        </a:p>
      </dgm:t>
    </dgm:pt>
    <dgm:pt modelId="{F72E0B9B-C12C-45DC-9861-4E24CC3C8377}">
      <dgm:prSet phldrT="[Текст]"/>
      <dgm:spPr/>
      <dgm:t>
        <a:bodyPr/>
        <a:lstStyle/>
        <a:p>
          <a:r>
            <a:rPr lang="ru-RU" dirty="0" smtClean="0"/>
            <a:t>Публикации в журналах ВАК </a:t>
          </a:r>
          <a:endParaRPr lang="ru-RU" dirty="0"/>
        </a:p>
      </dgm:t>
    </dgm:pt>
    <dgm:pt modelId="{F3443B55-92C7-45F0-A068-CEA74AFE1B6C}" type="parTrans" cxnId="{5CADB0F4-04D6-450B-B3E7-DD5C90978443}">
      <dgm:prSet/>
      <dgm:spPr/>
      <dgm:t>
        <a:bodyPr/>
        <a:lstStyle/>
        <a:p>
          <a:endParaRPr lang="ru-RU"/>
        </a:p>
      </dgm:t>
    </dgm:pt>
    <dgm:pt modelId="{38FFDB85-989F-469F-9439-3630501AFA09}" type="sibTrans" cxnId="{5CADB0F4-04D6-450B-B3E7-DD5C90978443}">
      <dgm:prSet/>
      <dgm:spPr/>
      <dgm:t>
        <a:bodyPr/>
        <a:lstStyle/>
        <a:p>
          <a:endParaRPr lang="ru-RU"/>
        </a:p>
      </dgm:t>
    </dgm:pt>
    <dgm:pt modelId="{28E08B12-D8FF-41BE-9F1F-534B349A64CE}">
      <dgm:prSet phldrT="[Текст]"/>
      <dgm:spPr/>
      <dgm:t>
        <a:bodyPr/>
        <a:lstStyle/>
        <a:p>
          <a:r>
            <a:rPr lang="ru-RU" dirty="0" smtClean="0"/>
            <a:t>Разработка экспериментальных технологий  восстановления нарушенных земель </a:t>
          </a:r>
          <a:endParaRPr lang="ru-RU" dirty="0"/>
        </a:p>
      </dgm:t>
    </dgm:pt>
    <dgm:pt modelId="{EDE2EE22-8AE5-4F5A-A54E-524F91BA3BF0}" type="parTrans" cxnId="{56A8B351-95E2-4101-B46E-563DBC258EC0}">
      <dgm:prSet/>
      <dgm:spPr/>
      <dgm:t>
        <a:bodyPr/>
        <a:lstStyle/>
        <a:p>
          <a:endParaRPr lang="ru-RU"/>
        </a:p>
      </dgm:t>
    </dgm:pt>
    <dgm:pt modelId="{EA34A392-B4ED-4C08-96E1-9EF6C778A70B}" type="sibTrans" cxnId="{56A8B351-95E2-4101-B46E-563DBC258EC0}">
      <dgm:prSet/>
      <dgm:spPr/>
      <dgm:t>
        <a:bodyPr/>
        <a:lstStyle/>
        <a:p>
          <a:endParaRPr lang="ru-RU"/>
        </a:p>
      </dgm:t>
    </dgm:pt>
    <dgm:pt modelId="{4FF710E7-8780-46EF-AFF5-F25969C51BD7}" type="pres">
      <dgm:prSet presAssocID="{CBC15CF3-E932-4DCB-AFD4-176B0FEDDD9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0AC910-7B24-4194-9E8A-1ED08DABD984}" type="pres">
      <dgm:prSet presAssocID="{EF7EA7AC-8586-44AE-B290-8899F77F3553}" presName="composite" presStyleCnt="0"/>
      <dgm:spPr/>
    </dgm:pt>
    <dgm:pt modelId="{C7397C87-4B69-403B-BC45-57016387D328}" type="pres">
      <dgm:prSet presAssocID="{EF7EA7AC-8586-44AE-B290-8899F77F3553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3E047EB-9D3E-4FF7-A8F0-8D27D842443D}" type="pres">
      <dgm:prSet presAssocID="{EF7EA7AC-8586-44AE-B290-8899F77F355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871EC2-3BCE-4CAB-BD48-2BD128806582}" type="pres">
      <dgm:prSet presAssocID="{1ACB0833-67FF-4B0E-933E-7F09802802FF}" presName="spacing" presStyleCnt="0"/>
      <dgm:spPr/>
    </dgm:pt>
    <dgm:pt modelId="{D7F31227-CFA5-4B07-BBB7-209360FA14CD}" type="pres">
      <dgm:prSet presAssocID="{EF91E2C2-380A-40DF-AE83-46858BC560B0}" presName="composite" presStyleCnt="0"/>
      <dgm:spPr/>
    </dgm:pt>
    <dgm:pt modelId="{1B2F56C1-DA96-41B6-83CB-C1485F5A1D44}" type="pres">
      <dgm:prSet presAssocID="{EF91E2C2-380A-40DF-AE83-46858BC560B0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BAE2232-6993-40E0-B319-C80A59442958}" type="pres">
      <dgm:prSet presAssocID="{EF91E2C2-380A-40DF-AE83-46858BC560B0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FC2927-A47D-410A-97F5-362AD198FA98}" type="pres">
      <dgm:prSet presAssocID="{21C529F4-33A0-4864-957C-0D1A9D07766E}" presName="spacing" presStyleCnt="0"/>
      <dgm:spPr/>
    </dgm:pt>
    <dgm:pt modelId="{DADF5C26-921F-4D1C-B2DC-D6AE3C05B661}" type="pres">
      <dgm:prSet presAssocID="{F8F05C4B-BC65-4D6F-82E4-F57DB0328778}" presName="composite" presStyleCnt="0"/>
      <dgm:spPr/>
    </dgm:pt>
    <dgm:pt modelId="{9C96A7F9-BCDD-4D74-B5CF-8C90F9913AE6}" type="pres">
      <dgm:prSet presAssocID="{F8F05C4B-BC65-4D6F-82E4-F57DB0328778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3EBB415-F90B-49BC-964B-A34CED830660}" type="pres">
      <dgm:prSet presAssocID="{F8F05C4B-BC65-4D6F-82E4-F57DB032877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9C4690-CECF-4752-A983-6416FC433460}" type="presOf" srcId="{07EE8960-2D3F-479B-9E82-918A02956611}" destId="{E3EBB415-F90B-49BC-964B-A34CED830660}" srcOrd="0" destOrd="1" presId="urn:microsoft.com/office/officeart/2005/8/layout/vList3"/>
    <dgm:cxn modelId="{797C697E-216E-46D6-BAE2-4F9648C6F5D6}" type="presOf" srcId="{28E08B12-D8FF-41BE-9F1F-534B349A64CE}" destId="{1BAE2232-6993-40E0-B319-C80A59442958}" srcOrd="0" destOrd="2" presId="urn:microsoft.com/office/officeart/2005/8/layout/vList3"/>
    <dgm:cxn modelId="{3A62BD45-DA4C-477E-9B67-4ED3ADFA85B9}" srcId="{EF7EA7AC-8586-44AE-B290-8899F77F3553}" destId="{9C6BE4F8-C28E-4C9E-8BF2-3F16C41A8015}" srcOrd="0" destOrd="0" parTransId="{67EB3691-43F7-4286-AD0D-3925F45915B2}" sibTransId="{27B8ED86-AFC4-4FD3-8783-96EB97C2FE46}"/>
    <dgm:cxn modelId="{56A8B351-95E2-4101-B46E-563DBC258EC0}" srcId="{EF91E2C2-380A-40DF-AE83-46858BC560B0}" destId="{28E08B12-D8FF-41BE-9F1F-534B349A64CE}" srcOrd="1" destOrd="0" parTransId="{EDE2EE22-8AE5-4F5A-A54E-524F91BA3BF0}" sibTransId="{EA34A392-B4ED-4C08-96E1-9EF6C778A70B}"/>
    <dgm:cxn modelId="{E04A44DE-F4DE-4EBF-9792-53957510642C}" srcId="{EF91E2C2-380A-40DF-AE83-46858BC560B0}" destId="{6FEE8553-B8D3-4471-80BC-7E67E4E7CB03}" srcOrd="0" destOrd="0" parTransId="{99D8272B-4BC7-42B0-B66E-F33A2A9B0666}" sibTransId="{8D3E841B-8C89-415C-9CC0-8F08094B30B1}"/>
    <dgm:cxn modelId="{F5D5254B-E2E1-4338-99BC-B1C08E71CE11}" srcId="{CBC15CF3-E932-4DCB-AFD4-176B0FEDDD98}" destId="{EF91E2C2-380A-40DF-AE83-46858BC560B0}" srcOrd="1" destOrd="0" parTransId="{5D3BEFB7-FDE1-4DC4-B638-BE3ECAF95AD8}" sibTransId="{21C529F4-33A0-4864-957C-0D1A9D07766E}"/>
    <dgm:cxn modelId="{F90B482D-2AE1-49CA-82B4-5FA6B4FD217C}" type="presOf" srcId="{F72E0B9B-C12C-45DC-9861-4E24CC3C8377}" destId="{E3EBB415-F90B-49BC-964B-A34CED830660}" srcOrd="0" destOrd="2" presId="urn:microsoft.com/office/officeart/2005/8/layout/vList3"/>
    <dgm:cxn modelId="{279D3ACE-8506-4EC9-A258-F05C4F857E49}" srcId="{CBC15CF3-E932-4DCB-AFD4-176B0FEDDD98}" destId="{EF7EA7AC-8586-44AE-B290-8899F77F3553}" srcOrd="0" destOrd="0" parTransId="{2F023055-7E10-4F2C-877D-CF18A023D5E1}" sibTransId="{1ACB0833-67FF-4B0E-933E-7F09802802FF}"/>
    <dgm:cxn modelId="{E6D5DB1A-C382-462E-81AF-7F9931209DA6}" srcId="{F8F05C4B-BC65-4D6F-82E4-F57DB0328778}" destId="{07EE8960-2D3F-479B-9E82-918A02956611}" srcOrd="0" destOrd="0" parTransId="{035A7FA4-E353-43F5-9BF8-F38AC879E0F9}" sibTransId="{3F6FC762-DE8E-4979-BBC4-EDFD5A3AFD99}"/>
    <dgm:cxn modelId="{7F9D7A32-9BDC-4EF5-9966-408DB96CB5A3}" type="presOf" srcId="{EF7EA7AC-8586-44AE-B290-8899F77F3553}" destId="{E3E047EB-9D3E-4FF7-A8F0-8D27D842443D}" srcOrd="0" destOrd="0" presId="urn:microsoft.com/office/officeart/2005/8/layout/vList3"/>
    <dgm:cxn modelId="{5CADB0F4-04D6-450B-B3E7-DD5C90978443}" srcId="{F8F05C4B-BC65-4D6F-82E4-F57DB0328778}" destId="{F72E0B9B-C12C-45DC-9861-4E24CC3C8377}" srcOrd="1" destOrd="0" parTransId="{F3443B55-92C7-45F0-A068-CEA74AFE1B6C}" sibTransId="{38FFDB85-989F-469F-9439-3630501AFA09}"/>
    <dgm:cxn modelId="{FB9DF72E-0C6F-4F5F-A265-E364E0530A16}" srcId="{CBC15CF3-E932-4DCB-AFD4-176B0FEDDD98}" destId="{F8F05C4B-BC65-4D6F-82E4-F57DB0328778}" srcOrd="2" destOrd="0" parTransId="{52A8EF23-4B84-4002-888F-BF86ECFD8F66}" sibTransId="{7B0235CD-22E7-458E-B8FB-6F4EF3F2C343}"/>
    <dgm:cxn modelId="{44957800-E4C8-4BB8-A4C4-D58EF5726280}" type="presOf" srcId="{6FEE8553-B8D3-4471-80BC-7E67E4E7CB03}" destId="{1BAE2232-6993-40E0-B319-C80A59442958}" srcOrd="0" destOrd="1" presId="urn:microsoft.com/office/officeart/2005/8/layout/vList3"/>
    <dgm:cxn modelId="{4AEAFF6E-AAC8-44CA-BE28-DCD9AAF94A2F}" type="presOf" srcId="{F8F05C4B-BC65-4D6F-82E4-F57DB0328778}" destId="{E3EBB415-F90B-49BC-964B-A34CED830660}" srcOrd="0" destOrd="0" presId="urn:microsoft.com/office/officeart/2005/8/layout/vList3"/>
    <dgm:cxn modelId="{89F510B3-63AB-4A1F-9DD7-2C0EA9527533}" type="presOf" srcId="{9C6BE4F8-C28E-4C9E-8BF2-3F16C41A8015}" destId="{E3E047EB-9D3E-4FF7-A8F0-8D27D842443D}" srcOrd="0" destOrd="1" presId="urn:microsoft.com/office/officeart/2005/8/layout/vList3"/>
    <dgm:cxn modelId="{E19E219B-61A8-46B9-AEA2-636DB544A45C}" type="presOf" srcId="{CBC15CF3-E932-4DCB-AFD4-176B0FEDDD98}" destId="{4FF710E7-8780-46EF-AFF5-F25969C51BD7}" srcOrd="0" destOrd="0" presId="urn:microsoft.com/office/officeart/2005/8/layout/vList3"/>
    <dgm:cxn modelId="{B6547696-2AEC-4E20-98B5-D511346E337B}" type="presOf" srcId="{EF91E2C2-380A-40DF-AE83-46858BC560B0}" destId="{1BAE2232-6993-40E0-B319-C80A59442958}" srcOrd="0" destOrd="0" presId="urn:microsoft.com/office/officeart/2005/8/layout/vList3"/>
    <dgm:cxn modelId="{B41E4E85-A09E-437B-B51E-36FB68CDE45F}" type="presParOf" srcId="{4FF710E7-8780-46EF-AFF5-F25969C51BD7}" destId="{AD0AC910-7B24-4194-9E8A-1ED08DABD984}" srcOrd="0" destOrd="0" presId="urn:microsoft.com/office/officeart/2005/8/layout/vList3"/>
    <dgm:cxn modelId="{31AA8159-8DB2-4124-832F-B12D4754B697}" type="presParOf" srcId="{AD0AC910-7B24-4194-9E8A-1ED08DABD984}" destId="{C7397C87-4B69-403B-BC45-57016387D328}" srcOrd="0" destOrd="0" presId="urn:microsoft.com/office/officeart/2005/8/layout/vList3"/>
    <dgm:cxn modelId="{E2B7B091-6780-4CD6-A124-BEA5F7DC388F}" type="presParOf" srcId="{AD0AC910-7B24-4194-9E8A-1ED08DABD984}" destId="{E3E047EB-9D3E-4FF7-A8F0-8D27D842443D}" srcOrd="1" destOrd="0" presId="urn:microsoft.com/office/officeart/2005/8/layout/vList3"/>
    <dgm:cxn modelId="{7B9F1FDE-AC7B-464B-8080-521459765D9A}" type="presParOf" srcId="{4FF710E7-8780-46EF-AFF5-F25969C51BD7}" destId="{7C871EC2-3BCE-4CAB-BD48-2BD128806582}" srcOrd="1" destOrd="0" presId="urn:microsoft.com/office/officeart/2005/8/layout/vList3"/>
    <dgm:cxn modelId="{61713E5B-562D-4215-B800-90FB35F456E7}" type="presParOf" srcId="{4FF710E7-8780-46EF-AFF5-F25969C51BD7}" destId="{D7F31227-CFA5-4B07-BBB7-209360FA14CD}" srcOrd="2" destOrd="0" presId="urn:microsoft.com/office/officeart/2005/8/layout/vList3"/>
    <dgm:cxn modelId="{A1914E6B-71B1-4384-BDE8-A13B96A45757}" type="presParOf" srcId="{D7F31227-CFA5-4B07-BBB7-209360FA14CD}" destId="{1B2F56C1-DA96-41B6-83CB-C1485F5A1D44}" srcOrd="0" destOrd="0" presId="urn:microsoft.com/office/officeart/2005/8/layout/vList3"/>
    <dgm:cxn modelId="{8D099F51-6FAD-4358-A9F5-F4693DBF7505}" type="presParOf" srcId="{D7F31227-CFA5-4B07-BBB7-209360FA14CD}" destId="{1BAE2232-6993-40E0-B319-C80A59442958}" srcOrd="1" destOrd="0" presId="urn:microsoft.com/office/officeart/2005/8/layout/vList3"/>
    <dgm:cxn modelId="{4608B3D8-D9C8-4C7E-93DA-9386C7982C19}" type="presParOf" srcId="{4FF710E7-8780-46EF-AFF5-F25969C51BD7}" destId="{B0FC2927-A47D-410A-97F5-362AD198FA98}" srcOrd="3" destOrd="0" presId="urn:microsoft.com/office/officeart/2005/8/layout/vList3"/>
    <dgm:cxn modelId="{F0C4FACD-BB98-4D07-B097-63B01FAA0684}" type="presParOf" srcId="{4FF710E7-8780-46EF-AFF5-F25969C51BD7}" destId="{DADF5C26-921F-4D1C-B2DC-D6AE3C05B661}" srcOrd="4" destOrd="0" presId="urn:microsoft.com/office/officeart/2005/8/layout/vList3"/>
    <dgm:cxn modelId="{43CE85CD-98B5-486D-B44D-1BE325EBEEDA}" type="presParOf" srcId="{DADF5C26-921F-4D1C-B2DC-D6AE3C05B661}" destId="{9C96A7F9-BCDD-4D74-B5CF-8C90F9913AE6}" srcOrd="0" destOrd="0" presId="urn:microsoft.com/office/officeart/2005/8/layout/vList3"/>
    <dgm:cxn modelId="{50C53153-7BBB-4681-A94F-91E57D590310}" type="presParOf" srcId="{DADF5C26-921F-4D1C-B2DC-D6AE3C05B661}" destId="{E3EBB415-F90B-49BC-964B-A34CED83066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C15CF3-E932-4DCB-AFD4-176B0FEDDD98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7EA7AC-8586-44AE-B290-8899F77F3553}">
      <dgm:prSet phldrT="[Текст]"/>
      <dgm:spPr/>
      <dgm:t>
        <a:bodyPr/>
        <a:lstStyle/>
        <a:p>
          <a:r>
            <a:rPr lang="ru-RU" b="1" dirty="0" smtClean="0"/>
            <a:t>Привлечение обучающихся к НИД</a:t>
          </a:r>
          <a:endParaRPr lang="ru-RU" b="1" dirty="0"/>
        </a:p>
      </dgm:t>
    </dgm:pt>
    <dgm:pt modelId="{2F023055-7E10-4F2C-877D-CF18A023D5E1}" type="parTrans" cxnId="{279D3ACE-8506-4EC9-A258-F05C4F857E49}">
      <dgm:prSet/>
      <dgm:spPr/>
      <dgm:t>
        <a:bodyPr/>
        <a:lstStyle/>
        <a:p>
          <a:endParaRPr lang="ru-RU"/>
        </a:p>
      </dgm:t>
    </dgm:pt>
    <dgm:pt modelId="{1ACB0833-67FF-4B0E-933E-7F09802802FF}" type="sibTrans" cxnId="{279D3ACE-8506-4EC9-A258-F05C4F857E49}">
      <dgm:prSet/>
      <dgm:spPr/>
      <dgm:t>
        <a:bodyPr/>
        <a:lstStyle/>
        <a:p>
          <a:endParaRPr lang="ru-RU"/>
        </a:p>
      </dgm:t>
    </dgm:pt>
    <dgm:pt modelId="{9C6BE4F8-C28E-4C9E-8BF2-3F16C41A8015}">
      <dgm:prSet phldrT="[Текст]"/>
      <dgm:spPr/>
      <dgm:t>
        <a:bodyPr/>
        <a:lstStyle/>
        <a:p>
          <a:r>
            <a:rPr lang="ru-RU" dirty="0" smtClean="0"/>
            <a:t>Совместные публикации со студентами</a:t>
          </a:r>
          <a:endParaRPr lang="ru-RU" dirty="0"/>
        </a:p>
      </dgm:t>
    </dgm:pt>
    <dgm:pt modelId="{67EB3691-43F7-4286-AD0D-3925F45915B2}" type="parTrans" cxnId="{3A62BD45-DA4C-477E-9B67-4ED3ADFA85B9}">
      <dgm:prSet/>
      <dgm:spPr/>
      <dgm:t>
        <a:bodyPr/>
        <a:lstStyle/>
        <a:p>
          <a:endParaRPr lang="ru-RU"/>
        </a:p>
      </dgm:t>
    </dgm:pt>
    <dgm:pt modelId="{27B8ED86-AFC4-4FD3-8783-96EB97C2FE46}" type="sibTrans" cxnId="{3A62BD45-DA4C-477E-9B67-4ED3ADFA85B9}">
      <dgm:prSet/>
      <dgm:spPr/>
      <dgm:t>
        <a:bodyPr/>
        <a:lstStyle/>
        <a:p>
          <a:endParaRPr lang="ru-RU"/>
        </a:p>
      </dgm:t>
    </dgm:pt>
    <dgm:pt modelId="{EF91E2C2-380A-40DF-AE83-46858BC560B0}">
      <dgm:prSet phldrT="[Текст]"/>
      <dgm:spPr/>
      <dgm:t>
        <a:bodyPr/>
        <a:lstStyle/>
        <a:p>
          <a:r>
            <a:rPr lang="ru-RU" b="1" dirty="0" smtClean="0"/>
            <a:t>Развитие индустриального партнерства</a:t>
          </a:r>
          <a:endParaRPr lang="ru-RU" b="1" dirty="0"/>
        </a:p>
      </dgm:t>
    </dgm:pt>
    <dgm:pt modelId="{5D3BEFB7-FDE1-4DC4-B638-BE3ECAF95AD8}" type="parTrans" cxnId="{F5D5254B-E2E1-4338-99BC-B1C08E71CE11}">
      <dgm:prSet/>
      <dgm:spPr/>
      <dgm:t>
        <a:bodyPr/>
        <a:lstStyle/>
        <a:p>
          <a:endParaRPr lang="ru-RU"/>
        </a:p>
      </dgm:t>
    </dgm:pt>
    <dgm:pt modelId="{21C529F4-33A0-4864-957C-0D1A9D07766E}" type="sibTrans" cxnId="{F5D5254B-E2E1-4338-99BC-B1C08E71CE11}">
      <dgm:prSet/>
      <dgm:spPr/>
      <dgm:t>
        <a:bodyPr/>
        <a:lstStyle/>
        <a:p>
          <a:endParaRPr lang="ru-RU"/>
        </a:p>
      </dgm:t>
    </dgm:pt>
    <dgm:pt modelId="{6FEE8553-B8D3-4471-80BC-7E67E4E7CB03}">
      <dgm:prSet phldrT="[Текст]"/>
      <dgm:spPr/>
      <dgm:t>
        <a:bodyPr/>
        <a:lstStyle/>
        <a:p>
          <a:r>
            <a:rPr lang="ru-RU" dirty="0" smtClean="0"/>
            <a:t>Проведение совместных совещаний с индустриальными партнерами</a:t>
          </a:r>
          <a:endParaRPr lang="ru-RU" dirty="0"/>
        </a:p>
      </dgm:t>
    </dgm:pt>
    <dgm:pt modelId="{99D8272B-4BC7-42B0-B66E-F33A2A9B0666}" type="parTrans" cxnId="{E04A44DE-F4DE-4EBF-9792-53957510642C}">
      <dgm:prSet/>
      <dgm:spPr/>
      <dgm:t>
        <a:bodyPr/>
        <a:lstStyle/>
        <a:p>
          <a:endParaRPr lang="ru-RU"/>
        </a:p>
      </dgm:t>
    </dgm:pt>
    <dgm:pt modelId="{8D3E841B-8C89-415C-9CC0-8F08094B30B1}" type="sibTrans" cxnId="{E04A44DE-F4DE-4EBF-9792-53957510642C}">
      <dgm:prSet/>
      <dgm:spPr/>
      <dgm:t>
        <a:bodyPr/>
        <a:lstStyle/>
        <a:p>
          <a:endParaRPr lang="ru-RU"/>
        </a:p>
      </dgm:t>
    </dgm:pt>
    <dgm:pt modelId="{F8F05C4B-BC65-4D6F-82E4-F57DB0328778}">
      <dgm:prSet phldrT="[Текст]"/>
      <dgm:spPr/>
      <dgm:t>
        <a:bodyPr/>
        <a:lstStyle/>
        <a:p>
          <a:r>
            <a:rPr lang="ru-RU" b="1" dirty="0" smtClean="0"/>
            <a:t>Грантовая деятельность и РИД</a:t>
          </a:r>
          <a:endParaRPr lang="ru-RU" b="1" dirty="0"/>
        </a:p>
      </dgm:t>
    </dgm:pt>
    <dgm:pt modelId="{52A8EF23-4B84-4002-888F-BF86ECFD8F66}" type="parTrans" cxnId="{FB9DF72E-0C6F-4F5F-A265-E364E0530A16}">
      <dgm:prSet/>
      <dgm:spPr/>
      <dgm:t>
        <a:bodyPr/>
        <a:lstStyle/>
        <a:p>
          <a:endParaRPr lang="ru-RU"/>
        </a:p>
      </dgm:t>
    </dgm:pt>
    <dgm:pt modelId="{7B0235CD-22E7-458E-B8FB-6F4EF3F2C343}" type="sibTrans" cxnId="{FB9DF72E-0C6F-4F5F-A265-E364E0530A16}">
      <dgm:prSet/>
      <dgm:spPr/>
      <dgm:t>
        <a:bodyPr/>
        <a:lstStyle/>
        <a:p>
          <a:endParaRPr lang="ru-RU"/>
        </a:p>
      </dgm:t>
    </dgm:pt>
    <dgm:pt modelId="{07EE8960-2D3F-479B-9E82-918A02956611}">
      <dgm:prSet phldrT="[Текст]"/>
      <dgm:spPr/>
      <dgm:t>
        <a:bodyPr/>
        <a:lstStyle/>
        <a:p>
          <a:r>
            <a:rPr lang="ru-RU" dirty="0" smtClean="0"/>
            <a:t>Участие в грантах российских и зарубежных фондах</a:t>
          </a:r>
          <a:endParaRPr lang="ru-RU" dirty="0"/>
        </a:p>
      </dgm:t>
    </dgm:pt>
    <dgm:pt modelId="{035A7FA4-E353-43F5-9BF8-F38AC879E0F9}" type="parTrans" cxnId="{E6D5DB1A-C382-462E-81AF-7F9931209DA6}">
      <dgm:prSet/>
      <dgm:spPr/>
      <dgm:t>
        <a:bodyPr/>
        <a:lstStyle/>
        <a:p>
          <a:endParaRPr lang="ru-RU"/>
        </a:p>
      </dgm:t>
    </dgm:pt>
    <dgm:pt modelId="{3F6FC762-DE8E-4979-BBC4-EDFD5A3AFD99}" type="sibTrans" cxnId="{E6D5DB1A-C382-462E-81AF-7F9931209DA6}">
      <dgm:prSet/>
      <dgm:spPr/>
      <dgm:t>
        <a:bodyPr/>
        <a:lstStyle/>
        <a:p>
          <a:endParaRPr lang="ru-RU"/>
        </a:p>
      </dgm:t>
    </dgm:pt>
    <dgm:pt modelId="{16D1986F-B497-4F43-A169-25A9202F0360}">
      <dgm:prSet phldrT="[Текст]"/>
      <dgm:spPr/>
      <dgm:t>
        <a:bodyPr/>
        <a:lstStyle/>
        <a:p>
          <a:r>
            <a:rPr lang="ru-RU" dirty="0" smtClean="0"/>
            <a:t>Выполнение ВКР бакалавров и магистров</a:t>
          </a:r>
          <a:endParaRPr lang="ru-RU" dirty="0"/>
        </a:p>
      </dgm:t>
    </dgm:pt>
    <dgm:pt modelId="{A68DE00A-9B0A-42F4-80FF-6DC25E5A351A}" type="parTrans" cxnId="{584717FC-4302-4FC9-BEED-7E5CA028CB21}">
      <dgm:prSet/>
      <dgm:spPr/>
      <dgm:t>
        <a:bodyPr/>
        <a:lstStyle/>
        <a:p>
          <a:endParaRPr lang="ru-RU"/>
        </a:p>
      </dgm:t>
    </dgm:pt>
    <dgm:pt modelId="{777D626D-9AB6-4610-82C3-2E7C121FB4FE}" type="sibTrans" cxnId="{584717FC-4302-4FC9-BEED-7E5CA028CB21}">
      <dgm:prSet/>
      <dgm:spPr/>
      <dgm:t>
        <a:bodyPr/>
        <a:lstStyle/>
        <a:p>
          <a:endParaRPr lang="ru-RU"/>
        </a:p>
      </dgm:t>
    </dgm:pt>
    <dgm:pt modelId="{9DF70203-EF1A-419D-8172-4393E527E953}">
      <dgm:prSet phldrT="[Текст]"/>
      <dgm:spPr/>
      <dgm:t>
        <a:bodyPr/>
        <a:lstStyle/>
        <a:p>
          <a:r>
            <a:rPr lang="ru-RU" dirty="0" smtClean="0"/>
            <a:t>Пентенты на изобретения</a:t>
          </a:r>
          <a:endParaRPr lang="ru-RU" dirty="0"/>
        </a:p>
      </dgm:t>
    </dgm:pt>
    <dgm:pt modelId="{FE32EC83-7709-4BA9-B1B9-A647D6E87521}" type="parTrans" cxnId="{CB84A12B-A4F5-4873-9A7D-B7BE3C141CEB}">
      <dgm:prSet/>
      <dgm:spPr/>
      <dgm:t>
        <a:bodyPr/>
        <a:lstStyle/>
        <a:p>
          <a:endParaRPr lang="ru-RU"/>
        </a:p>
      </dgm:t>
    </dgm:pt>
    <dgm:pt modelId="{6EFD06CF-E984-4285-9FAC-A548AA37312A}" type="sibTrans" cxnId="{CB84A12B-A4F5-4873-9A7D-B7BE3C141CEB}">
      <dgm:prSet/>
      <dgm:spPr/>
      <dgm:t>
        <a:bodyPr/>
        <a:lstStyle/>
        <a:p>
          <a:endParaRPr lang="ru-RU"/>
        </a:p>
      </dgm:t>
    </dgm:pt>
    <dgm:pt modelId="{4FF710E7-8780-46EF-AFF5-F25969C51BD7}" type="pres">
      <dgm:prSet presAssocID="{CBC15CF3-E932-4DCB-AFD4-176B0FEDDD9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0AC910-7B24-4194-9E8A-1ED08DABD984}" type="pres">
      <dgm:prSet presAssocID="{EF7EA7AC-8586-44AE-B290-8899F77F3553}" presName="composite" presStyleCnt="0"/>
      <dgm:spPr/>
    </dgm:pt>
    <dgm:pt modelId="{C7397C87-4B69-403B-BC45-57016387D328}" type="pres">
      <dgm:prSet presAssocID="{EF7EA7AC-8586-44AE-B290-8899F77F3553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3E047EB-9D3E-4FF7-A8F0-8D27D842443D}" type="pres">
      <dgm:prSet presAssocID="{EF7EA7AC-8586-44AE-B290-8899F77F355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871EC2-3BCE-4CAB-BD48-2BD128806582}" type="pres">
      <dgm:prSet presAssocID="{1ACB0833-67FF-4B0E-933E-7F09802802FF}" presName="spacing" presStyleCnt="0"/>
      <dgm:spPr/>
    </dgm:pt>
    <dgm:pt modelId="{D7F31227-CFA5-4B07-BBB7-209360FA14CD}" type="pres">
      <dgm:prSet presAssocID="{EF91E2C2-380A-40DF-AE83-46858BC560B0}" presName="composite" presStyleCnt="0"/>
      <dgm:spPr/>
    </dgm:pt>
    <dgm:pt modelId="{1B2F56C1-DA96-41B6-83CB-C1485F5A1D44}" type="pres">
      <dgm:prSet presAssocID="{EF91E2C2-380A-40DF-AE83-46858BC560B0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BAE2232-6993-40E0-B319-C80A59442958}" type="pres">
      <dgm:prSet presAssocID="{EF91E2C2-380A-40DF-AE83-46858BC560B0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FC2927-A47D-410A-97F5-362AD198FA98}" type="pres">
      <dgm:prSet presAssocID="{21C529F4-33A0-4864-957C-0D1A9D07766E}" presName="spacing" presStyleCnt="0"/>
      <dgm:spPr/>
    </dgm:pt>
    <dgm:pt modelId="{DADF5C26-921F-4D1C-B2DC-D6AE3C05B661}" type="pres">
      <dgm:prSet presAssocID="{F8F05C4B-BC65-4D6F-82E4-F57DB0328778}" presName="composite" presStyleCnt="0"/>
      <dgm:spPr/>
    </dgm:pt>
    <dgm:pt modelId="{9C96A7F9-BCDD-4D74-B5CF-8C90F9913AE6}" type="pres">
      <dgm:prSet presAssocID="{F8F05C4B-BC65-4D6F-82E4-F57DB0328778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3EBB415-F90B-49BC-964B-A34CED830660}" type="pres">
      <dgm:prSet presAssocID="{F8F05C4B-BC65-4D6F-82E4-F57DB032877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84A12B-A4F5-4873-9A7D-B7BE3C141CEB}" srcId="{F8F05C4B-BC65-4D6F-82E4-F57DB0328778}" destId="{9DF70203-EF1A-419D-8172-4393E527E953}" srcOrd="1" destOrd="0" parTransId="{FE32EC83-7709-4BA9-B1B9-A647D6E87521}" sibTransId="{6EFD06CF-E984-4285-9FAC-A548AA37312A}"/>
    <dgm:cxn modelId="{584717FC-4302-4FC9-BEED-7E5CA028CB21}" srcId="{EF7EA7AC-8586-44AE-B290-8899F77F3553}" destId="{16D1986F-B497-4F43-A169-25A9202F0360}" srcOrd="1" destOrd="0" parTransId="{A68DE00A-9B0A-42F4-80FF-6DC25E5A351A}" sibTransId="{777D626D-9AB6-4610-82C3-2E7C121FB4FE}"/>
    <dgm:cxn modelId="{3A62BD45-DA4C-477E-9B67-4ED3ADFA85B9}" srcId="{EF7EA7AC-8586-44AE-B290-8899F77F3553}" destId="{9C6BE4F8-C28E-4C9E-8BF2-3F16C41A8015}" srcOrd="0" destOrd="0" parTransId="{67EB3691-43F7-4286-AD0D-3925F45915B2}" sibTransId="{27B8ED86-AFC4-4FD3-8783-96EB97C2FE46}"/>
    <dgm:cxn modelId="{87EC1B44-B532-4971-87F9-36611CA1CF7C}" type="presOf" srcId="{9DF70203-EF1A-419D-8172-4393E527E953}" destId="{E3EBB415-F90B-49BC-964B-A34CED830660}" srcOrd="0" destOrd="2" presId="urn:microsoft.com/office/officeart/2005/8/layout/vList3"/>
    <dgm:cxn modelId="{E04A44DE-F4DE-4EBF-9792-53957510642C}" srcId="{EF91E2C2-380A-40DF-AE83-46858BC560B0}" destId="{6FEE8553-B8D3-4471-80BC-7E67E4E7CB03}" srcOrd="0" destOrd="0" parTransId="{99D8272B-4BC7-42B0-B66E-F33A2A9B0666}" sibTransId="{8D3E841B-8C89-415C-9CC0-8F08094B30B1}"/>
    <dgm:cxn modelId="{F5D5254B-E2E1-4338-99BC-B1C08E71CE11}" srcId="{CBC15CF3-E932-4DCB-AFD4-176B0FEDDD98}" destId="{EF91E2C2-380A-40DF-AE83-46858BC560B0}" srcOrd="1" destOrd="0" parTransId="{5D3BEFB7-FDE1-4DC4-B638-BE3ECAF95AD8}" sibTransId="{21C529F4-33A0-4864-957C-0D1A9D07766E}"/>
    <dgm:cxn modelId="{279D3ACE-8506-4EC9-A258-F05C4F857E49}" srcId="{CBC15CF3-E932-4DCB-AFD4-176B0FEDDD98}" destId="{EF7EA7AC-8586-44AE-B290-8899F77F3553}" srcOrd="0" destOrd="0" parTransId="{2F023055-7E10-4F2C-877D-CF18A023D5E1}" sibTransId="{1ACB0833-67FF-4B0E-933E-7F09802802FF}"/>
    <dgm:cxn modelId="{E6D5DB1A-C382-462E-81AF-7F9931209DA6}" srcId="{F8F05C4B-BC65-4D6F-82E4-F57DB0328778}" destId="{07EE8960-2D3F-479B-9E82-918A02956611}" srcOrd="0" destOrd="0" parTransId="{035A7FA4-E353-43F5-9BF8-F38AC879E0F9}" sibTransId="{3F6FC762-DE8E-4979-BBC4-EDFD5A3AFD99}"/>
    <dgm:cxn modelId="{FB9DF72E-0C6F-4F5F-A265-E364E0530A16}" srcId="{CBC15CF3-E932-4DCB-AFD4-176B0FEDDD98}" destId="{F8F05C4B-BC65-4D6F-82E4-F57DB0328778}" srcOrd="2" destOrd="0" parTransId="{52A8EF23-4B84-4002-888F-BF86ECFD8F66}" sibTransId="{7B0235CD-22E7-458E-B8FB-6F4EF3F2C343}"/>
    <dgm:cxn modelId="{DFB253E3-6192-42F8-BF1F-B0AC465B1D94}" type="presOf" srcId="{F8F05C4B-BC65-4D6F-82E4-F57DB0328778}" destId="{E3EBB415-F90B-49BC-964B-A34CED830660}" srcOrd="0" destOrd="0" presId="urn:microsoft.com/office/officeart/2005/8/layout/vList3"/>
    <dgm:cxn modelId="{8977BDF8-E9B3-42E6-805D-2D5D82F08B48}" type="presOf" srcId="{6FEE8553-B8D3-4471-80BC-7E67E4E7CB03}" destId="{1BAE2232-6993-40E0-B319-C80A59442958}" srcOrd="0" destOrd="1" presId="urn:microsoft.com/office/officeart/2005/8/layout/vList3"/>
    <dgm:cxn modelId="{F80FB6A4-5112-4BF2-B4DB-B559871805BE}" type="presOf" srcId="{EF7EA7AC-8586-44AE-B290-8899F77F3553}" destId="{E3E047EB-9D3E-4FF7-A8F0-8D27D842443D}" srcOrd="0" destOrd="0" presId="urn:microsoft.com/office/officeart/2005/8/layout/vList3"/>
    <dgm:cxn modelId="{48178E40-2E29-4C1A-901B-1DECBF4C14F3}" type="presOf" srcId="{EF91E2C2-380A-40DF-AE83-46858BC560B0}" destId="{1BAE2232-6993-40E0-B319-C80A59442958}" srcOrd="0" destOrd="0" presId="urn:microsoft.com/office/officeart/2005/8/layout/vList3"/>
    <dgm:cxn modelId="{03986C59-0F6C-4281-ADD4-A972C4FA79B6}" type="presOf" srcId="{9C6BE4F8-C28E-4C9E-8BF2-3F16C41A8015}" destId="{E3E047EB-9D3E-4FF7-A8F0-8D27D842443D}" srcOrd="0" destOrd="1" presId="urn:microsoft.com/office/officeart/2005/8/layout/vList3"/>
    <dgm:cxn modelId="{40497185-5AC1-4A38-B0E5-BB375BA02BF6}" type="presOf" srcId="{07EE8960-2D3F-479B-9E82-918A02956611}" destId="{E3EBB415-F90B-49BC-964B-A34CED830660}" srcOrd="0" destOrd="1" presId="urn:microsoft.com/office/officeart/2005/8/layout/vList3"/>
    <dgm:cxn modelId="{BB60A941-24FB-48C7-8C19-0A9938EE41BA}" type="presOf" srcId="{16D1986F-B497-4F43-A169-25A9202F0360}" destId="{E3E047EB-9D3E-4FF7-A8F0-8D27D842443D}" srcOrd="0" destOrd="2" presId="urn:microsoft.com/office/officeart/2005/8/layout/vList3"/>
    <dgm:cxn modelId="{1ECB85FB-403D-43A0-993E-DA0EA7654A54}" type="presOf" srcId="{CBC15CF3-E932-4DCB-AFD4-176B0FEDDD98}" destId="{4FF710E7-8780-46EF-AFF5-F25969C51BD7}" srcOrd="0" destOrd="0" presId="urn:microsoft.com/office/officeart/2005/8/layout/vList3"/>
    <dgm:cxn modelId="{B3CF1770-9721-479D-B0C8-C0EB3F60307D}" type="presParOf" srcId="{4FF710E7-8780-46EF-AFF5-F25969C51BD7}" destId="{AD0AC910-7B24-4194-9E8A-1ED08DABD984}" srcOrd="0" destOrd="0" presId="urn:microsoft.com/office/officeart/2005/8/layout/vList3"/>
    <dgm:cxn modelId="{92738273-57F5-4795-A851-3CF4B1ABA7C0}" type="presParOf" srcId="{AD0AC910-7B24-4194-9E8A-1ED08DABD984}" destId="{C7397C87-4B69-403B-BC45-57016387D328}" srcOrd="0" destOrd="0" presId="urn:microsoft.com/office/officeart/2005/8/layout/vList3"/>
    <dgm:cxn modelId="{96FBAE95-9942-4CD2-ACED-C9484493CC62}" type="presParOf" srcId="{AD0AC910-7B24-4194-9E8A-1ED08DABD984}" destId="{E3E047EB-9D3E-4FF7-A8F0-8D27D842443D}" srcOrd="1" destOrd="0" presId="urn:microsoft.com/office/officeart/2005/8/layout/vList3"/>
    <dgm:cxn modelId="{89976F0D-4B7A-4329-86BE-F57F959CD3F1}" type="presParOf" srcId="{4FF710E7-8780-46EF-AFF5-F25969C51BD7}" destId="{7C871EC2-3BCE-4CAB-BD48-2BD128806582}" srcOrd="1" destOrd="0" presId="urn:microsoft.com/office/officeart/2005/8/layout/vList3"/>
    <dgm:cxn modelId="{9233BB3B-6C23-4343-B68D-8C3ADB61C831}" type="presParOf" srcId="{4FF710E7-8780-46EF-AFF5-F25969C51BD7}" destId="{D7F31227-CFA5-4B07-BBB7-209360FA14CD}" srcOrd="2" destOrd="0" presId="urn:microsoft.com/office/officeart/2005/8/layout/vList3"/>
    <dgm:cxn modelId="{11CA35A7-F5E8-494A-9A94-1CF58F224DAC}" type="presParOf" srcId="{D7F31227-CFA5-4B07-BBB7-209360FA14CD}" destId="{1B2F56C1-DA96-41B6-83CB-C1485F5A1D44}" srcOrd="0" destOrd="0" presId="urn:microsoft.com/office/officeart/2005/8/layout/vList3"/>
    <dgm:cxn modelId="{ADA337E8-4B06-43DD-B2B3-2B0D13D7E6A2}" type="presParOf" srcId="{D7F31227-CFA5-4B07-BBB7-209360FA14CD}" destId="{1BAE2232-6993-40E0-B319-C80A59442958}" srcOrd="1" destOrd="0" presId="urn:microsoft.com/office/officeart/2005/8/layout/vList3"/>
    <dgm:cxn modelId="{3E569B0A-1FD7-4F26-AA6E-389E5333DF6A}" type="presParOf" srcId="{4FF710E7-8780-46EF-AFF5-F25969C51BD7}" destId="{B0FC2927-A47D-410A-97F5-362AD198FA98}" srcOrd="3" destOrd="0" presId="urn:microsoft.com/office/officeart/2005/8/layout/vList3"/>
    <dgm:cxn modelId="{E54C6C27-5476-479C-91FC-6777A9C5B336}" type="presParOf" srcId="{4FF710E7-8780-46EF-AFF5-F25969C51BD7}" destId="{DADF5C26-921F-4D1C-B2DC-D6AE3C05B661}" srcOrd="4" destOrd="0" presId="urn:microsoft.com/office/officeart/2005/8/layout/vList3"/>
    <dgm:cxn modelId="{82711673-EB2E-4BAC-A440-939F2821C96A}" type="presParOf" srcId="{DADF5C26-921F-4D1C-B2DC-D6AE3C05B661}" destId="{9C96A7F9-BCDD-4D74-B5CF-8C90F9913AE6}" srcOrd="0" destOrd="0" presId="urn:microsoft.com/office/officeart/2005/8/layout/vList3"/>
    <dgm:cxn modelId="{A690F56E-1FCD-427A-9CDA-7406F080A7BD}" type="presParOf" srcId="{DADF5C26-921F-4D1C-B2DC-D6AE3C05B661}" destId="{E3EBB415-F90B-49BC-964B-A34CED83066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047EB-9D3E-4FF7-A8F0-8D27D842443D}">
      <dsp:nvSpPr>
        <dsp:cNvPr id="0" name=""/>
        <dsp:cNvSpPr/>
      </dsp:nvSpPr>
      <dsp:spPr>
        <a:xfrm rot="10800000">
          <a:off x="1392205" y="1284"/>
          <a:ext cx="4126809" cy="14109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205" tIns="60960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Международное сотрудничество</a:t>
          </a:r>
          <a:endParaRPr lang="ru-RU" sz="16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Совместные гранты с Китаем, Казахстаном</a:t>
          </a:r>
          <a:endParaRPr lang="ru-RU" sz="1200" kern="1200" dirty="0"/>
        </a:p>
      </dsp:txBody>
      <dsp:txXfrm rot="10800000">
        <a:off x="1744951" y="1284"/>
        <a:ext cx="3774063" cy="1410984"/>
      </dsp:txXfrm>
    </dsp:sp>
    <dsp:sp modelId="{C7397C87-4B69-403B-BC45-57016387D328}">
      <dsp:nvSpPr>
        <dsp:cNvPr id="0" name=""/>
        <dsp:cNvSpPr/>
      </dsp:nvSpPr>
      <dsp:spPr>
        <a:xfrm>
          <a:off x="686713" y="1284"/>
          <a:ext cx="1410984" cy="141098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AE2232-6993-40E0-B319-C80A59442958}">
      <dsp:nvSpPr>
        <dsp:cNvPr id="0" name=""/>
        <dsp:cNvSpPr/>
      </dsp:nvSpPr>
      <dsp:spPr>
        <a:xfrm rot="10800000">
          <a:off x="1392205" y="1833459"/>
          <a:ext cx="4126809" cy="14109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205" tIns="60960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Создание научно-исследовательской лаборатории</a:t>
          </a:r>
          <a:endParaRPr lang="ru-RU" sz="16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Моделирование процессов ремедиации нефтезагрязненных почв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Разработка экспериментальных технологий  восстановления нарушенных земель </a:t>
          </a:r>
          <a:endParaRPr lang="ru-RU" sz="1200" kern="1200" dirty="0"/>
        </a:p>
      </dsp:txBody>
      <dsp:txXfrm rot="10800000">
        <a:off x="1744951" y="1833459"/>
        <a:ext cx="3774063" cy="1410984"/>
      </dsp:txXfrm>
    </dsp:sp>
    <dsp:sp modelId="{1B2F56C1-DA96-41B6-83CB-C1485F5A1D44}">
      <dsp:nvSpPr>
        <dsp:cNvPr id="0" name=""/>
        <dsp:cNvSpPr/>
      </dsp:nvSpPr>
      <dsp:spPr>
        <a:xfrm>
          <a:off x="686713" y="1833459"/>
          <a:ext cx="1410984" cy="141098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BB415-F90B-49BC-964B-A34CED830660}">
      <dsp:nvSpPr>
        <dsp:cNvPr id="0" name=""/>
        <dsp:cNvSpPr/>
      </dsp:nvSpPr>
      <dsp:spPr>
        <a:xfrm rot="10800000">
          <a:off x="1392205" y="3665634"/>
          <a:ext cx="4126809" cy="14109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205" tIns="60960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Публикации в ведущих научных изданиях</a:t>
          </a:r>
          <a:endParaRPr lang="ru-RU" sz="16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Публикации статей в индексируемых </a:t>
          </a:r>
          <a:r>
            <a:rPr lang="en-US" sz="1200" kern="1200" dirty="0" smtClean="0"/>
            <a:t>WoS </a:t>
          </a:r>
          <a:r>
            <a:rPr lang="ru-RU" sz="1200" kern="1200" dirty="0" smtClean="0"/>
            <a:t>изданиях уровня </a:t>
          </a:r>
          <a:r>
            <a:rPr lang="en-US" sz="1200" kern="1200" dirty="0" smtClean="0"/>
            <a:t>Q</a:t>
          </a:r>
          <a:r>
            <a:rPr lang="ru-RU" sz="1200" kern="1200" dirty="0" smtClean="0"/>
            <a:t>1-</a:t>
          </a:r>
          <a:r>
            <a:rPr lang="en-US" sz="1200" kern="1200" dirty="0" smtClean="0"/>
            <a:t>Q</a:t>
          </a:r>
          <a:r>
            <a:rPr lang="ru-RU" sz="1200" kern="1200" dirty="0" smtClean="0"/>
            <a:t>2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Публикации в журналах ВАК </a:t>
          </a:r>
          <a:endParaRPr lang="ru-RU" sz="1200" kern="1200" dirty="0"/>
        </a:p>
      </dsp:txBody>
      <dsp:txXfrm rot="10800000">
        <a:off x="1744951" y="3665634"/>
        <a:ext cx="3774063" cy="1410984"/>
      </dsp:txXfrm>
    </dsp:sp>
    <dsp:sp modelId="{9C96A7F9-BCDD-4D74-B5CF-8C90F9913AE6}">
      <dsp:nvSpPr>
        <dsp:cNvPr id="0" name=""/>
        <dsp:cNvSpPr/>
      </dsp:nvSpPr>
      <dsp:spPr>
        <a:xfrm>
          <a:off x="686713" y="3665634"/>
          <a:ext cx="1410984" cy="141098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047EB-9D3E-4FF7-A8F0-8D27D842443D}">
      <dsp:nvSpPr>
        <dsp:cNvPr id="0" name=""/>
        <dsp:cNvSpPr/>
      </dsp:nvSpPr>
      <dsp:spPr>
        <a:xfrm rot="10800000">
          <a:off x="1297481" y="1616"/>
          <a:ext cx="3761015" cy="140063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640" tIns="60960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Привлечение обучающихся к НИД</a:t>
          </a:r>
          <a:endParaRPr lang="ru-RU" sz="16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Совместные публикации со студентами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Выполнение ВКР бакалавров и магистров</a:t>
          </a:r>
          <a:endParaRPr lang="ru-RU" sz="1200" kern="1200" dirty="0"/>
        </a:p>
      </dsp:txBody>
      <dsp:txXfrm rot="10800000">
        <a:off x="1647639" y="1616"/>
        <a:ext cx="3410857" cy="1400632"/>
      </dsp:txXfrm>
    </dsp:sp>
    <dsp:sp modelId="{C7397C87-4B69-403B-BC45-57016387D328}">
      <dsp:nvSpPr>
        <dsp:cNvPr id="0" name=""/>
        <dsp:cNvSpPr/>
      </dsp:nvSpPr>
      <dsp:spPr>
        <a:xfrm>
          <a:off x="597165" y="1616"/>
          <a:ext cx="1400632" cy="140063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AE2232-6993-40E0-B319-C80A59442958}">
      <dsp:nvSpPr>
        <dsp:cNvPr id="0" name=""/>
        <dsp:cNvSpPr/>
      </dsp:nvSpPr>
      <dsp:spPr>
        <a:xfrm rot="10800000">
          <a:off x="1297481" y="1820347"/>
          <a:ext cx="3761015" cy="140063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640" tIns="60960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Развитие индустриального партнерства</a:t>
          </a:r>
          <a:endParaRPr lang="ru-RU" sz="16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Проведение совместных совещаний с индустриальными партнерами</a:t>
          </a:r>
          <a:endParaRPr lang="ru-RU" sz="1200" kern="1200" dirty="0"/>
        </a:p>
      </dsp:txBody>
      <dsp:txXfrm rot="10800000">
        <a:off x="1647639" y="1820347"/>
        <a:ext cx="3410857" cy="1400632"/>
      </dsp:txXfrm>
    </dsp:sp>
    <dsp:sp modelId="{1B2F56C1-DA96-41B6-83CB-C1485F5A1D44}">
      <dsp:nvSpPr>
        <dsp:cNvPr id="0" name=""/>
        <dsp:cNvSpPr/>
      </dsp:nvSpPr>
      <dsp:spPr>
        <a:xfrm>
          <a:off x="597165" y="1820347"/>
          <a:ext cx="1400632" cy="140063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BB415-F90B-49BC-964B-A34CED830660}">
      <dsp:nvSpPr>
        <dsp:cNvPr id="0" name=""/>
        <dsp:cNvSpPr/>
      </dsp:nvSpPr>
      <dsp:spPr>
        <a:xfrm rot="10800000">
          <a:off x="1297481" y="3639079"/>
          <a:ext cx="3761015" cy="140063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640" tIns="60960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Грантовая деятельность и РИД</a:t>
          </a:r>
          <a:endParaRPr lang="ru-RU" sz="16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Участие в грантах российских и зарубежных фондах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Пентенты на изобретения</a:t>
          </a:r>
          <a:endParaRPr lang="ru-RU" sz="1200" kern="1200" dirty="0"/>
        </a:p>
      </dsp:txBody>
      <dsp:txXfrm rot="10800000">
        <a:off x="1647639" y="3639079"/>
        <a:ext cx="3410857" cy="1400632"/>
      </dsp:txXfrm>
    </dsp:sp>
    <dsp:sp modelId="{9C96A7F9-BCDD-4D74-B5CF-8C90F9913AE6}">
      <dsp:nvSpPr>
        <dsp:cNvPr id="0" name=""/>
        <dsp:cNvSpPr/>
      </dsp:nvSpPr>
      <dsp:spPr>
        <a:xfrm>
          <a:off x="597165" y="3639079"/>
          <a:ext cx="1400632" cy="1400632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98A97-02BC-41C6-BBA5-23ED7B0CBB23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1D35C-4228-4891-A8A3-C13EF798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136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1F8F0C3-A9DC-4B2B-AE82-60E11B568F5F}" type="slidenum">
              <a:rPr lang="ru-RU" altLang="ru-RU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454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B2D82-C2A7-40DF-94E9-02CA90A5E16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398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B2D82-C2A7-40DF-94E9-02CA90A5E16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398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1D35C-4228-4891-A8A3-C13EF798439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31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B2D82-C2A7-40DF-94E9-02CA90A5E16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398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B2D82-C2A7-40DF-94E9-02CA90A5E16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398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746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930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853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4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691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46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048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488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17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581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96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88757-B6D1-4D86-BA2F-76B3981FBE24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D0829-368A-452F-AEC8-D81EF3E53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2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10800000">
            <a:off x="-1" y="0"/>
            <a:ext cx="12201001" cy="6858000"/>
          </a:xfrm>
          <a:prstGeom prst="rect">
            <a:avLst/>
          </a:prstGeom>
          <a:gradFill>
            <a:gsLst>
              <a:gs pos="24000">
                <a:srgbClr val="00B0F0"/>
              </a:gs>
              <a:gs pos="65000">
                <a:srgbClr val="1D5098"/>
              </a:gs>
              <a:gs pos="89000">
                <a:srgbClr val="392990">
                  <a:alpha val="95000"/>
                  <a:lumMod val="75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 descr="D:\Design\Для профориентации\шаблон презентации\лого титул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1" r="31194" b="63631"/>
          <a:stretch/>
        </p:blipFill>
        <p:spPr bwMode="auto">
          <a:xfrm>
            <a:off x="9058640" y="402697"/>
            <a:ext cx="2536629" cy="138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320800" y="2888013"/>
            <a:ext cx="9347797" cy="156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7" tIns="45719" rIns="91407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Биоремедиация</a:t>
            </a:r>
            <a:r>
              <a:rPr lang="ru-RU" altLang="ru-RU" sz="3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почв, </a:t>
            </a:r>
            <a:r>
              <a:rPr lang="ru-RU" altLang="ru-RU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загрязненных </a:t>
            </a:r>
            <a:r>
              <a:rPr lang="ru-RU" altLang="ru-RU" sz="3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углеводородами, </a:t>
            </a:r>
            <a:r>
              <a:rPr lang="ru-RU" altLang="ru-RU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 основе </a:t>
            </a:r>
            <a:r>
              <a:rPr lang="ru-RU" altLang="ru-RU" sz="32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биовентиляционной</a:t>
            </a:r>
            <a:r>
              <a:rPr lang="ru-RU" altLang="ru-RU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технологии</a:t>
            </a:r>
            <a:endParaRPr lang="ru-RU" altLang="ru-RU" sz="20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5221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333633" y="0"/>
            <a:ext cx="12682651" cy="753223"/>
            <a:chOff x="-490651" y="-1"/>
            <a:chExt cx="12682651" cy="753223"/>
          </a:xfrm>
        </p:grpSpPr>
        <p:sp>
          <p:nvSpPr>
            <p:cNvPr id="6" name="Arrow: Pentagon 91">
              <a:extLst>
                <a:ext uri="{FF2B5EF4-FFF2-40B4-BE49-F238E27FC236}">
                  <a16:creationId xmlns:a16="http://schemas.microsoft.com/office/drawing/2014/main" xmlns="" id="{BCA19631-A25D-4686-8C56-D0C6EFA614F1}"/>
                </a:ext>
              </a:extLst>
            </p:cNvPr>
            <p:cNvSpPr/>
            <p:nvPr/>
          </p:nvSpPr>
          <p:spPr>
            <a:xfrm>
              <a:off x="0" y="155692"/>
              <a:ext cx="12192000" cy="59753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6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7" name="Picture 3" descr="D:\Design\Для профориентации\шаблон презентации\лого титул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1" r="31194" b="63631"/>
            <a:stretch/>
          </p:blipFill>
          <p:spPr bwMode="auto">
            <a:xfrm>
              <a:off x="10610245" y="282059"/>
              <a:ext cx="746610" cy="40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араллелограмм 9"/>
            <p:cNvSpPr/>
            <p:nvPr/>
          </p:nvSpPr>
          <p:spPr>
            <a:xfrm>
              <a:off x="-490651" y="-1"/>
              <a:ext cx="10546759" cy="753223"/>
            </a:xfrm>
            <a:prstGeom prst="parallelogram">
              <a:avLst>
                <a:gd name="adj" fmla="val 413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1298971" y="6412675"/>
            <a:ext cx="1397161" cy="445325"/>
            <a:chOff x="8321040" y="4551680"/>
            <a:chExt cx="1188720" cy="591820"/>
          </a:xfrm>
        </p:grpSpPr>
        <p:sp>
          <p:nvSpPr>
            <p:cNvPr id="13" name="Параллелограмм 12"/>
            <p:cNvSpPr/>
            <p:nvPr/>
          </p:nvSpPr>
          <p:spPr>
            <a:xfrm>
              <a:off x="832104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19A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араллелограмм 13"/>
            <p:cNvSpPr/>
            <p:nvPr/>
          </p:nvSpPr>
          <p:spPr>
            <a:xfrm>
              <a:off x="839216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81443" y="178351"/>
            <a:ext cx="83923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И ЗАДАЧИ ПРОЕКТА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90200" y="6488668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6373" y="1135237"/>
            <a:ext cx="1140938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271463" algn="l"/>
              </a:tabLst>
            </a:pPr>
            <a:r>
              <a:rPr lang="ru-RU" sz="2400" b="1" cap="all" dirty="0" smtClean="0">
                <a:latin typeface="Arial Narrow" panose="020B0606020202030204" pitchFamily="34" charset="0"/>
              </a:rPr>
              <a:t>Цель: 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Данный проект направлен на получение знаний и разработке технологии </a:t>
            </a:r>
            <a:r>
              <a:rPr lang="ru-RU" sz="2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биоредуструкции</a:t>
            </a: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углеводородов с применением аэрации загрязненного горизонта почвы (применительно 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для </a:t>
            </a: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условий Западной Сибири).</a:t>
            </a:r>
            <a:endParaRPr lang="ru-RU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271463" algn="l"/>
              </a:tabLst>
            </a:pPr>
            <a:endParaRPr lang="ru-RU" sz="2400" b="1" cap="all" dirty="0" smtClean="0">
              <a:latin typeface="Arial Narrow" panose="020B0606020202030204" pitchFamily="34" charset="0"/>
            </a:endParaRPr>
          </a:p>
          <a:p>
            <a:pPr algn="just">
              <a:tabLst>
                <a:tab pos="271463" algn="l"/>
              </a:tabLst>
            </a:pPr>
            <a:r>
              <a:rPr lang="ru-RU" sz="2400" b="1" cap="all" dirty="0" smtClean="0">
                <a:latin typeface="Arial Narrow" panose="020B0606020202030204" pitchFamily="34" charset="0"/>
              </a:rPr>
              <a:t>Задачи:</a:t>
            </a:r>
          </a:p>
          <a:p>
            <a:pPr marL="457200" indent="-457200" algn="just">
              <a:buAutoNum type="arabicParenR"/>
            </a:pP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Проведение 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лабораторных </a:t>
            </a: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рекогносцировочных исследований метода </a:t>
            </a:r>
            <a:r>
              <a:rPr lang="ru-RU" sz="2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биовентилирования</a:t>
            </a: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(исследование динамики </a:t>
            </a:r>
            <a:r>
              <a:rPr lang="ru-RU" sz="2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биодеструкции</a:t>
            </a: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углеводородов нефти по остаточному содержанию нефтепродуктов и эмиссии СО</a:t>
            </a:r>
            <a:r>
              <a:rPr lang="ru-RU" sz="2400" baseline="-25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, динамики изменения численности аэробных углеводородокисляющих организмов).</a:t>
            </a:r>
          </a:p>
          <a:p>
            <a:pPr marL="457200" indent="-457200" algn="just">
              <a:buAutoNum type="arabicParenR"/>
            </a:pP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Разработка опытного образца установки </a:t>
            </a:r>
            <a:r>
              <a:rPr lang="ru-RU" sz="2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биовентилирования</a:t>
            </a: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(подбор конструктивных материалов, компрессорной установки.</a:t>
            </a:r>
          </a:p>
          <a:p>
            <a:pPr marL="457200" indent="-457200" algn="just">
              <a:buAutoNum type="arabicParenR"/>
            </a:pP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Отработка основных технологических параметров (режим </a:t>
            </a:r>
            <a:r>
              <a:rPr lang="ru-RU" sz="2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биовентилирования</a:t>
            </a:r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, давление и температура воздуха для различных типов почв и загрязнителя) в лабораторных и полевых условий.</a:t>
            </a:r>
          </a:p>
        </p:txBody>
      </p:sp>
    </p:spTree>
    <p:extLst>
      <p:ext uri="{BB962C8B-B14F-4D97-AF65-F5344CB8AC3E}">
        <p14:creationId xmlns:p14="http://schemas.microsoft.com/office/powerpoint/2010/main" val="35280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333633" y="0"/>
            <a:ext cx="12682651" cy="753223"/>
            <a:chOff x="-490651" y="-1"/>
            <a:chExt cx="12682651" cy="753223"/>
          </a:xfrm>
        </p:grpSpPr>
        <p:sp>
          <p:nvSpPr>
            <p:cNvPr id="6" name="Arrow: Pentagon 91">
              <a:extLst>
                <a:ext uri="{FF2B5EF4-FFF2-40B4-BE49-F238E27FC236}">
                  <a16:creationId xmlns:a16="http://schemas.microsoft.com/office/drawing/2014/main" xmlns="" id="{BCA19631-A25D-4686-8C56-D0C6EFA614F1}"/>
                </a:ext>
              </a:extLst>
            </p:cNvPr>
            <p:cNvSpPr/>
            <p:nvPr/>
          </p:nvSpPr>
          <p:spPr>
            <a:xfrm>
              <a:off x="0" y="155692"/>
              <a:ext cx="12192000" cy="59753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6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7" name="Picture 3" descr="D:\Design\Для профориентации\шаблон презентации\лого титул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1" r="31194" b="63631"/>
            <a:stretch/>
          </p:blipFill>
          <p:spPr bwMode="auto">
            <a:xfrm>
              <a:off x="10610245" y="282059"/>
              <a:ext cx="746610" cy="40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араллелограмм 9"/>
            <p:cNvSpPr/>
            <p:nvPr/>
          </p:nvSpPr>
          <p:spPr>
            <a:xfrm>
              <a:off x="-490651" y="-1"/>
              <a:ext cx="10546759" cy="753223"/>
            </a:xfrm>
            <a:prstGeom prst="parallelogram">
              <a:avLst>
                <a:gd name="adj" fmla="val 413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1298971" y="6412675"/>
            <a:ext cx="1397161" cy="445325"/>
            <a:chOff x="8321040" y="4551680"/>
            <a:chExt cx="1188720" cy="591820"/>
          </a:xfrm>
        </p:grpSpPr>
        <p:sp>
          <p:nvSpPr>
            <p:cNvPr id="13" name="Параллелограмм 12"/>
            <p:cNvSpPr/>
            <p:nvPr/>
          </p:nvSpPr>
          <p:spPr>
            <a:xfrm>
              <a:off x="832104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19A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араллелограмм 13"/>
            <p:cNvSpPr/>
            <p:nvPr/>
          </p:nvSpPr>
          <p:spPr>
            <a:xfrm>
              <a:off x="839216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81443" y="191945"/>
            <a:ext cx="83923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90200" y="6488668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2901" y="881237"/>
            <a:ext cx="66548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 algn="just">
              <a:tabLst>
                <a:tab pos="36195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В настоящее время на территории Западной Сибири остро стоит проблема нефтезагрязнения почвы в результате аварийных разливов нефти. В первую очередь от них страдает почвенно-растительный комплекс, который впоследствии становится источником загрязнения сопредельных сред (воздуха, поверхностных и подземных вод, растительного и животного мира).</a:t>
            </a:r>
          </a:p>
          <a:p>
            <a:pPr indent="533400" algn="just">
              <a:tabLst>
                <a:tab pos="36195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В ответ на растущую потребность реагировать на загрязнение окружающей среды в настоящее время существует широкий спектр биологических, физических и химических методов, применяемых в целях </a:t>
            </a:r>
            <a:r>
              <a:rPr lang="ru-RU" sz="2000" dirty="0" err="1" smtClean="0">
                <a:latin typeface="Arial Narrow" panose="020B0606020202030204" pitchFamily="34" charset="0"/>
              </a:rPr>
              <a:t>ремедиации</a:t>
            </a:r>
            <a:r>
              <a:rPr lang="ru-RU" sz="2000" dirty="0" smtClean="0">
                <a:latin typeface="Arial Narrow" panose="020B0606020202030204" pitchFamily="34" charset="0"/>
              </a:rPr>
              <a:t> почвы, загрязненной нефтью и нефтепродуктами, однако многие методы, применяемые широко в мире, не нашли должного внимания со стороны отечественного научного сообщества. Разработка  метода восстановления нарушенных экосистем с применением технологий </a:t>
            </a:r>
            <a:r>
              <a:rPr lang="ru-RU" sz="2000" dirty="0" err="1" smtClean="0">
                <a:latin typeface="Arial Narrow" panose="020B0606020202030204" pitchFamily="34" charset="0"/>
              </a:rPr>
              <a:t>биовентиляции</a:t>
            </a:r>
            <a:r>
              <a:rPr lang="ru-RU" sz="2000" dirty="0" smtClean="0">
                <a:latin typeface="Arial Narrow" panose="020B0606020202030204" pitchFamily="34" charset="0"/>
              </a:rPr>
              <a:t>, а также применение современных отечественных материалов и компонентов является высоко востребованной и актуальной задачей, которая носит стратегический характер.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1" y="1001008"/>
            <a:ext cx="5041646" cy="309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4094336"/>
            <a:ext cx="5064181" cy="2737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15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7000"/>
            <a:ext cx="10515600" cy="48434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Сроки реализации проекта: 2023-2025 </a:t>
            </a:r>
            <a:r>
              <a:rPr lang="ru-RU" dirty="0" err="1" smtClean="0"/>
              <a:t>гг</a:t>
            </a: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НАИМЕНОВАНИЕ </a:t>
            </a:r>
            <a:r>
              <a:rPr lang="ru-RU" dirty="0"/>
              <a:t>СОЗДАВАЕМОГО ПРОДУКТА:</a:t>
            </a:r>
          </a:p>
          <a:p>
            <a:pPr marL="0" indent="0" algn="just">
              <a:buNone/>
            </a:pPr>
            <a:r>
              <a:rPr lang="ru-RU" dirty="0"/>
              <a:t>1) </a:t>
            </a:r>
            <a:r>
              <a:rPr lang="ru-RU" dirty="0" smtClean="0"/>
              <a:t>Промышленный образец установки </a:t>
            </a:r>
            <a:r>
              <a:rPr lang="ru-RU" dirty="0" err="1" smtClean="0"/>
              <a:t>биовентилирования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2) </a:t>
            </a:r>
            <a:r>
              <a:rPr lang="ru-RU" dirty="0" smtClean="0"/>
              <a:t>Технология восстановления </a:t>
            </a:r>
            <a:r>
              <a:rPr lang="ru-RU" dirty="0" err="1" smtClean="0"/>
              <a:t>нефтезагрязненных</a:t>
            </a:r>
            <a:r>
              <a:rPr lang="ru-RU" dirty="0" smtClean="0"/>
              <a:t> почв.</a:t>
            </a:r>
            <a:endParaRPr lang="ru-RU" dirty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ПОТРЕБИТЕЛИ </a:t>
            </a:r>
            <a:r>
              <a:rPr lang="ru-RU" dirty="0"/>
              <a:t>СОЗДАВАЕМОЙ ПРОДУКЦИИ</a:t>
            </a:r>
            <a:r>
              <a:rPr lang="ru-RU" dirty="0" smtClean="0"/>
              <a:t>:</a:t>
            </a:r>
          </a:p>
          <a:p>
            <a:pPr algn="just"/>
            <a:r>
              <a:rPr lang="ru-RU" dirty="0" smtClean="0"/>
              <a:t>Компании нефтегазового комплекса</a:t>
            </a:r>
          </a:p>
          <a:p>
            <a:pPr algn="just"/>
            <a:r>
              <a:rPr lang="ru-RU" dirty="0" smtClean="0"/>
              <a:t>Проектные и научно-исследовательские институты</a:t>
            </a:r>
          </a:p>
          <a:p>
            <a:pPr algn="just"/>
            <a:r>
              <a:rPr lang="ru-RU" dirty="0" smtClean="0"/>
              <a:t>Государственные природоохранные организации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490651" y="-16705"/>
            <a:ext cx="12682651" cy="753223"/>
            <a:chOff x="-490651" y="-1"/>
            <a:chExt cx="12682651" cy="753223"/>
          </a:xfrm>
        </p:grpSpPr>
        <p:sp>
          <p:nvSpPr>
            <p:cNvPr id="5" name="Arrow: Pentagon 91">
              <a:extLst>
                <a:ext uri="{FF2B5EF4-FFF2-40B4-BE49-F238E27FC236}">
                  <a16:creationId xmlns:a16="http://schemas.microsoft.com/office/drawing/2014/main" xmlns="" id="{BCA19631-A25D-4686-8C56-D0C6EFA614F1}"/>
                </a:ext>
              </a:extLst>
            </p:cNvPr>
            <p:cNvSpPr/>
            <p:nvPr/>
          </p:nvSpPr>
          <p:spPr>
            <a:xfrm>
              <a:off x="0" y="155692"/>
              <a:ext cx="12192000" cy="59753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6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6" name="Picture 3" descr="D:\Design\Для профориентации\шаблон презентации\лого титул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1" r="31194" b="63631"/>
            <a:stretch/>
          </p:blipFill>
          <p:spPr bwMode="auto">
            <a:xfrm>
              <a:off x="10610245" y="282059"/>
              <a:ext cx="746610" cy="40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Параллелограмм 6"/>
            <p:cNvSpPr/>
            <p:nvPr/>
          </p:nvSpPr>
          <p:spPr>
            <a:xfrm>
              <a:off x="-490651" y="-1"/>
              <a:ext cx="10546759" cy="753223"/>
            </a:xfrm>
            <a:prstGeom prst="parallelogram">
              <a:avLst>
                <a:gd name="adj" fmla="val 413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760116" y="124943"/>
            <a:ext cx="7857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ПРОДУКТ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ПРОЕКТА, СРОКИ РЕАЛИЗАЦИИ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 ПОТРЕБИТЕЛИ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0841771" y="6412675"/>
            <a:ext cx="1397161" cy="445325"/>
            <a:chOff x="8321040" y="4551680"/>
            <a:chExt cx="1188720" cy="591820"/>
          </a:xfrm>
        </p:grpSpPr>
        <p:sp>
          <p:nvSpPr>
            <p:cNvPr id="10" name="Параллелограмм 9"/>
            <p:cNvSpPr/>
            <p:nvPr/>
          </p:nvSpPr>
          <p:spPr>
            <a:xfrm>
              <a:off x="832104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19A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араллелограмм 10"/>
            <p:cNvSpPr/>
            <p:nvPr/>
          </p:nvSpPr>
          <p:spPr>
            <a:xfrm>
              <a:off x="839216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 Narrow" panose="020B0606020202030204" pitchFamily="34" charset="0"/>
                </a:rPr>
                <a:t>4</a:t>
              </a:r>
              <a:endParaRPr lang="ru-RU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49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0" y="1219202"/>
            <a:ext cx="5473700" cy="4957762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Биовентиляция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– это технология восстановления на месте, 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которая использует 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местные микроорганизмы для </a:t>
            </a: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биоразложения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органических компонентов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, адсорбированных на почвах в ненасыщенной 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зоне. </a:t>
            </a:r>
          </a:p>
          <a:p>
            <a:pPr algn="just">
              <a:lnSpc>
                <a:spcPct val="120000"/>
              </a:lnSpc>
            </a:pP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Доступность 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кислорода обычно контролирует скорость, с 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которой происходит 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аэробная </a:t>
            </a: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биоремедиация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in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situ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endParaRPr lang="ru-RU" sz="2000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20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Биовентиляция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которая сочетает 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вентиляцию почвы с </a:t>
            </a: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биоремедиацией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, часто является 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наиболее эффективным 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средством подачи кислорода в почву ненасыщенной зоны</a:t>
            </a:r>
            <a:r>
              <a:rPr lang="ru-RU" sz="180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3" t="15481" r="17667" b="6698"/>
          <a:stretch/>
        </p:blipFill>
        <p:spPr bwMode="auto">
          <a:xfrm>
            <a:off x="6096000" y="1219200"/>
            <a:ext cx="5461000" cy="455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-490651" y="-1"/>
            <a:ext cx="12682651" cy="753223"/>
            <a:chOff x="-490651" y="-1"/>
            <a:chExt cx="12682651" cy="753223"/>
          </a:xfrm>
        </p:grpSpPr>
        <p:sp>
          <p:nvSpPr>
            <p:cNvPr id="6" name="Arrow: Pentagon 91">
              <a:extLst>
                <a:ext uri="{FF2B5EF4-FFF2-40B4-BE49-F238E27FC236}">
                  <a16:creationId xmlns="" xmlns:a16="http://schemas.microsoft.com/office/drawing/2014/main" id="{BCA19631-A25D-4686-8C56-D0C6EFA614F1}"/>
                </a:ext>
              </a:extLst>
            </p:cNvPr>
            <p:cNvSpPr/>
            <p:nvPr/>
          </p:nvSpPr>
          <p:spPr>
            <a:xfrm>
              <a:off x="0" y="155692"/>
              <a:ext cx="12192000" cy="59753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600" dirty="0" smtClean="0">
                  <a:latin typeface="+mj-lt"/>
                  <a:cs typeface="Arial" panose="020B0604020202020204" pitchFamily="34" charset="0"/>
                </a:rPr>
                <a:t>СТРУ</a:t>
              </a:r>
              <a:endParaRPr lang="ru-RU" sz="6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7" name="Picture 3" descr="D:\Design\Для профориентации\шаблон презентации\лого титул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1" r="31194" b="63631"/>
            <a:stretch/>
          </p:blipFill>
          <p:spPr bwMode="auto">
            <a:xfrm>
              <a:off x="11068650" y="250264"/>
              <a:ext cx="746610" cy="40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араллелограмм 7"/>
            <p:cNvSpPr/>
            <p:nvPr/>
          </p:nvSpPr>
          <p:spPr>
            <a:xfrm>
              <a:off x="-490651" y="-1"/>
              <a:ext cx="10546759" cy="753223"/>
            </a:xfrm>
            <a:prstGeom prst="parallelogram">
              <a:avLst>
                <a:gd name="adj" fmla="val 413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ОБЩИЕ СВЕДЕНИЯ О ТЕХНОЛОГИИ</a:t>
              </a:r>
              <a:endPara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0841771" y="6412675"/>
            <a:ext cx="1397161" cy="445325"/>
            <a:chOff x="8321040" y="4551680"/>
            <a:chExt cx="1188720" cy="591820"/>
          </a:xfrm>
        </p:grpSpPr>
        <p:sp>
          <p:nvSpPr>
            <p:cNvPr id="10" name="Параллелограмм 9"/>
            <p:cNvSpPr/>
            <p:nvPr/>
          </p:nvSpPr>
          <p:spPr>
            <a:xfrm>
              <a:off x="832104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19A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араллелограмм 10"/>
            <p:cNvSpPr/>
            <p:nvPr/>
          </p:nvSpPr>
          <p:spPr>
            <a:xfrm>
              <a:off x="839216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 Narrow" panose="020B0606020202030204" pitchFamily="34" charset="0"/>
                </a:rPr>
                <a:t>5</a:t>
              </a:r>
              <a:endParaRPr lang="ru-RU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7995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35100"/>
            <a:ext cx="10515600" cy="4741863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Основное преимущество обычного </a:t>
            </a: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биовентилирования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по сравнению с другими технологиями восстановления заключается в том,  что это проверенная, экономически эффективная технология, которая способствует биологическому разложению углеводородов нефти в почве в широком диапазоне условий участка.</a:t>
            </a:r>
          </a:p>
          <a:p>
            <a:pPr algn="just">
              <a:lnSpc>
                <a:spcPct val="120000"/>
              </a:lnSpc>
            </a:pP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Биовентиляция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имеет широкое потенциальное применение, поскольку почвенные микроорганизмы способны разлагать большинство нефтепродуктов (включая бензин, топливо для реактивных двигателей, дизельное топливо и топочные масла) в аэробных условиях.</a:t>
            </a:r>
          </a:p>
          <a:p>
            <a:pPr algn="just">
              <a:lnSpc>
                <a:spcPct val="120000"/>
              </a:lnSpc>
            </a:pP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Биовентиляционная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технология имеет особое преимущество для почв, загрязненных </a:t>
            </a: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малолетучими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компонентами нефти, поскольку технологии, которые зависят от улетучивания, такие как экстракция почвенных паров, имеют малую эффективность очистки таких почв.</a:t>
            </a:r>
          </a:p>
        </p:txBody>
      </p:sp>
      <p:sp>
        <p:nvSpPr>
          <p:cNvPr id="4" name="AutoShape 2" descr="https://theslide.ru/img/thumbs/62aca5d8fa7db80a00f99af59dc415c7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490652" y="-4391"/>
            <a:ext cx="12682652" cy="757613"/>
            <a:chOff x="-490652" y="-4391"/>
            <a:chExt cx="12682652" cy="757613"/>
          </a:xfrm>
        </p:grpSpPr>
        <p:sp>
          <p:nvSpPr>
            <p:cNvPr id="7" name="Arrow: Pentagon 91">
              <a:extLst>
                <a:ext uri="{FF2B5EF4-FFF2-40B4-BE49-F238E27FC236}">
                  <a16:creationId xmlns="" xmlns:a16="http://schemas.microsoft.com/office/drawing/2014/main" id="{BCA19631-A25D-4686-8C56-D0C6EFA614F1}"/>
                </a:ext>
              </a:extLst>
            </p:cNvPr>
            <p:cNvSpPr/>
            <p:nvPr/>
          </p:nvSpPr>
          <p:spPr>
            <a:xfrm>
              <a:off x="0" y="155692"/>
              <a:ext cx="12192000" cy="59753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600" dirty="0" smtClean="0">
                  <a:latin typeface="+mj-lt"/>
                  <a:cs typeface="Arial" panose="020B0604020202020204" pitchFamily="34" charset="0"/>
                </a:rPr>
                <a:t>СТРУ</a:t>
              </a:r>
              <a:endParaRPr lang="ru-RU" sz="6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8" name="Picture 3" descr="D:\Design\Для профориентации\шаблон презентации\лого титул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1" r="31194" b="63631"/>
            <a:stretch/>
          </p:blipFill>
          <p:spPr bwMode="auto">
            <a:xfrm>
              <a:off x="11068650" y="250264"/>
              <a:ext cx="746610" cy="40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араллелограмм 8"/>
            <p:cNvSpPr/>
            <p:nvPr/>
          </p:nvSpPr>
          <p:spPr>
            <a:xfrm>
              <a:off x="-490652" y="-4391"/>
              <a:ext cx="10546759" cy="753223"/>
            </a:xfrm>
            <a:prstGeom prst="parallelogram">
              <a:avLst>
                <a:gd name="adj" fmla="val 413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ПРЕИМУЩЕСТВА ТЕХНОЛОГИИ</a:t>
              </a:r>
              <a:endPara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0841771" y="6412675"/>
            <a:ext cx="1397161" cy="445325"/>
            <a:chOff x="8321040" y="4551680"/>
            <a:chExt cx="1188720" cy="591820"/>
          </a:xfrm>
        </p:grpSpPr>
        <p:sp>
          <p:nvSpPr>
            <p:cNvPr id="11" name="Параллелограмм 10"/>
            <p:cNvSpPr/>
            <p:nvPr/>
          </p:nvSpPr>
          <p:spPr>
            <a:xfrm>
              <a:off x="832104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19A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араллелограмм 11"/>
            <p:cNvSpPr/>
            <p:nvPr/>
          </p:nvSpPr>
          <p:spPr>
            <a:xfrm>
              <a:off x="839216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 Narrow" panose="020B0606020202030204" pitchFamily="34" charset="0"/>
                </a:rPr>
                <a:t>6</a:t>
              </a:r>
              <a:endParaRPr lang="ru-RU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5697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375" y="1976435"/>
            <a:ext cx="6452890" cy="383381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Оценка эффективности и динамики процессов биодеградации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оценивались по эмиссии СО</a:t>
            </a:r>
            <a:r>
              <a:rPr lang="ru-RU" sz="2000" baseline="-25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Результаты </a:t>
            </a:r>
            <a:r>
              <a:rPr lang="ru-RU" sz="20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рекогносцировочых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исследований показали положительное влияние аэрации почвенных горизонтов на процесс </a:t>
            </a:r>
            <a:r>
              <a:rPr lang="ru-RU" sz="20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биодеструкции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дизельного топлива.</a:t>
            </a:r>
            <a:endParaRPr lang="ru-RU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https://theslide.ru/img/thumbs/62aca5d8fa7db80a00f99af59dc415c7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490652" y="-4391"/>
            <a:ext cx="12682652" cy="757613"/>
            <a:chOff x="-490652" y="-4391"/>
            <a:chExt cx="12682652" cy="757613"/>
          </a:xfrm>
        </p:grpSpPr>
        <p:sp>
          <p:nvSpPr>
            <p:cNvPr id="7" name="Arrow: Pentagon 91">
              <a:extLst>
                <a:ext uri="{FF2B5EF4-FFF2-40B4-BE49-F238E27FC236}">
                  <a16:creationId xmlns="" xmlns:a16="http://schemas.microsoft.com/office/drawing/2014/main" id="{BCA19631-A25D-4686-8C56-D0C6EFA614F1}"/>
                </a:ext>
              </a:extLst>
            </p:cNvPr>
            <p:cNvSpPr/>
            <p:nvPr/>
          </p:nvSpPr>
          <p:spPr>
            <a:xfrm>
              <a:off x="0" y="155692"/>
              <a:ext cx="12192000" cy="59753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600" dirty="0" smtClean="0">
                  <a:latin typeface="+mj-lt"/>
                  <a:cs typeface="Arial" panose="020B0604020202020204" pitchFamily="34" charset="0"/>
                </a:rPr>
                <a:t>СТРУ</a:t>
              </a:r>
              <a:endParaRPr lang="ru-RU" sz="6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8" name="Picture 3" descr="D:\Design\Для профориентации\шаблон презентации\лого титул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1" r="31194" b="63631"/>
            <a:stretch/>
          </p:blipFill>
          <p:spPr bwMode="auto">
            <a:xfrm>
              <a:off x="11068650" y="250264"/>
              <a:ext cx="746610" cy="40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араллелограмм 8"/>
            <p:cNvSpPr/>
            <p:nvPr/>
          </p:nvSpPr>
          <p:spPr>
            <a:xfrm>
              <a:off x="-490652" y="-4391"/>
              <a:ext cx="10546759" cy="753223"/>
            </a:xfrm>
            <a:prstGeom prst="parallelogram">
              <a:avLst>
                <a:gd name="adj" fmla="val 413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НАУЧНЫЙ ЗАДЕЛ</a:t>
              </a:r>
              <a:endPara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552" y="2343150"/>
            <a:ext cx="2476344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265" y="2343150"/>
            <a:ext cx="2451287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0374" y="922086"/>
            <a:ext cx="11380521" cy="936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Коллективом авторов проведена серия лабораторных опытов по исследованию применения метода </a:t>
            </a:r>
            <a:r>
              <a:rPr lang="ru-RU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биовентилирования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 для оценки её применимости и эффективности.</a:t>
            </a:r>
          </a:p>
        </p:txBody>
      </p:sp>
      <p:pic>
        <p:nvPicPr>
          <p:cNvPr id="16" name="Рисунок 15"/>
          <p:cNvPicPr/>
          <p:nvPr/>
        </p:nvPicPr>
        <p:blipFill rotWithShape="1">
          <a:blip r:embed="rId5"/>
          <a:srcRect l="19007" t="1866" r="18023" b="17350"/>
          <a:stretch/>
        </p:blipFill>
        <p:spPr bwMode="auto">
          <a:xfrm>
            <a:off x="3173115" y="3858895"/>
            <a:ext cx="3740150" cy="27705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10841771" y="6412675"/>
            <a:ext cx="1397161" cy="445325"/>
            <a:chOff x="8321040" y="4551680"/>
            <a:chExt cx="1188720" cy="591820"/>
          </a:xfrm>
        </p:grpSpPr>
        <p:sp>
          <p:nvSpPr>
            <p:cNvPr id="13" name="Параллелограмм 12"/>
            <p:cNvSpPr/>
            <p:nvPr/>
          </p:nvSpPr>
          <p:spPr>
            <a:xfrm>
              <a:off x="832104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19A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араллелограмм 13"/>
            <p:cNvSpPr/>
            <p:nvPr/>
          </p:nvSpPr>
          <p:spPr>
            <a:xfrm>
              <a:off x="839216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 Narrow" panose="020B0606020202030204" pitchFamily="34" charset="0"/>
                </a:rPr>
                <a:t>7</a:t>
              </a:r>
              <a:endParaRPr lang="ru-RU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447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-490651" y="-1"/>
            <a:ext cx="12682651" cy="753223"/>
            <a:chOff x="-490651" y="-1"/>
            <a:chExt cx="12682651" cy="753223"/>
          </a:xfrm>
        </p:grpSpPr>
        <p:sp>
          <p:nvSpPr>
            <p:cNvPr id="20" name="Arrow: Pentagon 91">
              <a:extLst>
                <a:ext uri="{FF2B5EF4-FFF2-40B4-BE49-F238E27FC236}">
                  <a16:creationId xmlns="" xmlns:a16="http://schemas.microsoft.com/office/drawing/2014/main" id="{BCA19631-A25D-4686-8C56-D0C6EFA614F1}"/>
                </a:ext>
              </a:extLst>
            </p:cNvPr>
            <p:cNvSpPr/>
            <p:nvPr/>
          </p:nvSpPr>
          <p:spPr>
            <a:xfrm>
              <a:off x="0" y="155692"/>
              <a:ext cx="12192000" cy="59753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600" dirty="0" smtClean="0">
                  <a:latin typeface="+mj-lt"/>
                  <a:cs typeface="Arial" panose="020B0604020202020204" pitchFamily="34" charset="0"/>
                </a:rPr>
                <a:t>СТРУ</a:t>
              </a:r>
              <a:endParaRPr lang="ru-RU" sz="6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21" name="Picture 3" descr="D:\Design\Для профориентации\шаблон презентации\лого титул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1" r="31194" b="63631"/>
            <a:stretch/>
          </p:blipFill>
          <p:spPr bwMode="auto">
            <a:xfrm>
              <a:off x="11068650" y="250264"/>
              <a:ext cx="746610" cy="40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Параллелограмм 22"/>
            <p:cNvSpPr/>
            <p:nvPr/>
          </p:nvSpPr>
          <p:spPr>
            <a:xfrm>
              <a:off x="-490651" y="-1"/>
              <a:ext cx="10546759" cy="753223"/>
            </a:xfrm>
            <a:prstGeom prst="parallelogram">
              <a:avLst>
                <a:gd name="adj" fmla="val 413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СТРУКТУРА ПРОЕКТА ПО РОМБУ «ОСТРОВСКОГО - ФАЛЬКОВА»</a:t>
              </a:r>
              <a:endPara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1116679" y="6412675"/>
            <a:ext cx="1397161" cy="445325"/>
            <a:chOff x="8321040" y="4551680"/>
            <a:chExt cx="1188720" cy="591820"/>
          </a:xfrm>
        </p:grpSpPr>
        <p:sp>
          <p:nvSpPr>
            <p:cNvPr id="26" name="Параллелограмм 25"/>
            <p:cNvSpPr/>
            <p:nvPr/>
          </p:nvSpPr>
          <p:spPr>
            <a:xfrm>
              <a:off x="832104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19A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араллелограмм 26"/>
            <p:cNvSpPr/>
            <p:nvPr/>
          </p:nvSpPr>
          <p:spPr>
            <a:xfrm>
              <a:off x="839216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atin typeface="Arial Narrow" panose="020B0606020202030204" pitchFamily="34" charset="0"/>
                </a:rPr>
                <a:t>        </a:t>
              </a:r>
              <a:r>
                <a:rPr lang="ru-RU" dirty="0" smtClean="0">
                  <a:latin typeface="Arial Narrow" panose="020B0606020202030204" pitchFamily="34" charset="0"/>
                </a:rPr>
                <a:t>8</a:t>
              </a:r>
              <a:endParaRPr lang="ru-RU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7E90A2B-DEE0-428E-86DC-11B841D0BBFC}"/>
              </a:ext>
            </a:extLst>
          </p:cNvPr>
          <p:cNvSpPr txBox="1"/>
          <p:nvPr/>
        </p:nvSpPr>
        <p:spPr>
          <a:xfrm>
            <a:off x="83682" y="836079"/>
            <a:ext cx="4699046" cy="1265090"/>
          </a:xfrm>
          <a:prstGeom prst="rect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b="1" cap="all" dirty="0">
                <a:solidFill>
                  <a:srgbClr val="404040"/>
                </a:solidFill>
                <a:latin typeface="Arial Narrow" panose="020B0606020202030204" pitchFamily="34" charset="0"/>
              </a:rPr>
              <a:t>Исследования</a:t>
            </a:r>
            <a:r>
              <a:rPr lang="ru-RU" sz="1200" b="1" cap="all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: </a:t>
            </a: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Публикаций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журналах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квартиля (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Публикаций в журналах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квартиля (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</a:t>
            </a:r>
          </a:p>
          <a:p>
            <a:pPr algn="just">
              <a:lnSpc>
                <a:spcPct val="107000"/>
              </a:lnSpc>
            </a:pPr>
            <a:r>
              <a:rPr 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Публикации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изданиях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ВАК</a:t>
            </a:r>
            <a:endParaRPr lang="ru-RU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Доклады на региональных и международных конференциях, проводимых на территории РФ. </a:t>
            </a:r>
            <a:r>
              <a:rPr 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Публикации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изданиях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РИНЦ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A02C5AE8-2D8E-4909-B6F8-1B909714F685}"/>
              </a:ext>
            </a:extLst>
          </p:cNvPr>
          <p:cNvSpPr txBox="1"/>
          <p:nvPr/>
        </p:nvSpPr>
        <p:spPr>
          <a:xfrm>
            <a:off x="6881091" y="836078"/>
            <a:ext cx="5074666" cy="1265090"/>
          </a:xfrm>
          <a:prstGeom prst="rect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b="1" cap="all" dirty="0">
                <a:solidFill>
                  <a:srgbClr val="404040"/>
                </a:solidFill>
                <a:latin typeface="Arial Narrow" panose="020B0606020202030204" pitchFamily="34" charset="0"/>
              </a:rPr>
              <a:t>Инновации</a:t>
            </a:r>
            <a:r>
              <a:rPr lang="ru-RU" sz="1200" b="1" cap="all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:</a:t>
            </a: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Имеется лабораторный образец,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подготовлен лабораторный стенд, проведены испытания базовых функций связи с другими элементами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системы.</a:t>
            </a:r>
          </a:p>
          <a:p>
            <a:pPr marL="228600" indent="-228600" algn="just">
              <a:lnSpc>
                <a:spcPct val="107000"/>
              </a:lnSpc>
              <a:buFontTx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Сформулирована фундаментальная концепция технологии и обоснование ее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полезности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066DD07-05C1-4755-9073-B76FF9ECFC0A}"/>
              </a:ext>
            </a:extLst>
          </p:cNvPr>
          <p:cNvSpPr txBox="1"/>
          <p:nvPr/>
        </p:nvSpPr>
        <p:spPr>
          <a:xfrm>
            <a:off x="145142" y="5375650"/>
            <a:ext cx="4617429" cy="1265090"/>
          </a:xfrm>
          <a:prstGeom prst="rect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b="1" cap="all" dirty="0">
                <a:solidFill>
                  <a:srgbClr val="404040"/>
                </a:solidFill>
                <a:latin typeface="Arial Narrow" panose="020B0606020202030204" pitchFamily="34" charset="0"/>
              </a:rPr>
              <a:t>Рынок</a:t>
            </a:r>
            <a:r>
              <a:rPr lang="ru-RU" sz="1200" b="1" cap="all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:</a:t>
            </a:r>
          </a:p>
          <a:p>
            <a:pPr marL="228600" indent="-228600" algn="just">
              <a:lnSpc>
                <a:spcPct val="107000"/>
              </a:lnSpc>
              <a:buAutoNum type="arabicPeriod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Определено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наличие потребности рынка по литературным источникам: тренды, обзоры, конференции, динамика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патентования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ct val="107000"/>
              </a:lnSpc>
              <a:buAutoNum type="arabicPeriod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оценены целевые потребительские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сегменты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694AD48-F234-4A32-9F1D-6546D1AC8472}"/>
              </a:ext>
            </a:extLst>
          </p:cNvPr>
          <p:cNvSpPr txBox="1"/>
          <p:nvPr/>
        </p:nvSpPr>
        <p:spPr>
          <a:xfrm>
            <a:off x="7095132" y="5590019"/>
            <a:ext cx="4793673" cy="869854"/>
          </a:xfrm>
          <a:prstGeom prst="rect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b="1" cap="all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Технологии:</a:t>
            </a:r>
          </a:p>
          <a:p>
            <a:pPr marL="228600" indent="-228600" algn="just">
              <a:lnSpc>
                <a:spcPct val="107000"/>
              </a:lnSpc>
              <a:buAutoNum type="arabicPeriod"/>
            </a:pP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Определена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концепция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ct val="107000"/>
              </a:lnSpc>
              <a:buAutoNum type="arabicPeriod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Достигнута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изготовления технических средств в лабораторных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условиях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="" xmlns:a16="http://schemas.microsoft.com/office/drawing/2014/main" id="{8DAD64C5-81C0-48B8-922E-729C7E941B95}"/>
              </a:ext>
            </a:extLst>
          </p:cNvPr>
          <p:cNvCxnSpPr/>
          <p:nvPr/>
        </p:nvCxnSpPr>
        <p:spPr>
          <a:xfrm>
            <a:off x="5693229" y="2332097"/>
            <a:ext cx="0" cy="35897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="" xmlns:a16="http://schemas.microsoft.com/office/drawing/2014/main" id="{71064D7C-B142-4960-B048-AF8BEE681D21}"/>
              </a:ext>
            </a:extLst>
          </p:cNvPr>
          <p:cNvCxnSpPr/>
          <p:nvPr/>
        </p:nvCxnSpPr>
        <p:spPr>
          <a:xfrm>
            <a:off x="3951514" y="4071258"/>
            <a:ext cx="348342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8866461"/>
              </p:ext>
            </p:extLst>
          </p:nvPr>
        </p:nvGraphicFramePr>
        <p:xfrm>
          <a:off x="1166658" y="2101169"/>
          <a:ext cx="9715500" cy="3497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95049" y="3932758"/>
            <a:ext cx="12763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cap="all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Исследования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128352" y="2082188"/>
            <a:ext cx="10150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cap="all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инновации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373297" y="3932758"/>
            <a:ext cx="10647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cap="all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технологии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62047" y="5868734"/>
            <a:ext cx="6623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cap="all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рынок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601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333633" y="0"/>
            <a:ext cx="12682651" cy="753223"/>
            <a:chOff x="-490651" y="-1"/>
            <a:chExt cx="12682651" cy="753223"/>
          </a:xfrm>
        </p:grpSpPr>
        <p:sp>
          <p:nvSpPr>
            <p:cNvPr id="6" name="Arrow: Pentagon 91">
              <a:extLst>
                <a:ext uri="{FF2B5EF4-FFF2-40B4-BE49-F238E27FC236}">
                  <a16:creationId xmlns="" xmlns:a16="http://schemas.microsoft.com/office/drawing/2014/main" id="{BCA19631-A25D-4686-8C56-D0C6EFA614F1}"/>
                </a:ext>
              </a:extLst>
            </p:cNvPr>
            <p:cNvSpPr/>
            <p:nvPr/>
          </p:nvSpPr>
          <p:spPr>
            <a:xfrm>
              <a:off x="0" y="155692"/>
              <a:ext cx="12192000" cy="59753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6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7" name="Picture 3" descr="D:\Design\Для профориентации\шаблон презентации\лого титул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1" r="31194" b="63631"/>
            <a:stretch/>
          </p:blipFill>
          <p:spPr bwMode="auto">
            <a:xfrm>
              <a:off x="10610245" y="282059"/>
              <a:ext cx="746610" cy="40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араллелограмм 9"/>
            <p:cNvSpPr/>
            <p:nvPr/>
          </p:nvSpPr>
          <p:spPr>
            <a:xfrm>
              <a:off x="-490651" y="-1"/>
              <a:ext cx="10546759" cy="753223"/>
            </a:xfrm>
            <a:prstGeom prst="parallelogram">
              <a:avLst>
                <a:gd name="adj" fmla="val 413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1298971" y="6412675"/>
            <a:ext cx="1397161" cy="445325"/>
            <a:chOff x="8321040" y="4551680"/>
            <a:chExt cx="1188720" cy="591820"/>
          </a:xfrm>
        </p:grpSpPr>
        <p:sp>
          <p:nvSpPr>
            <p:cNvPr id="13" name="Параллелограмм 12"/>
            <p:cNvSpPr/>
            <p:nvPr/>
          </p:nvSpPr>
          <p:spPr>
            <a:xfrm>
              <a:off x="832104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19A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араллелограмм 13"/>
            <p:cNvSpPr/>
            <p:nvPr/>
          </p:nvSpPr>
          <p:spPr>
            <a:xfrm>
              <a:off x="839216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81444" y="106892"/>
            <a:ext cx="8392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>
                <a:latin typeface="Arial Narrow" panose="020B0606020202030204" pitchFamily="34" charset="0"/>
              </a:rPr>
              <a:t>Ключевые </a:t>
            </a:r>
            <a:r>
              <a:rPr lang="ru-RU" b="1" cap="all" dirty="0" smtClean="0">
                <a:latin typeface="Arial Narrow" panose="020B0606020202030204" pitchFamily="34" charset="0"/>
              </a:rPr>
              <a:t>участники проекта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90200" y="6488668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9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460299"/>
              </p:ext>
            </p:extLst>
          </p:nvPr>
        </p:nvGraphicFramePr>
        <p:xfrm>
          <a:off x="315792" y="786067"/>
          <a:ext cx="11723555" cy="5580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3673"/>
                <a:gridCol w="1384300"/>
                <a:gridCol w="1282700"/>
                <a:gridCol w="1346200"/>
                <a:gridCol w="7286682"/>
              </a:tblGrid>
              <a:tr h="5839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№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Ф.И.О.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Narrow" panose="020B0606020202030204" pitchFamily="34" charset="0"/>
                        </a:rPr>
                        <a:t>Ученая степень и звание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Должность и место работы или учебы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Опыт </a:t>
                      </a:r>
                      <a:r>
                        <a:rPr lang="ru-RU" sz="1600" dirty="0" smtClean="0">
                          <a:effectLst/>
                          <a:latin typeface="Arial Narrow" panose="020B0606020202030204" pitchFamily="34" charset="0"/>
                        </a:rPr>
                        <a:t>и компетенции </a:t>
                      </a: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по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тематике проекта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1141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 Narrow" panose="020B0606020202030204" pitchFamily="34" charset="0"/>
                        </a:rPr>
                        <a:t>Сивков Юрий Викторович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Arial Narrow" panose="020B0606020202030204" pitchFamily="34" charset="0"/>
                        </a:rPr>
                        <a:t>К.б..н</a:t>
                      </a: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., </a:t>
                      </a:r>
                      <a:r>
                        <a:rPr lang="ru-RU" sz="1600" dirty="0" smtClean="0">
                          <a:effectLst/>
                          <a:latin typeface="Arial Narrow" panose="020B0606020202030204" pitchFamily="34" charset="0"/>
                        </a:rPr>
                        <a:t>доцент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 Narrow" panose="020B0606020202030204" pitchFamily="34" charset="0"/>
                        </a:rPr>
                        <a:t>Заведующий кафедрой ТБ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 Narrow" panose="020B0606020202030204" pitchFamily="34" charset="0"/>
                        </a:rPr>
                        <a:t>Разработка проектной документации по рекультивации почв.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Ответственный исполнитель в проекте </a:t>
                      </a: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Tempus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: RECOAUD «Экологический менеджмент в российских компаниях»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Публикации по теме исследования: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Study of oil-contaminated soils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phytotoxicity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during bioremediation activities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Journal of Ecological Engineering. Volume 22, Issue 3, 2021, pages 67-72. 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2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квартиль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Study of oil migration processes in meadow soils	Journal of Ecological Engineering. Volume 20, Issue 5, 2019, pages 23-26.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Sivkov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Y.,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Nikiforov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A.,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Fefilov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N.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2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квартиль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9009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Никифоров Артур Сергеевич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 Narrow" panose="020B0606020202030204" pitchFamily="34" charset="0"/>
                        </a:rPr>
                        <a:t>К.б.н.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 Narrow" panose="020B0606020202030204" pitchFamily="34" charset="0"/>
                        </a:rPr>
                        <a:t>доцент </a:t>
                      </a: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кафедры ТБ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Ответственный исполнитель в проекте </a:t>
                      </a: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Tempus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: RECOAUD «Экологический менеджмент в российских компаниях»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Study of oil-contaminated soils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phytotoxicity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during bioremediation activities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Journal of Ecological Engineering. Volume 22, Issue 3, 2021, pages 67-72. 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2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квартиль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Analysis of ecological condition of taiga topsoil during commercial development Journal of Ecological Engineering. Volume 19, Issue 1, January 2018, pages 163-169.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Sivkov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Y., </a:t>
                      </a: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Nikiforov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A.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2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квартиль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5839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 Narrow" panose="020B0606020202030204" pitchFamily="34" charset="0"/>
                        </a:rPr>
                        <a:t>Александров Сергей Вячеславович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 Narrow" panose="020B0606020202030204" pitchFamily="34" charset="0"/>
                        </a:rPr>
                        <a:t>Старший</a:t>
                      </a:r>
                      <a:r>
                        <a:rPr lang="ru-RU" sz="1600" baseline="0" dirty="0" smtClean="0">
                          <a:effectLst/>
                          <a:latin typeface="Arial Narrow" panose="020B0606020202030204" pitchFamily="34" charset="0"/>
                        </a:rPr>
                        <a:t> преподаватель кафедры ТБ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Ответственный исполнитель в проекте </a:t>
                      </a: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Tempus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: RECOAUD «Экологический менеджмент в российских компаниях»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336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333633" y="0"/>
            <a:ext cx="12682651" cy="753223"/>
            <a:chOff x="-490651" y="-1"/>
            <a:chExt cx="12682651" cy="753223"/>
          </a:xfrm>
        </p:grpSpPr>
        <p:sp>
          <p:nvSpPr>
            <p:cNvPr id="6" name="Arrow: Pentagon 91">
              <a:extLst>
                <a:ext uri="{FF2B5EF4-FFF2-40B4-BE49-F238E27FC236}">
                  <a16:creationId xmlns="" xmlns:a16="http://schemas.microsoft.com/office/drawing/2014/main" id="{BCA19631-A25D-4686-8C56-D0C6EFA614F1}"/>
                </a:ext>
              </a:extLst>
            </p:cNvPr>
            <p:cNvSpPr/>
            <p:nvPr/>
          </p:nvSpPr>
          <p:spPr>
            <a:xfrm>
              <a:off x="0" y="155692"/>
              <a:ext cx="12192000" cy="59753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6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7" name="Picture 3" descr="D:\Design\Для профориентации\шаблон презентации\лого титул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1" r="31194" b="63631"/>
            <a:stretch/>
          </p:blipFill>
          <p:spPr bwMode="auto">
            <a:xfrm>
              <a:off x="10610245" y="282059"/>
              <a:ext cx="746610" cy="40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араллелограмм 9"/>
            <p:cNvSpPr/>
            <p:nvPr/>
          </p:nvSpPr>
          <p:spPr>
            <a:xfrm>
              <a:off x="-490651" y="-1"/>
              <a:ext cx="10546759" cy="753223"/>
            </a:xfrm>
            <a:prstGeom prst="parallelogram">
              <a:avLst>
                <a:gd name="adj" fmla="val 413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1298971" y="6412675"/>
            <a:ext cx="1397161" cy="445325"/>
            <a:chOff x="8321040" y="4551680"/>
            <a:chExt cx="1188720" cy="591820"/>
          </a:xfrm>
        </p:grpSpPr>
        <p:sp>
          <p:nvSpPr>
            <p:cNvPr id="13" name="Параллелограмм 12"/>
            <p:cNvSpPr/>
            <p:nvPr/>
          </p:nvSpPr>
          <p:spPr>
            <a:xfrm>
              <a:off x="832104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19A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араллелограмм 13"/>
            <p:cNvSpPr/>
            <p:nvPr/>
          </p:nvSpPr>
          <p:spPr>
            <a:xfrm>
              <a:off x="8392160" y="4551680"/>
              <a:ext cx="1117600" cy="591820"/>
            </a:xfrm>
            <a:prstGeom prst="parallelogram">
              <a:avLst>
                <a:gd name="adj" fmla="val 335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81444" y="106892"/>
            <a:ext cx="8392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ru-RU" b="1" cap="all" dirty="0">
                <a:latin typeface="Arial Narrow" panose="020B0606020202030204" pitchFamily="34" charset="0"/>
              </a:rPr>
              <a:t>Ключевые результаты и эффекты реализации проекта 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90200" y="6488668"/>
            <a:ext cx="396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10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465951657"/>
              </p:ext>
            </p:extLst>
          </p:nvPr>
        </p:nvGraphicFramePr>
        <p:xfrm>
          <a:off x="329184" y="1213168"/>
          <a:ext cx="6205728" cy="5077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090213312"/>
              </p:ext>
            </p:extLst>
          </p:nvPr>
        </p:nvGraphicFramePr>
        <p:xfrm>
          <a:off x="6234538" y="1237552"/>
          <a:ext cx="5655662" cy="5041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4595496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927</Words>
  <Application>Microsoft Office PowerPoint</Application>
  <PresentationFormat>Произвольный</PresentationFormat>
  <Paragraphs>122</Paragraphs>
  <Slides>10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TIU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Перминова Валерия Николаевна</dc:creator>
  <cp:lastModifiedBy>Артур</cp:lastModifiedBy>
  <cp:revision>128</cp:revision>
  <cp:lastPrinted>2021-09-15T06:41:31Z</cp:lastPrinted>
  <dcterms:created xsi:type="dcterms:W3CDTF">2021-05-28T08:38:05Z</dcterms:created>
  <dcterms:modified xsi:type="dcterms:W3CDTF">2023-03-28T17:10:11Z</dcterms:modified>
</cp:coreProperties>
</file>