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16" r:id="rId2"/>
    <p:sldId id="338" r:id="rId3"/>
    <p:sldId id="337" r:id="rId4"/>
    <p:sldId id="355" r:id="rId5"/>
    <p:sldId id="348" r:id="rId6"/>
    <p:sldId id="342" r:id="rId7"/>
    <p:sldId id="349" r:id="rId8"/>
    <p:sldId id="354" r:id="rId9"/>
    <p:sldId id="343" r:id="rId10"/>
    <p:sldId id="352" r:id="rId11"/>
    <p:sldId id="34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" userDrawn="1">
          <p15:clr>
            <a:srgbClr val="A4A3A4"/>
          </p15:clr>
        </p15:guide>
        <p15:guide id="2" pos="121" userDrawn="1">
          <p15:clr>
            <a:srgbClr val="A4A3A4"/>
          </p15:clr>
        </p15:guide>
        <p15:guide id="3" pos="7559" userDrawn="1">
          <p15:clr>
            <a:srgbClr val="A4A3A4"/>
          </p15:clr>
        </p15:guide>
        <p15:guide id="4" orient="horz" pos="4269" userDrawn="1">
          <p15:clr>
            <a:srgbClr val="A4A3A4"/>
          </p15:clr>
        </p15:guide>
        <p15:guide id="5" orient="horz" pos="55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енис Сухарев" initials="ДС" lastIdx="61" clrIdx="0">
    <p:extLst>
      <p:ext uri="{19B8F6BF-5375-455C-9EA6-DF929625EA0E}">
        <p15:presenceInfo xmlns:p15="http://schemas.microsoft.com/office/powerpoint/2012/main" userId="7ecc29d2aba7538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4895"/>
    <a:srgbClr val="6868D4"/>
    <a:srgbClr val="9795FF"/>
    <a:srgbClr val="96488F"/>
    <a:srgbClr val="161830"/>
    <a:srgbClr val="6968D3"/>
    <a:srgbClr val="46516E"/>
    <a:srgbClr val="4F5B65"/>
    <a:srgbClr val="495C6B"/>
    <a:srgbClr val="00D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41" autoAdjust="0"/>
    <p:restoredTop sz="96082" autoAdjust="0"/>
  </p:normalViewPr>
  <p:slideViewPr>
    <p:cSldViewPr snapToGrid="0">
      <p:cViewPr varScale="1">
        <p:scale>
          <a:sx n="94" d="100"/>
          <a:sy n="94" d="100"/>
        </p:scale>
        <p:origin x="408" y="86"/>
      </p:cViewPr>
      <p:guideLst>
        <p:guide orient="horz" pos="51"/>
        <p:guide pos="121"/>
        <p:guide pos="7559"/>
        <p:guide orient="horz" pos="4269"/>
        <p:guide orient="horz" pos="55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8-17T21:11:38.095" idx="39">
    <p:pos x="6324" y="259"/>
    <p:text>Это связано с непредвиденными расходами, сложностью учета всех мелочей и отсутствием опыта в поиске лучших предложений на транспорт, жилье и развлечения</p:text>
    <p:extLst>
      <p:ext uri="{C676402C-5697-4E1C-873F-D02D1690AC5C}">
        <p15:threadingInfo xmlns:p15="http://schemas.microsoft.com/office/powerpoint/2012/main" timeZoneBias="-420"/>
      </p:ext>
    </p:extLst>
  </p:cm>
  <p:cm authorId="1" dt="2024-08-17T21:33:14.357" idx="40">
    <p:pos x="6324" y="395"/>
    <p:text>траты</p:text>
    <p:extLst>
      <p:ext uri="{C676402C-5697-4E1C-873F-D02D1690AC5C}">
        <p15:threadingInfo xmlns:p15="http://schemas.microsoft.com/office/powerpoint/2012/main" timeZoneBias="-420">
          <p15:parentCm authorId="1" idx="39"/>
        </p15:threadingInfo>
      </p:ext>
    </p:extLst>
  </p:cm>
  <p:cm authorId="1" dt="2024-08-17T21:11:59.831" idx="41">
    <p:pos x="6003" y="237"/>
    <p:text>Это включает в себя поиск информации о достопримечательностях, бронировании жилья, транспортных вариантах и рекомендациях по питанию</p:text>
    <p:extLst>
      <p:ext uri="{C676402C-5697-4E1C-873F-D02D1690AC5C}">
        <p15:threadingInfo xmlns:p15="http://schemas.microsoft.com/office/powerpoint/2012/main" timeZoneBias="-420"/>
      </p:ext>
    </p:extLst>
  </p:cm>
  <p:cm authorId="1" dt="2024-08-17T21:33:19.858" idx="42">
    <p:pos x="6003" y="373"/>
    <p:text>источники</p:text>
    <p:extLst>
      <p:ext uri="{C676402C-5697-4E1C-873F-D02D1690AC5C}">
        <p15:threadingInfo xmlns:p15="http://schemas.microsoft.com/office/powerpoint/2012/main" timeZoneBias="-420">
          <p15:parentCm authorId="1" idx="41"/>
        </p15:threadingInfo>
      </p:ext>
    </p:extLst>
  </p:cm>
  <p:cm authorId="1" dt="2024-08-17T21:12:16.090" idx="43">
    <p:pos x="6660" y="228"/>
    <p:text>Этот процесс включает в себя поиск и бронирование билетов, выбор и резервирование жилья, составление маршрута, планирование экскурсий и других мероприятий, а также учет различных нюансов путешествия, таких как транспорт внутри города, питание и так далее</p:text>
    <p:extLst>
      <p:ext uri="{C676402C-5697-4E1C-873F-D02D1690AC5C}">
        <p15:threadingInfo xmlns:p15="http://schemas.microsoft.com/office/powerpoint/2012/main" timeZoneBias="-420"/>
      </p:ext>
    </p:extLst>
  </p:cm>
  <p:cm authorId="1" dt="2024-08-17T21:33:22.630" idx="44">
    <p:pos x="6660" y="364"/>
    <p:text>время</p:text>
    <p:extLst>
      <p:ext uri="{C676402C-5697-4E1C-873F-D02D1690AC5C}">
        <p15:threadingInfo xmlns:p15="http://schemas.microsoft.com/office/powerpoint/2012/main" timeZoneBias="-420">
          <p15:parentCm authorId="1" idx="43"/>
        </p15:threadingInfo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8-19T12:42:24.267" idx="52">
    <p:pos x="1965" y="109"/>
    <p:text>Потому что проще всего достучаться до турагентств + туризм в России сейчас активно развивается</p:text>
    <p:extLst>
      <p:ext uri="{C676402C-5697-4E1C-873F-D02D1690AC5C}">
        <p15:threadingInfo xmlns:p15="http://schemas.microsoft.com/office/powerpoint/2012/main" timeZoneBias="-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8-19T16:58:03.325" idx="54">
    <p:pos x="4979" y="155"/>
    <p:text>Полностью аналоговые решения отсутствуют, поэтому рассматривался отечественные решения, посколько именно в них наиболее детальнее работаю с достопримечательностями в России</p:text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0F97B-7726-46C9-966D-D3F5EF926F60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283172-4DF3-4BBA-9D9F-84404EB797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921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83172-4DF3-4BBA-9D9F-84404EB797C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675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83172-4DF3-4BBA-9D9F-84404EB797C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289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83172-4DF3-4BBA-9D9F-84404EB797C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02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83172-4DF3-4BBA-9D9F-84404EB797C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255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83172-4DF3-4BBA-9D9F-84404EB797C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746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83172-4DF3-4BBA-9D9F-84404EB797C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371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83172-4DF3-4BBA-9D9F-84404EB797C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602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83172-4DF3-4BBA-9D9F-84404EB797C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167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83172-4DF3-4BBA-9D9F-84404EB797C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974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A4B06A-FB47-298B-31DB-7CCE7F47D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F0E64C4-08A5-B324-57A4-5D88E4EB2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FAB63B-199D-1303-88FB-AFF6ECB98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1F94-D459-480D-9B3A-3C0E904781A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5E3B82-CC56-EC18-2E4E-0A93895B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49DC2D-6E48-EFA1-AD1F-ED745F8A1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F98EB-A969-4AEE-856B-63994C343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348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2A9210-3657-D855-34C4-BC0CE13AF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0F84A6-5CD0-4E0F-E702-CC56F48C4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320165-7B54-D03D-9605-EC1797AB3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1F94-D459-480D-9B3A-3C0E904781A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E30E46-FF27-F815-ECE8-082B9216B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05B5BC-3879-951E-0AED-4ACB43954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F98EB-A969-4AEE-856B-63994C343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960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1CD7B9-649E-D5BD-F4D7-436FE57C4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B4490C-4394-8701-E66E-A87A79522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A6EB9A-A32D-3FBF-68FA-8BBEA5082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1F94-D459-480D-9B3A-3C0E904781A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C9F1C6-7DC0-0C40-29EA-D3A7AA77F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866C8D-DBEC-AB0E-E034-67085E95D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F98EB-A969-4AEE-856B-63994C343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527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2CA13A-1B8E-E3D6-0119-C787C9F9C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5A96B5-8B4D-C4BA-E167-23E07DCC32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61A173-A767-C466-4D6C-3278A1473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6C50BB-8159-C4F2-99F4-48397742B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1F94-D459-480D-9B3A-3C0E904781A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CAD88C-BF14-BFB8-B954-B79A2C04C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0A782E-619D-7AE7-60B6-EC0859272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F98EB-A969-4AEE-856B-63994C343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27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C8FE6F-EA44-9748-78A0-25B23A140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70CDE4-80C7-9947-85FB-EAA347152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EBCE7B-E0FA-3520-2916-C8DA6B163D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04CBAC-0C59-0AB1-5A0E-8EA6A0E819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8C09B17-FEAA-9F37-627C-E4E2223C7B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B1F327-CDE1-2838-E0B6-7AC8039C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1F94-D459-480D-9B3A-3C0E904781A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92211F8-0566-0645-2D42-7641D4A2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22B786B-7154-AC75-D687-B1892B737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F98EB-A969-4AEE-856B-63994C343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275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4186F1-0D1A-B60C-124E-50CDE3D39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75D380-DAC1-8015-A305-E6B36858B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1F94-D459-480D-9B3A-3C0E904781A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BB0A29E-F5CD-F171-8549-9AD9F1ABE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92012A-7B3E-4BDD-7280-48B279FE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F98EB-A969-4AEE-856B-63994C343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53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C84FC97-F347-6EFD-4314-FE7A04D0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1F94-D459-480D-9B3A-3C0E904781A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3C7727F-E4C9-FE6C-635D-090535EC0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3BED66-A49A-4854-5CD8-C72FDDB3B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F98EB-A969-4AEE-856B-63994C343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3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99807-BAFC-CE53-8D4A-AE58D6034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32E3AD-3627-682A-1493-7C96C4A40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B9A0636-27CB-ADAA-BF52-1FF681385A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A8FF32-6B84-DDE8-F48B-D38CEF6FE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1F94-D459-480D-9B3A-3C0E904781A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59396A-AF09-9DB0-BCE7-85D3321EE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3D334-3A1C-60F9-2463-84A400756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F98EB-A969-4AEE-856B-63994C343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050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569A78-B480-7DA8-5586-5DF53CC89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42F3E1A-A678-A28F-95B7-054495E78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0AA799-F89F-56EA-217A-C687067B5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EB3381-A81E-5D59-2A79-293686AD0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1F94-D459-480D-9B3A-3C0E904781A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343319-1794-525C-66B5-BEA86ED0D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C30941-D1A0-D21A-77CE-ADFC35789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F98EB-A969-4AEE-856B-63994C343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968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9DCA4A-C6A6-363D-81A9-362E86A4B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32F7779-673E-F699-4D22-E8C19AF38B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9DA87C-EF2B-B609-BFD2-EDAC24F63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1F94-D459-480D-9B3A-3C0E904781A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06EF71-1720-7FEE-D1B0-59735A799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1ECB5C-C01C-3596-0D0E-0B111DAF9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F98EB-A969-4AEE-856B-63994C343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311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17C12B8-3E12-EC8F-557D-BA52B2B630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54ECBE-AF4F-371E-EF53-D1822E58CB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6D928C-E735-1111-1DDE-4E59D5C01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1F94-D459-480D-9B3A-3C0E904781A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E93468-4773-BC86-7ECB-CAD2E5363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E7E2AA-AD1C-7A25-DA6F-A8A55D2AE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F98EB-A969-4AEE-856B-63994C343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786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1_Титульный слайд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761963" y="476229"/>
            <a:ext cx="7810525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marR="0" lvl="0" indent="-50798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487668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87668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87668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87668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198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C0150"/>
            </a:gs>
            <a:gs pos="100000">
              <a:srgbClr val="032746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B25423-449E-68D8-F672-8D1C590C8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ED2E65-6497-8C52-4D3E-F22FDF894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424CEB-00E0-C4FD-7316-3320C5EFF9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91F94-D459-480D-9B3A-3C0E904781A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B97D94-5F7F-24CE-6DC3-99EB6BFA0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1E1492-FDF0-FF4F-411F-39425E9CE0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F98EB-A969-4AEE-856B-63994C343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587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zen.ru/a/ZO8CXSxgh3swlFt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image" Target="../media/image8.png"/><Relationship Id="rId4" Type="http://schemas.openxmlformats.org/officeDocument/2006/relationships/hyperlink" Target="https://instore.market/wiki/travel/kak-legko-organizovat-puteshestvi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bin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.xml"/><Relationship Id="rId3" Type="http://schemas.openxmlformats.org/officeDocument/2006/relationships/hyperlink" Target="https://telecomdaily.ru/news/2023/12/27/iaa-telecomdaily-rossiyskie-onlayn-servisy-pozvolyayut-sekonomit-do-20-50-pri-bronirovanii-otelya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osstat.gov.ru/storage/mediabank/turism_2023.pdf" TargetMode="External"/><Relationship Id="rId5" Type="http://schemas.openxmlformats.org/officeDocument/2006/relationships/hyperlink" Target="https://www.fedstat.ru/indicator/59161" TargetMode="External"/><Relationship Id="rId4" Type="http://schemas.openxmlformats.org/officeDocument/2006/relationships/hyperlink" Target="https://shoppers.media/articles/14699_doliu-bookingcom-v-rossii-podelili-onlain-agregatory-i-priamye-bronirovaniia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6;p4">
            <a:extLst>
              <a:ext uri="{FF2B5EF4-FFF2-40B4-BE49-F238E27FC236}">
                <a16:creationId xmlns:a16="http://schemas.microsoft.com/office/drawing/2014/main" id="{72666FB5-C674-28F1-D265-7AD859302361}"/>
              </a:ext>
            </a:extLst>
          </p:cNvPr>
          <p:cNvSpPr txBox="1"/>
          <p:nvPr/>
        </p:nvSpPr>
        <p:spPr>
          <a:xfrm>
            <a:off x="9180233" y="538298"/>
            <a:ext cx="2502297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r"/>
            <a:r>
              <a:rPr lang="en-US" sz="2000" dirty="0">
                <a:solidFill>
                  <a:srgbClr val="2E294E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Arial"/>
              </a:rPr>
              <a:t>#TRAVELTECH  </a:t>
            </a:r>
            <a:endParaRPr lang="ru-RU" sz="2000" dirty="0">
              <a:solidFill>
                <a:srgbClr val="2E294E"/>
              </a:solidFill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Arial"/>
            </a:endParaRPr>
          </a:p>
          <a:p>
            <a:pPr algn="r"/>
            <a:r>
              <a:rPr lang="en-US" sz="2000" dirty="0">
                <a:solidFill>
                  <a:srgbClr val="2E294E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Arial"/>
              </a:rPr>
              <a:t>#TOURISTROUTE  </a:t>
            </a:r>
            <a:endParaRPr lang="ru-RU" sz="2000" dirty="0">
              <a:solidFill>
                <a:srgbClr val="2E294E"/>
              </a:solidFill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Arial"/>
            </a:endParaRPr>
          </a:p>
          <a:p>
            <a:pPr algn="r"/>
            <a:r>
              <a:rPr lang="en-US" sz="2000" dirty="0">
                <a:solidFill>
                  <a:srgbClr val="2E294E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Arial"/>
              </a:rPr>
              <a:t>#HOTEL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5056D3-9884-1C99-CA7D-58BFC23D42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0" r="2826"/>
          <a:stretch/>
        </p:blipFill>
        <p:spPr>
          <a:xfrm>
            <a:off x="2354902" y="2411592"/>
            <a:ext cx="7482195" cy="2034815"/>
          </a:xfrm>
          <a:prstGeom prst="rect">
            <a:avLst/>
          </a:prstGeom>
        </p:spPr>
      </p:pic>
      <p:sp>
        <p:nvSpPr>
          <p:cNvPr id="5" name="Google Shape;30;p4">
            <a:extLst>
              <a:ext uri="{FF2B5EF4-FFF2-40B4-BE49-F238E27FC236}">
                <a16:creationId xmlns:a16="http://schemas.microsoft.com/office/drawing/2014/main" id="{C8B84CB6-EACF-111E-ECC6-6E0F16910AC2}"/>
              </a:ext>
            </a:extLst>
          </p:cNvPr>
          <p:cNvSpPr txBox="1"/>
          <p:nvPr/>
        </p:nvSpPr>
        <p:spPr bwMode="auto">
          <a:xfrm>
            <a:off x="1003042" y="4578820"/>
            <a:ext cx="3543941" cy="1849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>
              <a:lnSpc>
                <a:spcPct val="130000"/>
              </a:lnSpc>
              <a:buClr>
                <a:schemeClr val="lt1"/>
              </a:buClr>
              <a:buSzPts val="3600"/>
            </a:pPr>
            <a:r>
              <a:rPr lang="en-US" sz="2400" dirty="0">
                <a:solidFill>
                  <a:srgbClr val="2E294E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sukharev.d.a@mail.ru</a:t>
            </a:r>
          </a:p>
          <a:p>
            <a:pPr>
              <a:lnSpc>
                <a:spcPct val="130000"/>
              </a:lnSpc>
              <a:buClr>
                <a:schemeClr val="lt1"/>
              </a:buClr>
              <a:buSzPts val="3600"/>
            </a:pPr>
            <a:r>
              <a:rPr lang="en-US" sz="2400" dirty="0">
                <a:solidFill>
                  <a:srgbClr val="2E294E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@denis_sukharev</a:t>
            </a:r>
            <a:endParaRPr lang="ru-RU" sz="2400" dirty="0">
              <a:solidFill>
                <a:srgbClr val="2E294E"/>
              </a:solidFill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>
              <a:lnSpc>
                <a:spcPct val="130000"/>
              </a:lnSpc>
              <a:buClr>
                <a:schemeClr val="lt1"/>
              </a:buClr>
              <a:buSzPts val="3600"/>
            </a:pPr>
            <a:r>
              <a:rPr lang="ru-RU" sz="2400" dirty="0">
                <a:solidFill>
                  <a:srgbClr val="2E294E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+7 923 484 83 65	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8DB270-8763-5F3F-4005-DD86827CD1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>
            <a:off x="625852" y="5442469"/>
            <a:ext cx="377190" cy="3771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6F0CFD0-AAE3-453A-7DE9-FB40A599C4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auto">
          <a:xfrm>
            <a:off x="625852" y="5925751"/>
            <a:ext cx="377190" cy="37719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3DBBBFE-61FE-3B73-8B84-EDB37CA617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 bwMode="auto">
          <a:xfrm>
            <a:off x="625447" y="4958378"/>
            <a:ext cx="378000" cy="37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CuadroTexto 7">
            <a:extLst>
              <a:ext uri="{FF2B5EF4-FFF2-40B4-BE49-F238E27FC236}">
                <a16:creationId xmlns:a16="http://schemas.microsoft.com/office/drawing/2014/main" id="{1107AEC3-CD86-7D0A-4E28-B0710D7A48DD}"/>
              </a:ext>
            </a:extLst>
          </p:cNvPr>
          <p:cNvSpPr txBox="1"/>
          <p:nvPr/>
        </p:nvSpPr>
        <p:spPr bwMode="auto">
          <a:xfrm>
            <a:off x="5677908" y="6307415"/>
            <a:ext cx="6322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1050" dirty="0">
                <a:solidFill>
                  <a:srgbClr val="3C4A64"/>
                </a:solidFill>
                <a:latin typeface="IBM Plex Sans" panose="020B0503050203000203" pitchFamily="34" charset="0"/>
                <a:ea typeface="Roboto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https://dzen.ru/a/ZO8CXSxgh3swlFtS</a:t>
            </a:r>
            <a:endParaRPr lang="ru-RU" sz="1050" dirty="0">
              <a:solidFill>
                <a:srgbClr val="3C4A64"/>
              </a:solidFill>
              <a:latin typeface="IBM Plex Sans" panose="020B0503050203000203" pitchFamily="34" charset="0"/>
              <a:ea typeface="Roboto"/>
              <a:cs typeface="Arial" panose="020B0604020202020204" pitchFamily="34" charset="0"/>
            </a:endParaRPr>
          </a:p>
          <a:p>
            <a:pPr algn="r">
              <a:defRPr/>
            </a:pPr>
            <a:r>
              <a:rPr lang="en-US" sz="1050" dirty="0">
                <a:solidFill>
                  <a:srgbClr val="3C4A64"/>
                </a:solidFill>
                <a:latin typeface="IBM Plex Sans" panose="020B0503050203000203" pitchFamily="34" charset="0"/>
                <a:ea typeface="Roboto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https://instore.market/wiki/travel/kak-legko-organizovat-puteshestvie/</a:t>
            </a:r>
            <a:endParaRPr lang="ru-RU" sz="1050" dirty="0">
              <a:solidFill>
                <a:srgbClr val="3C4A64"/>
              </a:solidFill>
              <a:latin typeface="IBM Plex Sans" panose="020B0503050203000203" pitchFamily="34" charset="0"/>
              <a:ea typeface="Roboto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F0A554F-1F93-B479-F255-B4672E922F3E}"/>
              </a:ext>
            </a:extLst>
          </p:cNvPr>
          <p:cNvSpPr/>
          <p:nvPr/>
        </p:nvSpPr>
        <p:spPr>
          <a:xfrm>
            <a:off x="0" y="88920"/>
            <a:ext cx="212658" cy="748719"/>
          </a:xfrm>
          <a:prstGeom prst="rect">
            <a:avLst/>
          </a:prstGeom>
          <a:solidFill>
            <a:srgbClr val="AB1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F1A603-A5EE-5CD2-4C29-CAEA9B359E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71227" y="-3991"/>
            <a:ext cx="2728686" cy="975253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A7119B0-539B-0D09-11EC-2BDCE77D15AC}"/>
              </a:ext>
            </a:extLst>
          </p:cNvPr>
          <p:cNvSpPr txBox="1">
            <a:spLocks/>
          </p:cNvSpPr>
          <p:nvPr/>
        </p:nvSpPr>
        <p:spPr bwMode="auto">
          <a:xfrm>
            <a:off x="112294" y="88920"/>
            <a:ext cx="9044250" cy="7487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  0</a:t>
            </a:r>
            <a:r>
              <a:rPr lang="en-US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2 /</a:t>
            </a: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Проблема</a:t>
            </a:r>
          </a:p>
        </p:txBody>
      </p:sp>
      <p:sp>
        <p:nvSpPr>
          <p:cNvPr id="3" name="Прямоугольник: один усеченный угол 2">
            <a:extLst>
              <a:ext uri="{FF2B5EF4-FFF2-40B4-BE49-F238E27FC236}">
                <a16:creationId xmlns:a16="http://schemas.microsoft.com/office/drawing/2014/main" id="{FE6B0337-4E80-B0C9-EB67-ADA69DC24D18}"/>
              </a:ext>
            </a:extLst>
          </p:cNvPr>
          <p:cNvSpPr/>
          <p:nvPr/>
        </p:nvSpPr>
        <p:spPr bwMode="auto">
          <a:xfrm flipH="1">
            <a:off x="1015998" y="2241069"/>
            <a:ext cx="7057131" cy="1009110"/>
          </a:xfrm>
          <a:prstGeom prst="snip1Rect">
            <a:avLst>
              <a:gd name="adj" fmla="val 22699"/>
            </a:avLst>
          </a:prstGeom>
          <a:solidFill>
            <a:srgbClr val="672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усеченные верхние углы 4">
            <a:extLst>
              <a:ext uri="{FF2B5EF4-FFF2-40B4-BE49-F238E27FC236}">
                <a16:creationId xmlns:a16="http://schemas.microsoft.com/office/drawing/2014/main" id="{63C04FA5-BC01-84D6-4370-C9400564C19B}"/>
              </a:ext>
            </a:extLst>
          </p:cNvPr>
          <p:cNvSpPr/>
          <p:nvPr/>
        </p:nvSpPr>
        <p:spPr bwMode="auto">
          <a:xfrm rot="5400000">
            <a:off x="7996211" y="2453398"/>
            <a:ext cx="3275140" cy="2863795"/>
          </a:xfrm>
          <a:prstGeom prst="snip2SameRect">
            <a:avLst>
              <a:gd name="adj1" fmla="val 7886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ogle Shape;30;p4">
            <a:extLst>
              <a:ext uri="{FF2B5EF4-FFF2-40B4-BE49-F238E27FC236}">
                <a16:creationId xmlns:a16="http://schemas.microsoft.com/office/drawing/2014/main" id="{38496E60-03A9-44A9-A2A1-9213F23560B4}"/>
              </a:ext>
            </a:extLst>
          </p:cNvPr>
          <p:cNvSpPr txBox="1"/>
          <p:nvPr/>
        </p:nvSpPr>
        <p:spPr bwMode="auto">
          <a:xfrm>
            <a:off x="1223293" y="2247723"/>
            <a:ext cx="6917837" cy="1189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lt1"/>
              </a:buClr>
              <a:buSzPts val="3600"/>
            </a:pPr>
            <a:r>
              <a:rPr lang="ru-RU" sz="24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Учёт огромного количества информации</a:t>
            </a:r>
          </a:p>
          <a:p>
            <a:pPr>
              <a:buClr>
                <a:schemeClr val="lt1"/>
              </a:buClr>
              <a:buSzPts val="3600"/>
            </a:pPr>
            <a:endParaRPr lang="ru-RU" sz="300" dirty="0">
              <a:solidFill>
                <a:schemeClr val="bg1"/>
              </a:solidFill>
              <a:latin typeface="IBM Plex Sans" panose="020B08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>
              <a:buClr>
                <a:schemeClr val="lt1"/>
              </a:buClr>
              <a:buSzPts val="3600"/>
            </a:pPr>
            <a:r>
              <a:rPr lang="ru-RU" b="1" dirty="0">
                <a:solidFill>
                  <a:srgbClr val="00FE01"/>
                </a:solidFill>
                <a:latin typeface="IBM Plex Sans" panose="020B0803050203000203" pitchFamily="34" charset="0"/>
                <a:sym typeface="Calibri"/>
              </a:rPr>
              <a:t>От 5 до 20 </a:t>
            </a:r>
            <a:r>
              <a:rPr lang="ru-RU" sz="1400" b="1" dirty="0">
                <a:solidFill>
                  <a:schemeClr val="bg1"/>
                </a:solidFill>
                <a:latin typeface="IBM Plex Sans Light" panose="020B0403050203000203" pitchFamily="34" charset="0"/>
                <a:sym typeface="Calibri"/>
              </a:rPr>
              <a:t>различных источника </a:t>
            </a:r>
          </a:p>
          <a:p>
            <a:pPr>
              <a:buClr>
                <a:schemeClr val="lt1"/>
              </a:buClr>
              <a:buSzPts val="3600"/>
            </a:pPr>
            <a:r>
              <a:rPr lang="ru-RU" sz="2400" dirty="0">
                <a:solidFill>
                  <a:schemeClr val="bg1"/>
                </a:solidFill>
                <a:latin typeface="IBM Plex Sans" panose="020B08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endParaRPr lang="en-US" sz="2400" dirty="0">
              <a:solidFill>
                <a:schemeClr val="bg1"/>
              </a:solidFill>
              <a:latin typeface="IBM Plex Sans" panose="020B08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" name="Google Shape;30;p4">
            <a:extLst>
              <a:ext uri="{FF2B5EF4-FFF2-40B4-BE49-F238E27FC236}">
                <a16:creationId xmlns:a16="http://schemas.microsoft.com/office/drawing/2014/main" id="{B3BF5689-3954-43DF-B289-53E518A328D0}"/>
              </a:ext>
            </a:extLst>
          </p:cNvPr>
          <p:cNvSpPr txBox="1"/>
          <p:nvPr/>
        </p:nvSpPr>
        <p:spPr bwMode="auto">
          <a:xfrm>
            <a:off x="8201885" y="1946363"/>
            <a:ext cx="2815620" cy="2190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lt1"/>
              </a:buClr>
              <a:buSzPts val="3600"/>
            </a:pPr>
            <a:endParaRPr lang="ru-RU" sz="2400" dirty="0">
              <a:solidFill>
                <a:srgbClr val="0E0231"/>
              </a:solidFill>
              <a:latin typeface="IBM Plex Sans" panose="020B08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>
              <a:buClr>
                <a:schemeClr val="lt1"/>
              </a:buClr>
              <a:buSzPts val="3600"/>
            </a:pPr>
            <a:endParaRPr lang="ru-RU" sz="2400" dirty="0">
              <a:solidFill>
                <a:srgbClr val="0E0231"/>
              </a:solidFill>
              <a:latin typeface="IBM Plex Sans" panose="020B08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algn="ctr">
              <a:buClr>
                <a:schemeClr val="lt1"/>
              </a:buClr>
              <a:buSzPts val="3600"/>
            </a:pPr>
            <a:r>
              <a:rPr lang="ru-RU" sz="2400" dirty="0">
                <a:solidFill>
                  <a:schemeClr val="bg1"/>
                </a:solidFill>
                <a:latin typeface="IBM Plex Sans" panose="020B08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Отсутствует</a:t>
            </a:r>
          </a:p>
          <a:p>
            <a:pPr algn="ctr">
              <a:buClr>
                <a:schemeClr val="lt1"/>
              </a:buClr>
              <a:buSzPts val="3600"/>
            </a:pPr>
            <a:r>
              <a:rPr lang="ru-RU" sz="2400" dirty="0">
                <a:solidFill>
                  <a:schemeClr val="bg1"/>
                </a:solidFill>
                <a:latin typeface="IBM Plex Sans" panose="020B08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сервис для </a:t>
            </a:r>
            <a:r>
              <a:rPr lang="ru-RU" sz="2400" u="sng" dirty="0">
                <a:solidFill>
                  <a:srgbClr val="00FE01"/>
                </a:solidFill>
                <a:latin typeface="IBM Plex Sans" panose="020B08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ПОЛНОГО</a:t>
            </a:r>
            <a:r>
              <a:rPr lang="ru-RU" sz="2400" dirty="0">
                <a:solidFill>
                  <a:schemeClr val="bg1"/>
                </a:solidFill>
                <a:latin typeface="IBM Plex Sans" panose="020B08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проектирования туристической поездки</a:t>
            </a:r>
          </a:p>
          <a:p>
            <a:pPr>
              <a:buClr>
                <a:schemeClr val="lt1"/>
              </a:buClr>
              <a:buSzPts val="3600"/>
            </a:pPr>
            <a:r>
              <a:rPr lang="ru-RU" sz="2400" dirty="0">
                <a:solidFill>
                  <a:schemeClr val="bg1"/>
                </a:solidFill>
                <a:latin typeface="IBM Plex Sans" panose="020B08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endParaRPr lang="en-US" sz="2400" dirty="0">
              <a:solidFill>
                <a:schemeClr val="bg1"/>
              </a:solidFill>
              <a:latin typeface="IBM Plex Sans" panose="020B08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" name="Прямоугольник: один усеченный угол 11">
            <a:extLst>
              <a:ext uri="{FF2B5EF4-FFF2-40B4-BE49-F238E27FC236}">
                <a16:creationId xmlns:a16="http://schemas.microsoft.com/office/drawing/2014/main" id="{80F7C570-7906-6182-BC99-1DF908229F5A}"/>
              </a:ext>
            </a:extLst>
          </p:cNvPr>
          <p:cNvSpPr/>
          <p:nvPr/>
        </p:nvSpPr>
        <p:spPr bwMode="auto">
          <a:xfrm flipH="1">
            <a:off x="1015998" y="3373626"/>
            <a:ext cx="7057131" cy="1009110"/>
          </a:xfrm>
          <a:prstGeom prst="snip1Rect">
            <a:avLst>
              <a:gd name="adj" fmla="val 0"/>
            </a:avLst>
          </a:prstGeom>
          <a:solidFill>
            <a:srgbClr val="672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0;p4">
            <a:extLst>
              <a:ext uri="{FF2B5EF4-FFF2-40B4-BE49-F238E27FC236}">
                <a16:creationId xmlns:a16="http://schemas.microsoft.com/office/drawing/2014/main" id="{089C2D6A-CF4F-1540-3D89-044A6D0A5AD8}"/>
              </a:ext>
            </a:extLst>
          </p:cNvPr>
          <p:cNvSpPr txBox="1"/>
          <p:nvPr/>
        </p:nvSpPr>
        <p:spPr bwMode="auto">
          <a:xfrm>
            <a:off x="1223293" y="3380280"/>
            <a:ext cx="6917837" cy="1009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lt1"/>
              </a:buClr>
              <a:buSzPts val="3600"/>
            </a:pPr>
            <a:r>
              <a:rPr lang="ru-RU" sz="2400" dirty="0">
                <a:solidFill>
                  <a:schemeClr val="bg1"/>
                </a:solidFill>
                <a:latin typeface="IBM Plex Sans" panose="020B08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Требуется много времени</a:t>
            </a:r>
          </a:p>
          <a:p>
            <a:pPr>
              <a:buClr>
                <a:schemeClr val="lt1"/>
              </a:buClr>
              <a:buSzPts val="3600"/>
            </a:pPr>
            <a:endParaRPr lang="ru-RU" sz="300" dirty="0">
              <a:solidFill>
                <a:schemeClr val="bg1"/>
              </a:solidFill>
              <a:latin typeface="IBM Plex Sans" panose="020B08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>
              <a:buClr>
                <a:schemeClr val="lt1"/>
              </a:buClr>
              <a:buSzPts val="3600"/>
            </a:pPr>
            <a:r>
              <a:rPr lang="ru-RU" b="1" dirty="0">
                <a:solidFill>
                  <a:srgbClr val="00FE01"/>
                </a:solidFill>
                <a:latin typeface="IBM Plex Sans" panose="020B0803050203000203" pitchFamily="34" charset="0"/>
                <a:sym typeface="Calibri"/>
              </a:rPr>
              <a:t>До 20 часов </a:t>
            </a:r>
            <a:r>
              <a:rPr lang="ru-RU" sz="1400" b="1" dirty="0">
                <a:solidFill>
                  <a:schemeClr val="bg1"/>
                </a:solidFill>
                <a:latin typeface="IBM Plex Sans Light" panose="020B0403050203000203" pitchFamily="34" charset="0"/>
                <a:sym typeface="Calibri"/>
              </a:rPr>
              <a:t>на самостоятельное планирование поездки</a:t>
            </a:r>
          </a:p>
          <a:p>
            <a:pPr>
              <a:buClr>
                <a:schemeClr val="lt1"/>
              </a:buClr>
              <a:buSzPts val="3600"/>
            </a:pPr>
            <a:r>
              <a:rPr lang="ru-RU" sz="2400" dirty="0">
                <a:solidFill>
                  <a:schemeClr val="bg1"/>
                </a:solidFill>
                <a:latin typeface="IBM Plex Sans" panose="020B08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endParaRPr lang="en-US" sz="2400" dirty="0">
              <a:solidFill>
                <a:schemeClr val="bg1"/>
              </a:solidFill>
              <a:latin typeface="IBM Plex Sans" panose="020B08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" name="Прямоугольник: один усеченный угол 14">
            <a:extLst>
              <a:ext uri="{FF2B5EF4-FFF2-40B4-BE49-F238E27FC236}">
                <a16:creationId xmlns:a16="http://schemas.microsoft.com/office/drawing/2014/main" id="{2764DDAF-5472-134E-B4EB-BB91D456970E}"/>
              </a:ext>
            </a:extLst>
          </p:cNvPr>
          <p:cNvSpPr/>
          <p:nvPr/>
        </p:nvSpPr>
        <p:spPr bwMode="auto">
          <a:xfrm flipH="1" flipV="1">
            <a:off x="1015998" y="4508061"/>
            <a:ext cx="7057131" cy="1009110"/>
          </a:xfrm>
          <a:prstGeom prst="snip1Rect">
            <a:avLst>
              <a:gd name="adj" fmla="val 22699"/>
            </a:avLst>
          </a:prstGeom>
          <a:solidFill>
            <a:srgbClr val="672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Google Shape;30;p4">
            <a:extLst>
              <a:ext uri="{FF2B5EF4-FFF2-40B4-BE49-F238E27FC236}">
                <a16:creationId xmlns:a16="http://schemas.microsoft.com/office/drawing/2014/main" id="{02697B0C-960E-EABA-C30C-A0E5AD13E8D9}"/>
              </a:ext>
            </a:extLst>
          </p:cNvPr>
          <p:cNvSpPr txBox="1"/>
          <p:nvPr/>
        </p:nvSpPr>
        <p:spPr bwMode="auto">
          <a:xfrm>
            <a:off x="1223293" y="4514715"/>
            <a:ext cx="6917837" cy="1189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lt1"/>
              </a:buClr>
              <a:buSzPts val="3600"/>
            </a:pPr>
            <a:r>
              <a:rPr lang="ru-RU" sz="2400" dirty="0">
                <a:solidFill>
                  <a:schemeClr val="bg1"/>
                </a:solidFill>
                <a:latin typeface="IBM Plex Sans" panose="020B08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Нет планировщика бюджета</a:t>
            </a:r>
          </a:p>
          <a:p>
            <a:pPr>
              <a:buClr>
                <a:schemeClr val="lt1"/>
              </a:buClr>
              <a:buSzPts val="3600"/>
            </a:pPr>
            <a:endParaRPr lang="ru-RU" sz="300" dirty="0">
              <a:solidFill>
                <a:schemeClr val="bg1"/>
              </a:solidFill>
              <a:latin typeface="IBM Plex Sans" panose="020B08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>
              <a:buClr>
                <a:schemeClr val="lt1"/>
              </a:buClr>
              <a:buSzPts val="3600"/>
            </a:pPr>
            <a:r>
              <a:rPr lang="ru-RU" b="1" dirty="0">
                <a:solidFill>
                  <a:srgbClr val="00FE01"/>
                </a:solidFill>
                <a:latin typeface="IBM Plex Sans" panose="020B0803050203000203" pitchFamily="34" charset="0"/>
                <a:sym typeface="Calibri"/>
              </a:rPr>
              <a:t>До 25% </a:t>
            </a:r>
            <a:r>
              <a:rPr lang="ru-RU" sz="1400" b="1" dirty="0">
                <a:solidFill>
                  <a:schemeClr val="bg1"/>
                </a:solidFill>
                <a:latin typeface="IBM Plex Sans Light" panose="020B0403050203000203" pitchFamily="34" charset="0"/>
                <a:sym typeface="Calibri"/>
              </a:rPr>
              <a:t>непредвиденных расходов от запланированного бюджета</a:t>
            </a:r>
          </a:p>
          <a:p>
            <a:pPr>
              <a:buClr>
                <a:schemeClr val="lt1"/>
              </a:buClr>
              <a:buSzPts val="3600"/>
            </a:pPr>
            <a:r>
              <a:rPr lang="ru-RU" sz="2400" dirty="0">
                <a:solidFill>
                  <a:schemeClr val="bg1"/>
                </a:solidFill>
                <a:latin typeface="IBM Plex Sans" panose="020B08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endParaRPr lang="en-US" sz="2400" dirty="0">
              <a:solidFill>
                <a:schemeClr val="bg1"/>
              </a:solidFill>
              <a:latin typeface="IBM Plex Sans" panose="020B08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7" name="Google Shape;30;p4">
            <a:extLst>
              <a:ext uri="{FF2B5EF4-FFF2-40B4-BE49-F238E27FC236}">
                <a16:creationId xmlns:a16="http://schemas.microsoft.com/office/drawing/2014/main" id="{EB62674C-58C9-82FB-3338-DBC5485B04C4}"/>
              </a:ext>
            </a:extLst>
          </p:cNvPr>
          <p:cNvSpPr txBox="1"/>
          <p:nvPr/>
        </p:nvSpPr>
        <p:spPr bwMode="auto">
          <a:xfrm>
            <a:off x="1015998" y="1157196"/>
            <a:ext cx="1004968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lt1"/>
              </a:buClr>
              <a:buSzPts val="3600"/>
            </a:pPr>
            <a:r>
              <a:rPr lang="ru-RU" sz="3270" b="1" dirty="0">
                <a:solidFill>
                  <a:srgbClr val="FFFFFF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Планировать</a:t>
            </a:r>
            <a:r>
              <a:rPr lang="ru-RU" sz="327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туристическую поездку – сложно!</a:t>
            </a:r>
            <a:endParaRPr lang="en-US" sz="3270" b="1" dirty="0">
              <a:solidFill>
                <a:schemeClr val="bg1"/>
              </a:solidFill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4837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7DC3631-DDF8-5DD9-4BC3-BC60E48AE0CA}"/>
              </a:ext>
            </a:extLst>
          </p:cNvPr>
          <p:cNvSpPr txBox="1">
            <a:spLocks/>
          </p:cNvSpPr>
          <p:nvPr/>
        </p:nvSpPr>
        <p:spPr>
          <a:xfrm>
            <a:off x="112294" y="88920"/>
            <a:ext cx="9044250" cy="7487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  03</a:t>
            </a:r>
            <a:r>
              <a:rPr lang="en-US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/</a:t>
            </a: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Продукт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AD25555-561C-2BC2-B7BA-A0B7C72ADAF6}"/>
              </a:ext>
            </a:extLst>
          </p:cNvPr>
          <p:cNvSpPr/>
          <p:nvPr/>
        </p:nvSpPr>
        <p:spPr bwMode="auto">
          <a:xfrm>
            <a:off x="0" y="88920"/>
            <a:ext cx="212658" cy="748719"/>
          </a:xfrm>
          <a:prstGeom prst="rect">
            <a:avLst/>
          </a:prstGeom>
          <a:solidFill>
            <a:srgbClr val="AB1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B61087-E5DB-E3FA-A815-3842576E2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71227" y="-3991"/>
            <a:ext cx="2728686" cy="975253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8D8411FB-1BE1-0143-B291-A0713FCF8727}"/>
              </a:ext>
            </a:extLst>
          </p:cNvPr>
          <p:cNvSpPr/>
          <p:nvPr/>
        </p:nvSpPr>
        <p:spPr>
          <a:xfrm>
            <a:off x="10470657" y="1238119"/>
            <a:ext cx="1529256" cy="15292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3C432F4D-4559-DC64-0125-EF99AA862FF1}"/>
              </a:ext>
            </a:extLst>
          </p:cNvPr>
          <p:cNvSpPr/>
          <p:nvPr/>
        </p:nvSpPr>
        <p:spPr bwMode="auto">
          <a:xfrm>
            <a:off x="10470657" y="4989629"/>
            <a:ext cx="1529256" cy="15292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099661A9-4C93-3476-30C0-3DD44872D0D3}"/>
              </a:ext>
            </a:extLst>
          </p:cNvPr>
          <p:cNvSpPr/>
          <p:nvPr/>
        </p:nvSpPr>
        <p:spPr bwMode="auto">
          <a:xfrm>
            <a:off x="7627288" y="4989629"/>
            <a:ext cx="1529256" cy="15292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ABC1CA2-1ACE-4507-49A1-4FAA78F3E623}"/>
              </a:ext>
            </a:extLst>
          </p:cNvPr>
          <p:cNvSpPr/>
          <p:nvPr/>
        </p:nvSpPr>
        <p:spPr bwMode="auto">
          <a:xfrm>
            <a:off x="7627288" y="1238119"/>
            <a:ext cx="1529256" cy="15292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A0B9E98-4BAE-2345-C06E-8360F4EF6415}"/>
              </a:ext>
            </a:extLst>
          </p:cNvPr>
          <p:cNvSpPr/>
          <p:nvPr/>
        </p:nvSpPr>
        <p:spPr>
          <a:xfrm>
            <a:off x="7627288" y="1606769"/>
            <a:ext cx="1048407" cy="3800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46FEB87-67F6-ECE0-D7D0-0CE531949BA5}"/>
              </a:ext>
            </a:extLst>
          </p:cNvPr>
          <p:cNvSpPr/>
          <p:nvPr/>
        </p:nvSpPr>
        <p:spPr bwMode="auto">
          <a:xfrm>
            <a:off x="10951506" y="1606768"/>
            <a:ext cx="1048407" cy="3800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0D858BD-CCD3-2BF0-5A0C-13B158EB8CCB}"/>
              </a:ext>
            </a:extLst>
          </p:cNvPr>
          <p:cNvSpPr/>
          <p:nvPr/>
        </p:nvSpPr>
        <p:spPr bwMode="auto">
          <a:xfrm rot="5400000">
            <a:off x="9398601" y="4094280"/>
            <a:ext cx="1048407" cy="3800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1CFE776-9796-F181-4373-D30305D66430}"/>
              </a:ext>
            </a:extLst>
          </p:cNvPr>
          <p:cNvSpPr/>
          <p:nvPr/>
        </p:nvSpPr>
        <p:spPr bwMode="auto">
          <a:xfrm rot="5400000">
            <a:off x="7556926" y="1595864"/>
            <a:ext cx="4516296" cy="3800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CF85D1-895C-FE29-F95B-013DFDA8CF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288" y="1606769"/>
            <a:ext cx="4369676" cy="4369676"/>
          </a:xfrm>
          <a:prstGeom prst="rect">
            <a:avLst/>
          </a:prstGeom>
        </p:spPr>
      </p:pic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C1ABE9DC-F537-DFEB-0FC5-58A84C94FD1A}"/>
              </a:ext>
            </a:extLst>
          </p:cNvPr>
          <p:cNvSpPr/>
          <p:nvPr/>
        </p:nvSpPr>
        <p:spPr bwMode="auto">
          <a:xfrm>
            <a:off x="5936554" y="1238119"/>
            <a:ext cx="1529256" cy="15292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2C053567-6309-497A-DEDC-5BAEF207788A}"/>
              </a:ext>
            </a:extLst>
          </p:cNvPr>
          <p:cNvSpPr/>
          <p:nvPr/>
        </p:nvSpPr>
        <p:spPr bwMode="auto">
          <a:xfrm>
            <a:off x="367066" y="1238117"/>
            <a:ext cx="1529256" cy="15292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CCD4E733-90F1-F80E-16F6-70A89FB1B79B}"/>
              </a:ext>
            </a:extLst>
          </p:cNvPr>
          <p:cNvSpPr/>
          <p:nvPr/>
        </p:nvSpPr>
        <p:spPr bwMode="auto">
          <a:xfrm>
            <a:off x="367066" y="2944866"/>
            <a:ext cx="1529256" cy="15292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038DAEBD-C388-66CD-6D9F-C6B9F1FF1D05}"/>
              </a:ext>
            </a:extLst>
          </p:cNvPr>
          <p:cNvSpPr/>
          <p:nvPr/>
        </p:nvSpPr>
        <p:spPr bwMode="auto">
          <a:xfrm>
            <a:off x="527747" y="1238117"/>
            <a:ext cx="6338135" cy="15292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Google Shape;30;p4">
            <a:extLst>
              <a:ext uri="{FF2B5EF4-FFF2-40B4-BE49-F238E27FC236}">
                <a16:creationId xmlns:a16="http://schemas.microsoft.com/office/drawing/2014/main" id="{573C52A8-4A8E-0C9C-9467-07937B1F3FD3}"/>
              </a:ext>
            </a:extLst>
          </p:cNvPr>
          <p:cNvSpPr txBox="1"/>
          <p:nvPr/>
        </p:nvSpPr>
        <p:spPr bwMode="auto">
          <a:xfrm>
            <a:off x="533400" y="1238117"/>
            <a:ext cx="6809451" cy="1529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chemeClr val="lt1"/>
              </a:buClr>
              <a:buSzPts val="3600"/>
            </a:pPr>
            <a:r>
              <a:rPr lang="ru-RU" sz="2000" dirty="0"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Местечко – это сервис для планирования путешествий со встроенным конструктором для создания оптимальных туристических маршрутов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60576B52-5799-B2B6-E3B9-78BCF8851B59}"/>
              </a:ext>
            </a:extLst>
          </p:cNvPr>
          <p:cNvSpPr/>
          <p:nvPr/>
        </p:nvSpPr>
        <p:spPr bwMode="auto">
          <a:xfrm>
            <a:off x="5936554" y="2944866"/>
            <a:ext cx="1529256" cy="15292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BA09C8A4-B1AD-D954-122F-FED07B287A8A}"/>
              </a:ext>
            </a:extLst>
          </p:cNvPr>
          <p:cNvSpPr/>
          <p:nvPr/>
        </p:nvSpPr>
        <p:spPr bwMode="auto">
          <a:xfrm>
            <a:off x="5936554" y="4989629"/>
            <a:ext cx="1529256" cy="15292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FE035AC7-CC2A-668B-8709-DAA7545CA984}"/>
              </a:ext>
            </a:extLst>
          </p:cNvPr>
          <p:cNvSpPr/>
          <p:nvPr/>
        </p:nvSpPr>
        <p:spPr bwMode="auto">
          <a:xfrm>
            <a:off x="367066" y="4989629"/>
            <a:ext cx="1529256" cy="15292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2AEE840C-C1BF-7775-7F21-9757574F06B9}"/>
              </a:ext>
            </a:extLst>
          </p:cNvPr>
          <p:cNvSpPr/>
          <p:nvPr/>
        </p:nvSpPr>
        <p:spPr>
          <a:xfrm>
            <a:off x="367066" y="3791607"/>
            <a:ext cx="7098744" cy="1529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362895D4-D263-5A80-9A57-3EBC46E22546}"/>
              </a:ext>
            </a:extLst>
          </p:cNvPr>
          <p:cNvSpPr/>
          <p:nvPr/>
        </p:nvSpPr>
        <p:spPr bwMode="auto">
          <a:xfrm>
            <a:off x="1553143" y="4989629"/>
            <a:ext cx="4936239" cy="1529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F579049-FB1B-3352-863E-688E84017896}"/>
              </a:ext>
            </a:extLst>
          </p:cNvPr>
          <p:cNvSpPr/>
          <p:nvPr/>
        </p:nvSpPr>
        <p:spPr bwMode="auto">
          <a:xfrm>
            <a:off x="1553143" y="2944866"/>
            <a:ext cx="4936239" cy="1529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Google Shape;30;p4">
            <a:extLst>
              <a:ext uri="{FF2B5EF4-FFF2-40B4-BE49-F238E27FC236}">
                <a16:creationId xmlns:a16="http://schemas.microsoft.com/office/drawing/2014/main" id="{0AD3E8FA-F28D-3D43-9434-FBB515306ED0}"/>
              </a:ext>
            </a:extLst>
          </p:cNvPr>
          <p:cNvSpPr txBox="1"/>
          <p:nvPr/>
        </p:nvSpPr>
        <p:spPr bwMode="auto">
          <a:xfrm>
            <a:off x="614139" y="2944863"/>
            <a:ext cx="6809451" cy="357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chemeClr val="lt1"/>
              </a:buClr>
              <a:buSzPts val="3600"/>
            </a:pPr>
            <a:r>
              <a:rPr lang="ru-RU" sz="2400" dirty="0"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Учитываем все необходимые требования для идеальной поездки пользователя:</a:t>
            </a:r>
          </a:p>
          <a:p>
            <a:pPr>
              <a:buClr>
                <a:schemeClr val="lt1"/>
              </a:buClr>
              <a:buSzPts val="3600"/>
            </a:pPr>
            <a:endParaRPr lang="ru-RU" sz="2000" dirty="0"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>
              <a:buClr>
                <a:schemeClr val="lt1"/>
              </a:buClr>
              <a:buSzPts val="3600"/>
            </a:pPr>
            <a:endParaRPr lang="ru-RU" sz="1600" dirty="0"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42900" indent="-342900"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r>
              <a:rPr lang="ru-RU" sz="2000" dirty="0"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Оптимальный туристический маршрут</a:t>
            </a:r>
          </a:p>
          <a:p>
            <a:pPr marL="342900" indent="-342900"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endParaRPr lang="ru-RU" sz="2000" dirty="0"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42900" indent="-342900"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r>
              <a:rPr lang="ru-RU" sz="2000" dirty="0"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Подбор подходящей гостиницы</a:t>
            </a:r>
          </a:p>
          <a:p>
            <a:pPr marL="342900" indent="-342900"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endParaRPr lang="ru-RU" sz="2000" dirty="0"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42900" indent="-342900">
              <a:buClr>
                <a:schemeClr val="lt1"/>
              </a:buClr>
              <a:buSzPts val="3600"/>
              <a:buFont typeface="Arial" panose="020B0604020202020204" pitchFamily="34" charset="0"/>
              <a:buChar char="•"/>
            </a:pPr>
            <a:r>
              <a:rPr lang="ru-RU" sz="2000" dirty="0"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Вся информация о составленном туре </a:t>
            </a:r>
          </a:p>
        </p:txBody>
      </p:sp>
      <p:sp>
        <p:nvSpPr>
          <p:cNvPr id="36" name="Google Shape;30;p4">
            <a:extLst>
              <a:ext uri="{FF2B5EF4-FFF2-40B4-BE49-F238E27FC236}">
                <a16:creationId xmlns:a16="http://schemas.microsoft.com/office/drawing/2014/main" id="{866DBA09-7459-F060-B8E4-CCE8AF69328A}"/>
              </a:ext>
            </a:extLst>
          </p:cNvPr>
          <p:cNvSpPr txBox="1"/>
          <p:nvPr/>
        </p:nvSpPr>
        <p:spPr bwMode="auto">
          <a:xfrm>
            <a:off x="533400" y="213887"/>
            <a:ext cx="6809451" cy="357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chemeClr val="lt1"/>
              </a:buClr>
              <a:buSzPts val="3600"/>
            </a:pPr>
            <a:r>
              <a:rPr lang="ru-RU" sz="2000" dirty="0"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Местечко – это сервис для планирования путешествий со встроенным конструктором для создания оптимальных туристических маршрутов</a:t>
            </a: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A5F56D90-63F0-F99D-8F63-6B9168ACBE31}"/>
              </a:ext>
            </a:extLst>
          </p:cNvPr>
          <p:cNvSpPr/>
          <p:nvPr/>
        </p:nvSpPr>
        <p:spPr>
          <a:xfrm>
            <a:off x="781747" y="4762746"/>
            <a:ext cx="107332" cy="10733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102C82DB-35CE-63F3-4489-5614DFD52EED}"/>
              </a:ext>
            </a:extLst>
          </p:cNvPr>
          <p:cNvSpPr/>
          <p:nvPr/>
        </p:nvSpPr>
        <p:spPr bwMode="auto">
          <a:xfrm>
            <a:off x="781747" y="5363146"/>
            <a:ext cx="107332" cy="10733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7DA1655B-3CC2-FF7D-182C-163F7AFECDAC}"/>
              </a:ext>
            </a:extLst>
          </p:cNvPr>
          <p:cNvSpPr/>
          <p:nvPr/>
        </p:nvSpPr>
        <p:spPr bwMode="auto">
          <a:xfrm>
            <a:off x="781747" y="5985232"/>
            <a:ext cx="107332" cy="10733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451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7DC3631-DDF8-5DD9-4BC3-BC60E48AE0CA}"/>
              </a:ext>
            </a:extLst>
          </p:cNvPr>
          <p:cNvSpPr txBox="1">
            <a:spLocks/>
          </p:cNvSpPr>
          <p:nvPr/>
        </p:nvSpPr>
        <p:spPr>
          <a:xfrm>
            <a:off x="112294" y="88920"/>
            <a:ext cx="9044250" cy="7487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  04</a:t>
            </a:r>
            <a:r>
              <a:rPr lang="en-US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/</a:t>
            </a: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Технология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AD25555-561C-2BC2-B7BA-A0B7C72ADAF6}"/>
              </a:ext>
            </a:extLst>
          </p:cNvPr>
          <p:cNvSpPr/>
          <p:nvPr/>
        </p:nvSpPr>
        <p:spPr bwMode="auto">
          <a:xfrm>
            <a:off x="0" y="88920"/>
            <a:ext cx="212658" cy="748719"/>
          </a:xfrm>
          <a:prstGeom prst="rect">
            <a:avLst/>
          </a:prstGeom>
          <a:solidFill>
            <a:srgbClr val="AB1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B61087-E5DB-E3FA-A815-3842576E2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71227" y="-3991"/>
            <a:ext cx="2728686" cy="9752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5646F03-DD66-AAC3-00C5-7E3FBFE67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4297" y="2078534"/>
            <a:ext cx="7348912" cy="44705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982C00C-B0C7-B2CB-53E1-CD1D4EB8F5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761" y="2515749"/>
            <a:ext cx="2069270" cy="4123885"/>
          </a:xfrm>
          <a:prstGeom prst="rect">
            <a:avLst/>
          </a:prstGeom>
        </p:spPr>
      </p:pic>
      <p:sp>
        <p:nvSpPr>
          <p:cNvPr id="2" name="CuadroTexto 7">
            <a:extLst>
              <a:ext uri="{FF2B5EF4-FFF2-40B4-BE49-F238E27FC236}">
                <a16:creationId xmlns:a16="http://schemas.microsoft.com/office/drawing/2014/main" id="{2FCA971D-41DA-7D1F-AD1A-3722D39CF8BC}"/>
              </a:ext>
            </a:extLst>
          </p:cNvPr>
          <p:cNvSpPr txBox="1"/>
          <p:nvPr/>
        </p:nvSpPr>
        <p:spPr>
          <a:xfrm>
            <a:off x="451262" y="1416864"/>
            <a:ext cx="607100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Как это работает</a:t>
            </a:r>
          </a:p>
          <a:p>
            <a:endParaRPr lang="ru-RU" sz="2000" b="1" dirty="0">
              <a:solidFill>
                <a:schemeClr val="bg1"/>
              </a:solidFill>
              <a:latin typeface="IBM Plex Sans" panose="020B050305020300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indent="-1800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Требования к достопримечательностям</a:t>
            </a:r>
            <a:endParaRPr lang="en-US" sz="2000" dirty="0">
              <a:solidFill>
                <a:schemeClr val="bg1"/>
              </a:solidFill>
              <a:latin typeface="IBM Plex Sans" panose="020B050305020300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indent="-1800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Требования к гостинице</a:t>
            </a:r>
          </a:p>
          <a:p>
            <a:pPr indent="-1800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Бюджет на всю поездку</a:t>
            </a:r>
          </a:p>
          <a:p>
            <a:pPr indent="-1800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Продолжительность поездки</a:t>
            </a:r>
          </a:p>
          <a:p>
            <a:pPr indent="-1800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Временное ограничение на посещение мест</a:t>
            </a:r>
          </a:p>
        </p:txBody>
      </p:sp>
    </p:spTree>
    <p:extLst>
      <p:ext uri="{BB962C8B-B14F-4D97-AF65-F5344CB8AC3E}">
        <p14:creationId xmlns:p14="http://schemas.microsoft.com/office/powerpoint/2010/main" val="279559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7DC3631-DDF8-5DD9-4BC3-BC60E48AE0CA}"/>
              </a:ext>
            </a:extLst>
          </p:cNvPr>
          <p:cNvSpPr txBox="1">
            <a:spLocks/>
          </p:cNvSpPr>
          <p:nvPr/>
        </p:nvSpPr>
        <p:spPr>
          <a:xfrm>
            <a:off x="112294" y="88920"/>
            <a:ext cx="9044250" cy="7487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  0</a:t>
            </a:r>
            <a:r>
              <a:rPr lang="en-US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5 /</a:t>
            </a: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Рынок в России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E6D4AE4B-1596-44D5-40CD-5AFF59E5C8CB}"/>
              </a:ext>
            </a:extLst>
          </p:cNvPr>
          <p:cNvGrpSpPr/>
          <p:nvPr/>
        </p:nvGrpSpPr>
        <p:grpSpPr>
          <a:xfrm>
            <a:off x="-562293" y="726077"/>
            <a:ext cx="5539232" cy="5539232"/>
            <a:chOff x="173257" y="1029004"/>
            <a:chExt cx="4938330" cy="4938332"/>
          </a:xfrm>
          <a:solidFill>
            <a:srgbClr val="FFC000"/>
          </a:solidFill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7F6F711F-365B-CBD5-BA4C-802A2ABCF92F}"/>
                </a:ext>
              </a:extLst>
            </p:cNvPr>
            <p:cNvSpPr/>
            <p:nvPr/>
          </p:nvSpPr>
          <p:spPr bwMode="auto">
            <a:xfrm>
              <a:off x="173257" y="1029004"/>
              <a:ext cx="4938330" cy="4938332"/>
            </a:xfrm>
            <a:prstGeom prst="ellipse">
              <a:avLst/>
            </a:prstGeom>
            <a:solidFill>
              <a:srgbClr val="484895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IBM Plex Sans" panose="020B0503050203000203" pitchFamily="34" charset="0"/>
              </a:endParaRPr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EA8277E0-627B-C258-2682-54C5C06CDB1F}"/>
                </a:ext>
              </a:extLst>
            </p:cNvPr>
            <p:cNvSpPr/>
            <p:nvPr/>
          </p:nvSpPr>
          <p:spPr bwMode="auto">
            <a:xfrm>
              <a:off x="985100" y="2522605"/>
              <a:ext cx="3314642" cy="3314642"/>
            </a:xfrm>
            <a:prstGeom prst="ellipse">
              <a:avLst/>
            </a:prstGeom>
            <a:solidFill>
              <a:srgbClr val="6968D3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IBM Plex Sans" panose="020B0503050203000203" pitchFamily="34" charset="0"/>
              </a:endParaRPr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34C57CB8-519D-7BF9-930E-9FB778F7E90A}"/>
                </a:ext>
              </a:extLst>
            </p:cNvPr>
            <p:cNvSpPr/>
            <p:nvPr/>
          </p:nvSpPr>
          <p:spPr bwMode="auto">
            <a:xfrm>
              <a:off x="1922421" y="4241394"/>
              <a:ext cx="1440000" cy="1440000"/>
            </a:xfrm>
            <a:prstGeom prst="ellipse">
              <a:avLst/>
            </a:prstGeom>
            <a:solidFill>
              <a:srgbClr val="9795FF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IBM Plex Sans" panose="020B0503050203000203" pitchFamily="34" charset="0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B6727F0-AE80-C199-80A8-A0E3E6207B19}"/>
                </a:ext>
              </a:extLst>
            </p:cNvPr>
            <p:cNvSpPr/>
            <p:nvPr/>
          </p:nvSpPr>
          <p:spPr>
            <a:xfrm>
              <a:off x="2011800" y="1040177"/>
              <a:ext cx="1261242" cy="14824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FFFFFF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TAM</a:t>
              </a:r>
              <a:endParaRPr lang="ru-RU" sz="4000" b="1" dirty="0">
                <a:solidFill>
                  <a:srgbClr val="FFFFFF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E9BF842-E700-7D10-6C49-1C565AEAA783}"/>
                </a:ext>
              </a:extLst>
            </p:cNvPr>
            <p:cNvSpPr/>
            <p:nvPr/>
          </p:nvSpPr>
          <p:spPr bwMode="auto">
            <a:xfrm>
              <a:off x="2011800" y="2522604"/>
              <a:ext cx="1261242" cy="1729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FFFFFF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SAM</a:t>
              </a:r>
              <a:endParaRPr lang="ru-RU" sz="4000" b="1" dirty="0">
                <a:solidFill>
                  <a:srgbClr val="FFFFFF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B9B71AFB-71E6-F12B-B414-4F8643BAE1FD}"/>
                </a:ext>
              </a:extLst>
            </p:cNvPr>
            <p:cNvSpPr/>
            <p:nvPr/>
          </p:nvSpPr>
          <p:spPr bwMode="auto">
            <a:xfrm>
              <a:off x="2011800" y="4251684"/>
              <a:ext cx="1261242" cy="14297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FFFFFF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SOM</a:t>
              </a:r>
              <a:endParaRPr lang="ru-RU" sz="4000" b="1" dirty="0">
                <a:solidFill>
                  <a:srgbClr val="FFFFFF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Google Shape;30;p4">
            <a:extLst>
              <a:ext uri="{FF2B5EF4-FFF2-40B4-BE49-F238E27FC236}">
                <a16:creationId xmlns:a16="http://schemas.microsoft.com/office/drawing/2014/main" id="{55B9C1A3-5DFF-E209-366E-CEA46F4C6531}"/>
              </a:ext>
            </a:extLst>
          </p:cNvPr>
          <p:cNvSpPr txBox="1"/>
          <p:nvPr/>
        </p:nvSpPr>
        <p:spPr bwMode="auto">
          <a:xfrm>
            <a:off x="592100" y="6254372"/>
            <a:ext cx="3230442" cy="52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buClr>
                <a:schemeClr val="lt1"/>
              </a:buClr>
              <a:buSzPts val="3600"/>
            </a:pPr>
            <a:r>
              <a:rPr lang="en-US" sz="2800" b="1" dirty="0">
                <a:solidFill>
                  <a:srgbClr val="FFFFFF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CAGR </a:t>
            </a:r>
            <a:r>
              <a:rPr lang="en-US" sz="28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-</a:t>
            </a:r>
            <a:r>
              <a:rPr lang="en-US" sz="2800" b="1" dirty="0">
                <a:solidFill>
                  <a:srgbClr val="FFFFFF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2800" b="1" dirty="0">
                <a:solidFill>
                  <a:srgbClr val="00FE0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9.7%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0F621C2-AB5F-919D-A801-ADC59BACB824}"/>
              </a:ext>
            </a:extLst>
          </p:cNvPr>
          <p:cNvSpPr/>
          <p:nvPr/>
        </p:nvSpPr>
        <p:spPr bwMode="auto">
          <a:xfrm>
            <a:off x="0" y="88920"/>
            <a:ext cx="212658" cy="748719"/>
          </a:xfrm>
          <a:prstGeom prst="rect">
            <a:avLst/>
          </a:prstGeom>
          <a:solidFill>
            <a:srgbClr val="E56F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EB2CC6E-0493-13D5-1CF4-667408970710}"/>
              </a:ext>
            </a:extLst>
          </p:cNvPr>
          <p:cNvGrpSpPr/>
          <p:nvPr/>
        </p:nvGrpSpPr>
        <p:grpSpPr>
          <a:xfrm>
            <a:off x="5389068" y="1300247"/>
            <a:ext cx="6657549" cy="4863466"/>
            <a:chOff x="5342363" y="1009740"/>
            <a:chExt cx="6657549" cy="4863466"/>
          </a:xfrm>
        </p:grpSpPr>
        <p:sp>
          <p:nvSpPr>
            <p:cNvPr id="8" name="Google Shape;30;p4">
              <a:extLst>
                <a:ext uri="{FF2B5EF4-FFF2-40B4-BE49-F238E27FC236}">
                  <a16:creationId xmlns:a16="http://schemas.microsoft.com/office/drawing/2014/main" id="{E307B9BB-FD68-A3E0-187D-12F3931ABE83}"/>
                </a:ext>
              </a:extLst>
            </p:cNvPr>
            <p:cNvSpPr txBox="1"/>
            <p:nvPr/>
          </p:nvSpPr>
          <p:spPr bwMode="auto">
            <a:xfrm>
              <a:off x="5342363" y="2597407"/>
              <a:ext cx="6610845" cy="19113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>
                <a:buClr>
                  <a:schemeClr val="lt1"/>
                </a:buClr>
                <a:buSzPts val="3600"/>
              </a:pPr>
              <a:r>
                <a:rPr lang="ru-RU" sz="2800" b="1" dirty="0">
                  <a:solidFill>
                    <a:srgbClr val="6868D4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₽ 43.2 </a:t>
              </a:r>
              <a:r>
                <a:rPr lang="en-US" sz="2800" b="1" dirty="0">
                  <a:solidFill>
                    <a:srgbClr val="6868D4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B</a:t>
              </a:r>
              <a:r>
                <a:rPr lang="ru-RU" sz="2800" b="1" dirty="0">
                  <a:solidFill>
                    <a:srgbClr val="6868D4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 </a:t>
              </a:r>
            </a:p>
            <a:p>
              <a:pPr>
                <a:buClr>
                  <a:schemeClr val="lt1"/>
                </a:buClr>
                <a:buSzPts val="3600"/>
              </a:pPr>
              <a:r>
                <a:rPr lang="ru-RU" sz="2000" dirty="0">
                  <a:solidFill>
                    <a:schemeClr val="bg1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Онлайн-тревел агентства и турфирмы, осуществляющие экскурсионную деятельность</a:t>
              </a:r>
            </a:p>
            <a:p>
              <a:pPr>
                <a:buClr>
                  <a:schemeClr val="lt1"/>
                </a:buClr>
                <a:buSzPts val="3600"/>
                <a:defRPr/>
              </a:pPr>
              <a:r>
                <a:rPr lang="en-US" sz="1050" dirty="0">
                  <a:solidFill>
                    <a:srgbClr val="3C4A64"/>
                  </a:solidFill>
                  <a:latin typeface="IBM Plex Sans" panose="020B0503050203000203" pitchFamily="34" charset="0"/>
                  <a:ea typeface="Roboto"/>
                  <a:cs typeface="Arial" panose="020B0604020202020204" pitchFamily="34" charset="0"/>
                  <a:sym typeface="Calibri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https://telecomdaily.ru/news/2023/12/27/iaa-telecomdaily-rossiyskie-onlayn-servisy-pozvolyayut-sekonomit-do-20-50-pri-bronirovanii-otelya</a:t>
              </a:r>
              <a:endParaRPr lang="ru-RU" sz="1050" dirty="0">
                <a:solidFill>
                  <a:srgbClr val="3C4A64"/>
                </a:solidFill>
                <a:latin typeface="IBM Plex Sans" panose="020B0503050203000203" pitchFamily="34" charset="0"/>
                <a:ea typeface="Roboto"/>
                <a:cs typeface="Arial" panose="020B0604020202020204" pitchFamily="34" charset="0"/>
                <a:sym typeface="Calibri"/>
              </a:endParaRPr>
            </a:p>
            <a:p>
              <a:pPr>
                <a:buClr>
                  <a:schemeClr val="lt1"/>
                </a:buClr>
                <a:buSzPts val="3600"/>
                <a:defRPr/>
              </a:pPr>
              <a:r>
                <a:rPr lang="en-US" sz="1050" dirty="0">
                  <a:solidFill>
                    <a:srgbClr val="3C4A64"/>
                  </a:solidFill>
                  <a:latin typeface="IBM Plex Sans" panose="020B0503050203000203" pitchFamily="34" charset="0"/>
                  <a:ea typeface="Roboto"/>
                  <a:cs typeface="Arial" panose="020B0604020202020204" pitchFamily="34" charset="0"/>
                  <a:sym typeface="Calibri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https://shoppers.media/articles/14699_doliu-bookingcom-v-rossii-podelili-onlain-agregatory-i-priamye-bronirovaniia</a:t>
              </a:r>
              <a:r>
                <a:rPr lang="ru-RU" sz="1050" dirty="0">
                  <a:solidFill>
                    <a:srgbClr val="3C4A64"/>
                  </a:solidFill>
                  <a:latin typeface="IBM Plex Sans" panose="020B0503050203000203" pitchFamily="34" charset="0"/>
                  <a:ea typeface="Roboto"/>
                  <a:cs typeface="Arial" panose="020B0604020202020204" pitchFamily="34" charset="0"/>
                  <a:sym typeface="Calibri"/>
                </a:rPr>
                <a:t> </a:t>
              </a:r>
            </a:p>
            <a:p>
              <a:pPr>
                <a:buClr>
                  <a:schemeClr val="lt1"/>
                </a:buClr>
                <a:buSzPts val="3600"/>
                <a:defRPr/>
              </a:pPr>
              <a:endParaRPr lang="ru-RU" sz="1200" dirty="0">
                <a:solidFill>
                  <a:srgbClr val="3C4A64"/>
                </a:solidFill>
                <a:latin typeface="IBM Plex Sans" panose="020B0503050203000203" pitchFamily="34" charset="0"/>
                <a:ea typeface="Roboto"/>
                <a:cs typeface="Arial" panose="020B0604020202020204" pitchFamily="34" charset="0"/>
                <a:sym typeface="Calibri"/>
              </a:endParaRPr>
            </a:p>
            <a:p>
              <a:pPr algn="r">
                <a:buClr>
                  <a:schemeClr val="lt1"/>
                </a:buClr>
                <a:buSzPts val="3600"/>
                <a:defRPr/>
              </a:pPr>
              <a:endParaRPr lang="ru-RU" sz="1200" dirty="0">
                <a:solidFill>
                  <a:schemeClr val="tx2"/>
                </a:solidFill>
                <a:latin typeface="IBM Plex Sans" panose="020B0503050203000203" pitchFamily="34" charset="0"/>
                <a:ea typeface="Roboto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2" name="Google Shape;30;p4">
              <a:extLst>
                <a:ext uri="{FF2B5EF4-FFF2-40B4-BE49-F238E27FC236}">
                  <a16:creationId xmlns:a16="http://schemas.microsoft.com/office/drawing/2014/main" id="{C100279D-8E0A-331D-E962-E1C51106EB41}"/>
                </a:ext>
              </a:extLst>
            </p:cNvPr>
            <p:cNvSpPr txBox="1"/>
            <p:nvPr/>
          </p:nvSpPr>
          <p:spPr bwMode="auto">
            <a:xfrm>
              <a:off x="5342363" y="1009740"/>
              <a:ext cx="6657549" cy="1587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>
                <a:buClr>
                  <a:schemeClr val="lt1"/>
                </a:buClr>
                <a:buSzPts val="3600"/>
              </a:pPr>
              <a:r>
                <a:rPr lang="ru-RU" sz="2800" b="1" dirty="0">
                  <a:solidFill>
                    <a:srgbClr val="484895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₽ 285.6 </a:t>
              </a:r>
              <a:r>
                <a:rPr lang="en-US" sz="2800" b="1" dirty="0">
                  <a:solidFill>
                    <a:srgbClr val="484895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B</a:t>
              </a:r>
              <a:r>
                <a:rPr lang="ru-RU" sz="2800" b="1" dirty="0">
                  <a:solidFill>
                    <a:srgbClr val="484895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 </a:t>
              </a:r>
            </a:p>
            <a:p>
              <a:pPr>
                <a:buClr>
                  <a:schemeClr val="lt1"/>
                </a:buClr>
                <a:buSzPts val="3600"/>
              </a:pPr>
              <a:r>
                <a:rPr lang="ru-RU" sz="2000" dirty="0">
                  <a:solidFill>
                    <a:schemeClr val="bg1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Услуги турагентств и туроператоров</a:t>
              </a:r>
              <a:br>
                <a:rPr lang="en-US" sz="2000" dirty="0">
                  <a:solidFill>
                    <a:schemeClr val="bg1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</a:br>
              <a:r>
                <a:rPr lang="ru-RU" sz="2000" dirty="0">
                  <a:solidFill>
                    <a:schemeClr val="bg1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+ Агрегаторы бронирования</a:t>
              </a:r>
            </a:p>
            <a:p>
              <a:pPr>
                <a:buClr>
                  <a:schemeClr val="lt1"/>
                </a:buClr>
                <a:buSzPts val="3600"/>
                <a:defRPr/>
              </a:pPr>
              <a:r>
                <a:rPr lang="en-US" sz="1050" dirty="0">
                  <a:solidFill>
                    <a:srgbClr val="3C4A64"/>
                  </a:solidFill>
                  <a:latin typeface="IBM Plex Sans" panose="020B0503050203000203" pitchFamily="34" charset="0"/>
                  <a:ea typeface="Roboto"/>
                  <a:cs typeface="Arial" panose="020B0604020202020204" pitchFamily="34" charset="0"/>
                  <a:sym typeface="Calibri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https://www.fedstat.ru/indicator/59161</a:t>
              </a:r>
              <a:endParaRPr lang="ru-RU" sz="1050" dirty="0">
                <a:solidFill>
                  <a:srgbClr val="3C4A64"/>
                </a:solidFill>
                <a:latin typeface="IBM Plex Sans" panose="020B0503050203000203" pitchFamily="34" charset="0"/>
                <a:ea typeface="Roboto"/>
                <a:cs typeface="Arial" panose="020B0604020202020204" pitchFamily="34" charset="0"/>
                <a:sym typeface="Calibri"/>
              </a:endParaRPr>
            </a:p>
            <a:p>
              <a:pPr>
                <a:buClr>
                  <a:schemeClr val="lt1"/>
                </a:buClr>
                <a:buSzPts val="3600"/>
                <a:defRPr/>
              </a:pPr>
              <a:r>
                <a:rPr lang="en-US" sz="1050" dirty="0">
                  <a:solidFill>
                    <a:srgbClr val="3C4A64"/>
                  </a:solidFill>
                  <a:latin typeface="IBM Plex Sans" panose="020B0503050203000203" pitchFamily="34" charset="0"/>
                  <a:ea typeface="Roboto"/>
                  <a:cs typeface="Arial" panose="020B0604020202020204" pitchFamily="34" charset="0"/>
                  <a:sym typeface="Calibri"/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https://rosstat.gov.ru/storage/mediabank/turism_2023.pdf</a:t>
              </a:r>
              <a:endParaRPr lang="ru-RU" sz="1050" dirty="0">
                <a:solidFill>
                  <a:srgbClr val="3C4A64"/>
                </a:solidFill>
                <a:latin typeface="IBM Plex Sans" panose="020B0503050203000203" pitchFamily="34" charset="0"/>
                <a:ea typeface="Roboto"/>
                <a:cs typeface="Arial" panose="020B0604020202020204" pitchFamily="34" charset="0"/>
                <a:sym typeface="Calibri"/>
              </a:endParaRPr>
            </a:p>
            <a:p>
              <a:pPr>
                <a:buClr>
                  <a:schemeClr val="lt1"/>
                </a:buClr>
                <a:buSzPts val="3600"/>
                <a:defRPr/>
              </a:pPr>
              <a:endParaRPr lang="ru-RU" sz="1200" dirty="0">
                <a:solidFill>
                  <a:srgbClr val="3C4A64"/>
                </a:solidFill>
                <a:latin typeface="IBM Plex Sans" panose="020B0503050203000203" pitchFamily="34" charset="0"/>
                <a:ea typeface="Roboto"/>
                <a:cs typeface="Arial" panose="020B0604020202020204" pitchFamily="34" charset="0"/>
                <a:sym typeface="Calibri"/>
              </a:endParaRPr>
            </a:p>
            <a:p>
              <a:pPr algn="r">
                <a:buClr>
                  <a:schemeClr val="lt1"/>
                </a:buClr>
                <a:buSzPts val="3600"/>
                <a:defRPr/>
              </a:pPr>
              <a:endParaRPr lang="ru-RU" sz="1200" dirty="0">
                <a:solidFill>
                  <a:schemeClr val="tx2"/>
                </a:solidFill>
                <a:latin typeface="IBM Plex Sans" panose="020B0503050203000203" pitchFamily="34" charset="0"/>
                <a:ea typeface="Roboto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4" name="Google Shape;30;p4">
              <a:extLst>
                <a:ext uri="{FF2B5EF4-FFF2-40B4-BE49-F238E27FC236}">
                  <a16:creationId xmlns:a16="http://schemas.microsoft.com/office/drawing/2014/main" id="{529A2852-920D-30B4-CB17-48623207EC06}"/>
                </a:ext>
              </a:extLst>
            </p:cNvPr>
            <p:cNvSpPr txBox="1"/>
            <p:nvPr/>
          </p:nvSpPr>
          <p:spPr bwMode="auto">
            <a:xfrm>
              <a:off x="5342363" y="4508570"/>
              <a:ext cx="6657549" cy="13646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>
                <a:buClr>
                  <a:schemeClr val="lt1"/>
                </a:buClr>
                <a:buSzPts val="3600"/>
              </a:pPr>
              <a:r>
                <a:rPr lang="ru-RU" sz="2800" b="1" dirty="0">
                  <a:solidFill>
                    <a:srgbClr val="9795FF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₽ 570 </a:t>
              </a:r>
              <a:r>
                <a:rPr lang="en-US" sz="2800" b="1" dirty="0">
                  <a:solidFill>
                    <a:srgbClr val="9795FF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M</a:t>
              </a:r>
              <a:r>
                <a:rPr lang="ru-RU" sz="2800" b="1" dirty="0">
                  <a:solidFill>
                    <a:srgbClr val="9795FF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 </a:t>
              </a:r>
            </a:p>
            <a:p>
              <a:pPr>
                <a:buClr>
                  <a:schemeClr val="lt1"/>
                </a:buClr>
                <a:buSzPts val="3600"/>
              </a:pPr>
              <a:r>
                <a:rPr lang="ru-RU" sz="2000" b="1" dirty="0">
                  <a:solidFill>
                    <a:schemeClr val="bg1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7</a:t>
              </a:r>
              <a:r>
                <a:rPr lang="ru-RU" sz="2000" dirty="0">
                  <a:solidFill>
                    <a:schemeClr val="bg1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% от общего объема реализованного</a:t>
              </a:r>
              <a:br>
                <a:rPr lang="en-US" sz="2000" dirty="0">
                  <a:solidFill>
                    <a:schemeClr val="bg1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</a:br>
              <a:r>
                <a:rPr lang="ru-RU" sz="2000" dirty="0">
                  <a:solidFill>
                    <a:schemeClr val="bg1"/>
                  </a:solidFill>
                  <a:latin typeface="IBM Plex Sans" panose="020B0503050203000203" pitchFamily="34" charset="0"/>
                  <a:ea typeface="Verdana" panose="020B0604030504040204" pitchFamily="34" charset="0"/>
                  <a:cs typeface="Arial" panose="020B0604020202020204" pitchFamily="34" charset="0"/>
                  <a:sym typeface="Calibri"/>
                </a:rPr>
                <a:t>туристического пакета населению</a:t>
              </a:r>
            </a:p>
            <a:p>
              <a:pPr>
                <a:buClr>
                  <a:schemeClr val="lt1"/>
                </a:buClr>
                <a:buSzPts val="3600"/>
              </a:pPr>
              <a: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IBM Plex Sans" panose="020B0503050203000203" pitchFamily="34" charset="0"/>
                  <a:ea typeface="Roboto"/>
                  <a:cs typeface="Arial" panose="020B0604020202020204" pitchFamily="34" charset="0"/>
                </a:rPr>
                <a:t>Услуги по перевозке, размещению, экскурсионное обслуживание, другие сопутствующие услуги</a:t>
              </a:r>
              <a:endParaRPr lang="ru-RU" sz="105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endParaRPr>
            </a:p>
            <a:p>
              <a:pPr>
                <a:buClr>
                  <a:prstClr val="white"/>
                </a:buClr>
                <a:buSzPts val="3600"/>
                <a:defRPr/>
              </a:pPr>
              <a:endParaRPr lang="ru-RU" sz="1200" dirty="0">
                <a:solidFill>
                  <a:schemeClr val="bg1"/>
                </a:solidFill>
                <a:latin typeface="IBM Plex Sans" panose="020B0503050203000203" pitchFamily="34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3600"/>
                <a:buFontTx/>
                <a:buNone/>
                <a:tabLst/>
                <a:defRPr/>
              </a:pP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BM Plex Sans" panose="020B0503050203000203" pitchFamily="34" charset="0"/>
                <a:ea typeface="Roboto"/>
                <a:cs typeface="Arial" panose="020B0604020202020204" pitchFamily="34" charset="0"/>
                <a:sym typeface="Calibri"/>
              </a:endParaRPr>
            </a:p>
            <a:p>
              <a:pPr>
                <a:buClr>
                  <a:schemeClr val="lt1"/>
                </a:buClr>
                <a:buSzPts val="3600"/>
              </a:pPr>
              <a:endPara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endParaRPr>
            </a:p>
            <a:p>
              <a:pPr>
                <a:buClr>
                  <a:schemeClr val="lt1"/>
                </a:buClr>
                <a:buSzPts val="3600"/>
              </a:pPr>
              <a:endParaRPr lang="ru-RU" sz="1200" dirty="0">
                <a:solidFill>
                  <a:srgbClr val="3C4A64"/>
                </a:solidFill>
                <a:latin typeface="IBM Plex Sans" panose="020B0503050203000203" pitchFamily="34" charset="0"/>
                <a:ea typeface="Roboto"/>
                <a:cs typeface="Arial" panose="020B0604020202020204" pitchFamily="34" charset="0"/>
                <a:sym typeface="Calibri"/>
              </a:endParaRPr>
            </a:p>
            <a:p>
              <a:pPr algn="r">
                <a:buClr>
                  <a:schemeClr val="lt1"/>
                </a:buClr>
                <a:buSzPts val="3600"/>
                <a:defRPr/>
              </a:pPr>
              <a:endParaRPr lang="ru-RU" sz="1200" dirty="0">
                <a:solidFill>
                  <a:schemeClr val="tx2"/>
                </a:solidFill>
                <a:latin typeface="IBM Plex Sans" panose="020B0503050203000203" pitchFamily="34" charset="0"/>
                <a:ea typeface="Roboto"/>
                <a:cs typeface="Arial" panose="020B0604020202020204" pitchFamily="34" charset="0"/>
                <a:sym typeface="Calibri"/>
              </a:endParaRPr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4F0A81E-DB49-5A70-899A-53A677619A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71227" y="-3991"/>
            <a:ext cx="2728686" cy="975253"/>
          </a:xfrm>
          <a:prstGeom prst="rect">
            <a:avLst/>
          </a:prstGeom>
        </p:spPr>
      </p:pic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00E44893-A3A7-5A7F-E332-F3415B957B37}"/>
              </a:ext>
            </a:extLst>
          </p:cNvPr>
          <p:cNvCxnSpPr>
            <a:cxnSpLocks/>
          </p:cNvCxnSpPr>
          <p:nvPr/>
        </p:nvCxnSpPr>
        <p:spPr>
          <a:xfrm>
            <a:off x="3939006" y="1653540"/>
            <a:ext cx="1414785" cy="0"/>
          </a:xfrm>
          <a:prstGeom prst="straightConnector1">
            <a:avLst/>
          </a:prstGeom>
          <a:ln w="76200">
            <a:solidFill>
              <a:srgbClr val="48489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FDA57413-51E0-DC60-CA7A-DFE006CA9CC7}"/>
              </a:ext>
            </a:extLst>
          </p:cNvPr>
          <p:cNvCxnSpPr>
            <a:cxnSpLocks/>
          </p:cNvCxnSpPr>
          <p:nvPr/>
        </p:nvCxnSpPr>
        <p:spPr bwMode="auto">
          <a:xfrm>
            <a:off x="3573696" y="3235880"/>
            <a:ext cx="1780095" cy="0"/>
          </a:xfrm>
          <a:prstGeom prst="straightConnector1">
            <a:avLst/>
          </a:prstGeom>
          <a:ln w="76200">
            <a:solidFill>
              <a:srgbClr val="6968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9D87F310-1451-441A-15D4-6A4482F54446}"/>
              </a:ext>
            </a:extLst>
          </p:cNvPr>
          <p:cNvCxnSpPr>
            <a:cxnSpLocks/>
          </p:cNvCxnSpPr>
          <p:nvPr/>
        </p:nvCxnSpPr>
        <p:spPr bwMode="auto">
          <a:xfrm>
            <a:off x="2914677" y="5152203"/>
            <a:ext cx="2439114" cy="0"/>
          </a:xfrm>
          <a:prstGeom prst="straightConnector1">
            <a:avLst/>
          </a:prstGeom>
          <a:ln w="76200">
            <a:solidFill>
              <a:srgbClr val="9795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3299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7DC3631-DDF8-5DD9-4BC3-BC60E48AE0CA}"/>
              </a:ext>
            </a:extLst>
          </p:cNvPr>
          <p:cNvSpPr txBox="1">
            <a:spLocks/>
          </p:cNvSpPr>
          <p:nvPr/>
        </p:nvSpPr>
        <p:spPr>
          <a:xfrm>
            <a:off x="112294" y="88920"/>
            <a:ext cx="9044250" cy="7487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  0</a:t>
            </a:r>
            <a:r>
              <a:rPr lang="en-US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6 /</a:t>
            </a: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Бизнес-модель</a:t>
            </a:r>
          </a:p>
        </p:txBody>
      </p:sp>
      <p:sp>
        <p:nvSpPr>
          <p:cNvPr id="163" name="Прямоугольник 162">
            <a:extLst>
              <a:ext uri="{FF2B5EF4-FFF2-40B4-BE49-F238E27FC236}">
                <a16:creationId xmlns:a16="http://schemas.microsoft.com/office/drawing/2014/main" id="{AFD1F9F2-B04B-AA43-C854-54B85EEA00DE}"/>
              </a:ext>
            </a:extLst>
          </p:cNvPr>
          <p:cNvSpPr/>
          <p:nvPr/>
        </p:nvSpPr>
        <p:spPr bwMode="auto">
          <a:xfrm>
            <a:off x="0" y="88920"/>
            <a:ext cx="212658" cy="748719"/>
          </a:xfrm>
          <a:prstGeom prst="rect">
            <a:avLst/>
          </a:prstGeom>
          <a:solidFill>
            <a:srgbClr val="AB1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B48E0AE-625B-E0CF-C67B-4CD656E672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792563"/>
              </p:ext>
            </p:extLst>
          </p:nvPr>
        </p:nvGraphicFramePr>
        <p:xfrm>
          <a:off x="-1" y="971262"/>
          <a:ext cx="12265573" cy="5958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1">
                  <a:extLst>
                    <a:ext uri="{9D8B030D-6E8A-4147-A177-3AD203B41FA5}">
                      <a16:colId xmlns:a16="http://schemas.microsoft.com/office/drawing/2014/main" val="4191689653"/>
                    </a:ext>
                  </a:extLst>
                </a:gridCol>
                <a:gridCol w="5005892">
                  <a:extLst>
                    <a:ext uri="{9D8B030D-6E8A-4147-A177-3AD203B41FA5}">
                      <a16:colId xmlns:a16="http://schemas.microsoft.com/office/drawing/2014/main" val="1970878228"/>
                    </a:ext>
                  </a:extLst>
                </a:gridCol>
                <a:gridCol w="4973680">
                  <a:extLst>
                    <a:ext uri="{9D8B030D-6E8A-4147-A177-3AD203B41FA5}">
                      <a16:colId xmlns:a16="http://schemas.microsoft.com/office/drawing/2014/main" val="3176767822"/>
                    </a:ext>
                  </a:extLst>
                </a:gridCol>
              </a:tblGrid>
              <a:tr h="391213">
                <a:tc>
                  <a:txBody>
                    <a:bodyPr/>
                    <a:lstStyle/>
                    <a:p>
                      <a:pPr marL="360000" algn="l"/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Рынок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B2B – </a:t>
                      </a: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Туристические услуги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B2B – </a:t>
                      </a: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Гостиничные услуги</a:t>
                      </a:r>
                      <a:r>
                        <a:rPr lang="en-US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  </a:t>
                      </a:r>
                      <a:endParaRPr lang="ru-RU" sz="1800" b="0" kern="12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IBM Plex Sans Medium" panose="020B06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4651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605529"/>
                  </a:ext>
                </a:extLst>
              </a:tr>
              <a:tr h="756161">
                <a:tc>
                  <a:txBody>
                    <a:bodyPr/>
                    <a:lstStyle/>
                    <a:p>
                      <a:pPr marL="360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Клиенты</a:t>
                      </a: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Турагентства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Гостиницы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8826018"/>
                  </a:ext>
                </a:extLst>
              </a:tr>
              <a:tr h="862286">
                <a:tc>
                  <a:txBody>
                    <a:bodyPr/>
                    <a:lstStyle/>
                    <a:p>
                      <a:pPr marL="360000" algn="l"/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Продукт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Конструктор туристических маршрутов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Рекомендательная система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03338"/>
                  </a:ext>
                </a:extLst>
              </a:tr>
              <a:tr h="703097">
                <a:tc>
                  <a:txBody>
                    <a:bodyPr/>
                    <a:lstStyle/>
                    <a:p>
                      <a:pPr marL="360000" algn="l"/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Модель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Freemium</a:t>
                      </a:r>
                      <a:endParaRPr lang="ru-RU" sz="1800" b="0" kern="12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IBM Plex Sans Medium" panose="020B06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Комиссионная</a:t>
                      </a:r>
                      <a:endParaRPr lang="ru-RU" sz="1800" b="0" kern="12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IBM Plex Sans Medium" panose="020B06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2711427"/>
                  </a:ext>
                </a:extLst>
              </a:tr>
              <a:tr h="784562">
                <a:tc>
                  <a:txBody>
                    <a:bodyPr/>
                    <a:lstStyle/>
                    <a:p>
                      <a:pPr marL="360000" algn="l"/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Трафик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Социальные сети, Яндекс Директ, Партнёрства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708151"/>
                  </a:ext>
                </a:extLst>
              </a:tr>
              <a:tr h="966545">
                <a:tc>
                  <a:txBody>
                    <a:bodyPr/>
                    <a:lstStyle/>
                    <a:p>
                      <a:pPr marL="360000" algn="l"/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Эффект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CAC</a:t>
                      </a: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 = </a:t>
                      </a:r>
                      <a:r>
                        <a:rPr lang="ru-RU" sz="1800" b="0" dirty="0">
                          <a:solidFill>
                            <a:srgbClr val="00DE00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1 200 </a:t>
                      </a:r>
                      <a:r>
                        <a:rPr lang="ru-RU" sz="1800" b="0" kern="1200" dirty="0">
                          <a:solidFill>
                            <a:srgbClr val="00DE00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руб.</a:t>
                      </a:r>
                      <a:r>
                        <a:rPr lang="en-US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, LTV = </a:t>
                      </a:r>
                      <a:r>
                        <a:rPr lang="en-US" sz="1800" b="0" dirty="0">
                          <a:solidFill>
                            <a:srgbClr val="00DE00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3 8</a:t>
                      </a:r>
                      <a:r>
                        <a:rPr lang="ru-RU" sz="1800" b="0" dirty="0">
                          <a:solidFill>
                            <a:srgbClr val="00DE00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49 </a:t>
                      </a:r>
                      <a:r>
                        <a:rPr lang="ru-RU" sz="1800" b="0" kern="1200" dirty="0">
                          <a:solidFill>
                            <a:srgbClr val="00DE00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руб</a:t>
                      </a: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., </a:t>
                      </a:r>
                      <a:r>
                        <a:rPr lang="en-US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LTV/CAC Ratio = </a:t>
                      </a:r>
                      <a:r>
                        <a:rPr lang="en-US" sz="1800" b="0" dirty="0">
                          <a:solidFill>
                            <a:srgbClr val="00DE00"/>
                          </a:solidFill>
                          <a:latin typeface="IBM Plex Sans" panose="020B0503050203000203" pitchFamily="34" charset="0"/>
                          <a:cs typeface="Arial" panose="020B0604020202020204" pitchFamily="34" charset="0"/>
                          <a:sym typeface="Calibri"/>
                        </a:rPr>
                        <a:t>3</a:t>
                      </a:r>
                      <a:r>
                        <a:rPr lang="ru-RU" sz="1800" b="0" dirty="0">
                          <a:solidFill>
                            <a:srgbClr val="00DE00"/>
                          </a:solidFill>
                          <a:latin typeface="IBM Plex Sans" panose="020B0503050203000203" pitchFamily="34" charset="0"/>
                          <a:cs typeface="Arial" panose="020B0604020202020204" pitchFamily="34" charset="0"/>
                          <a:sym typeface="Calibri"/>
                        </a:rPr>
                        <a:t>.</a:t>
                      </a:r>
                      <a:r>
                        <a:rPr lang="en-US" sz="1800" b="0" dirty="0">
                          <a:solidFill>
                            <a:srgbClr val="00DE00"/>
                          </a:solidFill>
                          <a:latin typeface="IBM Plex Sans" panose="020B0503050203000203" pitchFamily="34" charset="0"/>
                          <a:cs typeface="Arial" panose="020B0604020202020204" pitchFamily="34" charset="0"/>
                          <a:sym typeface="Calibri"/>
                        </a:rPr>
                        <a:t>2</a:t>
                      </a: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, </a:t>
                      </a:r>
                      <a:r>
                        <a:rPr lang="en-US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Retention = </a:t>
                      </a:r>
                      <a:r>
                        <a:rPr lang="en-US" sz="1800" b="0" dirty="0">
                          <a:solidFill>
                            <a:srgbClr val="00DE00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30</a:t>
                      </a:r>
                      <a:r>
                        <a:rPr lang="en-US" sz="1800" b="0" kern="1200" dirty="0">
                          <a:solidFill>
                            <a:srgbClr val="00DE00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%</a:t>
                      </a:r>
                      <a:r>
                        <a:rPr lang="ru-RU" sz="1800" b="0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989639"/>
                  </a:ext>
                </a:extLst>
              </a:tr>
              <a:tr h="1494402">
                <a:tc>
                  <a:txBody>
                    <a:bodyPr/>
                    <a:lstStyle/>
                    <a:p>
                      <a:pPr marL="360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Монетизация</a:t>
                      </a: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lt1"/>
                        </a:buClr>
                        <a:buSzPts val="3600"/>
                      </a:pP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Подписка </a:t>
                      </a:r>
                      <a:r>
                        <a:rPr lang="ru-RU" sz="1800" b="0" kern="1200" dirty="0">
                          <a:solidFill>
                            <a:srgbClr val="00DE00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4 500 руб./мес.</a:t>
                      </a:r>
                    </a:p>
                    <a:p>
                      <a:pPr marL="0" indent="0" algn="ctr">
                        <a:buClr>
                          <a:schemeClr val="lt1"/>
                        </a:buClr>
                        <a:buSzPts val="3600"/>
                      </a:pPr>
                      <a:r>
                        <a:rPr lang="en-US" sz="1800" b="0" kern="1200" dirty="0">
                          <a:solidFill>
                            <a:srgbClr val="00DE00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10</a:t>
                      </a:r>
                      <a:r>
                        <a:rPr lang="ru-RU" sz="1800" b="0" kern="1200" dirty="0">
                          <a:solidFill>
                            <a:srgbClr val="00DE00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%</a:t>
                      </a: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 с экскурсии 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lt1"/>
                        </a:buClr>
                        <a:buSzPts val="3600"/>
                      </a:pPr>
                      <a:r>
                        <a:rPr lang="ru-RU" sz="1800" b="0" kern="1200" dirty="0">
                          <a:solidFill>
                            <a:srgbClr val="00DE00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10%</a:t>
                      </a: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 с бронирования</a:t>
                      </a:r>
                    </a:p>
                    <a:p>
                      <a:pPr marL="0" indent="0" algn="ctr">
                        <a:buClr>
                          <a:schemeClr val="lt1"/>
                        </a:buClr>
                        <a:buSzPts val="3600"/>
                      </a:pPr>
                      <a:r>
                        <a:rPr lang="ru-RU" sz="1800" b="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Продвижение в сервисе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rgbClr val="4651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4869246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A5FFA2-FB8F-369A-662D-86BE2097C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71227" y="-3991"/>
            <a:ext cx="2728686" cy="97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207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066831FD-17E2-1EE6-B43D-73A5367A21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38598"/>
              </p:ext>
            </p:extLst>
          </p:nvPr>
        </p:nvGraphicFramePr>
        <p:xfrm>
          <a:off x="-3979" y="1578146"/>
          <a:ext cx="12195979" cy="4016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5693">
                  <a:extLst>
                    <a:ext uri="{9D8B030D-6E8A-4147-A177-3AD203B41FA5}">
                      <a16:colId xmlns:a16="http://schemas.microsoft.com/office/drawing/2014/main" val="4191689653"/>
                    </a:ext>
                  </a:extLst>
                </a:gridCol>
                <a:gridCol w="1473018">
                  <a:extLst>
                    <a:ext uri="{9D8B030D-6E8A-4147-A177-3AD203B41FA5}">
                      <a16:colId xmlns:a16="http://schemas.microsoft.com/office/drawing/2014/main" val="1970878228"/>
                    </a:ext>
                  </a:extLst>
                </a:gridCol>
                <a:gridCol w="1681817">
                  <a:extLst>
                    <a:ext uri="{9D8B030D-6E8A-4147-A177-3AD203B41FA5}">
                      <a16:colId xmlns:a16="http://schemas.microsoft.com/office/drawing/2014/main" val="3176767822"/>
                    </a:ext>
                  </a:extLst>
                </a:gridCol>
                <a:gridCol w="1681817">
                  <a:extLst>
                    <a:ext uri="{9D8B030D-6E8A-4147-A177-3AD203B41FA5}">
                      <a16:colId xmlns:a16="http://schemas.microsoft.com/office/drawing/2014/main" val="2660868949"/>
                    </a:ext>
                  </a:extLst>
                </a:gridCol>
                <a:gridCol w="1681817">
                  <a:extLst>
                    <a:ext uri="{9D8B030D-6E8A-4147-A177-3AD203B41FA5}">
                      <a16:colId xmlns:a16="http://schemas.microsoft.com/office/drawing/2014/main" val="2823246665"/>
                    </a:ext>
                  </a:extLst>
                </a:gridCol>
                <a:gridCol w="1681817">
                  <a:extLst>
                    <a:ext uri="{9D8B030D-6E8A-4147-A177-3AD203B41FA5}">
                      <a16:colId xmlns:a16="http://schemas.microsoft.com/office/drawing/2014/main" val="29361010"/>
                    </a:ext>
                  </a:extLst>
                </a:gridCol>
              </a:tblGrid>
              <a:tr h="403891">
                <a:tc>
                  <a:txBody>
                    <a:bodyPr/>
                    <a:lstStyle/>
                    <a:p>
                      <a:pPr marL="360000" algn="l"/>
                      <a:endParaRPr lang="ru-RU" sz="1800" b="1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Местечко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Tourselfer</a:t>
                      </a:r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Travelry</a:t>
                      </a:r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RussPass</a:t>
                      </a:r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WeGoTrip</a:t>
                      </a:r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605529"/>
                  </a:ext>
                </a:extLst>
              </a:tr>
              <a:tr h="710724">
                <a:tc>
                  <a:txBody>
                    <a:bodyPr/>
                    <a:lstStyle/>
                    <a:p>
                      <a:pPr marL="360000" algn="l">
                        <a:buClr>
                          <a:schemeClr val="lt1"/>
                        </a:buClr>
                        <a:buSzPts val="3600"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Конструктор</a:t>
                      </a:r>
                      <a:br>
                        <a:rPr lang="en-US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</a:b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туристических маршрутов</a:t>
                      </a: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826018"/>
                  </a:ext>
                </a:extLst>
              </a:tr>
              <a:tr h="781874">
                <a:tc>
                  <a:txBody>
                    <a:bodyPr/>
                    <a:lstStyle/>
                    <a:p>
                      <a:pPr marL="360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Навигатор</a:t>
                      </a: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03338"/>
                  </a:ext>
                </a:extLst>
              </a:tr>
              <a:tr h="706809">
                <a:tc>
                  <a:txBody>
                    <a:bodyPr/>
                    <a:lstStyle/>
                    <a:p>
                      <a:pPr marL="360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Подбор</a:t>
                      </a:r>
                      <a:br>
                        <a:rPr lang="en-US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</a:b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подходящей гостиницы</a:t>
                      </a: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711427"/>
                  </a:ext>
                </a:extLst>
              </a:tr>
              <a:tr h="706809">
                <a:tc>
                  <a:txBody>
                    <a:bodyPr/>
                    <a:lstStyle/>
                    <a:p>
                      <a:pPr marL="360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Неограниченное</a:t>
                      </a:r>
                      <a:b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</a:b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количество туров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972988"/>
                  </a:ext>
                </a:extLst>
              </a:tr>
              <a:tr h="706809">
                <a:tc>
                  <a:txBody>
                    <a:bodyPr/>
                    <a:lstStyle/>
                    <a:p>
                      <a:pPr marL="360000" algn="l">
                        <a:buClr>
                          <a:schemeClr val="lt1"/>
                        </a:buClr>
                        <a:buSzPts val="3600"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Календарь доступности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объектов</a:t>
                      </a: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94022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7DC3631-DDF8-5DD9-4BC3-BC60E48AE0CA}"/>
              </a:ext>
            </a:extLst>
          </p:cNvPr>
          <p:cNvSpPr txBox="1">
            <a:spLocks/>
          </p:cNvSpPr>
          <p:nvPr/>
        </p:nvSpPr>
        <p:spPr>
          <a:xfrm>
            <a:off x="112294" y="88920"/>
            <a:ext cx="9037583" cy="7487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  07</a:t>
            </a:r>
            <a:r>
              <a:rPr lang="en-US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/</a:t>
            </a: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Конкуренция</a:t>
            </a:r>
          </a:p>
        </p:txBody>
      </p:sp>
      <p:sp>
        <p:nvSpPr>
          <p:cNvPr id="163" name="Прямоугольник 162">
            <a:extLst>
              <a:ext uri="{FF2B5EF4-FFF2-40B4-BE49-F238E27FC236}">
                <a16:creationId xmlns:a16="http://schemas.microsoft.com/office/drawing/2014/main" id="{AFD1F9F2-B04B-AA43-C854-54B85EEA00DE}"/>
              </a:ext>
            </a:extLst>
          </p:cNvPr>
          <p:cNvSpPr/>
          <p:nvPr/>
        </p:nvSpPr>
        <p:spPr bwMode="auto">
          <a:xfrm>
            <a:off x="0" y="88920"/>
            <a:ext cx="212658" cy="748719"/>
          </a:xfrm>
          <a:prstGeom prst="rect">
            <a:avLst/>
          </a:prstGeom>
          <a:solidFill>
            <a:srgbClr val="AB1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0D48B4F-B473-A699-94A8-0499965155A3}"/>
              </a:ext>
            </a:extLst>
          </p:cNvPr>
          <p:cNvSpPr/>
          <p:nvPr/>
        </p:nvSpPr>
        <p:spPr bwMode="auto">
          <a:xfrm rot="10800000">
            <a:off x="6094010" y="2292736"/>
            <a:ext cx="364674" cy="8665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5C6B66-E90B-745D-32A5-C9810BC31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71227" y="-3991"/>
            <a:ext cx="2728686" cy="975253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9425B63F-A326-495B-A614-343CEA9ECDD6}"/>
              </a:ext>
            </a:extLst>
          </p:cNvPr>
          <p:cNvGrpSpPr/>
          <p:nvPr/>
        </p:nvGrpSpPr>
        <p:grpSpPr>
          <a:xfrm>
            <a:off x="4546078" y="2153727"/>
            <a:ext cx="364674" cy="364674"/>
            <a:chOff x="4070147" y="1604314"/>
            <a:chExt cx="703019" cy="703019"/>
          </a:xfrm>
          <a:solidFill>
            <a:srgbClr val="00DE00"/>
          </a:solidFill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8202498D-043C-1343-E64E-7BA147A9FB59}"/>
                </a:ext>
              </a:extLst>
            </p:cNvPr>
            <p:cNvSpPr/>
            <p:nvPr/>
          </p:nvSpPr>
          <p:spPr bwMode="auto">
            <a:xfrm>
              <a:off x="4070147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A2FDBCDD-09A2-926D-09A2-0B9BD19A09E7}"/>
                </a:ext>
              </a:extLst>
            </p:cNvPr>
            <p:cNvSpPr/>
            <p:nvPr/>
          </p:nvSpPr>
          <p:spPr bwMode="auto">
            <a:xfrm rot="5400000">
              <a:off x="4070148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8DFFB7C2-970F-6E33-551F-1F008B937734}"/>
              </a:ext>
            </a:extLst>
          </p:cNvPr>
          <p:cNvGrpSpPr/>
          <p:nvPr/>
        </p:nvGrpSpPr>
        <p:grpSpPr>
          <a:xfrm>
            <a:off x="4539097" y="2919690"/>
            <a:ext cx="364674" cy="364674"/>
            <a:chOff x="4070147" y="1604314"/>
            <a:chExt cx="703019" cy="703019"/>
          </a:xfrm>
          <a:solidFill>
            <a:srgbClr val="00DE00"/>
          </a:solidFill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13F795FB-5388-829C-D32A-F6DB1647BB9E}"/>
                </a:ext>
              </a:extLst>
            </p:cNvPr>
            <p:cNvSpPr/>
            <p:nvPr/>
          </p:nvSpPr>
          <p:spPr bwMode="auto">
            <a:xfrm>
              <a:off x="4070147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8DC52672-5028-0B19-254E-7F798B0A684C}"/>
                </a:ext>
              </a:extLst>
            </p:cNvPr>
            <p:cNvSpPr/>
            <p:nvPr/>
          </p:nvSpPr>
          <p:spPr bwMode="auto">
            <a:xfrm rot="5400000">
              <a:off x="4070148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24C76DE3-2398-D43F-C502-19BA52650B86}"/>
              </a:ext>
            </a:extLst>
          </p:cNvPr>
          <p:cNvGrpSpPr/>
          <p:nvPr/>
        </p:nvGrpSpPr>
        <p:grpSpPr>
          <a:xfrm>
            <a:off x="4539097" y="3636440"/>
            <a:ext cx="364674" cy="364674"/>
            <a:chOff x="4070147" y="1604314"/>
            <a:chExt cx="703019" cy="703019"/>
          </a:xfrm>
          <a:solidFill>
            <a:srgbClr val="00DE00"/>
          </a:solidFill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F6939E5C-8680-E963-45D7-5682C536B9F8}"/>
                </a:ext>
              </a:extLst>
            </p:cNvPr>
            <p:cNvSpPr/>
            <p:nvPr/>
          </p:nvSpPr>
          <p:spPr bwMode="auto">
            <a:xfrm>
              <a:off x="4070147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48EBE87-06B7-7CF9-8CBC-61302754E6B2}"/>
                </a:ext>
              </a:extLst>
            </p:cNvPr>
            <p:cNvSpPr/>
            <p:nvPr/>
          </p:nvSpPr>
          <p:spPr bwMode="auto">
            <a:xfrm rot="5400000">
              <a:off x="4070148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5B76B61E-B707-AECC-9336-143317D55DB6}"/>
              </a:ext>
            </a:extLst>
          </p:cNvPr>
          <p:cNvGrpSpPr/>
          <p:nvPr/>
        </p:nvGrpSpPr>
        <p:grpSpPr>
          <a:xfrm>
            <a:off x="4539097" y="4361618"/>
            <a:ext cx="364674" cy="364674"/>
            <a:chOff x="4070147" y="1604314"/>
            <a:chExt cx="703019" cy="703019"/>
          </a:xfrm>
          <a:solidFill>
            <a:srgbClr val="00DE00"/>
          </a:solidFill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1902092A-8350-6BD3-DA10-6B4CA8B46B9E}"/>
                </a:ext>
              </a:extLst>
            </p:cNvPr>
            <p:cNvSpPr/>
            <p:nvPr/>
          </p:nvSpPr>
          <p:spPr bwMode="auto">
            <a:xfrm>
              <a:off x="4070147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8DCEF23E-8AAA-66E6-E03B-195DA7674AF7}"/>
                </a:ext>
              </a:extLst>
            </p:cNvPr>
            <p:cNvSpPr/>
            <p:nvPr/>
          </p:nvSpPr>
          <p:spPr bwMode="auto">
            <a:xfrm rot="5400000">
              <a:off x="4070148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A441E7F1-1B3F-25AD-D13B-4730A04B4A1C}"/>
              </a:ext>
            </a:extLst>
          </p:cNvPr>
          <p:cNvGrpSpPr/>
          <p:nvPr/>
        </p:nvGrpSpPr>
        <p:grpSpPr>
          <a:xfrm>
            <a:off x="4539097" y="5053474"/>
            <a:ext cx="364674" cy="364674"/>
            <a:chOff x="4070147" y="1604314"/>
            <a:chExt cx="703019" cy="703019"/>
          </a:xfrm>
          <a:solidFill>
            <a:srgbClr val="00DE00"/>
          </a:solidFill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0B858ABD-33DE-B02E-AAEE-DA69FE82B005}"/>
                </a:ext>
              </a:extLst>
            </p:cNvPr>
            <p:cNvSpPr/>
            <p:nvPr/>
          </p:nvSpPr>
          <p:spPr bwMode="auto">
            <a:xfrm>
              <a:off x="4070147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6A96D59C-D978-8EDE-CC14-512829697724}"/>
                </a:ext>
              </a:extLst>
            </p:cNvPr>
            <p:cNvSpPr/>
            <p:nvPr/>
          </p:nvSpPr>
          <p:spPr bwMode="auto">
            <a:xfrm rot="5400000">
              <a:off x="4070148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22592016-A9E2-6004-4C90-5623B4A6D74D}"/>
              </a:ext>
            </a:extLst>
          </p:cNvPr>
          <p:cNvGrpSpPr/>
          <p:nvPr/>
        </p:nvGrpSpPr>
        <p:grpSpPr>
          <a:xfrm>
            <a:off x="7787933" y="3636440"/>
            <a:ext cx="364674" cy="364674"/>
            <a:chOff x="4070147" y="1604314"/>
            <a:chExt cx="703019" cy="703019"/>
          </a:xfrm>
          <a:solidFill>
            <a:srgbClr val="00DE00"/>
          </a:solidFill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E56774D7-F546-1BA9-EB4C-9B01CC118807}"/>
                </a:ext>
              </a:extLst>
            </p:cNvPr>
            <p:cNvSpPr/>
            <p:nvPr/>
          </p:nvSpPr>
          <p:spPr bwMode="auto">
            <a:xfrm>
              <a:off x="4070147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66ACF871-D9DF-6EC7-C710-237E2B375A4A}"/>
                </a:ext>
              </a:extLst>
            </p:cNvPr>
            <p:cNvSpPr/>
            <p:nvPr/>
          </p:nvSpPr>
          <p:spPr bwMode="auto">
            <a:xfrm rot="5400000">
              <a:off x="4070148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421E32D0-74D0-3736-2D76-7C5E83A10426}"/>
              </a:ext>
            </a:extLst>
          </p:cNvPr>
          <p:cNvGrpSpPr/>
          <p:nvPr/>
        </p:nvGrpSpPr>
        <p:grpSpPr>
          <a:xfrm>
            <a:off x="9483343" y="3636440"/>
            <a:ext cx="364674" cy="364674"/>
            <a:chOff x="4070147" y="1604314"/>
            <a:chExt cx="703019" cy="703019"/>
          </a:xfrm>
          <a:solidFill>
            <a:srgbClr val="00DE00"/>
          </a:solidFill>
        </p:grpSpPr>
        <p:sp>
          <p:nvSpPr>
            <p:cNvPr id="133" name="Прямоугольник 132">
              <a:extLst>
                <a:ext uri="{FF2B5EF4-FFF2-40B4-BE49-F238E27FC236}">
                  <a16:creationId xmlns:a16="http://schemas.microsoft.com/office/drawing/2014/main" id="{4C265A60-D44C-AED6-8F5E-080F881EE36B}"/>
                </a:ext>
              </a:extLst>
            </p:cNvPr>
            <p:cNvSpPr/>
            <p:nvPr/>
          </p:nvSpPr>
          <p:spPr bwMode="auto">
            <a:xfrm>
              <a:off x="4070147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Прямоугольник 133">
              <a:extLst>
                <a:ext uri="{FF2B5EF4-FFF2-40B4-BE49-F238E27FC236}">
                  <a16:creationId xmlns:a16="http://schemas.microsoft.com/office/drawing/2014/main" id="{CF606EAA-4785-891D-4879-AF710E7683EC}"/>
                </a:ext>
              </a:extLst>
            </p:cNvPr>
            <p:cNvSpPr/>
            <p:nvPr/>
          </p:nvSpPr>
          <p:spPr bwMode="auto">
            <a:xfrm rot="5400000">
              <a:off x="4070148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5" name="Группа 134">
            <a:extLst>
              <a:ext uri="{FF2B5EF4-FFF2-40B4-BE49-F238E27FC236}">
                <a16:creationId xmlns:a16="http://schemas.microsoft.com/office/drawing/2014/main" id="{1ED657E5-DB73-D729-27CF-920F3ED072D7}"/>
              </a:ext>
            </a:extLst>
          </p:cNvPr>
          <p:cNvGrpSpPr/>
          <p:nvPr/>
        </p:nvGrpSpPr>
        <p:grpSpPr>
          <a:xfrm>
            <a:off x="11133665" y="2919691"/>
            <a:ext cx="364674" cy="364674"/>
            <a:chOff x="4070147" y="1604314"/>
            <a:chExt cx="703019" cy="703019"/>
          </a:xfrm>
          <a:solidFill>
            <a:srgbClr val="00DE00"/>
          </a:solidFill>
        </p:grpSpPr>
        <p:sp>
          <p:nvSpPr>
            <p:cNvPr id="142" name="Прямоугольник 141">
              <a:extLst>
                <a:ext uri="{FF2B5EF4-FFF2-40B4-BE49-F238E27FC236}">
                  <a16:creationId xmlns:a16="http://schemas.microsoft.com/office/drawing/2014/main" id="{D0468C9F-DE74-A129-881F-29BDE7DD8B0C}"/>
                </a:ext>
              </a:extLst>
            </p:cNvPr>
            <p:cNvSpPr/>
            <p:nvPr/>
          </p:nvSpPr>
          <p:spPr bwMode="auto">
            <a:xfrm>
              <a:off x="4070147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6" name="Прямоугольник 145">
              <a:extLst>
                <a:ext uri="{FF2B5EF4-FFF2-40B4-BE49-F238E27FC236}">
                  <a16:creationId xmlns:a16="http://schemas.microsoft.com/office/drawing/2014/main" id="{63C0219E-60E1-9D73-5FA6-F5571A222F51}"/>
                </a:ext>
              </a:extLst>
            </p:cNvPr>
            <p:cNvSpPr/>
            <p:nvPr/>
          </p:nvSpPr>
          <p:spPr bwMode="auto">
            <a:xfrm rot="5400000">
              <a:off x="4070148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4" name="Группа 163">
            <a:extLst>
              <a:ext uri="{FF2B5EF4-FFF2-40B4-BE49-F238E27FC236}">
                <a16:creationId xmlns:a16="http://schemas.microsoft.com/office/drawing/2014/main" id="{53FF9325-A410-395C-FA51-3303FB709B2F}"/>
              </a:ext>
            </a:extLst>
          </p:cNvPr>
          <p:cNvGrpSpPr/>
          <p:nvPr/>
        </p:nvGrpSpPr>
        <p:grpSpPr>
          <a:xfrm>
            <a:off x="11132450" y="4358930"/>
            <a:ext cx="364674" cy="364674"/>
            <a:chOff x="4070147" y="1604314"/>
            <a:chExt cx="703019" cy="703019"/>
          </a:xfrm>
          <a:solidFill>
            <a:srgbClr val="00DE00"/>
          </a:solidFill>
        </p:grpSpPr>
        <p:sp>
          <p:nvSpPr>
            <p:cNvPr id="165" name="Прямоугольник 164">
              <a:extLst>
                <a:ext uri="{FF2B5EF4-FFF2-40B4-BE49-F238E27FC236}">
                  <a16:creationId xmlns:a16="http://schemas.microsoft.com/office/drawing/2014/main" id="{1DBAD807-D7BF-C1B3-CB31-B518A92F20CA}"/>
                </a:ext>
              </a:extLst>
            </p:cNvPr>
            <p:cNvSpPr/>
            <p:nvPr/>
          </p:nvSpPr>
          <p:spPr bwMode="auto">
            <a:xfrm>
              <a:off x="4070147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7" name="Прямоугольник 166">
              <a:extLst>
                <a:ext uri="{FF2B5EF4-FFF2-40B4-BE49-F238E27FC236}">
                  <a16:creationId xmlns:a16="http://schemas.microsoft.com/office/drawing/2014/main" id="{9AEAB60C-DB24-0E11-C1AB-1A456ECF2506}"/>
                </a:ext>
              </a:extLst>
            </p:cNvPr>
            <p:cNvSpPr/>
            <p:nvPr/>
          </p:nvSpPr>
          <p:spPr bwMode="auto">
            <a:xfrm rot="5400000">
              <a:off x="4070148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4" name="Группа 173">
            <a:extLst>
              <a:ext uri="{FF2B5EF4-FFF2-40B4-BE49-F238E27FC236}">
                <a16:creationId xmlns:a16="http://schemas.microsoft.com/office/drawing/2014/main" id="{049F7824-3C58-4364-429C-3048DC6E4301}"/>
              </a:ext>
            </a:extLst>
          </p:cNvPr>
          <p:cNvGrpSpPr/>
          <p:nvPr/>
        </p:nvGrpSpPr>
        <p:grpSpPr>
          <a:xfrm>
            <a:off x="11133665" y="5032472"/>
            <a:ext cx="364674" cy="364674"/>
            <a:chOff x="4070147" y="1604314"/>
            <a:chExt cx="703019" cy="703019"/>
          </a:xfrm>
          <a:solidFill>
            <a:srgbClr val="00DE00"/>
          </a:solidFill>
        </p:grpSpPr>
        <p:sp>
          <p:nvSpPr>
            <p:cNvPr id="175" name="Прямоугольник 174">
              <a:extLst>
                <a:ext uri="{FF2B5EF4-FFF2-40B4-BE49-F238E27FC236}">
                  <a16:creationId xmlns:a16="http://schemas.microsoft.com/office/drawing/2014/main" id="{99ED46DF-CF86-C66E-4538-B5782F960B95}"/>
                </a:ext>
              </a:extLst>
            </p:cNvPr>
            <p:cNvSpPr/>
            <p:nvPr/>
          </p:nvSpPr>
          <p:spPr bwMode="auto">
            <a:xfrm>
              <a:off x="4070147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6" name="Прямоугольник 175">
              <a:extLst>
                <a:ext uri="{FF2B5EF4-FFF2-40B4-BE49-F238E27FC236}">
                  <a16:creationId xmlns:a16="http://schemas.microsoft.com/office/drawing/2014/main" id="{028E79AB-9C9F-F044-DDE4-7B222CC83339}"/>
                </a:ext>
              </a:extLst>
            </p:cNvPr>
            <p:cNvSpPr/>
            <p:nvPr/>
          </p:nvSpPr>
          <p:spPr bwMode="auto">
            <a:xfrm rot="5400000">
              <a:off x="4070148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1" name="Группа 220">
            <a:extLst>
              <a:ext uri="{FF2B5EF4-FFF2-40B4-BE49-F238E27FC236}">
                <a16:creationId xmlns:a16="http://schemas.microsoft.com/office/drawing/2014/main" id="{D05735CF-A64D-BF44-DC75-3EF84166BFBC}"/>
              </a:ext>
            </a:extLst>
          </p:cNvPr>
          <p:cNvGrpSpPr/>
          <p:nvPr/>
        </p:nvGrpSpPr>
        <p:grpSpPr>
          <a:xfrm>
            <a:off x="7785778" y="5048168"/>
            <a:ext cx="364674" cy="364674"/>
            <a:chOff x="4070147" y="1604314"/>
            <a:chExt cx="703019" cy="703019"/>
          </a:xfrm>
          <a:solidFill>
            <a:srgbClr val="00DE00"/>
          </a:solidFill>
        </p:grpSpPr>
        <p:sp>
          <p:nvSpPr>
            <p:cNvPr id="222" name="Прямоугольник 221">
              <a:extLst>
                <a:ext uri="{FF2B5EF4-FFF2-40B4-BE49-F238E27FC236}">
                  <a16:creationId xmlns:a16="http://schemas.microsoft.com/office/drawing/2014/main" id="{6CC652D8-1A45-3F0B-CC23-EAA4E64C8683}"/>
                </a:ext>
              </a:extLst>
            </p:cNvPr>
            <p:cNvSpPr/>
            <p:nvPr/>
          </p:nvSpPr>
          <p:spPr bwMode="auto">
            <a:xfrm>
              <a:off x="4070147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3" name="Прямоугольник 222">
              <a:extLst>
                <a:ext uri="{FF2B5EF4-FFF2-40B4-BE49-F238E27FC236}">
                  <a16:creationId xmlns:a16="http://schemas.microsoft.com/office/drawing/2014/main" id="{8A920DEF-1F12-415D-40E1-4DAC675D487B}"/>
                </a:ext>
              </a:extLst>
            </p:cNvPr>
            <p:cNvSpPr/>
            <p:nvPr/>
          </p:nvSpPr>
          <p:spPr bwMode="auto">
            <a:xfrm rot="5400000">
              <a:off x="4070148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25" name="Прямоугольник 224">
            <a:extLst>
              <a:ext uri="{FF2B5EF4-FFF2-40B4-BE49-F238E27FC236}">
                <a16:creationId xmlns:a16="http://schemas.microsoft.com/office/drawing/2014/main" id="{CEFE5A00-5D9E-C15C-57BF-642850444640}"/>
              </a:ext>
            </a:extLst>
          </p:cNvPr>
          <p:cNvSpPr/>
          <p:nvPr/>
        </p:nvSpPr>
        <p:spPr bwMode="auto">
          <a:xfrm rot="10800000">
            <a:off x="7785778" y="2292736"/>
            <a:ext cx="364674" cy="8665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6" name="Прямоугольник 225">
            <a:extLst>
              <a:ext uri="{FF2B5EF4-FFF2-40B4-BE49-F238E27FC236}">
                <a16:creationId xmlns:a16="http://schemas.microsoft.com/office/drawing/2014/main" id="{DFDE5811-AEC4-9BF1-DC78-8D49E62632DF}"/>
              </a:ext>
            </a:extLst>
          </p:cNvPr>
          <p:cNvSpPr/>
          <p:nvPr/>
        </p:nvSpPr>
        <p:spPr bwMode="auto">
          <a:xfrm rot="10800000">
            <a:off x="7793053" y="3057872"/>
            <a:ext cx="364674" cy="8665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7" name="Прямоугольник 226">
            <a:extLst>
              <a:ext uri="{FF2B5EF4-FFF2-40B4-BE49-F238E27FC236}">
                <a16:creationId xmlns:a16="http://schemas.microsoft.com/office/drawing/2014/main" id="{1BD492C8-6AE4-04B2-F671-81E8566675E6}"/>
              </a:ext>
            </a:extLst>
          </p:cNvPr>
          <p:cNvSpPr/>
          <p:nvPr/>
        </p:nvSpPr>
        <p:spPr bwMode="auto">
          <a:xfrm rot="10800000">
            <a:off x="9483343" y="2292736"/>
            <a:ext cx="364674" cy="8665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8" name="Прямоугольник 227">
            <a:extLst>
              <a:ext uri="{FF2B5EF4-FFF2-40B4-BE49-F238E27FC236}">
                <a16:creationId xmlns:a16="http://schemas.microsoft.com/office/drawing/2014/main" id="{F518CD3D-6C8D-6A8F-E7C6-A6F885752FC8}"/>
              </a:ext>
            </a:extLst>
          </p:cNvPr>
          <p:cNvSpPr/>
          <p:nvPr/>
        </p:nvSpPr>
        <p:spPr bwMode="auto">
          <a:xfrm rot="10800000">
            <a:off x="9483343" y="3066700"/>
            <a:ext cx="364674" cy="8665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9" name="Прямоугольник 228">
            <a:extLst>
              <a:ext uri="{FF2B5EF4-FFF2-40B4-BE49-F238E27FC236}">
                <a16:creationId xmlns:a16="http://schemas.microsoft.com/office/drawing/2014/main" id="{BE61D3A5-4001-5AEE-4D05-687B8C4216D8}"/>
              </a:ext>
            </a:extLst>
          </p:cNvPr>
          <p:cNvSpPr/>
          <p:nvPr/>
        </p:nvSpPr>
        <p:spPr bwMode="auto">
          <a:xfrm rot="10800000">
            <a:off x="11132450" y="2292736"/>
            <a:ext cx="364674" cy="8665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0" name="Прямоугольник 229">
            <a:extLst>
              <a:ext uri="{FF2B5EF4-FFF2-40B4-BE49-F238E27FC236}">
                <a16:creationId xmlns:a16="http://schemas.microsoft.com/office/drawing/2014/main" id="{BD54F9E5-7F4F-348F-CBD7-0E1594D92AD4}"/>
              </a:ext>
            </a:extLst>
          </p:cNvPr>
          <p:cNvSpPr/>
          <p:nvPr/>
        </p:nvSpPr>
        <p:spPr bwMode="auto">
          <a:xfrm rot="10800000">
            <a:off x="11132450" y="3772311"/>
            <a:ext cx="364674" cy="8665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1" name="Прямоугольник 230">
            <a:extLst>
              <a:ext uri="{FF2B5EF4-FFF2-40B4-BE49-F238E27FC236}">
                <a16:creationId xmlns:a16="http://schemas.microsoft.com/office/drawing/2014/main" id="{2CF48F89-1565-BADB-462F-C976A635CD67}"/>
              </a:ext>
            </a:extLst>
          </p:cNvPr>
          <p:cNvSpPr/>
          <p:nvPr/>
        </p:nvSpPr>
        <p:spPr bwMode="auto">
          <a:xfrm rot="10800000">
            <a:off x="6094010" y="4503541"/>
            <a:ext cx="364674" cy="8665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2" name="Прямоугольник 231">
            <a:extLst>
              <a:ext uri="{FF2B5EF4-FFF2-40B4-BE49-F238E27FC236}">
                <a16:creationId xmlns:a16="http://schemas.microsoft.com/office/drawing/2014/main" id="{FE321121-DF8A-EB29-DE0F-6C485AB1390F}"/>
              </a:ext>
            </a:extLst>
          </p:cNvPr>
          <p:cNvSpPr/>
          <p:nvPr/>
        </p:nvSpPr>
        <p:spPr bwMode="auto">
          <a:xfrm rot="10800000">
            <a:off x="7793053" y="4503692"/>
            <a:ext cx="364674" cy="8665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3" name="Прямоугольник 232">
            <a:extLst>
              <a:ext uri="{FF2B5EF4-FFF2-40B4-BE49-F238E27FC236}">
                <a16:creationId xmlns:a16="http://schemas.microsoft.com/office/drawing/2014/main" id="{04587CFF-CDF0-0FD5-EB0F-4B302DD8A452}"/>
              </a:ext>
            </a:extLst>
          </p:cNvPr>
          <p:cNvSpPr/>
          <p:nvPr/>
        </p:nvSpPr>
        <p:spPr bwMode="auto">
          <a:xfrm rot="10800000">
            <a:off x="9483343" y="4512520"/>
            <a:ext cx="364674" cy="8665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5" name="Прямоугольник 234">
            <a:extLst>
              <a:ext uri="{FF2B5EF4-FFF2-40B4-BE49-F238E27FC236}">
                <a16:creationId xmlns:a16="http://schemas.microsoft.com/office/drawing/2014/main" id="{C24F84F2-73B8-4F02-7666-6535B860B6CD}"/>
              </a:ext>
            </a:extLst>
          </p:cNvPr>
          <p:cNvSpPr/>
          <p:nvPr/>
        </p:nvSpPr>
        <p:spPr bwMode="auto">
          <a:xfrm rot="10800000">
            <a:off x="6091319" y="5187178"/>
            <a:ext cx="364674" cy="8665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6" name="Прямоугольник 235">
            <a:extLst>
              <a:ext uri="{FF2B5EF4-FFF2-40B4-BE49-F238E27FC236}">
                <a16:creationId xmlns:a16="http://schemas.microsoft.com/office/drawing/2014/main" id="{E685FEFF-1543-066E-70C2-86AEA232F7BA}"/>
              </a:ext>
            </a:extLst>
          </p:cNvPr>
          <p:cNvSpPr/>
          <p:nvPr/>
        </p:nvSpPr>
        <p:spPr bwMode="auto">
          <a:xfrm rot="10800000">
            <a:off x="9486457" y="5184014"/>
            <a:ext cx="364674" cy="8665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A7197E7-7517-7E75-66F3-89D22F80B18F}"/>
              </a:ext>
            </a:extLst>
          </p:cNvPr>
          <p:cNvGrpSpPr/>
          <p:nvPr/>
        </p:nvGrpSpPr>
        <p:grpSpPr>
          <a:xfrm>
            <a:off x="6090379" y="2912511"/>
            <a:ext cx="364674" cy="364674"/>
            <a:chOff x="4070147" y="1604314"/>
            <a:chExt cx="703019" cy="703019"/>
          </a:xfrm>
          <a:solidFill>
            <a:srgbClr val="00DE00"/>
          </a:solidFill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5A2CA909-0475-9AD2-E74B-9E768ABBA6E9}"/>
                </a:ext>
              </a:extLst>
            </p:cNvPr>
            <p:cNvSpPr/>
            <p:nvPr/>
          </p:nvSpPr>
          <p:spPr bwMode="auto">
            <a:xfrm>
              <a:off x="4070147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F090F36-D509-0CAA-F1B4-B3C849E72CB9}"/>
                </a:ext>
              </a:extLst>
            </p:cNvPr>
            <p:cNvSpPr/>
            <p:nvPr/>
          </p:nvSpPr>
          <p:spPr bwMode="auto">
            <a:xfrm rot="5400000">
              <a:off x="4070148" y="1872297"/>
              <a:ext cx="703019" cy="1670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9A0CD4-171C-8745-8E8A-F11370321D07}"/>
              </a:ext>
            </a:extLst>
          </p:cNvPr>
          <p:cNvSpPr/>
          <p:nvPr/>
        </p:nvSpPr>
        <p:spPr bwMode="auto">
          <a:xfrm rot="10800000">
            <a:off x="6098488" y="3779081"/>
            <a:ext cx="364674" cy="8665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D429C589-2CC4-9FB4-2EDA-B7320863D5C2}"/>
              </a:ext>
            </a:extLst>
          </p:cNvPr>
          <p:cNvCxnSpPr>
            <a:cxnSpLocks/>
          </p:cNvCxnSpPr>
          <p:nvPr/>
        </p:nvCxnSpPr>
        <p:spPr>
          <a:xfrm>
            <a:off x="4728210" y="400438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158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" name="Прямоугольник: один усеченный угол 22">
            <a:extLst>
              <a:ext uri="{FF2B5EF4-FFF2-40B4-BE49-F238E27FC236}">
                <a16:creationId xmlns:a16="http://schemas.microsoft.com/office/drawing/2014/main" id="{6F3EB6BC-90D0-0BD3-F833-B13758E9E27D}"/>
              </a:ext>
            </a:extLst>
          </p:cNvPr>
          <p:cNvSpPr/>
          <p:nvPr/>
        </p:nvSpPr>
        <p:spPr bwMode="auto">
          <a:xfrm>
            <a:off x="1711553" y="4876336"/>
            <a:ext cx="2672516" cy="699397"/>
          </a:xfrm>
          <a:prstGeom prst="snip1Rect">
            <a:avLst>
              <a:gd name="adj" fmla="val 3474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A8AE176-131D-8A49-D2E6-1695F4C68CF4}"/>
              </a:ext>
            </a:extLst>
          </p:cNvPr>
          <p:cNvSpPr/>
          <p:nvPr/>
        </p:nvSpPr>
        <p:spPr bwMode="auto">
          <a:xfrm>
            <a:off x="1702918" y="3160559"/>
            <a:ext cx="2739403" cy="665001"/>
          </a:xfrm>
          <a:prstGeom prst="rect">
            <a:avLst/>
          </a:prstGeom>
          <a:solidFill>
            <a:srgbClr val="0F8B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7" name="Прямоугольник: один усеченный угол 16">
            <a:extLst>
              <a:ext uri="{FF2B5EF4-FFF2-40B4-BE49-F238E27FC236}">
                <a16:creationId xmlns:a16="http://schemas.microsoft.com/office/drawing/2014/main" id="{1DE1E072-320A-5270-AEB0-CD2CD9352344}"/>
              </a:ext>
            </a:extLst>
          </p:cNvPr>
          <p:cNvSpPr/>
          <p:nvPr/>
        </p:nvSpPr>
        <p:spPr bwMode="auto">
          <a:xfrm flipH="1" flipV="1">
            <a:off x="1688821" y="3991892"/>
            <a:ext cx="2739403" cy="699397"/>
          </a:xfrm>
          <a:prstGeom prst="snip1Rect">
            <a:avLst>
              <a:gd name="adj" fmla="val 33657"/>
            </a:avLst>
          </a:prstGeom>
          <a:solidFill>
            <a:srgbClr val="0F8B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0" name="Прямоугольник: один усеченный угол 9">
            <a:extLst>
              <a:ext uri="{FF2B5EF4-FFF2-40B4-BE49-F238E27FC236}">
                <a16:creationId xmlns:a16="http://schemas.microsoft.com/office/drawing/2014/main" id="{9570107A-DE98-79D5-3A8A-5C357A737C38}"/>
              </a:ext>
            </a:extLst>
          </p:cNvPr>
          <p:cNvSpPr/>
          <p:nvPr/>
        </p:nvSpPr>
        <p:spPr>
          <a:xfrm flipH="1">
            <a:off x="1695869" y="1457806"/>
            <a:ext cx="2739403" cy="699397"/>
          </a:xfrm>
          <a:prstGeom prst="snip1Rect">
            <a:avLst>
              <a:gd name="adj" fmla="val 34747"/>
            </a:avLst>
          </a:prstGeom>
          <a:solidFill>
            <a:srgbClr val="0F8B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7DC3631-DDF8-5DD9-4BC3-BC60E48AE0CA}"/>
              </a:ext>
            </a:extLst>
          </p:cNvPr>
          <p:cNvSpPr txBox="1">
            <a:spLocks/>
          </p:cNvSpPr>
          <p:nvPr/>
        </p:nvSpPr>
        <p:spPr>
          <a:xfrm>
            <a:off x="112294" y="88920"/>
            <a:ext cx="11442032" cy="7487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  08</a:t>
            </a:r>
            <a:r>
              <a:rPr lang="en-US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/</a:t>
            </a: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Финансовая модель</a:t>
            </a:r>
          </a:p>
        </p:txBody>
      </p:sp>
      <p:sp>
        <p:nvSpPr>
          <p:cNvPr id="163" name="Прямоугольник 162">
            <a:extLst>
              <a:ext uri="{FF2B5EF4-FFF2-40B4-BE49-F238E27FC236}">
                <a16:creationId xmlns:a16="http://schemas.microsoft.com/office/drawing/2014/main" id="{AFD1F9F2-B04B-AA43-C854-54B85EEA00DE}"/>
              </a:ext>
            </a:extLst>
          </p:cNvPr>
          <p:cNvSpPr/>
          <p:nvPr/>
        </p:nvSpPr>
        <p:spPr bwMode="auto">
          <a:xfrm>
            <a:off x="0" y="88920"/>
            <a:ext cx="212658" cy="748719"/>
          </a:xfrm>
          <a:prstGeom prst="rect">
            <a:avLst/>
          </a:prstGeom>
          <a:solidFill>
            <a:srgbClr val="AB1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IBM Plex Sans" panose="020B0503050203000203" pitchFamily="34" charset="0"/>
            </a:endParaRPr>
          </a:p>
        </p:txBody>
      </p:sp>
      <p:sp>
        <p:nvSpPr>
          <p:cNvPr id="6" name="Google Shape;30;p4">
            <a:extLst>
              <a:ext uri="{FF2B5EF4-FFF2-40B4-BE49-F238E27FC236}">
                <a16:creationId xmlns:a16="http://schemas.microsoft.com/office/drawing/2014/main" id="{90AE56C0-D29A-33E3-F08B-98623325CC27}"/>
              </a:ext>
            </a:extLst>
          </p:cNvPr>
          <p:cNvSpPr txBox="1"/>
          <p:nvPr/>
        </p:nvSpPr>
        <p:spPr bwMode="auto">
          <a:xfrm>
            <a:off x="1695869" y="1457807"/>
            <a:ext cx="2739403" cy="699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lt1"/>
              </a:buClr>
              <a:buSzPts val="3600"/>
            </a:pP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Выручка</a:t>
            </a:r>
            <a:endParaRPr lang="en-US" sz="2000" b="1" dirty="0"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" name="Прямоугольник: один усеченный угол 14">
            <a:extLst>
              <a:ext uri="{FF2B5EF4-FFF2-40B4-BE49-F238E27FC236}">
                <a16:creationId xmlns:a16="http://schemas.microsoft.com/office/drawing/2014/main" id="{C87BD1C4-4CE6-5EF2-18ED-6012533BBB11}"/>
              </a:ext>
            </a:extLst>
          </p:cNvPr>
          <p:cNvSpPr/>
          <p:nvPr/>
        </p:nvSpPr>
        <p:spPr>
          <a:xfrm flipH="1">
            <a:off x="4701559" y="1489203"/>
            <a:ext cx="1295801" cy="668000"/>
          </a:xfrm>
          <a:prstGeom prst="snip1Rect">
            <a:avLst>
              <a:gd name="adj" fmla="val 32073"/>
            </a:avLst>
          </a:prstGeom>
          <a:solidFill>
            <a:srgbClr val="002060"/>
          </a:solidFill>
          <a:ln w="38100">
            <a:solidFill>
              <a:srgbClr val="FF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6" name="Google Shape;30;p4">
            <a:extLst>
              <a:ext uri="{FF2B5EF4-FFF2-40B4-BE49-F238E27FC236}">
                <a16:creationId xmlns:a16="http://schemas.microsoft.com/office/drawing/2014/main" id="{C5AB31AF-08A1-0617-05A5-D0D065E41A64}"/>
              </a:ext>
            </a:extLst>
          </p:cNvPr>
          <p:cNvSpPr txBox="1"/>
          <p:nvPr/>
        </p:nvSpPr>
        <p:spPr bwMode="auto">
          <a:xfrm>
            <a:off x="4701559" y="1489204"/>
            <a:ext cx="1295802" cy="6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ru-RU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6</a:t>
            </a: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48" name="Google Shape;30;p4">
            <a:extLst>
              <a:ext uri="{FF2B5EF4-FFF2-40B4-BE49-F238E27FC236}">
                <a16:creationId xmlns:a16="http://schemas.microsoft.com/office/drawing/2014/main" id="{524226E3-03D6-65D4-ED4C-1B2013885F58}"/>
              </a:ext>
            </a:extLst>
          </p:cNvPr>
          <p:cNvSpPr txBox="1"/>
          <p:nvPr/>
        </p:nvSpPr>
        <p:spPr bwMode="auto">
          <a:xfrm>
            <a:off x="4893388" y="873124"/>
            <a:ext cx="1103972" cy="61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lt1"/>
              </a:buClr>
              <a:buSzPts val="3600"/>
            </a:pP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2025</a:t>
            </a:r>
            <a:endParaRPr lang="en-US" sz="2000" b="1" dirty="0">
              <a:solidFill>
                <a:schemeClr val="bg1"/>
              </a:solidFill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Прямоугольник: один усеченный угол 20">
            <a:extLst>
              <a:ext uri="{FF2B5EF4-FFF2-40B4-BE49-F238E27FC236}">
                <a16:creationId xmlns:a16="http://schemas.microsoft.com/office/drawing/2014/main" id="{E04A73AF-3D13-7F77-A9AE-1F2E66B12B5A}"/>
              </a:ext>
            </a:extLst>
          </p:cNvPr>
          <p:cNvSpPr/>
          <p:nvPr/>
        </p:nvSpPr>
        <p:spPr bwMode="auto">
          <a:xfrm>
            <a:off x="6109328" y="1489203"/>
            <a:ext cx="1295801" cy="668000"/>
          </a:xfrm>
          <a:prstGeom prst="snip1Rect">
            <a:avLst>
              <a:gd name="adj" fmla="val 32073"/>
            </a:avLst>
          </a:prstGeom>
          <a:solidFill>
            <a:srgbClr val="002060"/>
          </a:solidFill>
          <a:ln w="38100">
            <a:solidFill>
              <a:srgbClr val="FF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22" name="Google Shape;30;p4">
            <a:extLst>
              <a:ext uri="{FF2B5EF4-FFF2-40B4-BE49-F238E27FC236}">
                <a16:creationId xmlns:a16="http://schemas.microsoft.com/office/drawing/2014/main" id="{E29D7418-747D-5566-DDED-40AF67B1615C}"/>
              </a:ext>
            </a:extLst>
          </p:cNvPr>
          <p:cNvSpPr txBox="1"/>
          <p:nvPr/>
        </p:nvSpPr>
        <p:spPr bwMode="auto">
          <a:xfrm>
            <a:off x="6109327" y="1495846"/>
            <a:ext cx="1295801" cy="65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22</a:t>
            </a: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40" name="Прямоугольник: один усеченный угол 39">
            <a:extLst>
              <a:ext uri="{FF2B5EF4-FFF2-40B4-BE49-F238E27FC236}">
                <a16:creationId xmlns:a16="http://schemas.microsoft.com/office/drawing/2014/main" id="{23FFB771-B5DA-02E7-6922-E2FAFC813526}"/>
              </a:ext>
            </a:extLst>
          </p:cNvPr>
          <p:cNvSpPr/>
          <p:nvPr/>
        </p:nvSpPr>
        <p:spPr bwMode="auto">
          <a:xfrm flipH="1">
            <a:off x="7517097" y="1489203"/>
            <a:ext cx="1295801" cy="668000"/>
          </a:xfrm>
          <a:prstGeom prst="snip1Rect">
            <a:avLst>
              <a:gd name="adj" fmla="val 32073"/>
            </a:avLst>
          </a:prstGeom>
          <a:solidFill>
            <a:srgbClr val="002060"/>
          </a:solidFill>
          <a:ln w="38100">
            <a:solidFill>
              <a:srgbClr val="00D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42" name="Google Shape;30;p4">
            <a:extLst>
              <a:ext uri="{FF2B5EF4-FFF2-40B4-BE49-F238E27FC236}">
                <a16:creationId xmlns:a16="http://schemas.microsoft.com/office/drawing/2014/main" id="{40CFD527-6E5C-28E1-3C5D-538EBA1009F7}"/>
              </a:ext>
            </a:extLst>
          </p:cNvPr>
          <p:cNvSpPr txBox="1"/>
          <p:nvPr/>
        </p:nvSpPr>
        <p:spPr bwMode="auto">
          <a:xfrm>
            <a:off x="7517095" y="1495344"/>
            <a:ext cx="1295801" cy="657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101</a:t>
            </a: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43" name="Прямоугольник: один усеченный угол 42">
            <a:extLst>
              <a:ext uri="{FF2B5EF4-FFF2-40B4-BE49-F238E27FC236}">
                <a16:creationId xmlns:a16="http://schemas.microsoft.com/office/drawing/2014/main" id="{4A27D73A-1B47-83B1-B2E3-FD5458C57464}"/>
              </a:ext>
            </a:extLst>
          </p:cNvPr>
          <p:cNvSpPr/>
          <p:nvPr/>
        </p:nvSpPr>
        <p:spPr bwMode="auto">
          <a:xfrm>
            <a:off x="8924866" y="1489203"/>
            <a:ext cx="1295801" cy="668000"/>
          </a:xfrm>
          <a:prstGeom prst="snip1Rect">
            <a:avLst>
              <a:gd name="adj" fmla="val 32073"/>
            </a:avLst>
          </a:prstGeom>
          <a:solidFill>
            <a:srgbClr val="002060"/>
          </a:solidFill>
          <a:ln w="38100">
            <a:solidFill>
              <a:srgbClr val="00D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50" name="Google Shape;30;p4">
            <a:extLst>
              <a:ext uri="{FF2B5EF4-FFF2-40B4-BE49-F238E27FC236}">
                <a16:creationId xmlns:a16="http://schemas.microsoft.com/office/drawing/2014/main" id="{04F29A5E-C886-E51E-C511-97C1F0946865}"/>
              </a:ext>
            </a:extLst>
          </p:cNvPr>
          <p:cNvSpPr txBox="1"/>
          <p:nvPr/>
        </p:nvSpPr>
        <p:spPr bwMode="auto">
          <a:xfrm>
            <a:off x="8924862" y="1495344"/>
            <a:ext cx="1295801" cy="657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322</a:t>
            </a:r>
            <a:r>
              <a:rPr lang="ru-RU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61" name="Google Shape;30;p4">
            <a:extLst>
              <a:ext uri="{FF2B5EF4-FFF2-40B4-BE49-F238E27FC236}">
                <a16:creationId xmlns:a16="http://schemas.microsoft.com/office/drawing/2014/main" id="{F84A1D33-699A-E344-7268-CB91A6EAC106}"/>
              </a:ext>
            </a:extLst>
          </p:cNvPr>
          <p:cNvSpPr txBox="1"/>
          <p:nvPr/>
        </p:nvSpPr>
        <p:spPr bwMode="auto">
          <a:xfrm>
            <a:off x="1711553" y="4857621"/>
            <a:ext cx="2739403" cy="688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lt1"/>
              </a:buClr>
              <a:buSzPts val="3600"/>
            </a:pPr>
            <a:r>
              <a:rPr lang="ru-RU" sz="16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Органический рост</a:t>
            </a:r>
            <a:br>
              <a:rPr lang="ru-RU" sz="16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</a:br>
            <a:r>
              <a:rPr lang="ru-RU" sz="16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+ партнёрства: </a:t>
            </a:r>
            <a:r>
              <a:rPr lang="ru-RU" sz="16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20</a:t>
            </a:r>
            <a:r>
              <a:rPr lang="ru-RU" sz="16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%</a:t>
            </a:r>
            <a:endParaRPr lang="ru-RU" sz="1000" dirty="0">
              <a:solidFill>
                <a:schemeClr val="bg1"/>
              </a:solidFill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62" name="Прямоугольник: один усеченный угол 61">
            <a:extLst>
              <a:ext uri="{FF2B5EF4-FFF2-40B4-BE49-F238E27FC236}">
                <a16:creationId xmlns:a16="http://schemas.microsoft.com/office/drawing/2014/main" id="{4DC0B194-19B5-7E49-8F9F-9823DB9DFE57}"/>
              </a:ext>
            </a:extLst>
          </p:cNvPr>
          <p:cNvSpPr/>
          <p:nvPr/>
        </p:nvSpPr>
        <p:spPr bwMode="auto">
          <a:xfrm>
            <a:off x="4701559" y="2329227"/>
            <a:ext cx="1295801" cy="668000"/>
          </a:xfrm>
          <a:prstGeom prst="snip1Rect">
            <a:avLst>
              <a:gd name="adj" fmla="val 0"/>
            </a:avLst>
          </a:prstGeom>
          <a:solidFill>
            <a:srgbClr val="002060"/>
          </a:solidFill>
          <a:ln w="38100">
            <a:solidFill>
              <a:srgbClr val="FF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63" name="Google Shape;30;p4">
            <a:extLst>
              <a:ext uri="{FF2B5EF4-FFF2-40B4-BE49-F238E27FC236}">
                <a16:creationId xmlns:a16="http://schemas.microsoft.com/office/drawing/2014/main" id="{F6966753-D783-FDF3-4E0B-814F9DF813BA}"/>
              </a:ext>
            </a:extLst>
          </p:cNvPr>
          <p:cNvSpPr txBox="1"/>
          <p:nvPr/>
        </p:nvSpPr>
        <p:spPr bwMode="auto">
          <a:xfrm>
            <a:off x="4701559" y="2329226"/>
            <a:ext cx="1294625" cy="668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19</a:t>
            </a: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128" name="Прямоугольник: один усеченный угол 127">
            <a:extLst>
              <a:ext uri="{FF2B5EF4-FFF2-40B4-BE49-F238E27FC236}">
                <a16:creationId xmlns:a16="http://schemas.microsoft.com/office/drawing/2014/main" id="{1004AE80-2D90-AFE7-675B-71DC0E58990D}"/>
              </a:ext>
            </a:extLst>
          </p:cNvPr>
          <p:cNvSpPr/>
          <p:nvPr/>
        </p:nvSpPr>
        <p:spPr bwMode="auto">
          <a:xfrm>
            <a:off x="6109328" y="2329227"/>
            <a:ext cx="1295801" cy="668000"/>
          </a:xfrm>
          <a:prstGeom prst="snip1Rect">
            <a:avLst>
              <a:gd name="adj" fmla="val 0"/>
            </a:avLst>
          </a:prstGeom>
          <a:solidFill>
            <a:srgbClr val="002060"/>
          </a:solidFill>
          <a:ln w="38100">
            <a:solidFill>
              <a:srgbClr val="FF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29" name="Google Shape;30;p4">
            <a:extLst>
              <a:ext uri="{FF2B5EF4-FFF2-40B4-BE49-F238E27FC236}">
                <a16:creationId xmlns:a16="http://schemas.microsoft.com/office/drawing/2014/main" id="{5AD2A246-7DFB-C0FD-F1CD-05695E5C8C12}"/>
              </a:ext>
            </a:extLst>
          </p:cNvPr>
          <p:cNvSpPr txBox="1"/>
          <p:nvPr/>
        </p:nvSpPr>
        <p:spPr bwMode="auto">
          <a:xfrm>
            <a:off x="6108152" y="2336362"/>
            <a:ext cx="1294625" cy="65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36</a:t>
            </a: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130" name="Прямоугольник: один усеченный угол 129">
            <a:extLst>
              <a:ext uri="{FF2B5EF4-FFF2-40B4-BE49-F238E27FC236}">
                <a16:creationId xmlns:a16="http://schemas.microsoft.com/office/drawing/2014/main" id="{8DD91D7F-31B3-9330-CDDA-A2A3C6AAFE23}"/>
              </a:ext>
            </a:extLst>
          </p:cNvPr>
          <p:cNvSpPr/>
          <p:nvPr/>
        </p:nvSpPr>
        <p:spPr bwMode="auto">
          <a:xfrm>
            <a:off x="7515921" y="2329227"/>
            <a:ext cx="1296977" cy="668000"/>
          </a:xfrm>
          <a:prstGeom prst="snip1Rect">
            <a:avLst>
              <a:gd name="adj" fmla="val 0"/>
            </a:avLst>
          </a:prstGeom>
          <a:solidFill>
            <a:srgbClr val="002060"/>
          </a:solidFill>
          <a:ln w="38100">
            <a:solidFill>
              <a:srgbClr val="00D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31" name="Google Shape;30;p4">
            <a:extLst>
              <a:ext uri="{FF2B5EF4-FFF2-40B4-BE49-F238E27FC236}">
                <a16:creationId xmlns:a16="http://schemas.microsoft.com/office/drawing/2014/main" id="{B3C3F3AD-3D6C-709D-725A-EDE0E484F3D5}"/>
              </a:ext>
            </a:extLst>
          </p:cNvPr>
          <p:cNvSpPr txBox="1"/>
          <p:nvPr/>
        </p:nvSpPr>
        <p:spPr bwMode="auto">
          <a:xfrm>
            <a:off x="7537261" y="2336362"/>
            <a:ext cx="1281509" cy="65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54</a:t>
            </a: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132" name="Прямоугольник: один усеченный угол 131">
            <a:extLst>
              <a:ext uri="{FF2B5EF4-FFF2-40B4-BE49-F238E27FC236}">
                <a16:creationId xmlns:a16="http://schemas.microsoft.com/office/drawing/2014/main" id="{D7C7929B-0CAC-1D83-C037-FE68D0006FA0}"/>
              </a:ext>
            </a:extLst>
          </p:cNvPr>
          <p:cNvSpPr/>
          <p:nvPr/>
        </p:nvSpPr>
        <p:spPr bwMode="auto">
          <a:xfrm>
            <a:off x="8924866" y="2329227"/>
            <a:ext cx="1295801" cy="668000"/>
          </a:xfrm>
          <a:prstGeom prst="snip1Rect">
            <a:avLst>
              <a:gd name="adj" fmla="val 0"/>
            </a:avLst>
          </a:prstGeom>
          <a:solidFill>
            <a:srgbClr val="002060"/>
          </a:solidFill>
          <a:ln w="38100">
            <a:solidFill>
              <a:srgbClr val="00D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33" name="Google Shape;30;p4">
            <a:extLst>
              <a:ext uri="{FF2B5EF4-FFF2-40B4-BE49-F238E27FC236}">
                <a16:creationId xmlns:a16="http://schemas.microsoft.com/office/drawing/2014/main" id="{45A4E3F2-E1BA-65C9-6BFA-348B997AE5BC}"/>
              </a:ext>
            </a:extLst>
          </p:cNvPr>
          <p:cNvSpPr txBox="1"/>
          <p:nvPr/>
        </p:nvSpPr>
        <p:spPr bwMode="auto">
          <a:xfrm>
            <a:off x="8924862" y="2336362"/>
            <a:ext cx="1295801" cy="65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93</a:t>
            </a:r>
            <a:r>
              <a:rPr lang="ru-RU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141" name="Прямоугольник: один усеченный угол 140">
            <a:extLst>
              <a:ext uri="{FF2B5EF4-FFF2-40B4-BE49-F238E27FC236}">
                <a16:creationId xmlns:a16="http://schemas.microsoft.com/office/drawing/2014/main" id="{F9CD441D-081D-6CEF-C8F5-FD7B4CE3F210}"/>
              </a:ext>
            </a:extLst>
          </p:cNvPr>
          <p:cNvSpPr/>
          <p:nvPr/>
        </p:nvSpPr>
        <p:spPr bwMode="auto">
          <a:xfrm>
            <a:off x="4701559" y="3169251"/>
            <a:ext cx="1315965" cy="668000"/>
          </a:xfrm>
          <a:prstGeom prst="snip1Rect">
            <a:avLst>
              <a:gd name="adj" fmla="val 0"/>
            </a:avLst>
          </a:prstGeom>
          <a:solidFill>
            <a:srgbClr val="002060"/>
          </a:solidFill>
          <a:ln w="38100">
            <a:solidFill>
              <a:srgbClr val="FF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42" name="Google Shape;30;p4">
            <a:extLst>
              <a:ext uri="{FF2B5EF4-FFF2-40B4-BE49-F238E27FC236}">
                <a16:creationId xmlns:a16="http://schemas.microsoft.com/office/drawing/2014/main" id="{4D6ED506-0E8C-79F4-9F7D-1CC597F49389}"/>
              </a:ext>
            </a:extLst>
          </p:cNvPr>
          <p:cNvSpPr txBox="1"/>
          <p:nvPr/>
        </p:nvSpPr>
        <p:spPr bwMode="auto">
          <a:xfrm>
            <a:off x="4721723" y="3169250"/>
            <a:ext cx="1295801" cy="6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ru-RU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-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13</a:t>
            </a:r>
            <a:r>
              <a:rPr lang="ru-RU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143" name="Прямоугольник: один усеченный угол 142">
            <a:extLst>
              <a:ext uri="{FF2B5EF4-FFF2-40B4-BE49-F238E27FC236}">
                <a16:creationId xmlns:a16="http://schemas.microsoft.com/office/drawing/2014/main" id="{86BFD142-B7F2-C54A-E74F-A0CA8943DCDD}"/>
              </a:ext>
            </a:extLst>
          </p:cNvPr>
          <p:cNvSpPr/>
          <p:nvPr/>
        </p:nvSpPr>
        <p:spPr bwMode="auto">
          <a:xfrm>
            <a:off x="6129492" y="3169251"/>
            <a:ext cx="1295801" cy="668000"/>
          </a:xfrm>
          <a:prstGeom prst="snip1Rect">
            <a:avLst>
              <a:gd name="adj" fmla="val 0"/>
            </a:avLst>
          </a:prstGeom>
          <a:solidFill>
            <a:srgbClr val="002060"/>
          </a:solidFill>
          <a:ln w="38100">
            <a:solidFill>
              <a:srgbClr val="FF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44" name="Google Shape;30;p4">
            <a:extLst>
              <a:ext uri="{FF2B5EF4-FFF2-40B4-BE49-F238E27FC236}">
                <a16:creationId xmlns:a16="http://schemas.microsoft.com/office/drawing/2014/main" id="{E452D176-2A5F-5119-D33B-C89344D81168}"/>
              </a:ext>
            </a:extLst>
          </p:cNvPr>
          <p:cNvSpPr txBox="1"/>
          <p:nvPr/>
        </p:nvSpPr>
        <p:spPr bwMode="auto">
          <a:xfrm>
            <a:off x="6129492" y="3172582"/>
            <a:ext cx="1295801" cy="66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ru-RU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-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13</a:t>
            </a:r>
            <a:r>
              <a:rPr lang="ru-RU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145" name="Прямоугольник: один усеченный угол 144">
            <a:extLst>
              <a:ext uri="{FF2B5EF4-FFF2-40B4-BE49-F238E27FC236}">
                <a16:creationId xmlns:a16="http://schemas.microsoft.com/office/drawing/2014/main" id="{186C3A60-8CFA-F3B4-D3F2-03CDAFE944EB}"/>
              </a:ext>
            </a:extLst>
          </p:cNvPr>
          <p:cNvSpPr/>
          <p:nvPr/>
        </p:nvSpPr>
        <p:spPr bwMode="auto">
          <a:xfrm>
            <a:off x="7515921" y="3169251"/>
            <a:ext cx="1317141" cy="668000"/>
          </a:xfrm>
          <a:prstGeom prst="snip1Rect">
            <a:avLst>
              <a:gd name="adj" fmla="val 0"/>
            </a:avLst>
          </a:prstGeom>
          <a:solidFill>
            <a:srgbClr val="002060"/>
          </a:solidFill>
          <a:ln w="38100">
            <a:solidFill>
              <a:srgbClr val="00D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46" name="Google Shape;30;p4">
            <a:extLst>
              <a:ext uri="{FF2B5EF4-FFF2-40B4-BE49-F238E27FC236}">
                <a16:creationId xmlns:a16="http://schemas.microsoft.com/office/drawing/2014/main" id="{856AC93C-2D26-3700-4D30-E5FD90241D9C}"/>
              </a:ext>
            </a:extLst>
          </p:cNvPr>
          <p:cNvSpPr txBox="1"/>
          <p:nvPr/>
        </p:nvSpPr>
        <p:spPr bwMode="auto">
          <a:xfrm>
            <a:off x="7515921" y="3176386"/>
            <a:ext cx="1317141" cy="657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4</a:t>
            </a:r>
            <a:r>
              <a:rPr lang="ru-RU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7</a:t>
            </a: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147" name="Прямоугольник: один усеченный угол 146">
            <a:extLst>
              <a:ext uri="{FF2B5EF4-FFF2-40B4-BE49-F238E27FC236}">
                <a16:creationId xmlns:a16="http://schemas.microsoft.com/office/drawing/2014/main" id="{03E38D3E-CB2B-A93E-472A-E31B62124A82}"/>
              </a:ext>
            </a:extLst>
          </p:cNvPr>
          <p:cNvSpPr/>
          <p:nvPr/>
        </p:nvSpPr>
        <p:spPr bwMode="auto">
          <a:xfrm>
            <a:off x="8945030" y="3169251"/>
            <a:ext cx="1295801" cy="668000"/>
          </a:xfrm>
          <a:prstGeom prst="snip1Rect">
            <a:avLst>
              <a:gd name="adj" fmla="val 0"/>
            </a:avLst>
          </a:prstGeom>
          <a:solidFill>
            <a:srgbClr val="002060"/>
          </a:solidFill>
          <a:ln w="38100">
            <a:solidFill>
              <a:srgbClr val="00D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48" name="Google Shape;30;p4">
            <a:extLst>
              <a:ext uri="{FF2B5EF4-FFF2-40B4-BE49-F238E27FC236}">
                <a16:creationId xmlns:a16="http://schemas.microsoft.com/office/drawing/2014/main" id="{D304C4A9-F557-9C0D-507C-7E8C6B0BBC86}"/>
              </a:ext>
            </a:extLst>
          </p:cNvPr>
          <p:cNvSpPr txBox="1"/>
          <p:nvPr/>
        </p:nvSpPr>
        <p:spPr bwMode="auto">
          <a:xfrm>
            <a:off x="8945030" y="3176386"/>
            <a:ext cx="1295801" cy="6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229</a:t>
            </a: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149" name="Прямоугольник: один усеченный угол 148">
            <a:extLst>
              <a:ext uri="{FF2B5EF4-FFF2-40B4-BE49-F238E27FC236}">
                <a16:creationId xmlns:a16="http://schemas.microsoft.com/office/drawing/2014/main" id="{9E50C085-8DAD-43E4-E2B6-CBDE60C92EC5}"/>
              </a:ext>
            </a:extLst>
          </p:cNvPr>
          <p:cNvSpPr/>
          <p:nvPr/>
        </p:nvSpPr>
        <p:spPr bwMode="auto">
          <a:xfrm flipH="1" flipV="1">
            <a:off x="4701558" y="4009275"/>
            <a:ext cx="1315966" cy="668000"/>
          </a:xfrm>
          <a:prstGeom prst="snip1Rect">
            <a:avLst>
              <a:gd name="adj" fmla="val 32073"/>
            </a:avLst>
          </a:prstGeom>
          <a:solidFill>
            <a:srgbClr val="002060"/>
          </a:solidFill>
          <a:ln w="38100">
            <a:solidFill>
              <a:srgbClr val="FF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51" name="Прямоугольник: один усеченный угол 150">
            <a:extLst>
              <a:ext uri="{FF2B5EF4-FFF2-40B4-BE49-F238E27FC236}">
                <a16:creationId xmlns:a16="http://schemas.microsoft.com/office/drawing/2014/main" id="{F4DE3EFB-92D5-4D2C-B3EF-97065DA88EEA}"/>
              </a:ext>
            </a:extLst>
          </p:cNvPr>
          <p:cNvSpPr/>
          <p:nvPr/>
        </p:nvSpPr>
        <p:spPr bwMode="auto">
          <a:xfrm flipV="1">
            <a:off x="6129492" y="4009275"/>
            <a:ext cx="1295801" cy="668000"/>
          </a:xfrm>
          <a:prstGeom prst="snip1Rect">
            <a:avLst>
              <a:gd name="adj" fmla="val 32073"/>
            </a:avLst>
          </a:prstGeom>
          <a:solidFill>
            <a:srgbClr val="002060"/>
          </a:solidFill>
          <a:ln w="38100">
            <a:solidFill>
              <a:srgbClr val="FF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52" name="Google Shape;30;p4">
            <a:extLst>
              <a:ext uri="{FF2B5EF4-FFF2-40B4-BE49-F238E27FC236}">
                <a16:creationId xmlns:a16="http://schemas.microsoft.com/office/drawing/2014/main" id="{833D3E21-E600-C14E-931B-A95D77513683}"/>
              </a:ext>
            </a:extLst>
          </p:cNvPr>
          <p:cNvSpPr txBox="1"/>
          <p:nvPr/>
        </p:nvSpPr>
        <p:spPr bwMode="auto">
          <a:xfrm>
            <a:off x="6129491" y="4013570"/>
            <a:ext cx="1295801" cy="667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ru-RU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-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14</a:t>
            </a:r>
            <a:r>
              <a:rPr lang="ru-RU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153" name="Прямоугольник: один усеченный угол 152">
            <a:extLst>
              <a:ext uri="{FF2B5EF4-FFF2-40B4-BE49-F238E27FC236}">
                <a16:creationId xmlns:a16="http://schemas.microsoft.com/office/drawing/2014/main" id="{D1963CF0-F7B1-9313-601B-3F383089CF92}"/>
              </a:ext>
            </a:extLst>
          </p:cNvPr>
          <p:cNvSpPr/>
          <p:nvPr/>
        </p:nvSpPr>
        <p:spPr bwMode="auto">
          <a:xfrm flipH="1" flipV="1">
            <a:off x="7515920" y="4009275"/>
            <a:ext cx="1317142" cy="668000"/>
          </a:xfrm>
          <a:prstGeom prst="snip1Rect">
            <a:avLst>
              <a:gd name="adj" fmla="val 32073"/>
            </a:avLst>
          </a:prstGeom>
          <a:solidFill>
            <a:srgbClr val="002060"/>
          </a:solidFill>
          <a:ln w="38100">
            <a:solidFill>
              <a:srgbClr val="00D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54" name="Google Shape;30;p4">
            <a:extLst>
              <a:ext uri="{FF2B5EF4-FFF2-40B4-BE49-F238E27FC236}">
                <a16:creationId xmlns:a16="http://schemas.microsoft.com/office/drawing/2014/main" id="{E2797BFA-75F9-CACA-AF36-5B868A0EC7C7}"/>
              </a:ext>
            </a:extLst>
          </p:cNvPr>
          <p:cNvSpPr txBox="1"/>
          <p:nvPr/>
        </p:nvSpPr>
        <p:spPr bwMode="auto">
          <a:xfrm>
            <a:off x="7515919" y="4013068"/>
            <a:ext cx="1315967" cy="657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3</a:t>
            </a:r>
            <a:r>
              <a:rPr lang="ru-RU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7</a:t>
            </a: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155" name="Прямоугольник: один усеченный угол 154">
            <a:extLst>
              <a:ext uri="{FF2B5EF4-FFF2-40B4-BE49-F238E27FC236}">
                <a16:creationId xmlns:a16="http://schemas.microsoft.com/office/drawing/2014/main" id="{C98B73BF-5F17-CB68-50DA-5E38E9CE2E99}"/>
              </a:ext>
            </a:extLst>
          </p:cNvPr>
          <p:cNvSpPr/>
          <p:nvPr/>
        </p:nvSpPr>
        <p:spPr bwMode="auto">
          <a:xfrm flipV="1">
            <a:off x="8945030" y="4009275"/>
            <a:ext cx="1295801" cy="668000"/>
          </a:xfrm>
          <a:prstGeom prst="snip1Rect">
            <a:avLst>
              <a:gd name="adj" fmla="val 32073"/>
            </a:avLst>
          </a:prstGeom>
          <a:solidFill>
            <a:srgbClr val="002060"/>
          </a:solidFill>
          <a:ln w="38100">
            <a:solidFill>
              <a:srgbClr val="00D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56" name="Google Shape;30;p4">
            <a:extLst>
              <a:ext uri="{FF2B5EF4-FFF2-40B4-BE49-F238E27FC236}">
                <a16:creationId xmlns:a16="http://schemas.microsoft.com/office/drawing/2014/main" id="{B952DA2E-34A3-0471-BDDB-CD9FE5223C32}"/>
              </a:ext>
            </a:extLst>
          </p:cNvPr>
          <p:cNvSpPr txBox="1"/>
          <p:nvPr/>
        </p:nvSpPr>
        <p:spPr bwMode="auto">
          <a:xfrm>
            <a:off x="8943852" y="4009274"/>
            <a:ext cx="1304435" cy="669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189</a:t>
            </a: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158" name="Прямоугольник: усеченные верхние углы 157">
            <a:extLst>
              <a:ext uri="{FF2B5EF4-FFF2-40B4-BE49-F238E27FC236}">
                <a16:creationId xmlns:a16="http://schemas.microsoft.com/office/drawing/2014/main" id="{07C08F28-433A-4F69-1865-080E7F5DE10F}"/>
              </a:ext>
            </a:extLst>
          </p:cNvPr>
          <p:cNvSpPr/>
          <p:nvPr/>
        </p:nvSpPr>
        <p:spPr>
          <a:xfrm rot="10800000">
            <a:off x="4893388" y="5346066"/>
            <a:ext cx="2520974" cy="754915"/>
          </a:xfrm>
          <a:prstGeom prst="snip2SameRect">
            <a:avLst>
              <a:gd name="adj1" fmla="val 33079"/>
              <a:gd name="adj2" fmla="val 0"/>
            </a:avLst>
          </a:prstGeom>
          <a:solidFill>
            <a:srgbClr val="4651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59" name="Google Shape;30;p4">
            <a:extLst>
              <a:ext uri="{FF2B5EF4-FFF2-40B4-BE49-F238E27FC236}">
                <a16:creationId xmlns:a16="http://schemas.microsoft.com/office/drawing/2014/main" id="{B0347992-F1FE-4437-93CD-C49AD1259245}"/>
              </a:ext>
            </a:extLst>
          </p:cNvPr>
          <p:cNvSpPr txBox="1"/>
          <p:nvPr/>
        </p:nvSpPr>
        <p:spPr bwMode="auto">
          <a:xfrm>
            <a:off x="4893386" y="5351329"/>
            <a:ext cx="2520975" cy="749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lt1"/>
              </a:buClr>
              <a:buSzPts val="3600"/>
            </a:pPr>
            <a:r>
              <a:rPr lang="en-US" sz="14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10</a:t>
            </a:r>
            <a:r>
              <a:rPr lang="ru-RU" sz="14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% – экскурсии </a:t>
            </a:r>
          </a:p>
          <a:p>
            <a:pPr algn="ctr">
              <a:buClr>
                <a:schemeClr val="lt1"/>
              </a:buClr>
              <a:buSzPts val="3600"/>
            </a:pPr>
            <a:r>
              <a:rPr lang="ru-RU" sz="14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10</a:t>
            </a:r>
            <a:r>
              <a:rPr lang="ru-RU" sz="14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% – гостиницы</a:t>
            </a:r>
          </a:p>
        </p:txBody>
      </p:sp>
      <p:sp>
        <p:nvSpPr>
          <p:cNvPr id="162" name="Прямоугольник: усеченные верхние углы 161">
            <a:extLst>
              <a:ext uri="{FF2B5EF4-FFF2-40B4-BE49-F238E27FC236}">
                <a16:creationId xmlns:a16="http://schemas.microsoft.com/office/drawing/2014/main" id="{1094C20E-A0CD-CB8B-788C-19509D77BF05}"/>
              </a:ext>
            </a:extLst>
          </p:cNvPr>
          <p:cNvSpPr/>
          <p:nvPr/>
        </p:nvSpPr>
        <p:spPr bwMode="auto">
          <a:xfrm rot="10800000">
            <a:off x="6034897" y="6162573"/>
            <a:ext cx="3715855" cy="518223"/>
          </a:xfrm>
          <a:prstGeom prst="snip2SameRect">
            <a:avLst>
              <a:gd name="adj1" fmla="val 33079"/>
              <a:gd name="adj2" fmla="val 0"/>
            </a:avLst>
          </a:prstGeom>
          <a:solidFill>
            <a:srgbClr val="4651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64" name="Google Shape;30;p4">
            <a:extLst>
              <a:ext uri="{FF2B5EF4-FFF2-40B4-BE49-F238E27FC236}">
                <a16:creationId xmlns:a16="http://schemas.microsoft.com/office/drawing/2014/main" id="{2FEC9A4B-D129-00D7-066C-C7651F9F0C1F}"/>
              </a:ext>
            </a:extLst>
          </p:cNvPr>
          <p:cNvSpPr txBox="1"/>
          <p:nvPr/>
        </p:nvSpPr>
        <p:spPr bwMode="auto">
          <a:xfrm>
            <a:off x="6034897" y="6153993"/>
            <a:ext cx="3715855" cy="538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lt1"/>
              </a:buClr>
              <a:buSzPts val="3600"/>
            </a:pPr>
            <a:r>
              <a:rPr lang="ru-RU" sz="14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5</a:t>
            </a:r>
            <a:r>
              <a:rPr lang="ru-RU" sz="14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% – билеты</a:t>
            </a:r>
          </a:p>
          <a:p>
            <a:pPr algn="ctr">
              <a:buClr>
                <a:schemeClr val="lt1"/>
              </a:buClr>
              <a:buSzPts val="3600"/>
            </a:pPr>
            <a:r>
              <a:rPr lang="ru-RU" sz="14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</a:t>
            </a:r>
            <a:r>
              <a:rPr lang="en-US" sz="14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14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800</a:t>
            </a:r>
            <a:r>
              <a:rPr lang="ru-RU" sz="14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– аудиогид (ср. стоимость)</a:t>
            </a:r>
          </a:p>
        </p:txBody>
      </p:sp>
      <p:sp>
        <p:nvSpPr>
          <p:cNvPr id="165" name="Прямоугольник: усеченные верхние углы 164">
            <a:extLst>
              <a:ext uri="{FF2B5EF4-FFF2-40B4-BE49-F238E27FC236}">
                <a16:creationId xmlns:a16="http://schemas.microsoft.com/office/drawing/2014/main" id="{0E135071-9710-2C2B-9C22-AB037AEC3565}"/>
              </a:ext>
            </a:extLst>
          </p:cNvPr>
          <p:cNvSpPr/>
          <p:nvPr/>
        </p:nvSpPr>
        <p:spPr bwMode="auto">
          <a:xfrm rot="10800000">
            <a:off x="7555418" y="5346065"/>
            <a:ext cx="2538933" cy="759207"/>
          </a:xfrm>
          <a:prstGeom prst="snip2SameRect">
            <a:avLst>
              <a:gd name="adj1" fmla="val 33079"/>
              <a:gd name="adj2" fmla="val 0"/>
            </a:avLst>
          </a:prstGeom>
          <a:solidFill>
            <a:srgbClr val="4651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66" name="Google Shape;30;p4">
            <a:extLst>
              <a:ext uri="{FF2B5EF4-FFF2-40B4-BE49-F238E27FC236}">
                <a16:creationId xmlns:a16="http://schemas.microsoft.com/office/drawing/2014/main" id="{1764DE83-ECF7-E204-D481-AAEB6C60CD6E}"/>
              </a:ext>
            </a:extLst>
          </p:cNvPr>
          <p:cNvSpPr txBox="1"/>
          <p:nvPr/>
        </p:nvSpPr>
        <p:spPr bwMode="auto">
          <a:xfrm>
            <a:off x="7555417" y="5341775"/>
            <a:ext cx="2538933" cy="759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lt1"/>
              </a:buClr>
              <a:buSzPts val="3600"/>
            </a:pPr>
            <a:r>
              <a:rPr lang="ru-RU" sz="14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1</a:t>
            </a:r>
            <a:r>
              <a:rPr lang="en-US" sz="14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5</a:t>
            </a:r>
            <a:r>
              <a:rPr lang="ru-RU" sz="14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% – экскурсии</a:t>
            </a:r>
          </a:p>
          <a:p>
            <a:pPr algn="ctr">
              <a:buClr>
                <a:schemeClr val="lt1"/>
              </a:buClr>
              <a:buSzPts val="3600"/>
            </a:pPr>
            <a:r>
              <a:rPr lang="ru-RU" sz="14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15</a:t>
            </a:r>
            <a:r>
              <a:rPr lang="ru-RU" sz="14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% – гостиницы</a:t>
            </a:r>
          </a:p>
          <a:p>
            <a:pPr algn="ctr">
              <a:buClr>
                <a:schemeClr val="lt1"/>
              </a:buClr>
              <a:buSzPts val="3600"/>
            </a:pPr>
            <a:r>
              <a:rPr lang="en-US" sz="14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International Level</a:t>
            </a:r>
            <a:endParaRPr lang="ru-RU" sz="1400" dirty="0">
              <a:solidFill>
                <a:schemeClr val="bg1"/>
              </a:solidFill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73" name="Прямоугольник: усеченные верхние углы 172">
            <a:extLst>
              <a:ext uri="{FF2B5EF4-FFF2-40B4-BE49-F238E27FC236}">
                <a16:creationId xmlns:a16="http://schemas.microsoft.com/office/drawing/2014/main" id="{1C899838-8BA9-286A-601D-81CD86D39913}"/>
              </a:ext>
            </a:extLst>
          </p:cNvPr>
          <p:cNvSpPr/>
          <p:nvPr/>
        </p:nvSpPr>
        <p:spPr bwMode="auto">
          <a:xfrm rot="10800000">
            <a:off x="4711877" y="4750582"/>
            <a:ext cx="5543544" cy="538181"/>
          </a:xfrm>
          <a:prstGeom prst="snip2SameRect">
            <a:avLst>
              <a:gd name="adj1" fmla="val 33079"/>
              <a:gd name="adj2" fmla="val 0"/>
            </a:avLst>
          </a:prstGeom>
          <a:solidFill>
            <a:srgbClr val="4651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74" name="Google Shape;30;p4">
            <a:extLst>
              <a:ext uri="{FF2B5EF4-FFF2-40B4-BE49-F238E27FC236}">
                <a16:creationId xmlns:a16="http://schemas.microsoft.com/office/drawing/2014/main" id="{6A9237CF-DE6E-49C4-0FA4-FF83F756418A}"/>
              </a:ext>
            </a:extLst>
          </p:cNvPr>
          <p:cNvSpPr txBox="1"/>
          <p:nvPr/>
        </p:nvSpPr>
        <p:spPr bwMode="auto">
          <a:xfrm>
            <a:off x="4709012" y="4747923"/>
            <a:ext cx="5539276" cy="536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lt1"/>
              </a:buClr>
              <a:buSzPts val="3600"/>
            </a:pPr>
            <a:r>
              <a:rPr lang="ru-RU" sz="14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Подписка для турагентств</a:t>
            </a:r>
          </a:p>
          <a:p>
            <a:pPr algn="ctr">
              <a:buClr>
                <a:schemeClr val="lt1"/>
              </a:buClr>
              <a:buSzPts val="3600"/>
            </a:pPr>
            <a:r>
              <a:rPr lang="ru-RU" sz="1400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Продвижение в сервисе</a:t>
            </a:r>
          </a:p>
        </p:txBody>
      </p:sp>
      <p:sp>
        <p:nvSpPr>
          <p:cNvPr id="183" name="Google Shape;30;p4">
            <a:extLst>
              <a:ext uri="{FF2B5EF4-FFF2-40B4-BE49-F238E27FC236}">
                <a16:creationId xmlns:a16="http://schemas.microsoft.com/office/drawing/2014/main" id="{CDCB6FD3-4E9D-CD2D-87A5-2EA517C7FB50}"/>
              </a:ext>
            </a:extLst>
          </p:cNvPr>
          <p:cNvSpPr txBox="1"/>
          <p:nvPr/>
        </p:nvSpPr>
        <p:spPr bwMode="auto">
          <a:xfrm>
            <a:off x="1711553" y="3166250"/>
            <a:ext cx="2723719" cy="659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lt1"/>
              </a:buClr>
              <a:buSzPts val="3600"/>
            </a:pPr>
            <a:r>
              <a:rPr lang="en-US" sz="20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EBITDA</a:t>
            </a:r>
            <a:endParaRPr lang="en-US" sz="2000" b="1" dirty="0"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5" name="Google Shape;30;p4">
            <a:extLst>
              <a:ext uri="{FF2B5EF4-FFF2-40B4-BE49-F238E27FC236}">
                <a16:creationId xmlns:a16="http://schemas.microsoft.com/office/drawing/2014/main" id="{F687A924-C9BB-0229-0726-DF9526962FA4}"/>
              </a:ext>
            </a:extLst>
          </p:cNvPr>
          <p:cNvSpPr txBox="1"/>
          <p:nvPr/>
        </p:nvSpPr>
        <p:spPr bwMode="auto">
          <a:xfrm>
            <a:off x="1695869" y="4000023"/>
            <a:ext cx="2732355" cy="691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lt1"/>
              </a:buClr>
              <a:buSzPts val="3600"/>
            </a:pP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Чистый доход</a:t>
            </a:r>
            <a:endParaRPr lang="en-US" sz="2000" b="1" dirty="0"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AFE445-E5A3-E092-D3CA-4CD17AFA3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71227" y="-3991"/>
            <a:ext cx="2728686" cy="975253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F4FC7E1-A3F4-D693-EED4-7C81659D9FB8}"/>
              </a:ext>
            </a:extLst>
          </p:cNvPr>
          <p:cNvSpPr/>
          <p:nvPr/>
        </p:nvSpPr>
        <p:spPr>
          <a:xfrm>
            <a:off x="1695869" y="2329226"/>
            <a:ext cx="2739403" cy="665001"/>
          </a:xfrm>
          <a:prstGeom prst="rect">
            <a:avLst/>
          </a:prstGeom>
          <a:solidFill>
            <a:srgbClr val="0F8B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BM Plex Sans" panose="020B0503050203000203" pitchFamily="34" charset="0"/>
            </a:endParaRPr>
          </a:p>
        </p:txBody>
      </p:sp>
      <p:sp>
        <p:nvSpPr>
          <p:cNvPr id="11" name="Google Shape;30;p4">
            <a:extLst>
              <a:ext uri="{FF2B5EF4-FFF2-40B4-BE49-F238E27FC236}">
                <a16:creationId xmlns:a16="http://schemas.microsoft.com/office/drawing/2014/main" id="{5DA99D87-3BF0-3564-F089-139D6F5FC7D2}"/>
              </a:ext>
            </a:extLst>
          </p:cNvPr>
          <p:cNvSpPr txBox="1"/>
          <p:nvPr/>
        </p:nvSpPr>
        <p:spPr bwMode="auto">
          <a:xfrm>
            <a:off x="1702918" y="2341609"/>
            <a:ext cx="2725306" cy="652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lt1"/>
              </a:buClr>
              <a:buSzPts val="3600"/>
            </a:pP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Расходы</a:t>
            </a:r>
            <a:endParaRPr lang="en-US" sz="2000" b="1" dirty="0"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Google Shape;30;p4">
            <a:extLst>
              <a:ext uri="{FF2B5EF4-FFF2-40B4-BE49-F238E27FC236}">
                <a16:creationId xmlns:a16="http://schemas.microsoft.com/office/drawing/2014/main" id="{74C9CFA2-3D61-710C-A2CC-21B8F086415B}"/>
              </a:ext>
            </a:extLst>
          </p:cNvPr>
          <p:cNvSpPr txBox="1"/>
          <p:nvPr/>
        </p:nvSpPr>
        <p:spPr bwMode="auto">
          <a:xfrm>
            <a:off x="4701558" y="4013068"/>
            <a:ext cx="1315965" cy="6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6000">
              <a:buClr>
                <a:schemeClr val="lt1"/>
              </a:buClr>
              <a:buSzPts val="3600"/>
            </a:pPr>
            <a:r>
              <a:rPr lang="ru-RU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₽ </a:t>
            </a:r>
            <a:r>
              <a:rPr lang="ru-RU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-</a:t>
            </a:r>
            <a:r>
              <a:rPr lang="en-US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13</a:t>
            </a:r>
            <a:r>
              <a:rPr lang="ru-RU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M</a:t>
            </a:r>
          </a:p>
        </p:txBody>
      </p:sp>
      <p:sp>
        <p:nvSpPr>
          <p:cNvPr id="25" name="Google Shape;30;p4">
            <a:extLst>
              <a:ext uri="{FF2B5EF4-FFF2-40B4-BE49-F238E27FC236}">
                <a16:creationId xmlns:a16="http://schemas.microsoft.com/office/drawing/2014/main" id="{04AA8644-9511-6E7F-635F-85E4BB8015FD}"/>
              </a:ext>
            </a:extLst>
          </p:cNvPr>
          <p:cNvSpPr txBox="1"/>
          <p:nvPr/>
        </p:nvSpPr>
        <p:spPr bwMode="auto">
          <a:xfrm>
            <a:off x="6113302" y="867558"/>
            <a:ext cx="1103972" cy="61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lt1"/>
              </a:buClr>
              <a:buSzPts val="3600"/>
            </a:pP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2026</a:t>
            </a:r>
            <a:endParaRPr lang="en-US" sz="2000" b="1" dirty="0">
              <a:solidFill>
                <a:schemeClr val="bg1"/>
              </a:solidFill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7" name="Google Shape;30;p4">
            <a:extLst>
              <a:ext uri="{FF2B5EF4-FFF2-40B4-BE49-F238E27FC236}">
                <a16:creationId xmlns:a16="http://schemas.microsoft.com/office/drawing/2014/main" id="{82ADF262-F19E-3350-106E-38BAF617B8A0}"/>
              </a:ext>
            </a:extLst>
          </p:cNvPr>
          <p:cNvSpPr txBox="1"/>
          <p:nvPr/>
        </p:nvSpPr>
        <p:spPr bwMode="auto">
          <a:xfrm>
            <a:off x="7708924" y="874972"/>
            <a:ext cx="1103972" cy="61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lt1"/>
              </a:buClr>
              <a:buSzPts val="3600"/>
            </a:pP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2027</a:t>
            </a:r>
            <a:endParaRPr lang="en-US" sz="2000" b="1" dirty="0">
              <a:solidFill>
                <a:schemeClr val="bg1"/>
              </a:solidFill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" name="Google Shape;30;p4">
            <a:extLst>
              <a:ext uri="{FF2B5EF4-FFF2-40B4-BE49-F238E27FC236}">
                <a16:creationId xmlns:a16="http://schemas.microsoft.com/office/drawing/2014/main" id="{C408E252-70AE-CD82-99DC-7F1344849E2B}"/>
              </a:ext>
            </a:extLst>
          </p:cNvPr>
          <p:cNvSpPr txBox="1"/>
          <p:nvPr/>
        </p:nvSpPr>
        <p:spPr bwMode="auto">
          <a:xfrm>
            <a:off x="8927155" y="873124"/>
            <a:ext cx="1103972" cy="61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lt1"/>
              </a:buClr>
              <a:buSzPts val="3600"/>
            </a:pP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2028</a:t>
            </a:r>
            <a:endParaRPr lang="en-US" sz="2000" b="1" dirty="0">
              <a:solidFill>
                <a:schemeClr val="bg1"/>
              </a:solidFill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8433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7DC3631-DDF8-5DD9-4BC3-BC60E48AE0CA}"/>
              </a:ext>
            </a:extLst>
          </p:cNvPr>
          <p:cNvSpPr txBox="1">
            <a:spLocks/>
          </p:cNvSpPr>
          <p:nvPr/>
        </p:nvSpPr>
        <p:spPr>
          <a:xfrm>
            <a:off x="112294" y="88920"/>
            <a:ext cx="11442032" cy="7487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  09</a:t>
            </a:r>
            <a:r>
              <a:rPr lang="en-US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/</a:t>
            </a: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Достижения и Следующие шаги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F18304DE-8D84-6811-FEC8-F08411AAA946}"/>
              </a:ext>
            </a:extLst>
          </p:cNvPr>
          <p:cNvSpPr/>
          <p:nvPr/>
        </p:nvSpPr>
        <p:spPr bwMode="auto">
          <a:xfrm>
            <a:off x="0" y="88920"/>
            <a:ext cx="212658" cy="748719"/>
          </a:xfrm>
          <a:prstGeom prst="rect">
            <a:avLst/>
          </a:prstGeom>
          <a:solidFill>
            <a:srgbClr val="AB1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18A6169-E835-85E7-446F-589939E58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71227" y="-3991"/>
            <a:ext cx="2728686" cy="975253"/>
          </a:xfrm>
          <a:prstGeom prst="rect">
            <a:avLst/>
          </a:prstGeom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0A38E96A-BD27-3B2F-DBA1-CAF108E3AE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630840"/>
              </p:ext>
            </p:extLst>
          </p:nvPr>
        </p:nvGraphicFramePr>
        <p:xfrm>
          <a:off x="0" y="971262"/>
          <a:ext cx="12192000" cy="5886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8064">
                  <a:extLst>
                    <a:ext uri="{9D8B030D-6E8A-4147-A177-3AD203B41FA5}">
                      <a16:colId xmlns:a16="http://schemas.microsoft.com/office/drawing/2014/main" val="4191689653"/>
                    </a:ext>
                  </a:extLst>
                </a:gridCol>
                <a:gridCol w="2911022">
                  <a:extLst>
                    <a:ext uri="{9D8B030D-6E8A-4147-A177-3AD203B41FA5}">
                      <a16:colId xmlns:a16="http://schemas.microsoft.com/office/drawing/2014/main" val="1970878228"/>
                    </a:ext>
                  </a:extLst>
                </a:gridCol>
                <a:gridCol w="4161721">
                  <a:extLst>
                    <a:ext uri="{9D8B030D-6E8A-4147-A177-3AD203B41FA5}">
                      <a16:colId xmlns:a16="http://schemas.microsoft.com/office/drawing/2014/main" val="3176767822"/>
                    </a:ext>
                  </a:extLst>
                </a:gridCol>
                <a:gridCol w="3371193">
                  <a:extLst>
                    <a:ext uri="{9D8B030D-6E8A-4147-A177-3AD203B41FA5}">
                      <a16:colId xmlns:a16="http://schemas.microsoft.com/office/drawing/2014/main" val="2660868949"/>
                    </a:ext>
                  </a:extLst>
                </a:gridCol>
              </a:tblGrid>
              <a:tr h="440684">
                <a:tc>
                  <a:txBody>
                    <a:bodyPr/>
                    <a:lstStyle/>
                    <a:p>
                      <a:pPr marL="360000" algn="l"/>
                      <a:endParaRPr lang="ru-RU" sz="1800" b="1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2024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2025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2026+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4651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605529"/>
                  </a:ext>
                </a:extLst>
              </a:tr>
              <a:tr h="2602612">
                <a:tc>
                  <a:txBody>
                    <a:bodyPr/>
                    <a:lstStyle/>
                    <a:p>
                      <a:pPr marL="360000" algn="l">
                        <a:buClr>
                          <a:schemeClr val="lt1"/>
                        </a:buClr>
                        <a:buSzPts val="3600"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Продукт</a:t>
                      </a: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Работа над </a:t>
                      </a:r>
                      <a:r>
                        <a:rPr lang="en-US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MVP</a:t>
                      </a: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: «Местечко в Москве»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10 городов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white"/>
                        </a:buClr>
                        <a:buSzPct val="15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A5A5A5">
                              <a:lumMod val="40000"/>
                              <a:lumOff val="60000"/>
                            </a:srgbClr>
                          </a:solidFill>
                          <a:effectLst/>
                          <a:uLnTx/>
                          <a:uFillTx/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  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A5A5A5">
                            <a:lumMod val="40000"/>
                            <a:lumOff val="60000"/>
                          </a:srgbClr>
                        </a:solidFill>
                        <a:effectLst/>
                        <a:uLnTx/>
                        <a:uFillTx/>
                        <a:latin typeface="IBM Plex Sans Medium" panose="020B06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Мобильное приложение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white"/>
                        </a:buClr>
                        <a:buSzPct val="15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A5A5A5">
                              <a:lumMod val="40000"/>
                              <a:lumOff val="60000"/>
                            </a:srgbClr>
                          </a:solidFill>
                          <a:effectLst/>
                          <a:uLnTx/>
                          <a:uFillTx/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endParaRPr lang="en-US" sz="1800" kern="12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IBM Plex Sans Medium" panose="020B06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GPS-</a:t>
                      </a: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трекер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white"/>
                        </a:buClr>
                        <a:buSzPct val="15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A5A5A5">
                              <a:lumMod val="40000"/>
                              <a:lumOff val="60000"/>
                            </a:srgbClr>
                          </a:solidFill>
                          <a:effectLst/>
                          <a:uLnTx/>
                          <a:uFillTx/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endParaRPr lang="ru-RU" sz="1800" kern="12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IBM Plex Sans Medium" panose="020B06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Интеграция с функциональным сервисом картографии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Реализация</a:t>
                      </a:r>
                      <a:b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</a:b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новых алгоритмов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endParaRPr lang="ru-RU" sz="800" kern="12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IBM Plex Sans Medium" panose="020B06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Услуга «Аудиогид»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800" kern="1200" noProof="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IBM Plex Sans Medium" panose="020B06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Прямое бронирование необходимых услуг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8826018"/>
                  </a:ext>
                </a:extLst>
              </a:tr>
              <a:tr h="1080840">
                <a:tc>
                  <a:txBody>
                    <a:bodyPr/>
                    <a:lstStyle/>
                    <a:p>
                      <a:pPr marL="360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err="1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БизДев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IBM Plex Sans" panose="020B05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 algn="l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00000"/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Поиск партнёров</a:t>
                      </a:r>
                    </a:p>
                    <a:p>
                      <a:pPr marL="180975" indent="0" algn="l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00000"/>
                        <a:buFont typeface="+mj-lt"/>
                        <a:buNone/>
                      </a:pPr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A5A5A5">
                              <a:lumMod val="40000"/>
                              <a:lumOff val="60000"/>
                            </a:srgbClr>
                          </a:solidFill>
                          <a:effectLst/>
                          <a:uLnTx/>
                          <a:uFillTx/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endParaRPr lang="ru-RU" sz="1800" kern="12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IBM Plex Sans Medium" panose="020B06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  <a:p>
                      <a:pPr marL="180975" indent="0" algn="l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00000"/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Рынок и стратегия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 algn="l" defTabSz="914400" rtl="0" eaLnBrk="1" latinLnBrk="0" hangingPunct="1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00000"/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Привлечение инвестиций</a:t>
                      </a:r>
                    </a:p>
                    <a:p>
                      <a:pPr marL="180975" indent="0" algn="l" defTabSz="914400" rtl="0" eaLnBrk="1" latinLnBrk="0" hangingPunct="1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00000"/>
                        <a:buFont typeface="+mj-lt"/>
                        <a:buNone/>
                      </a:pPr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A5A5A5">
                              <a:lumMod val="40000"/>
                              <a:lumOff val="60000"/>
                            </a:srgbClr>
                          </a:solidFill>
                          <a:effectLst/>
                          <a:uLnTx/>
                          <a:uFillTx/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endParaRPr lang="ru-RU" sz="1800" kern="12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IBM Plex Sans Medium" panose="020B06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  <a:p>
                      <a:pPr marL="180975" indent="0" algn="l" defTabSz="914400" rtl="0" eaLnBrk="1" latinLnBrk="0" hangingPunct="1">
                        <a:lnSpc>
                          <a:spcPct val="100000"/>
                        </a:lnSpc>
                        <a:buClr>
                          <a:schemeClr val="lt1"/>
                        </a:buClr>
                        <a:buSzPct val="100000"/>
                        <a:buFont typeface="+mj-lt"/>
                        <a:buNone/>
                      </a:pPr>
                      <a:r>
                        <a:rPr lang="en-US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Public Launch</a:t>
                      </a:r>
                      <a:endParaRPr lang="ru-RU" sz="1800" kern="12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IBM Plex Sans Medium" panose="020B0603050203000203" pitchFamily="34" charset="0"/>
                        <a:ea typeface="Verdan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100000"/>
                        <a:buFont typeface="+mj-lt"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Масштабирование и развитие сервиса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4651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711427"/>
                  </a:ext>
                </a:extLst>
              </a:tr>
              <a:tr h="1762602">
                <a:tc>
                  <a:txBody>
                    <a:bodyPr/>
                    <a:lstStyle/>
                    <a:p>
                      <a:pPr marL="360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IBM Plex Sans" panose="020B05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Другое</a:t>
                      </a: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180975" indent="0" algn="l">
                        <a:lnSpc>
                          <a:spcPct val="130000"/>
                        </a:lnSpc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I</a:t>
                      </a: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 место в Международной конференции с техническим решением «Местечко»</a:t>
                      </a:r>
                    </a:p>
                    <a:p>
                      <a:pPr marL="180975" indent="0" algn="l">
                        <a:lnSpc>
                          <a:spcPct val="130000"/>
                        </a:lnSpc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Алгоритм внедрён в интегрированную систему управления логистики предприятия</a:t>
                      </a:r>
                    </a:p>
                    <a:p>
                      <a:pPr marL="180975" indent="0" algn="l">
                        <a:lnSpc>
                          <a:spcPct val="130000"/>
                        </a:lnSpc>
                        <a:buClr>
                          <a:schemeClr val="lt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IBM Plex Sans Medium" panose="020B0603050203000203" pitchFamily="34" charset="0"/>
                          <a:ea typeface="Verdan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Более 500 тестов: медианная оптимизация решения 30% 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972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2947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7">
            <a:extLst>
              <a:ext uri="{FF2B5EF4-FFF2-40B4-BE49-F238E27FC236}">
                <a16:creationId xmlns:a16="http://schemas.microsoft.com/office/drawing/2014/main" id="{06982DA7-1708-3789-96B9-5474E30FBC12}"/>
              </a:ext>
            </a:extLst>
          </p:cNvPr>
          <p:cNvSpPr txBox="1"/>
          <p:nvPr/>
        </p:nvSpPr>
        <p:spPr>
          <a:xfrm>
            <a:off x="806298" y="1635044"/>
            <a:ext cx="51530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Предложение инвестору</a:t>
            </a:r>
          </a:p>
          <a:p>
            <a:endParaRPr lang="ru-RU" sz="2000" b="1" dirty="0">
              <a:solidFill>
                <a:schemeClr val="bg1"/>
              </a:solidFill>
              <a:latin typeface="IBM Plex Sans" panose="020B050305020300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indent="-1800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DFF0D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25</a:t>
            </a:r>
            <a:r>
              <a:rPr lang="ru-RU" sz="2000" dirty="0">
                <a:solidFill>
                  <a:srgbClr val="0DFF0D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%</a:t>
            </a:r>
            <a:r>
              <a:rPr lang="ru-RU" sz="2000" dirty="0">
                <a:solidFill>
                  <a:srgbClr val="00DE00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за </a:t>
            </a:r>
            <a:r>
              <a:rPr lang="ru-RU" sz="2000" dirty="0">
                <a:solidFill>
                  <a:srgbClr val="00DE00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₽ </a:t>
            </a:r>
            <a:r>
              <a:rPr lang="ru-RU" sz="2000" b="1" dirty="0">
                <a:solidFill>
                  <a:srgbClr val="00DE00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9</a:t>
            </a:r>
            <a:r>
              <a:rPr lang="ru-RU" sz="2000" dirty="0">
                <a:solidFill>
                  <a:srgbClr val="00DE00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М 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на этапе </a:t>
            </a:r>
            <a:r>
              <a:rPr lang="en-US" sz="20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Seed</a:t>
            </a:r>
            <a:endParaRPr lang="ru-RU" sz="2000" b="1" dirty="0">
              <a:solidFill>
                <a:schemeClr val="bg1"/>
              </a:solidFill>
              <a:latin typeface="IBM Plex Sans" panose="020B050305020300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indent="-1800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Срок окупаемости – </a:t>
            </a:r>
            <a:r>
              <a:rPr lang="ru-RU" sz="2000" b="1" dirty="0">
                <a:solidFill>
                  <a:srgbClr val="00DE00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3.5 года</a:t>
            </a:r>
          </a:p>
          <a:p>
            <a:pPr indent="-1800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Выход на международный рынок</a:t>
            </a:r>
          </a:p>
          <a:p>
            <a:pPr indent="-1800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Комплексное решение</a:t>
            </a:r>
          </a:p>
        </p:txBody>
      </p:sp>
      <p:sp>
        <p:nvSpPr>
          <p:cNvPr id="43" name="CuadroTexto 7">
            <a:extLst>
              <a:ext uri="{FF2B5EF4-FFF2-40B4-BE49-F238E27FC236}">
                <a16:creationId xmlns:a16="http://schemas.microsoft.com/office/drawing/2014/main" id="{69E106A7-B36E-9E3F-FBE3-EF5B5B4FA6D3}"/>
              </a:ext>
            </a:extLst>
          </p:cNvPr>
          <p:cNvSpPr txBox="1"/>
          <p:nvPr/>
        </p:nvSpPr>
        <p:spPr>
          <a:xfrm>
            <a:off x="6456936" y="1630957"/>
            <a:ext cx="51559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План на 2025 год</a:t>
            </a:r>
          </a:p>
          <a:p>
            <a:endParaRPr lang="ru-RU" sz="2000" b="1" dirty="0">
              <a:solidFill>
                <a:schemeClr val="bg1"/>
              </a:solidFill>
              <a:latin typeface="IBM Plex Sans" panose="020B050305020300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indent="-1800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Масштабирование штата сотрудников</a:t>
            </a:r>
            <a:endParaRPr lang="en-US" sz="2000" dirty="0">
              <a:solidFill>
                <a:schemeClr val="bg1"/>
              </a:solidFill>
              <a:latin typeface="IBM Plex Sans" panose="020B050305020300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indent="-1800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Техническое оснащение</a:t>
            </a:r>
          </a:p>
          <a:p>
            <a:pPr indent="-1800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Продвижение</a:t>
            </a:r>
          </a:p>
          <a:p>
            <a:pPr indent="-1800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Раунд: 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Seed</a:t>
            </a:r>
            <a:endParaRPr lang="ru-RU" sz="2000" b="1" dirty="0">
              <a:solidFill>
                <a:schemeClr val="bg1"/>
              </a:solidFill>
              <a:latin typeface="IBM Plex Sans" panose="020B050305020300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2" name="CuadroTexto 7">
            <a:extLst>
              <a:ext uri="{FF2B5EF4-FFF2-40B4-BE49-F238E27FC236}">
                <a16:creationId xmlns:a16="http://schemas.microsoft.com/office/drawing/2014/main" id="{E19D1826-1675-23AD-B9FA-F5479D58E8E4}"/>
              </a:ext>
            </a:extLst>
          </p:cNvPr>
          <p:cNvSpPr txBox="1"/>
          <p:nvPr/>
        </p:nvSpPr>
        <p:spPr>
          <a:xfrm>
            <a:off x="806298" y="4438126"/>
            <a:ext cx="104252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Инвестиции</a:t>
            </a:r>
          </a:p>
          <a:p>
            <a:endParaRPr lang="ru-RU" sz="2800" b="1" dirty="0">
              <a:solidFill>
                <a:schemeClr val="bg1"/>
              </a:solidFill>
              <a:latin typeface="IBM Plex Sans" panose="020B050305020300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indent="-1800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2025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г. 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[ 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₽ </a:t>
            </a: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8.2 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М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] 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: Разработка 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[ </a:t>
            </a: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6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М 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] 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/ Данные 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[ </a:t>
            </a: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0.7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М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]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/ Продвижение 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[ </a:t>
            </a: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1.5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М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]</a:t>
            </a:r>
            <a:endParaRPr lang="ru-RU" sz="2000" dirty="0">
              <a:solidFill>
                <a:schemeClr val="bg1"/>
              </a:solidFill>
              <a:latin typeface="IBM Plex Sans" panose="020B050305020300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indent="-1800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2026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г. 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[ 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₽ </a:t>
            </a: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18.8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М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] 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: Разработка 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[ </a:t>
            </a: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8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М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] /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Данные 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[ </a:t>
            </a: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2.2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М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] /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Продвижение 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[ </a:t>
            </a:r>
            <a:r>
              <a:rPr lang="ru-RU" sz="2000" b="1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8.6</a:t>
            </a:r>
            <a:r>
              <a:rPr lang="ru-RU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М</a:t>
            </a:r>
            <a:r>
              <a:rPr lang="en-US" sz="2000" dirty="0">
                <a:solidFill>
                  <a:schemeClr val="bg1"/>
                </a:solidFill>
                <a:latin typeface="IBM Plex Sans" panose="020B050305020300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]</a:t>
            </a:r>
            <a:endParaRPr lang="ru-RU" sz="2000" dirty="0">
              <a:solidFill>
                <a:schemeClr val="bg1"/>
              </a:solidFill>
              <a:latin typeface="IBM Plex Sans" panose="020B050305020300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BE714-4172-324A-D03F-E8673C0ABFBB}"/>
              </a:ext>
            </a:extLst>
          </p:cNvPr>
          <p:cNvSpPr txBox="1">
            <a:spLocks/>
          </p:cNvSpPr>
          <p:nvPr/>
        </p:nvSpPr>
        <p:spPr bwMode="auto">
          <a:xfrm>
            <a:off x="112294" y="88920"/>
            <a:ext cx="11442032" cy="7487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  10</a:t>
            </a:r>
            <a:r>
              <a:rPr lang="en-US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/</a:t>
            </a:r>
            <a:r>
              <a:rPr lang="ru-RU" sz="2000" b="1" spc="6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Arial" panose="020B0604020202020204" pitchFamily="34" charset="0"/>
              </a:rPr>
              <a:t> Инвестиции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1CDA2A-6C11-0718-605B-BBCDBFDC6C9E}"/>
              </a:ext>
            </a:extLst>
          </p:cNvPr>
          <p:cNvSpPr/>
          <p:nvPr/>
        </p:nvSpPr>
        <p:spPr bwMode="auto">
          <a:xfrm>
            <a:off x="0" y="88920"/>
            <a:ext cx="212658" cy="748719"/>
          </a:xfrm>
          <a:prstGeom prst="rect">
            <a:avLst/>
          </a:prstGeom>
          <a:solidFill>
            <a:srgbClr val="AB1D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IBM Plex Sans" panose="020B0503050203000203" pitchFamily="34" charset="0"/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14CF417-621A-6CCB-4741-F1719F3535BC}"/>
              </a:ext>
            </a:extLst>
          </p:cNvPr>
          <p:cNvCxnSpPr>
            <a:cxnSpLocks/>
          </p:cNvCxnSpPr>
          <p:nvPr/>
        </p:nvCxnSpPr>
        <p:spPr>
          <a:xfrm>
            <a:off x="2041391" y="4139724"/>
            <a:ext cx="8109219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E34A3455-09EA-E809-C52E-0F0350E71D87}"/>
              </a:ext>
            </a:extLst>
          </p:cNvPr>
          <p:cNvCxnSpPr>
            <a:cxnSpLocks/>
          </p:cNvCxnSpPr>
          <p:nvPr/>
        </p:nvCxnSpPr>
        <p:spPr>
          <a:xfrm>
            <a:off x="6096000" y="1586267"/>
            <a:ext cx="0" cy="2225623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564B0C-6FCC-56C7-4E3B-F873346BE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71227" y="-3991"/>
            <a:ext cx="2728686" cy="97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911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Google Shape;26;p4">
            <a:extLst>
              <a:ext uri="{FF2B5EF4-FFF2-40B4-BE49-F238E27FC236}">
                <a16:creationId xmlns:a16="http://schemas.microsoft.com/office/drawing/2014/main" id="{E791AC36-E0E3-0E48-E0E1-68E8796611D2}"/>
              </a:ext>
            </a:extLst>
          </p:cNvPr>
          <p:cNvSpPr txBox="1"/>
          <p:nvPr/>
        </p:nvSpPr>
        <p:spPr>
          <a:xfrm>
            <a:off x="9180233" y="538298"/>
            <a:ext cx="2502297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r"/>
            <a:r>
              <a:rPr lang="en-US" sz="2000" dirty="0">
                <a:solidFill>
                  <a:srgbClr val="2E294E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Arial"/>
              </a:rPr>
              <a:t>#TRAVELTECH  </a:t>
            </a:r>
            <a:endParaRPr lang="ru-RU" sz="2000" dirty="0">
              <a:solidFill>
                <a:srgbClr val="2E294E"/>
              </a:solidFill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Arial"/>
            </a:endParaRPr>
          </a:p>
          <a:p>
            <a:pPr algn="r"/>
            <a:r>
              <a:rPr lang="en-US" sz="2000" dirty="0">
                <a:solidFill>
                  <a:srgbClr val="2E294E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Arial"/>
              </a:rPr>
              <a:t>#TOURISTROUTE  </a:t>
            </a:r>
            <a:endParaRPr lang="ru-RU" sz="2000" dirty="0">
              <a:solidFill>
                <a:srgbClr val="2E294E"/>
              </a:solidFill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Arial"/>
            </a:endParaRPr>
          </a:p>
          <a:p>
            <a:pPr algn="r"/>
            <a:r>
              <a:rPr lang="en-US" sz="2000" dirty="0">
                <a:solidFill>
                  <a:srgbClr val="2E294E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Arial"/>
              </a:rPr>
              <a:t>#HOTEL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08CEAE-FB0E-B64C-4037-7F86AFADB0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0" r="2826"/>
          <a:stretch/>
        </p:blipFill>
        <p:spPr>
          <a:xfrm>
            <a:off x="220487" y="328730"/>
            <a:ext cx="7482195" cy="2034815"/>
          </a:xfrm>
          <a:prstGeom prst="rect">
            <a:avLst/>
          </a:prstGeom>
        </p:spPr>
      </p:pic>
      <p:sp>
        <p:nvSpPr>
          <p:cNvPr id="6" name="Google Shape;30;p4">
            <a:extLst>
              <a:ext uri="{FF2B5EF4-FFF2-40B4-BE49-F238E27FC236}">
                <a16:creationId xmlns:a16="http://schemas.microsoft.com/office/drawing/2014/main" id="{446DA160-97C5-0B0C-46E7-7DCBB3182F6B}"/>
              </a:ext>
            </a:extLst>
          </p:cNvPr>
          <p:cNvSpPr txBox="1"/>
          <p:nvPr/>
        </p:nvSpPr>
        <p:spPr bwMode="auto">
          <a:xfrm>
            <a:off x="1003042" y="4578820"/>
            <a:ext cx="3543941" cy="1849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>
              <a:lnSpc>
                <a:spcPct val="130000"/>
              </a:lnSpc>
              <a:buClr>
                <a:schemeClr val="lt1"/>
              </a:buClr>
              <a:buSzPts val="3600"/>
            </a:pPr>
            <a:r>
              <a:rPr lang="en-US" sz="2400" dirty="0">
                <a:solidFill>
                  <a:srgbClr val="2E294E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sukharev.d.a@mail.ru</a:t>
            </a:r>
          </a:p>
          <a:p>
            <a:pPr>
              <a:lnSpc>
                <a:spcPct val="130000"/>
              </a:lnSpc>
              <a:buClr>
                <a:schemeClr val="lt1"/>
              </a:buClr>
              <a:buSzPts val="3600"/>
            </a:pPr>
            <a:r>
              <a:rPr lang="en-US" sz="2400" dirty="0">
                <a:solidFill>
                  <a:srgbClr val="2E294E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@denis_sukharev</a:t>
            </a:r>
            <a:endParaRPr lang="ru-RU" sz="2400" dirty="0">
              <a:solidFill>
                <a:srgbClr val="2E294E"/>
              </a:solidFill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>
              <a:lnSpc>
                <a:spcPct val="130000"/>
              </a:lnSpc>
              <a:buClr>
                <a:schemeClr val="lt1"/>
              </a:buClr>
              <a:buSzPts val="3600"/>
            </a:pPr>
            <a:r>
              <a:rPr lang="ru-RU" sz="2400" dirty="0">
                <a:solidFill>
                  <a:srgbClr val="2E294E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+7 923 484 83 65	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9DE1BA-6A28-1C62-B656-F8F014F10D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>
            <a:off x="625852" y="5442469"/>
            <a:ext cx="377190" cy="37719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917B22-3A7D-02C2-24AC-24A213B53D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auto">
          <a:xfrm>
            <a:off x="625852" y="5925751"/>
            <a:ext cx="377190" cy="37719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E4F965-D579-D370-9B04-FCA9F20B17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 bwMode="auto">
          <a:xfrm>
            <a:off x="625447" y="4958378"/>
            <a:ext cx="378000" cy="378000"/>
          </a:xfrm>
          <a:prstGeom prst="rect">
            <a:avLst/>
          </a:prstGeom>
        </p:spPr>
      </p:pic>
      <p:sp>
        <p:nvSpPr>
          <p:cNvPr id="13" name="Google Shape;30;p4">
            <a:extLst>
              <a:ext uri="{FF2B5EF4-FFF2-40B4-BE49-F238E27FC236}">
                <a16:creationId xmlns:a16="http://schemas.microsoft.com/office/drawing/2014/main" id="{4F26E35E-4038-A5FB-A3C1-05B3CC1A7EF5}"/>
              </a:ext>
            </a:extLst>
          </p:cNvPr>
          <p:cNvSpPr txBox="1"/>
          <p:nvPr/>
        </p:nvSpPr>
        <p:spPr bwMode="auto">
          <a:xfrm>
            <a:off x="6012063" y="4271533"/>
            <a:ext cx="6279457" cy="249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lt1"/>
              </a:buClr>
              <a:buSzPts val="3600"/>
            </a:pPr>
            <a:r>
              <a:rPr lang="ru-RU" sz="6600" dirty="0">
                <a:solidFill>
                  <a:srgbClr val="2E294E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Спасибо</a:t>
            </a:r>
          </a:p>
          <a:p>
            <a:pPr>
              <a:buClr>
                <a:schemeClr val="lt1"/>
              </a:buClr>
              <a:buSzPts val="3600"/>
            </a:pPr>
            <a:r>
              <a:rPr lang="ru-RU" sz="6600" dirty="0">
                <a:solidFill>
                  <a:srgbClr val="2E294E"/>
                </a:solidFill>
                <a:latin typeface="IBM Plex Sans" panose="020B0503050203000203" pitchFamily="34" charset="0"/>
                <a:ea typeface="Verdana" panose="020B0604030504040204" pitchFamily="34" charset="0"/>
                <a:cs typeface="Arial" panose="020B0604020202020204" pitchFamily="34" charset="0"/>
                <a:sym typeface="Calibri"/>
              </a:rPr>
              <a:t>за внимание!</a:t>
            </a:r>
            <a:endParaRPr lang="en-US" sz="6600" dirty="0">
              <a:solidFill>
                <a:srgbClr val="2E294E"/>
              </a:solidFill>
              <a:latin typeface="IBM Plex Sans" panose="020B0503050203000203" pitchFamily="34" charset="0"/>
              <a:ea typeface="Verdan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79085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6838</TotalTime>
  <Words>732</Words>
  <Application>Microsoft Office PowerPoint</Application>
  <PresentationFormat>Широкоэкранный</PresentationFormat>
  <Paragraphs>197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IBM Plex Sans</vt:lpstr>
      <vt:lpstr>IBM Plex Sans Light</vt:lpstr>
      <vt:lpstr>IBM Plex Sans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Денис Сухарев</dc:creator>
  <cp:lastModifiedBy>a6857</cp:lastModifiedBy>
  <cp:revision>338</cp:revision>
  <dcterms:created xsi:type="dcterms:W3CDTF">2024-05-13T12:05:24Z</dcterms:created>
  <dcterms:modified xsi:type="dcterms:W3CDTF">2024-11-26T14:57:20Z</dcterms:modified>
</cp:coreProperties>
</file>