
<file path=[Content_Types].xml><?xml version="1.0" encoding="utf-8"?>
<Types xmlns="http://schemas.openxmlformats.org/package/2006/content-types">
  <Default Extension="xml" ContentType="application/xml"/>
  <Default Extension="bmp" ContentType="image/bmp"/>
  <Default Extension="jpeg" ContentType="image/jpeg"/>
  <Default Extension="png" ContentType="image/png"/>
  <Default Extension="rels" ContentType="application/vnd.openxmlformats-package.relationships+xml"/>
  <Override PartName="/ppt/slides/slide2.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masters/slidemaster1.xml" ContentType="application/vnd.openxmlformats-officedocument.presentationml.slideMaster+xml"/>
  <Override PartName="/ppt/slides/slide1.xml" ContentType="application/vnd.openxmlformats-officedocument.presentationml.slide+xml"/>
  <Override PartName="/docprops/core.xml" ContentType="application/vnd.openxmlformats-package.core-properties+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8.xml" ContentType="application/vnd.openxmlformats-officedocument.presentationml.slideLayout+xml"/>
  <Override PartName="/ppt/slides/slide10.xml" ContentType="application/vnd.openxmlformats-officedocument.presentationml.slide+xml"/>
  <Override PartName="/ppt/notesmasters/notesmaster1.xml" ContentType="application/vnd.openxmlformats-officedocument.presentationml.notesMaster+xml"/>
  <Override PartName="/ppt/notesslides/notesslide2.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
  </p:notesMasterIdLst>
  <p:sldIdLst>
    <p:sldId id="257" r:id="rId3"/>
    <p:sldId id="258" r:id="rId4"/>
    <p:sldId id="259" r:id="rId5"/>
    <p:sldId id="260" r:id="rId6"/>
    <p:sldId id="261" r:id="rId7"/>
    <p:sldId id="263" r:id="rId8"/>
    <p:sldId id="264" r:id="rId9"/>
    <p:sldId id="265" r:id="rId10"/>
    <p:sldId id="266" r:id="rId11"/>
    <p:sldId id="262" r:id="rId1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463" autoAdjust="0"/>
  </p:normalViewPr>
  <p:slideViewPr>
    <p:cSldViewPr snapToGrid="0">
      <p:cViewPr varScale="1">
        <p:scale>
          <a:sx n="146" d="100"/>
          <a:sy n="146" d="100"/>
        </p:scale>
        <p:origin x="51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Google Shape;3;n"/>
          <p:cNvSpPr>
            <a:spLocks noGrp="1" noRot="1" noChangeAspect="1" noEditPoints="1"/>
          </p:cNvSpPr>
          <p:nvPr>
            <p:ph type="sldImg" idx="2"/>
          </p:nvPr>
        </p:nvSpPr>
        <p:spPr>
          <a:xfrm>
            <a:off x="381300" y="685800"/>
            <a:ext cx="6096075" cy="3429000"/>
          </a:xfrm>
          <a:custGeom>
            <a:avLst/>
            <a:rect l="l" t="t" r="r" b="b"/>
            <a:pathLst>
              <a:path w="120000" h="12000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p:spPr>
        <p:txBody>
          <a:bodyPr/>
          <a:lstStyle/>
          <a:p/>
        </p:txBody>
      </p:sp>
      <p:sp>
        <p:nvSpPr>
          <p:cNvPr id="4" name="Google Shape;4;n"/>
          <p:cNvSpPr>
            <a:spLocks noGrp="1" noEditPoints="1"/>
          </p:cNvSpPr>
          <p:nvPr>
            <p:ph type="body" idx="1"/>
          </p:nvPr>
        </p:nvSpPr>
        <p:spPr>
          <a:xfrm>
            <a:off x="685800" y="4343400"/>
            <a:ext cx="5486400" cy="4114800"/>
          </a:xfrm>
          <a:prstGeom prst="rect">
            <a:avLst/>
          </a:prstGeom>
          <a:noFill/>
          <a:ln>
            <a:noFill/>
          </a:ln>
        </p:spPr>
        <p:txBody>
          <a:bodyPr wrap="square" lIns="91425" tIns="91425" rIns="91425" bIns="91425" anchor="t">
            <a:noAutofit/>
          </a:bodyPr>
          <a:lstStyle>
            <a:lvl1pPr marL="45720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p>
        </p:txBody>
      </p:sp>
    </p:spTree>
  </p:cSld>
  <p:clrMap bg1="lt1" tx1="dk1" bg2="dk2" tx2="lt2" accent1="accent1" accent2="accent2" accent3="accent3" accent4="accent4" accent5="accent5" accent6="accent6" hlink="hlink" folHlink="folHlink"/>
  <p:hf dt="0" sldNum="0" hdr="0" ftr="0"/>
  <p:notes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docs.google.com/presentation/d/1I8yR2ZVy5DTYRL2LU6x8u6SMIoL468aMmEEJc3rRjfA/edit?usp=drive_lin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s://www.notion.so/intensive2035/e16bcedd0635425083043cee40507eff?pvs=4" TargetMode="External"/><Relationship Id="rId4" Type="http://schemas.openxmlformats.org/officeDocument/2006/relationships/hyperlink" Target="https://www.notion.so/intensive2035/08ff407807a14bdd940722bd2c2f5fe5?pvs=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Google Shape;57;p: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58" name="Google Shape;58;p: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В презентации вы можете использовать любой дизайн, который вам нравится. Шаблон предназначен для копирования!</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 титульном слайде укажите: </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 название вашего проекта</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 ваш вуз (принятую аббревиатуру)</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 тип разработки (он должен быть указан по умолчанию)</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Этот шаблон создан для команд с инициативной разработкой. Это значит, что шаблон подходит для команд, которые придумали свою проектную идею самостоятельно. Если ваша команда работает над заказной задачей, воспользуйтесь другим шаблоном </a:t>
            </a:r>
            <a:r>
              <a:rPr lang="ru" u="sng">
                <a:solidFill>
                  <a:srgbClr val="1155CC"/>
                </a:solidFill>
                <a:hlinkClick r:id="rId3"/>
              </a:rPr>
              <a:t>Шаблон К1 Заказная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Google Shape;88;g25b67986b4d_0_20: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9" name="Google Shape;89;g25b67986b4d_0_2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Слайд с командой — это ваш способ представиться и показать, что вы способны справиться с поставленной задачей.</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Обычно здесь размещают фотографии, указывают, как кого зовут, должность в проекте</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Уместно рассказать о каких-то компетенциях и достижениях (если они у вас есть). Главное, чтобы эти они имели отношение к тому, что вы делаете. </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i="1" dirty="0">
                <a:solidFill>
                  <a:schemeClr val="dk1"/>
                </a:solidFill>
                <a:latin typeface="Nunito"/>
                <a:ea typeface="Nunito"/>
                <a:cs typeface="Nunito"/>
                <a:sym typeface="Nunito"/>
              </a:rPr>
              <a:t>Например, в вашей команде есть участник, который помимо прочего работает фитнес-тренером. Если ваш проект связан, например, со спортивным питанием или мобильным приложением для спортсменов, то это большой плюс. Если же проект связан с компьютерным зрением или вы разрабатываете компьютерную игру — это не имеет значение и лучше этот факт опустить.   </a:t>
            </a:r>
            <a:endParaRPr i="1"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Но ни в коем случае ничего не придумывайте и не вводите ваших зрителей в заблуждение!</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Google Shape;64;g25b67986b4d_0_0: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65" name="Google Shape;65;g25b67986b4d_0_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highlight>
                  <a:srgbClr val="FFFF00"/>
                </a:highlight>
                <a:latin typeface="Nunito"/>
                <a:ea typeface="Nunito"/>
                <a:cs typeface="Nunito"/>
                <a:sym typeface="Nunito"/>
              </a:rPr>
              <a:t>Перед заполнением слайда обратите внимание на статьи о заполнении паспорта проектной идеи и об ошибках при его заполнении</a:t>
            </a:r>
            <a:endParaRPr dirty="0">
              <a:solidFill>
                <a:schemeClr val="dk1"/>
              </a:solidFill>
              <a:highlight>
                <a:srgbClr val="FFFF00"/>
              </a:highlight>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Как заполнять паспорт проекта </a:t>
            </a:r>
            <a:r>
              <a:rPr lang="ru" u="sng" dirty="0">
                <a:solidFill>
                  <a:srgbClr val="1155CC"/>
                </a:solidFill>
                <a:latin typeface="Nunito"/>
                <a:ea typeface="Nunito"/>
                <a:cs typeface="Nunito"/>
                <a:sym typeface="Nunito"/>
                <a:hlinkClick r:id="rId3"/>
              </a:rPr>
              <a:t>https://www.notion.so/intensive2035/e16bcedd0635425083043cee40507eff?pvs=4</a:t>
            </a:r>
            <a:r>
              <a:rPr lang="ru" dirty="0">
                <a:solidFill>
                  <a:schemeClr val="dk1"/>
                </a:solidFill>
                <a:latin typeface="Nunito"/>
                <a:ea typeface="Nunito"/>
                <a:cs typeface="Nunito"/>
                <a:sym typeface="Nunito"/>
              </a:rPr>
              <a:t> </a:t>
            </a:r>
            <a:endParaRPr dirty="0">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Ошибки при заполнении паспорта проекта </a:t>
            </a:r>
            <a:r>
              <a:rPr lang="ru" u="sng" dirty="0">
                <a:solidFill>
                  <a:srgbClr val="1155CC"/>
                </a:solidFill>
                <a:latin typeface="Nunito"/>
                <a:ea typeface="Nunito"/>
                <a:cs typeface="Nunito"/>
                <a:sym typeface="Nunito"/>
                <a:hlinkClick r:id="rId4"/>
              </a:rPr>
              <a:t>https://www.notion.so/intensive2035/08ff407807a14bdd940722bd2c2f5fe5?pvs=4</a:t>
            </a:r>
            <a:r>
              <a:rPr lang="ru" dirty="0">
                <a:solidFill>
                  <a:schemeClr val="dk1"/>
                </a:solidFill>
                <a:latin typeface="Nunito"/>
                <a:ea typeface="Nunito"/>
                <a:cs typeface="Nunito"/>
                <a:sym typeface="Nunito"/>
              </a:rPr>
              <a:t> </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Проблема, которую вы решаете, не существует в вакууме.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Проблема возникает не на пустом месте.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Хороший индикатор: пользователь вынужден тратить дополнительное время, деньги, нервы, здоровье, чтобы решить свою первоначальную задачу.</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120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Google Shape;70;g25b67986b4d_0_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71" name="Google Shape;71;g25b67986b4d_0_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Аналоги продукта бываю полными (прямые конкуренты) и частичными (косвенные конкуренты).</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b="1" dirty="0">
                <a:solidFill>
                  <a:schemeClr val="dk1"/>
                </a:solidFill>
                <a:latin typeface="Nunito"/>
                <a:ea typeface="Nunito"/>
                <a:cs typeface="Nunito"/>
                <a:sym typeface="Nunito"/>
              </a:rPr>
              <a:t>Полные аналоги</a:t>
            </a:r>
            <a:r>
              <a:rPr lang="ru" dirty="0">
                <a:solidFill>
                  <a:schemeClr val="dk1"/>
                </a:solidFill>
                <a:latin typeface="Nunito"/>
                <a:ea typeface="Nunito"/>
                <a:cs typeface="Nunito"/>
                <a:sym typeface="Nunito"/>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Kia будут машины Skoda и Volkswagen.</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b="1" dirty="0">
                <a:solidFill>
                  <a:schemeClr val="dk1"/>
                </a:solidFill>
                <a:latin typeface="Nunito"/>
                <a:ea typeface="Nunito"/>
                <a:cs typeface="Nunito"/>
                <a:sym typeface="Nunito"/>
              </a:rPr>
              <a:t>Частичными аналогами</a:t>
            </a:r>
            <a:r>
              <a:rPr lang="ru" dirty="0">
                <a:solidFill>
                  <a:schemeClr val="dk1"/>
                </a:solidFill>
                <a:latin typeface="Nunito"/>
                <a:ea typeface="Nunito"/>
                <a:cs typeface="Nunito"/>
                <a:sym typeface="Nunito"/>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dirty="0">
              <a:solidFill>
                <a:schemeClr val="dk1"/>
              </a:solidFill>
              <a:latin typeface="Nunito"/>
              <a:ea typeface="Nunito"/>
              <a:cs typeface="Nunito"/>
              <a:sym typeface="Nunito"/>
            </a:endParaRPr>
          </a:p>
          <a:p>
            <a:pPr marL="457200" indent="0" algn="l" rtl="0">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 b="1" dirty="0">
                <a:solidFill>
                  <a:schemeClr val="dk1"/>
                </a:solidFill>
                <a:latin typeface="Nunito"/>
                <a:ea typeface="Nunito"/>
                <a:cs typeface="Nunito"/>
                <a:sym typeface="Nunito"/>
              </a:rPr>
              <a:t>чем ваш проект отличается от аналогов, в чем превосходит их и как это помогает решать заявленную проблему.</a:t>
            </a:r>
            <a:endParaRPr dirty="0">
              <a:solidFill>
                <a:schemeClr val="dk1"/>
              </a:solidFill>
              <a:latin typeface="Nunito"/>
              <a:ea typeface="Nunito"/>
              <a:cs typeface="Nunito"/>
              <a:sym typeface="Nunito"/>
            </a:endParaRPr>
          </a:p>
          <a:p>
            <a:pPr mar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Google Shape;76;g25b67986b4d_0_10: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77" name="Google Shape;77;g25b67986b4d_0_1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Мы используем такой шаблон формулировки решения, но не настаиваем на нем: </a:t>
            </a: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i="1">
                <a:solidFill>
                  <a:schemeClr val="dk1"/>
                </a:solidFill>
                <a:latin typeface="Nunito"/>
                <a:ea typeface="Nunito"/>
                <a:cs typeface="Nunito"/>
                <a:sym typeface="Nunito"/>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i="1">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Так или иначе, из описания вашего решения должно быть понятно следующее:</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чья проблема решается</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это за проблема</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представляет собой ваше решение</a:t>
            </a:r>
            <a:endParaRPr>
              <a:solidFill>
                <a:schemeClr val="dk1"/>
              </a:solidFill>
              <a:latin typeface="Nunito"/>
              <a:ea typeface="Nunito"/>
              <a:cs typeface="Nunito"/>
              <a:sym typeface="Nunito"/>
            </a:endParaRPr>
          </a:p>
          <a:p>
            <a:pPr marL="91440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чем оно лучше аналогичных</a:t>
            </a: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Например</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Для </a:t>
            </a:r>
            <a:r>
              <a:rPr lang="ru" b="1">
                <a:solidFill>
                  <a:schemeClr val="dk1"/>
                </a:solidFill>
                <a:latin typeface="Nunito"/>
                <a:ea typeface="Nunito"/>
                <a:cs typeface="Nunito"/>
                <a:sym typeface="Nunito"/>
              </a:rPr>
              <a:t>&lt;мам с колясками&gt;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которым нужно </a:t>
            </a:r>
            <a:r>
              <a:rPr lang="ru" b="1">
                <a:solidFill>
                  <a:schemeClr val="dk1"/>
                </a:solidFill>
                <a:latin typeface="Nunito"/>
                <a:ea typeface="Nunito"/>
                <a:cs typeface="Nunito"/>
                <a:sym typeface="Nunito"/>
              </a:rPr>
              <a:t>&lt;два раза в день гулять с ребенком&gt;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наше </a:t>
            </a:r>
            <a:r>
              <a:rPr lang="ru" b="1">
                <a:solidFill>
                  <a:schemeClr val="dk1"/>
                </a:solidFill>
                <a:latin typeface="Nunito"/>
                <a:ea typeface="Nunito"/>
                <a:cs typeface="Nunito"/>
                <a:sym typeface="Nunito"/>
              </a:rPr>
              <a:t>&lt;мобильное приложение&gt;</a:t>
            </a:r>
            <a:endParaRPr b="1">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будет </a:t>
            </a:r>
            <a:r>
              <a:rPr lang="ru" b="1">
                <a:solidFill>
                  <a:schemeClr val="dk1"/>
                </a:solidFill>
                <a:latin typeface="Nunito"/>
                <a:ea typeface="Nunito"/>
                <a:cs typeface="Nunito"/>
                <a:sym typeface="Nunito"/>
              </a:rPr>
              <a:t>&lt;строить удобные и интересные пешеходные маршруты прогулок&gt;.</a:t>
            </a:r>
            <a:endParaRPr b="1">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В отличие от </a:t>
            </a:r>
            <a:r>
              <a:rPr lang="ru" b="1">
                <a:solidFill>
                  <a:schemeClr val="dk1"/>
                </a:solidFill>
                <a:latin typeface="Nunito"/>
                <a:ea typeface="Nunito"/>
                <a:cs typeface="Nunito"/>
                <a:sym typeface="Nunito"/>
              </a:rPr>
              <a:t>&lt;Яндекс.Карт, Google Maps и 2Gis&gt;</a:t>
            </a:r>
            <a:r>
              <a:rPr lang="ru">
                <a:solidFill>
                  <a:schemeClr val="dk1"/>
                </a:solidFill>
                <a:latin typeface="Nunito"/>
                <a:ea typeface="Nunito"/>
                <a:cs typeface="Nunito"/>
                <a:sym typeface="Nunito"/>
              </a:rPr>
              <a:t>, наше приложение будет лучше тем,</a:t>
            </a:r>
            <a:endParaRPr>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что </a:t>
            </a:r>
            <a:r>
              <a:rPr lang="ru" b="1">
                <a:solidFill>
                  <a:schemeClr val="dk1"/>
                </a:solidFill>
                <a:latin typeface="Nunito"/>
                <a:ea typeface="Nunito"/>
                <a:cs typeface="Nunito"/>
                <a:sym typeface="Nunito"/>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b="1">
              <a:solidFill>
                <a:schemeClr val="dk1"/>
              </a:solidFill>
              <a:latin typeface="Nunito"/>
              <a:ea typeface="Nunito"/>
              <a:cs typeface="Nunito"/>
              <a:sym typeface="Nunito"/>
            </a:endParaRPr>
          </a:p>
          <a:p>
            <a:pPr marL="0" indent="0" algn="l" rtl="0">
              <a:spcBef>
                <a:spcPts val="1200"/>
              </a:spcBef>
              <a:spcAft>
                <a:spcPts val="0"/>
              </a:spcAft>
              <a:buNone/>
            </a:pPr>
            <a:endParaRPr b="1">
              <a:solidFill>
                <a:schemeClr val="dk1"/>
              </a:solidFill>
              <a:latin typeface="Nunito"/>
              <a:ea typeface="Nunito"/>
              <a:cs typeface="Nunito"/>
              <a:sym typeface="Nuni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1779"/>
            <a:ext cx="9144000" cy="5150270"/>
            <a:chOff x="0" y="-2373"/>
            <a:chExt cx="12192000" cy="6867027"/>
          </a:xfrm>
        </p:grpSpPr>
        <p:sp>
          <p:nvSpPr>
            <p:cNvPr id="8" name="Rectangle 7"/>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9"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ctrTitle"/>
          </p:nvPr>
        </p:nvSpPr>
        <p:spPr>
          <a:xfrm>
            <a:off x="866216" y="1574800"/>
            <a:ext cx="6619244" cy="2008236"/>
          </a:xfrm>
        </p:spPr>
        <p:txBody>
          <a:bodyPr anchor="b"/>
          <a:lstStyle>
            <a:lvl1pPr>
              <a:defRPr sz="4050"/>
            </a:lvl1pPr>
          </a:lstStyle>
          <a:p>
            <a:r>
              <a:rPr lang="ru-RU"/>
              <a:t>Образец заголовка</a:t>
            </a:r>
            <a:endParaRPr lang="en-US" dirty="0"/>
          </a:p>
        </p:txBody>
      </p:sp>
      <p:sp>
        <p:nvSpPr>
          <p:cNvPr id="3" name="Subtitle 2"/>
          <p:cNvSpPr>
            <a:spLocks noGrp="1" noEditPoints="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ru-RU"/>
              <a:t>Образец подзаголовка</a:t>
            </a:r>
            <a:endParaRPr lang="en-US" dirty="0"/>
          </a:p>
        </p:txBody>
      </p:sp>
      <p:sp>
        <p:nvSpPr>
          <p:cNvPr id="4" name="Date Placeholder 3"/>
          <p:cNvSpPr>
            <a:spLocks noGrp="1" noEditPoints="1"/>
          </p:cNvSpPr>
          <p:nvPr>
            <p:ph type="dt" sz="half" idx="10"/>
          </p:nvPr>
        </p:nvSpPr>
        <p:spPr>
          <a:xfrm rot="5400000">
            <a:off x="7567043" y="1344168"/>
            <a:ext cx="742949" cy="228599"/>
          </a:xfrm>
        </p:spPr>
        <p:txBody>
          <a:bodyPr anchor="t"/>
          <a:lstStyle>
            <a:lvl1pPr algn="l">
              <a:defRPr b="0" i="0">
                <a:solidFill>
                  <a:schemeClr val="bg1"/>
                </a:solidFill>
              </a:defRPr>
            </a:lvl1pPr>
          </a:lstStyle>
          <a:p>
            <a:fld id="{5923F103-BC34-4FE4-A40E-EDDEECFDA5D0}" type="datetimeFigureOut">
              <a:rPr lang="en-US" smtClean="0"/>
              <a:t>5/30/2025</a:t>
            </a:fld>
            <a:endParaRPr lang="en-US" dirty="0"/>
          </a:p>
        </p:txBody>
      </p:sp>
      <p:sp>
        <p:nvSpPr>
          <p:cNvPr id="5" name="Footer Placeholder 4"/>
          <p:cNvSpPr>
            <a:spLocks noGrp="1" noEditPoints="1"/>
          </p:cNvSpPr>
          <p:nvPr>
            <p:ph type="ftr" sz="quarter" idx="11"/>
          </p:nvPr>
        </p:nvSpPr>
        <p:spPr>
          <a:xfrm rot="5400000">
            <a:off x="6719695" y="2420115"/>
            <a:ext cx="2894846" cy="228601"/>
          </a:xfrm>
        </p:spPr>
        <p:txBody>
          <a:bodyPr/>
          <a:lstStyle>
            <a:lvl1pPr>
              <a:defRPr b="0" i="0">
                <a:solidFill>
                  <a:schemeClr val="bg1"/>
                </a:solidFill>
              </a:defRPr>
            </a:lvl1pPr>
          </a:lstStyle>
          <a:p>
            <a:endParaRPr lang="en-US" dirty="0"/>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12"/>
          </p:nvPr>
        </p:nvSpPr>
        <p:spPr>
          <a:xfrm>
            <a:off x="7763257" y="219457"/>
            <a:ext cx="628649" cy="575765"/>
          </a:xfrm>
        </p:spPr>
        <p:txBody>
          <a:bodyPr/>
          <a:lstStyle>
            <a:lvl1pPr>
              <a:defRPr sz="2100" b="0" i="0">
                <a:latin typeface="+mj-lt"/>
              </a:defRPr>
            </a:lvl1p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8" name="Freeform 5"/>
            <p:cNvSpPr/>
            <p:nvPr/>
          </p:nvSpPr>
          <p:spPr bwMode="gray">
            <a:xfrm rot="10371525">
              <a:off x="263767" y="4438254"/>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9" name="Freeform 5"/>
            <p:cNvSpPr/>
            <p:nvPr/>
          </p:nvSpPr>
          <p:spPr bwMode="gray">
            <a:xfrm rot="10800000">
              <a:off x="459506" y="321130"/>
              <a:ext cx="11277600" cy="4533900"/>
            </a:xfrm>
            <a:custGeom>
              <a:av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p:txBody>
        </p:sp>
        <p:sp>
          <p:nvSpPr>
            <p:cNvPr id="12"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title"/>
          </p:nvPr>
        </p:nvSpPr>
        <p:spPr>
          <a:xfrm>
            <a:off x="866217" y="3725005"/>
            <a:ext cx="6619243"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noEditPoints="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4" name="Text Placeholder 3"/>
          <p:cNvSpPr>
            <a:spLocks noGrp="1" noEditPoints="1"/>
          </p:cNvSpPr>
          <p:nvPr>
            <p:ph type="body" sz="half" idx="2"/>
          </p:nvPr>
        </p:nvSpPr>
        <p:spPr bwMode="gray">
          <a:xfrm>
            <a:off x="866217" y="4152499"/>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noEditPoints="1"/>
          </p:cNvSpPr>
          <p:nvPr>
            <p:ph type="dt" sz="half" idx="10"/>
          </p:nvPr>
        </p:nvSpPr>
        <p:spPr/>
        <p:txBody>
          <a:bodyPr/>
          <a:lstStyle/>
          <a:p>
            <a:fld id="{923A1CC3-2375-41D4-9E03-427CAF2A4C1A}"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9" name="Freeform 5"/>
            <p:cNvSpPr/>
            <p:nvPr/>
          </p:nvSpPr>
          <p:spPr bwMode="gray">
            <a:xfrm rot="21010068">
              <a:off x="8490951" y="2714874"/>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7" name="Freeform 5"/>
            <p:cNvSpPr/>
            <p:nvPr/>
          </p:nvSpPr>
          <p:spPr bwMode="gray">
            <a:xfrm>
              <a:off x="455612" y="2801319"/>
              <a:ext cx="11277600" cy="3602637"/>
            </a:xfrm>
            <a:custGeom>
              <a:av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p:txBody>
        </p:sp>
        <p:sp>
          <p:nvSpPr>
            <p:cNvPr id="11"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title"/>
          </p:nvPr>
        </p:nvSpPr>
        <p:spPr>
          <a:xfrm>
            <a:off x="866216" y="797562"/>
            <a:ext cx="6619244" cy="1034816"/>
          </a:xfrm>
        </p:spPr>
        <p:txBody>
          <a:bodyPr/>
          <a:lstStyle>
            <a:lvl1pPr>
              <a:defRPr sz="3000"/>
            </a:lvl1pPr>
          </a:lstStyle>
          <a:p>
            <a:r>
              <a:rPr lang="ru-RU"/>
              <a:t>Образец заголовка</a:t>
            </a:r>
            <a:endParaRPr lang="en-US" dirty="0"/>
          </a:p>
        </p:txBody>
      </p:sp>
      <p:sp>
        <p:nvSpPr>
          <p:cNvPr id="8" name="Text Placeholder 3"/>
          <p:cNvSpPr>
            <a:spLocks noGrp="1" noEditPoints="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AFF16868-8199-4C2C-A5B1-63AEE139F88E}"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1779"/>
            <a:ext cx="9144000" cy="5150270"/>
            <a:chOff x="0" y="-2373"/>
            <a:chExt cx="12192000" cy="6867027"/>
          </a:xfrm>
        </p:grpSpPr>
        <p:sp>
          <p:nvSpPr>
            <p:cNvPr id="15" name="Rectangle 14"/>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3" name="Freeform 5"/>
            <p:cNvSpPr/>
            <p:nvPr/>
          </p:nvSpPr>
          <p:spPr bwMode="gray">
            <a:xfrm rot="21010068">
              <a:off x="8490951" y="4185117"/>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24" name="Freeform 5"/>
            <p:cNvSpPr/>
            <p:nvPr/>
          </p:nvSpPr>
          <p:spPr bwMode="gray">
            <a:xfrm>
              <a:off x="455612" y="4241801"/>
              <a:ext cx="11277600" cy="2337161"/>
            </a:xfrm>
            <a:custGeom>
              <a:av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p:txBody>
        </p:sp>
        <p:sp>
          <p:nvSpPr>
            <p:cNvPr id="16"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13" name="TextBox 12"/>
          <p:cNvSpPr txBox="1"/>
          <p:nvPr/>
        </p:nvSpPr>
        <p:spPr>
          <a:xfrm>
            <a:off x="7289579" y="1973862"/>
            <a:ext cx="601434" cy="1200329"/>
          </a:xfrm>
          <a:prstGeom prst="rect">
            <a:avLst/>
          </a:prstGeom>
          <a:noFill/>
        </p:spPr>
        <p:txBody>
          <a:bodyPr wrap="square" rtlCol="0">
            <a:spAutoFit/>
          </a:bodyPr>
          <a:lstStyle>
            <a:lvl1pPr algn="r">
              <a:defRPr sz="12200" b="0" i="0">
                <a:solidFill>
                  <a:schemeClr val="accent1"/>
                </a:solidFill>
                <a:latin typeface="Arial" pitchFamily="34" charset="0" panose="020B0604020202020204"/>
                <a:cs typeface="Arial" pitchFamily="34" charset="0" panose="020B0604020202020204"/>
              </a:defRPr>
            </a:lvl1pPr>
          </a:lstStyle>
          <a:p>
            <a:r>
              <a:rPr lang="en-US" sz="7200" dirty="0"/>
              <a:t>”</a:t>
            </a:r>
          </a:p>
        </p:txBody>
      </p:sp>
      <p:sp>
        <p:nvSpPr>
          <p:cNvPr id="9" name="TextBox 8"/>
          <p:cNvSpPr txBox="1"/>
          <p:nvPr/>
        </p:nvSpPr>
        <p:spPr>
          <a:xfrm>
            <a:off x="673721" y="443320"/>
            <a:ext cx="601434" cy="1200329"/>
          </a:xfrm>
          <a:prstGeom prst="rect">
            <a:avLst/>
          </a:prstGeom>
          <a:noFill/>
        </p:spPr>
        <p:txBody>
          <a:bodyPr wrap="square" rtlCol="0">
            <a:spAutoFit/>
          </a:bodyPr>
          <a:lstStyle>
            <a:lvl1pPr algn="r">
              <a:defRPr sz="12200" b="0" i="0">
                <a:solidFill>
                  <a:schemeClr val="accent1"/>
                </a:solidFill>
                <a:latin typeface="Arial" pitchFamily="34" charset="0" panose="020B0604020202020204"/>
                <a:cs typeface="Arial" pitchFamily="34" charset="0" panose="020B0604020202020204"/>
              </a:defRPr>
            </a:lvl1pPr>
          </a:lstStyle>
          <a:p>
            <a:r>
              <a:rPr lang="en-US" sz="7200" dirty="0"/>
              <a:t>“</a:t>
            </a:r>
          </a:p>
        </p:txBody>
      </p:sp>
      <p:sp>
        <p:nvSpPr>
          <p:cNvPr id="2" name="Title 1"/>
          <p:cNvSpPr>
            <a:spLocks noGrp="1" noEditPoints="1"/>
          </p:cNvSpPr>
          <p:nvPr>
            <p:ph type="title"/>
          </p:nvPr>
        </p:nvSpPr>
        <p:spPr>
          <a:xfrm>
            <a:off x="1186408" y="735388"/>
            <a:ext cx="6340430" cy="2023687"/>
          </a:xfrm>
        </p:spPr>
        <p:txBody>
          <a:bodyPr/>
          <a:lstStyle>
            <a:lvl1pPr>
              <a:defRPr sz="3000"/>
            </a:lvl1pPr>
          </a:lstStyle>
          <a:p>
            <a:r>
              <a:rPr lang="ru-RU"/>
              <a:t>Образец заголовка</a:t>
            </a:r>
            <a:endParaRPr lang="en-US" dirty="0"/>
          </a:p>
        </p:txBody>
      </p:sp>
      <p:sp>
        <p:nvSpPr>
          <p:cNvPr id="14" name="Text Placeholder 3"/>
          <p:cNvSpPr>
            <a:spLocks noGrp="1" noEditPoints="1"/>
          </p:cNvSpPr>
          <p:nvPr>
            <p:ph type="body" sz="half" idx="13"/>
          </p:nvPr>
        </p:nvSpPr>
        <p:spPr bwMode="gray">
          <a:xfrm>
            <a:off x="1459459" y="2759074"/>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0" name="Text Placeholder 3"/>
          <p:cNvSpPr>
            <a:spLocks noGrp="1" noEditPoints="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AAD9FF7F-6988-44CC-821B-644E70CD2F73}"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32" name="Rectangle 3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7" name="Freeform 5"/>
            <p:cNvSpPr/>
            <p:nvPr/>
          </p:nvSpPr>
          <p:spPr bwMode="gray">
            <a:xfrm rot="21010068">
              <a:off x="8490951" y="4193583"/>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8" name="Freeform 5"/>
            <p:cNvSpPr/>
            <p:nvPr/>
          </p:nvSpPr>
          <p:spPr bwMode="gray">
            <a:xfrm>
              <a:off x="455612" y="4241801"/>
              <a:ext cx="11277600" cy="2337161"/>
            </a:xfrm>
            <a:custGeom>
              <a:av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p:txBody>
        </p:sp>
        <p:sp>
          <p:nvSpPr>
            <p:cNvPr id="11"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title"/>
          </p:nvPr>
        </p:nvSpPr>
        <p:spPr>
          <a:xfrm>
            <a:off x="866216" y="1778000"/>
            <a:ext cx="6619245" cy="136688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noEditPoints="1"/>
          </p:cNvSpPr>
          <p:nvPr>
            <p:ph type="body" idx="1"/>
          </p:nvPr>
        </p:nvSpPr>
        <p:spPr>
          <a:xfrm>
            <a:off x="866216" y="3774801"/>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5C12C299-16B2-4475-990D-751901EACC14}"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2" name="Rectangle 1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lvl1pPr>
              <a:defRPr sz="2700"/>
            </a:lvl1pPr>
          </a:lstStyle>
          <a:p>
            <a:r>
              <a:rPr lang="ru-RU"/>
              <a:t>Образец заголовка</a:t>
            </a:r>
            <a:endParaRPr lang="en-US" dirty="0"/>
          </a:p>
        </p:txBody>
      </p:sp>
      <p:sp>
        <p:nvSpPr>
          <p:cNvPr id="3" name="Text Placeholder 2"/>
          <p:cNvSpPr>
            <a:spLocks noGrp="1" noEditPoints="1"/>
          </p:cNvSpPr>
          <p:nvPr>
            <p:ph type="body" idx="1"/>
          </p:nvPr>
        </p:nvSpPr>
        <p:spPr>
          <a:xfrm>
            <a:off x="866216" y="1962974"/>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6" name="Text Placeholder 3"/>
          <p:cNvSpPr>
            <a:spLocks noGrp="1" noEditPoints="1"/>
          </p:cNvSpPr>
          <p:nvPr>
            <p:ph type="body" sz="half" idx="15"/>
          </p:nvPr>
        </p:nvSpPr>
        <p:spPr>
          <a:xfrm>
            <a:off x="866216" y="2395171"/>
            <a:ext cx="2346876" cy="21251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noEditPoints="1"/>
          </p:cNvSpPr>
          <p:nvPr>
            <p:ph type="body" sz="quarter" idx="3"/>
          </p:nvPr>
        </p:nvSpPr>
        <p:spPr>
          <a:xfrm>
            <a:off x="3384541" y="1952626"/>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9" name="Text Placeholder 3"/>
          <p:cNvSpPr>
            <a:spLocks noGrp="1" noEditPoints="1"/>
          </p:cNvSpPr>
          <p:nvPr>
            <p:ph type="body" sz="half" idx="16"/>
          </p:nvPr>
        </p:nvSpPr>
        <p:spPr>
          <a:xfrm>
            <a:off x="3384541" y="2395171"/>
            <a:ext cx="2359035" cy="21251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noEditPoints="1"/>
          </p:cNvSpPr>
          <p:nvPr>
            <p:ph type="body" sz="quarter" idx="13"/>
          </p:nvPr>
        </p:nvSpPr>
        <p:spPr>
          <a:xfrm>
            <a:off x="5915025" y="1962975"/>
            <a:ext cx="2370772"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Text Placeholder 3"/>
          <p:cNvSpPr>
            <a:spLocks noGrp="1" noEditPoints="1"/>
          </p:cNvSpPr>
          <p:nvPr>
            <p:ph type="body" sz="half" idx="17"/>
          </p:nvPr>
        </p:nvSpPr>
        <p:spPr>
          <a:xfrm>
            <a:off x="5915026" y="2395171"/>
            <a:ext cx="2373539" cy="212512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22" name="Straight Connector 21"/>
          <p:cNvCxnSpPr/>
          <p:nvPr/>
        </p:nvCxnSpPr>
        <p:spPr>
          <a:xfrm>
            <a:off x="3302978"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noEditPoints="1"/>
          </p:cNvSpPr>
          <p:nvPr>
            <p:ph type="dt" sz="half" idx="10"/>
          </p:nvPr>
        </p:nvSpPr>
        <p:spPr/>
        <p:txBody>
          <a:bodyPr/>
          <a:lstStyle/>
          <a:p>
            <a:fld id="{9FE86839-B9D8-4651-8783-F325ECE74E65}" type="datetimeFigureOut">
              <a:rPr lang="en-US" smtClean="0"/>
              <a:t>5/30/2025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lvl1pPr>
              <a:defRPr sz="2700"/>
            </a:lvl1pPr>
          </a:lstStyle>
          <a:p>
            <a:r>
              <a:rPr lang="ru-RU"/>
              <a:t>Образец заголовка</a:t>
            </a:r>
            <a:endParaRPr lang="en-US" dirty="0"/>
          </a:p>
        </p:txBody>
      </p:sp>
      <p:sp>
        <p:nvSpPr>
          <p:cNvPr id="3" name="Text Placeholder 2"/>
          <p:cNvSpPr>
            <a:spLocks noGrp="1" noEditPoints="1"/>
          </p:cNvSpPr>
          <p:nvPr>
            <p:ph type="body" idx="1"/>
          </p:nvPr>
        </p:nvSpPr>
        <p:spPr>
          <a:xfrm>
            <a:off x="86621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9" name="Picture Placeholder 2"/>
          <p:cNvSpPr>
            <a:spLocks noGrp="1" noChangeAspect="1" noEditPoints="1"/>
          </p:cNvSpPr>
          <p:nvPr>
            <p:ph type="pic" idx="15"/>
          </p:nvPr>
        </p:nvSpPr>
        <p:spPr>
          <a:xfrm>
            <a:off x="1000914"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22" name="Text Placeholder 3"/>
          <p:cNvSpPr>
            <a:spLocks noGrp="1" noEditPoints="1"/>
          </p:cNvSpPr>
          <p:nvPr>
            <p:ph type="body" sz="half" idx="18"/>
          </p:nvPr>
        </p:nvSpPr>
        <p:spPr>
          <a:xfrm>
            <a:off x="866215" y="3831831"/>
            <a:ext cx="2287828"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noEditPoints="1"/>
          </p:cNvSpPr>
          <p:nvPr>
            <p:ph type="body" sz="quarter" idx="3"/>
          </p:nvPr>
        </p:nvSpPr>
        <p:spPr>
          <a:xfrm>
            <a:off x="3429403" y="3399635"/>
            <a:ext cx="2285075" cy="48836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0" name="Picture Placeholder 2"/>
          <p:cNvSpPr>
            <a:spLocks noGrp="1" noChangeAspect="1" noEditPoints="1"/>
          </p:cNvSpPr>
          <p:nvPr>
            <p:ph type="pic" idx="21"/>
          </p:nvPr>
        </p:nvSpPr>
        <p:spPr>
          <a:xfrm>
            <a:off x="3561348" y="1952625"/>
            <a:ext cx="2018431"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23" name="Text Placeholder 3"/>
          <p:cNvSpPr>
            <a:spLocks noGrp="1" noEditPoints="1"/>
          </p:cNvSpPr>
          <p:nvPr>
            <p:ph type="body" sz="half" idx="19"/>
          </p:nvPr>
        </p:nvSpPr>
        <p:spPr>
          <a:xfrm>
            <a:off x="3426649" y="3888002"/>
            <a:ext cx="2287829" cy="6322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noEditPoints="1"/>
          </p:cNvSpPr>
          <p:nvPr>
            <p:ph type="body" sz="quarter" idx="13"/>
          </p:nvPr>
        </p:nvSpPr>
        <p:spPr>
          <a:xfrm>
            <a:off x="5987575" y="3399635"/>
            <a:ext cx="2287829" cy="48836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1" name="Picture Placeholder 2"/>
          <p:cNvSpPr>
            <a:spLocks noGrp="1" noChangeAspect="1" noEditPoints="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24" name="Text Placeholder 3"/>
          <p:cNvSpPr>
            <a:spLocks noGrp="1" noEditPoints="1"/>
          </p:cNvSpPr>
          <p:nvPr>
            <p:ph type="body" sz="half" idx="20"/>
          </p:nvPr>
        </p:nvSpPr>
        <p:spPr>
          <a:xfrm>
            <a:off x="5987576" y="3888001"/>
            <a:ext cx="2287828" cy="6322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7" name="Straight Connector 16"/>
          <p:cNvCxnSpPr/>
          <p:nvPr/>
        </p:nvCxnSpPr>
        <p:spPr>
          <a:xfrm>
            <a:off x="3291115" y="1952625"/>
            <a:ext cx="0" cy="263819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1952625"/>
            <a:ext cx="0" cy="26193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noEditPoints="1"/>
          </p:cNvSpPr>
          <p:nvPr>
            <p:ph type="dt" sz="half" idx="10"/>
          </p:nvPr>
        </p:nvSpPr>
        <p:spPr/>
        <p:txBody>
          <a:bodyPr/>
          <a:lstStyle/>
          <a:p>
            <a:fld id="{FD484F64-32F6-45C5-931F-ADC1662401D0}" type="datetimeFigureOut">
              <a:rPr lang="en-US" smtClean="0"/>
              <a:t>5/30/2025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66215" y="730251"/>
            <a:ext cx="6619245" cy="530223"/>
          </a:xfrm>
        </p:spPr>
        <p:txBody>
          <a:bodyPr/>
          <a:lstStyle/>
          <a:p>
            <a:r>
              <a:rPr lang="ru-RU"/>
              <a:t>Образец заголовка</a:t>
            </a:r>
            <a:endParaRPr lang="en-US" dirty="0"/>
          </a:p>
        </p:txBody>
      </p:sp>
      <p:sp>
        <p:nvSpPr>
          <p:cNvPr id="3" name="Vertical Text Placeholder 2"/>
          <p:cNvSpPr>
            <a:spLocks noGrp="1" noEditPoints="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10"/>
          </p:nvPr>
        </p:nvSpPr>
        <p:spPr/>
        <p:txBody>
          <a:bodyPr/>
          <a:lstStyle/>
          <a:p>
            <a:fld id="{53086D93-FCAC-47E0-A2EE-787E62CA814C}"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7" name="Freeform 5"/>
            <p:cNvSpPr/>
            <p:nvPr/>
          </p:nvSpPr>
          <p:spPr bwMode="gray">
            <a:xfrm rot="5101749">
              <a:off x="6294738" y="4577737"/>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9" name="Freeform 5"/>
            <p:cNvSpPr/>
            <p:nvPr/>
          </p:nvSpPr>
          <p:spPr bwMode="gray">
            <a:xfrm rot="5400000">
              <a:off x="4449232" y="2801721"/>
              <a:ext cx="6053670" cy="1254558"/>
            </a:xfrm>
            <a:custGeom>
              <a:av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p:txBody>
        </p:sp>
        <p:sp>
          <p:nvSpPr>
            <p:cNvPr id="12"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Vertical Title 1"/>
          <p:cNvSpPr>
            <a:spLocks noGrp="1" noEditPoints="1"/>
          </p:cNvSpPr>
          <p:nvPr>
            <p:ph type="title" orient="vert"/>
          </p:nvPr>
        </p:nvSpPr>
        <p:spPr>
          <a:xfrm>
            <a:off x="6432567" y="958851"/>
            <a:ext cx="1060450" cy="3561442"/>
          </a:xfrm>
        </p:spPr>
        <p:txBody>
          <a:bodyPr vert="eaVert" anchor="b"/>
          <a:lstStyle/>
          <a:p>
            <a:r>
              <a:rPr lang="ru-RU"/>
              <a:t>Образец заголовка</a:t>
            </a:r>
            <a:endParaRPr lang="en-US" dirty="0"/>
          </a:p>
        </p:txBody>
      </p:sp>
      <p:sp>
        <p:nvSpPr>
          <p:cNvPr id="3" name="Vertical Text Placeholder 2"/>
          <p:cNvSpPr>
            <a:spLocks noGrp="1" noEditPoints="1"/>
          </p:cNvSpPr>
          <p:nvPr>
            <p:ph type="body" orient="vert" idx="1"/>
          </p:nvPr>
        </p:nvSpPr>
        <p:spPr>
          <a:xfrm>
            <a:off x="866215" y="958851"/>
            <a:ext cx="4685660" cy="356144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10"/>
          </p:nvPr>
        </p:nvSpPr>
        <p:spPr/>
        <p:txBody>
          <a:bodyPr/>
          <a:lstStyle/>
          <a:p>
            <a:fld id="{CDA879A6-0FD0-4734-A311-86BFCA472E6E}"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7" name="Google Shape;17;p4"/>
          <p:cNvSpPr>
            <a:spLocks noGrp="1" noEditPoints="1"/>
          </p:cNvSpPr>
          <p:nvPr>
            <p:ph type="title"/>
          </p:nvPr>
        </p:nvSpPr>
        <p:spPr>
          <a:xfrm>
            <a:off x="311700" y="445025"/>
            <a:ext cx="8520600" cy="572700"/>
          </a:xfrm>
          <a:prstGeom prst="rect">
            <a:avLst/>
          </a:prstGeom>
        </p:spPr>
        <p:txBody>
          <a:bodyPr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18" name="Google Shape;18;p4"/>
          <p:cNvSpPr>
            <a:spLocks noGrp="1" noEditPoints="1"/>
          </p:cNvSpPr>
          <p:nvPr>
            <p:ph type="body" idx="1"/>
          </p:nvPr>
        </p:nvSpPr>
        <p:spPr>
          <a:xfrm>
            <a:off x="311700" y="1152475"/>
            <a:ext cx="8520600" cy="3416400"/>
          </a:xfrm>
          <a:prstGeom prst="rect">
            <a:avLst/>
          </a:prstGeom>
        </p:spPr>
        <p:txBody>
          <a:bodyPr wrap="square" lIns="91425" tIns="91425" rIns="91425" bIns="91425" anchor="t">
            <a:normAutofit/>
          </a:bodyPr>
          <a:lstStyle>
            <a:lvl1pPr marL="45720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pPr lvl="0"/>
          </a:p>
        </p:txBody>
      </p:sp>
      <p:sp>
        <p:nvSpPr>
          <p:cNvPr id="19" name="Google Shape;19;p4"/>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Content Placeholder 2"/>
          <p:cNvSpPr>
            <a:spLocks noGrp="1" noEditPoints="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10"/>
          </p:nvPr>
        </p:nvSpPr>
        <p:spPr/>
        <p:txBody>
          <a:bodyPr/>
          <a:lstStyle/>
          <a:p>
            <a:fld id="{19C9CA7B-DFD4-44B5-8C60-D14B8CD1FB59}"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9" name="Freeform 5"/>
            <p:cNvSpPr/>
            <p:nvPr/>
          </p:nvSpPr>
          <p:spPr bwMode="gray">
            <a:xfrm rot="15922489">
              <a:off x="4698352" y="1826078"/>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8" name="Freeform 5"/>
            <p:cNvSpPr/>
            <p:nvPr/>
          </p:nvSpPr>
          <p:spPr bwMode="gray">
            <a:xfrm rot="16200000">
              <a:off x="3787244" y="2801721"/>
              <a:ext cx="6053670" cy="1254558"/>
            </a:xfrm>
            <a:custGeom>
              <a:av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p:txBody>
        </p:sp>
        <p:sp>
          <p:nvSpPr>
            <p:cNvPr id="12"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title"/>
          </p:nvPr>
        </p:nvSpPr>
        <p:spPr>
          <a:xfrm>
            <a:off x="866218" y="2008234"/>
            <a:ext cx="3263267" cy="1712868"/>
          </a:xfrm>
        </p:spPr>
        <p:txBody>
          <a:bodyPr anchor="ctr"/>
          <a:lstStyle>
            <a:lvl1pPr algn="l">
              <a:defRPr sz="3000" b="0" cap="none"/>
            </a:lvl1pPr>
          </a:lstStyle>
          <a:p>
            <a:r>
              <a:rPr lang="ru-RU"/>
              <a:t>Образец заголовка</a:t>
            </a:r>
            <a:endParaRPr lang="en-US" dirty="0"/>
          </a:p>
        </p:txBody>
      </p:sp>
      <p:sp>
        <p:nvSpPr>
          <p:cNvPr id="3" name="Text Placeholder 2"/>
          <p:cNvSpPr>
            <a:spLocks noGrp="1" noEditPoints="1"/>
          </p:cNvSpPr>
          <p:nvPr>
            <p:ph type="body" idx="1"/>
          </p:nvPr>
        </p:nvSpPr>
        <p:spPr>
          <a:xfrm>
            <a:off x="5171669" y="2008234"/>
            <a:ext cx="2816534" cy="1712867"/>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noEditPoints="1"/>
          </p:cNvSpPr>
          <p:nvPr>
            <p:ph type="dt" sz="half" idx="10"/>
          </p:nvPr>
        </p:nvSpPr>
        <p:spPr/>
        <p:txBody>
          <a:bodyPr/>
          <a:lstStyle/>
          <a:p>
            <a:fld id="{F34E6425-0181-43F2-84FC-787E803FD2F8}" type="datetimeFigureOut">
              <a:rPr lang="en-US" smtClean="0"/>
              <a:t>5/30/2025</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Content Placeholder 2"/>
          <p:cNvSpPr>
            <a:spLocks noGrp="1" noEditPoints="1"/>
          </p:cNvSpPr>
          <p:nvPr>
            <p:ph sz="half" idx="1"/>
          </p:nvPr>
        </p:nvSpPr>
        <p:spPr>
          <a:xfrm>
            <a:off x="866215" y="1952625"/>
            <a:ext cx="3618869" cy="256222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noEditPoints="1"/>
          </p:cNvSpPr>
          <p:nvPr>
            <p:ph sz="half" idx="2"/>
          </p:nvPr>
        </p:nvSpPr>
        <p:spPr>
          <a:xfrm>
            <a:off x="4656535" y="1952625"/>
            <a:ext cx="3618869" cy="256222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noEditPoints="1"/>
          </p:cNvSpPr>
          <p:nvPr>
            <p:ph type="dt" sz="half" idx="10"/>
          </p:nvPr>
        </p:nvSpPr>
        <p:spPr/>
        <p:txBody>
          <a:bodyPr/>
          <a:lstStyle/>
          <a:p>
            <a:fld id="{3BDB8791-F1B0-41E7-B7FD-A781E65C4266}"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Text Placeholder 2"/>
          <p:cNvSpPr>
            <a:spLocks noGrp="1" noEditPoints="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noEditPoints="1"/>
          </p:cNvSpPr>
          <p:nvPr>
            <p:ph sz="half" idx="2"/>
          </p:nvPr>
        </p:nvSpPr>
        <p:spPr>
          <a:xfrm>
            <a:off x="866215" y="2384822"/>
            <a:ext cx="3618869" cy="213002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noEditPoints="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noEditPoints="1"/>
          </p:cNvSpPr>
          <p:nvPr>
            <p:ph sz="quarter" idx="4"/>
          </p:nvPr>
        </p:nvSpPr>
        <p:spPr>
          <a:xfrm>
            <a:off x="4656533" y="2384822"/>
            <a:ext cx="3618869" cy="213002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noEditPoints="1"/>
          </p:cNvSpPr>
          <p:nvPr>
            <p:ph type="dt" sz="half" idx="10"/>
          </p:nvPr>
        </p:nvSpPr>
        <p:spPr/>
        <p:txBody>
          <a:bodyPr/>
          <a:lstStyle/>
          <a:p>
            <a:fld id="{5FDD63B2-E120-4ED8-B27B-C685F510A5FE}" type="datetimeFigureOut">
              <a:rPr lang="en-US" smtClean="0"/>
              <a:t>5/30/2025</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a:t>Образец заголовка</a:t>
            </a:r>
            <a:endParaRPr lang="en-US" dirty="0"/>
          </a:p>
        </p:txBody>
      </p:sp>
      <p:sp>
        <p:nvSpPr>
          <p:cNvPr id="3" name="Date Placeholder 2"/>
          <p:cNvSpPr>
            <a:spLocks noGrp="1" noEditPoints="1"/>
          </p:cNvSpPr>
          <p:nvPr>
            <p:ph type="dt" sz="half" idx="10"/>
          </p:nvPr>
        </p:nvSpPr>
        <p:spPr/>
        <p:txBody>
          <a:bodyPr/>
          <a:lstStyle/>
          <a:p>
            <a:fld id="{7AA18ACC-A947-437B-A130-35BD54FDF1E9}" type="datetimeFigureOut">
              <a:rPr lang="en-US" smtClean="0"/>
              <a:t>5/30/2025</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7C8D7E02-BCB8-4D50-A234-369438C08659}" type="datetimeFigureOut">
              <a:rPr lang="en-US" smtClean="0"/>
              <a:t>5/30/2025</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4" name="Slide Number Placeholder 3"/>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0" name="Freeform 5"/>
            <p:cNvSpPr/>
            <p:nvPr/>
          </p:nvSpPr>
          <p:spPr bwMode="gray">
            <a:xfrm rot="15922489">
              <a:off x="3140485" y="1826078"/>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9" name="Freeform 5"/>
            <p:cNvSpPr/>
            <p:nvPr/>
          </p:nvSpPr>
          <p:spPr bwMode="gray">
            <a:xfrm rot="16200000">
              <a:off x="2229377" y="2801721"/>
              <a:ext cx="6053670" cy="1254558"/>
            </a:xfrm>
            <a:custGeom>
              <a:av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p:txBody>
        </p:sp>
        <p:sp>
          <p:nvSpPr>
            <p:cNvPr id="13"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title"/>
          </p:nvPr>
        </p:nvSpPr>
        <p:spPr>
          <a:xfrm>
            <a:off x="866216" y="971550"/>
            <a:ext cx="2094869" cy="1200150"/>
          </a:xfrm>
        </p:spPr>
        <p:txBody>
          <a:bodyPr anchor="b"/>
          <a:lstStyle>
            <a:lvl1pPr algn="l">
              <a:defRPr sz="1800" b="0"/>
            </a:lvl1pPr>
          </a:lstStyle>
          <a:p>
            <a:r>
              <a:rPr lang="ru-RU"/>
              <a:t>Образец заголовка</a:t>
            </a:r>
            <a:endParaRPr lang="en-US" dirty="0"/>
          </a:p>
        </p:txBody>
      </p:sp>
      <p:sp>
        <p:nvSpPr>
          <p:cNvPr id="3" name="Content Placeholder 2"/>
          <p:cNvSpPr>
            <a:spLocks noGrp="1" noEditPoints="1"/>
          </p:cNvSpPr>
          <p:nvPr>
            <p:ph idx="1"/>
          </p:nvPr>
        </p:nvSpPr>
        <p:spPr>
          <a:xfrm>
            <a:off x="4335860" y="1085850"/>
            <a:ext cx="3892549" cy="3429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noEditPoints="1"/>
          </p:cNvSpPr>
          <p:nvPr>
            <p:ph type="body" sz="half" idx="2"/>
          </p:nvPr>
        </p:nvSpPr>
        <p:spPr bwMode="gray">
          <a:xfrm>
            <a:off x="866216" y="2171701"/>
            <a:ext cx="2094869" cy="234695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noEditPoints="1"/>
          </p:cNvSpPr>
          <p:nvPr>
            <p:ph type="dt" sz="half" idx="10"/>
          </p:nvPr>
        </p:nvSpPr>
        <p:spPr/>
        <p:txBody>
          <a:bodyPr/>
          <a:lstStyle/>
          <a:p>
            <a:fld id="{76E86A4C-8E40-4F87-A4F0-01A0687C5742}"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9" name="Freeform 5"/>
            <p:cNvSpPr/>
            <p:nvPr/>
          </p:nvSpPr>
          <p:spPr bwMode="gray">
            <a:xfrm rot="16200000">
              <a:off x="3295432" y="2801721"/>
              <a:ext cx="6053670" cy="1254558"/>
            </a:xfrm>
            <a:custGeom>
              <a:av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p:txBody>
        </p:sp>
        <p:sp>
          <p:nvSpPr>
            <p:cNvPr id="10" name="Freeform 5"/>
            <p:cNvSpPr/>
            <p:nvPr/>
          </p:nvSpPr>
          <p:spPr bwMode="gray">
            <a:xfrm rot="15922489">
              <a:off x="4203594" y="1826078"/>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13"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1"/>
          <p:cNvSpPr>
            <a:spLocks noGrp="1" noEditPoints="1"/>
          </p:cNvSpPr>
          <p:nvPr>
            <p:ph type="title"/>
          </p:nvPr>
        </p:nvSpPr>
        <p:spPr>
          <a:xfrm>
            <a:off x="865430" y="1269999"/>
            <a:ext cx="2895195" cy="1301751"/>
          </a:xfrm>
        </p:spPr>
        <p:txBody>
          <a:bodyPr anchor="b">
            <a:normAutofit/>
          </a:bodyPr>
          <a:lstStyle>
            <a:lvl1pPr algn="l">
              <a:defRPr sz="2700" b="0"/>
            </a:lvl1pPr>
          </a:lstStyle>
          <a:p>
            <a:r>
              <a:rPr lang="ru-RU"/>
              <a:t>Образец заголовка</a:t>
            </a:r>
            <a:endParaRPr lang="en-US" dirty="0"/>
          </a:p>
        </p:txBody>
      </p:sp>
      <p:sp>
        <p:nvSpPr>
          <p:cNvPr id="3" name="Picture Placeholder 2"/>
          <p:cNvSpPr>
            <a:spLocks noGrp="1" noChangeAspect="1" noEditPoints="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ru-RU"/>
              <a:t>Вставка рисунка</a:t>
            </a:r>
            <a:endParaRPr lang="en-US" dirty="0"/>
          </a:p>
        </p:txBody>
      </p:sp>
      <p:sp>
        <p:nvSpPr>
          <p:cNvPr id="4" name="Text Placeholder 3"/>
          <p:cNvSpPr>
            <a:spLocks noGrp="1" noEditPoints="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noEditPoints="1"/>
          </p:cNvSpPr>
          <p:nvPr>
            <p:ph type="dt" sz="half" idx="10"/>
          </p:nvPr>
        </p:nvSpPr>
        <p:spPr/>
        <p:txBody>
          <a:bodyPr/>
          <a:lstStyle/>
          <a:p>
            <a:fld id="{35E72C73-2D91-4E12-BA25-F0AA0C03599B}" type="datetimeFigureOut">
              <a:rPr lang="en-US" smtClean="0"/>
              <a:t>5/30/2025</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7" name="Slide Number Placeholder 6"/>
          <p:cNvSpPr>
            <a:spLocks noGrp="1" noEditPoints="1"/>
          </p:cNvSpPr>
          <p:nvPr>
            <p:ph type="sldNum" sz="quarter" idx="12"/>
          </p:nvPr>
        </p:nvSpPr>
        <p:spPr/>
        <p:txBody>
          <a:bodyPr/>
          <a:lstStyle/>
          <a:p>
            <a:pPr marL="0" indent="0" algn="r" rtl="0">
              <a:spcBef>
                <a:spcPts val="0"/>
              </a:spcBef>
              <a:spcAft>
                <a:spcPts val="0"/>
              </a:spcAft>
              <a:buNone/>
            </a:pPr>
            <a:fld id="{00000000-1234-1234-1234-123412341234}" type="slidenum">
              <a:rPr lang="ru" smtClean="0"/>
              <a:t>‹#›</a:t>
            </a:fld>
            <a:endParaRPr lang="ru"/>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eg"/><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 Type="http://schemas.openxmlformats.org/officeDocument/2006/relationships/slideLayout" Target="../slideLayouts/slideLayout1.xml"/><Relationship Id="rId20" Type="http://schemas.openxmlformats.org/officeDocument/2006/relationships/theme" Target="../theme/theme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1779"/>
            <a:ext cx="9144000" cy="5150270"/>
            <a:chOff x="0" y="-2373"/>
            <a:chExt cx="12192000" cy="6867027"/>
          </a:xfrm>
        </p:grpSpPr>
        <p:sp>
          <p:nvSpPr>
            <p:cNvPr id="26" name="Rectangle 25"/>
            <p:cNvSpPr/>
            <p:nvPr/>
          </p:nvSpPr>
          <p:spPr>
            <a:xfrm>
              <a:off x="0" y="0"/>
              <a:ext cx="12192000" cy="6858000"/>
            </a:xfrm>
            <a:prstGeom prst="rect">
              <a:avLst/>
            </a:prstGeom>
            <a:blipFill>
              <a:blip r:embed="rId1">
                <a:duotone>
                  <a:schemeClr val="dk2">
                    <a:shade val="62000"/>
                    <a:hueMod val="108000"/>
                    <a:satMod val="164000"/>
                    <a:lumMod val="69000"/>
                  </a:schemeClr>
                  <a:schemeClr val="dk2">
                    <a:tint val="96000"/>
                    <a:hueMod val="90000"/>
                    <a:satMod val="130000"/>
                    <a:lumMod val="134000"/>
                  </a:schemeClr>
                </a:duotone>
              </a:blip>
              <a:srcRect l="0" t="0" r="0" b="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3" name="Freeform 5"/>
            <p:cNvSpPr/>
            <p:nvPr/>
          </p:nvSpPr>
          <p:spPr bwMode="gray">
            <a:xfrm rot="21010068">
              <a:off x="8490951" y="1797517"/>
              <a:ext cx="3299407" cy="440924"/>
            </a:xfrm>
            <a:custGeom>
              <a:av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p:txBody>
        </p:sp>
        <p:sp>
          <p:nvSpPr>
            <p:cNvPr id="20" name="Freeform 5"/>
            <p:cNvSpPr/>
            <p:nvPr/>
          </p:nvSpPr>
          <p:spPr bwMode="gray">
            <a:xfrm>
              <a:off x="459506" y="1866405"/>
              <a:ext cx="11277600" cy="4533900"/>
            </a:xfrm>
            <a:custGeom>
              <a:av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p:txBody>
        </p:sp>
        <p:sp>
          <p:nvSpPr>
            <p:cNvPr id="21" name="Freeform 5"/>
            <p:cNvSpPr>
              <a:spLocks noEditPoints="1"/>
            </p:cNvSpPr>
            <p:nvPr/>
          </p:nvSpPr>
          <p:spPr bwMode="gray">
            <a:xfrm>
              <a:off x="0" y="1587"/>
              <a:ext cx="12192000" cy="6856413"/>
            </a:xfrm>
            <a:custGeom>
              <a:av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p:txBody>
        </p:sp>
      </p:grpSp>
      <p:sp>
        <p:nvSpPr>
          <p:cNvPr id="2" name="Title Placeholder 1"/>
          <p:cNvSpPr>
            <a:spLocks noGrp="1" noEditPoints="1"/>
          </p:cNvSpPr>
          <p:nvPr>
            <p:ph type="title"/>
          </p:nvPr>
        </p:nvSpPr>
        <p:spPr bwMode="gray">
          <a:xfrm>
            <a:off x="866215" y="730251"/>
            <a:ext cx="6571060" cy="530223"/>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noEditPoints="1"/>
          </p:cNvSpPr>
          <p:nvPr>
            <p:ph type="body" idx="1"/>
          </p:nvPr>
        </p:nvSpPr>
        <p:spPr>
          <a:xfrm>
            <a:off x="866216" y="1952625"/>
            <a:ext cx="6571059" cy="25622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noEditPoints="1"/>
          </p:cNvSpPr>
          <p:nvPr>
            <p:ph type="dt" sz="half" idx="2"/>
          </p:nvPr>
        </p:nvSpPr>
        <p:spPr>
          <a:xfrm>
            <a:off x="7988204" y="4795546"/>
            <a:ext cx="742949" cy="228599"/>
          </a:xfrm>
          <a:prstGeom prst="rect">
            <a:avLst/>
          </a:prstGeom>
        </p:spPr>
        <p:txBody>
          <a:bodyPr vert="horz" lIns="91440" tIns="45720" rIns="91440" bIns="45720" rtlCol="0" anchor="t"/>
          <a:lstStyle>
            <a:lvl1pPr algn="r">
              <a:defRPr sz="750" b="1" i="0">
                <a:solidFill>
                  <a:schemeClr val="accent1"/>
                </a:solidFill>
              </a:defRPr>
            </a:lvl1pPr>
          </a:lstStyle>
          <a:p>
            <a:fld id="{2BE451C3-0FF4-47C4-B829-773ADF60F88C}" type="datetimeFigureOut">
              <a:rPr lang="en-US" smtClean="0"/>
              <a:t>5/30/2025</a:t>
            </a:fld>
            <a:endParaRPr lang="en-US" dirty="0"/>
          </a:p>
        </p:txBody>
      </p:sp>
      <p:sp>
        <p:nvSpPr>
          <p:cNvPr id="5" name="Footer Placeholder 4"/>
          <p:cNvSpPr>
            <a:spLocks noGrp="1" noEditPoints="1"/>
          </p:cNvSpPr>
          <p:nvPr>
            <p:ph type="ftr" sz="quarter" idx="3"/>
          </p:nvPr>
        </p:nvSpPr>
        <p:spPr>
          <a:xfrm>
            <a:off x="396269" y="4793879"/>
            <a:ext cx="2894846" cy="228601"/>
          </a:xfrm>
          <a:prstGeom prst="rect">
            <a:avLst/>
          </a:prstGeom>
        </p:spPr>
        <p:txBody>
          <a:bodyPr vert="horz" lIns="91440" tIns="45720" rIns="91440" bIns="45720" rtlCol="0" anchor="b"/>
          <a:lstStyle>
            <a:lvl1pPr algn="l">
              <a:defRPr sz="750" b="1" i="0">
                <a:solidFill>
                  <a:schemeClr val="accent1"/>
                </a:solidFill>
                <a:latin typeface="+mn-lt"/>
              </a:defRPr>
            </a:lvl1pPr>
          </a:lstStyle>
          <a:p>
            <a:endParaRPr lang="en-US" dirty="0"/>
          </a:p>
        </p:txBody>
      </p:sp>
      <p:sp>
        <p:nvSpPr>
          <p:cNvPr id="22" name="Rectangle 2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6" name="Slide Number Placeholder 5"/>
          <p:cNvSpPr>
            <a:spLocks noGrp="1" noEditPoints="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bg1"/>
                </a:solidFill>
                <a:latin typeface="+mn-lt"/>
              </a:defRPr>
            </a:lvl1pPr>
          </a:lstStyle>
          <a:p>
            <a:pPr marL="0" indent="0" algn="r" rtl="0">
              <a:spcBef>
                <a:spcPts val="0"/>
              </a:spcBef>
              <a:spcAft>
                <a:spcPts val="0"/>
              </a:spcAft>
              <a:buNone/>
            </a:pPr>
            <a:fld id="{00000000-1234-1234-1234-123412341234}" type="slidenum">
              <a:rPr lang="ru" smtClean="0"/>
              <a:t>‹#›</a:t>
            </a:fld>
            <a:endParaRPr lang="ru"/>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sldNum="0" hdr="0" ftr="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bmp"/><Relationship Id="rId5" Type="http://schemas.openxmlformats.org/officeDocument/2006/relationships/image" Target="../media/image7.jpeg"/><Relationship Id="rId6" Type="http://schemas.openxmlformats.org/officeDocument/2006/relationships/slideLayout" Target="../slideLayouts/slideLayout18.xml"/><Relationship Id="rId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2.bmp"/><Relationship Id="rId2" Type="http://schemas.openxmlformats.org/officeDocument/2006/relationships/slideLayout" Target="../slideLayouts/slideLayout18.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EditPoints="1"/>
          </p:cNvSpPr>
          <p:nvPr>
            <p:ph type="ctrTitle"/>
          </p:nvPr>
        </p:nvSpPr>
        <p:spPr>
          <a:xfrm>
            <a:off x="311700" y="970156"/>
            <a:ext cx="8520600" cy="1666799"/>
          </a:xfrm>
        </p:spPr>
        <p:txBody>
          <a:bodyPr anchor="ctr">
            <a:normAutofit/>
          </a:bodyPr>
          <a:lstStyle/>
          <a:p>
            <a:pPr algn="ctr"/>
            <a:r>
              <a:rPr lang="ru-RU" sz="5400" b="1"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ЭКОРСИСТЕМА</a:t>
            </a:r>
            <a:r>
              <a:rPr lang="ru-RU" sz="4000" b="1"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 </a:t>
            </a:r>
          </a:p>
          <a:p>
            <a:pPr algn="ctr"/>
            <a:r>
              <a:rPr lang="ru-RU" sz="4000" b="1"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РЕСПУБЛИКИ АДЫГЕЯ</a:t>
            </a:r>
          </a:p>
          <a:p>
            <a:pPr algn="ctr"/>
            <a:endParaRPr lang="ru-RU" sz="4000" b="1"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endParaRPr>
          </a:p>
        </p:txBody>
      </p:sp>
      <p:sp>
        <p:nvSpPr>
          <p:cNvPr id="61" name="Google Shape;61;p14"/>
          <p:cNvSpPr>
            <a:spLocks noGrp="1" noEditPoints="1"/>
          </p:cNvSpPr>
          <p:nvPr>
            <p:ph type="subTitle" idx="1"/>
          </p:nvPr>
        </p:nvSpPr>
        <p:spPr>
          <a:xfrm>
            <a:off x="311700" y="3050897"/>
            <a:ext cx="8520600" cy="792600"/>
          </a:xfrm>
          <a:prstGeom prst="rect">
            <a:avLst/>
          </a:prstGeom>
        </p:spPr>
        <p:txBody>
          <a:bodyPr wrap="square" lIns="91425" tIns="91425" rIns="91425" bIns="91425" anchor="ctr">
            <a:normAutofit/>
          </a:bodyPr>
          <a:lstStyle/>
          <a:p>
            <a:pPr marL="0" indent="0" algn="ctr"/>
            <a:r>
              <a:rPr lang="ru-RU" sz="1800" b="1" dirty="0">
                <a:solidFill>
                  <a:schemeClr val="bg1"/>
                </a:solidFill>
                <a:latin typeface="Times New Roman" pitchFamily="18" charset="0" panose="02020603050405020304"/>
                <a:cs typeface="Times New Roman" pitchFamily="18" charset="0" panose="02020603050405020304"/>
              </a:rPr>
              <a:t>Филиал ФГБОУ ВО «Майкопский государственный технологический университет» в поселке Яблоновском</a:t>
            </a:r>
            <a:endParaRPr sz="1800" b="1" dirty="0">
              <a:solidFill>
                <a:schemeClr val="bg1"/>
              </a:solidFill>
              <a:latin typeface="Times New Roman" pitchFamily="18" charset="0" panose="02020603050405020304"/>
              <a:cs typeface="Times New Roman" pitchFamily="18" charset="0" panose="02020603050405020304"/>
            </a:endParaRPr>
          </a:p>
        </p:txBody>
      </p:sp>
      <p:sp>
        <p:nvSpPr>
          <p:cNvPr id="62" name="Google Shape;62;p14"/>
          <p:cNvSpPr>
            <a:spLocks noGrp="1" noEditPoints="1"/>
          </p:cNvSpPr>
          <p:nvPr>
            <p:ph type="subTitle"/>
          </p:nvPr>
        </p:nvSpPr>
        <p:spPr>
          <a:xfrm>
            <a:off x="0" y="4164013"/>
            <a:ext cx="8521700" cy="500752"/>
          </a:xfrm>
          <a:prstGeom prst="rect">
            <a:avLst/>
          </a:prstGeom>
        </p:spPr>
        <p:txBody>
          <a:bodyPr wrap="square" lIns="91425" tIns="91425" rIns="91425" bIns="91425" anchor="t">
            <a:normAutofit fontScale="62500" lnSpcReduction="20000"/>
          </a:bodyPr>
          <a:lstStyle/>
          <a:p>
            <a:pPr marL="0" indent="0" algn="ctr" rtl="0">
              <a:spcBef>
                <a:spcPts val="0"/>
              </a:spcBef>
              <a:spcAft>
                <a:spcPts val="0"/>
              </a:spcAft>
              <a:buNone/>
            </a:pPr>
            <a:r>
              <a:rPr lang="ru" dirty="0">
                <a:solidFill>
                  <a:schemeClr val="bg1"/>
                </a:solidFill>
                <a:latin typeface="Times New Roman" pitchFamily="18" charset="0" panose="02020603050405020304"/>
                <a:cs typeface="Times New Roman" pitchFamily="18" charset="0" panose="02020603050405020304"/>
              </a:rPr>
              <a:t>Инициативная разработка</a:t>
            </a:r>
            <a:endParaRPr dirty="0">
              <a:solidFill>
                <a:schemeClr val="bg1"/>
              </a:solidFill>
              <a:latin typeface="Times New Roman" pitchFamily="18" charset="0" panose="02020603050405020304"/>
              <a:cs typeface="Times New Roman" pitchFamily="18" charset="0" panose="020206030504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Google Shape;91;p19"/>
          <p:cNvSpPr>
            <a:spLocks noGrp="1" noEditPoints="1"/>
          </p:cNvSpPr>
          <p:nvPr>
            <p:ph type="title"/>
          </p:nvPr>
        </p:nvSpPr>
        <p:spPr>
          <a:xfrm>
            <a:off x="3018762" y="47399"/>
            <a:ext cx="3106475" cy="5727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b="1" dirty="0">
                <a:latin typeface="Times New Roman" pitchFamily="18" charset="0" panose="02020603050405020304"/>
                <a:ea typeface="Times New Roman" pitchFamily="18" charset="0" panose="02020603050405020304"/>
                <a:cs typeface="Times New Roman" pitchFamily="18" charset="0" panose="02020603050405020304"/>
              </a:rPr>
              <a:t>Команда проекта</a:t>
            </a:r>
            <a:endParaRPr b="1" dirty="0">
              <a:latin typeface="Times New Roman" pitchFamily="18" charset="0" panose="02020603050405020304"/>
              <a:ea typeface="Times New Roman" pitchFamily="18" charset="0" panose="02020603050405020304"/>
              <a:cs typeface="Times New Roman" pitchFamily="18" charset="0" panose="02020603050405020304"/>
            </a:endParaRPr>
          </a:p>
        </p:txBody>
      </p:sp>
      <p:sp>
        <p:nvSpPr>
          <p:cNvPr id="5" name="Прямоугольник со скругленными углами 153"/>
          <p:cNvSpPr/>
          <p:nvPr/>
        </p:nvSpPr>
        <p:spPr>
          <a:xfrm>
            <a:off x="60154" y="2796340"/>
            <a:ext cx="1565443" cy="23103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rPr>
              <a:t>Лидер - </a:t>
            </a:r>
            <a:endParaRPr lang="ru-RU" sz="1600"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err="1">
                <a:solidFill>
                  <a:schemeClr val="bg1"/>
                </a:solidFill>
                <a:latin typeface="Times New Roman" pitchFamily="18" charset="0" panose="02020603050405020304"/>
                <a:cs typeface="Times New Roman" pitchFamily="18" charset="0" panose="02020603050405020304"/>
              </a:rPr>
              <a:t>Рудь</a:t>
            </a:r>
            <a:r>
              <a:rPr lang="ru-RU" sz="1600" dirty="0">
                <a:solidFill>
                  <a:schemeClr val="bg1"/>
                </a:solidFill>
                <a:latin typeface="Times New Roman" pitchFamily="18" charset="0" panose="02020603050405020304"/>
                <a:cs typeface="Times New Roman" pitchFamily="18" charset="0" panose="02020603050405020304"/>
              </a:rPr>
              <a:t> Владимир Михайлович, </a:t>
            </a:r>
          </a:p>
          <a:p>
            <a:pPr algn="ctr"/>
            <a:r>
              <a:rPr lang="ru-RU" sz="1600" dirty="0">
                <a:solidFill>
                  <a:schemeClr val="bg1"/>
                </a:solidFill>
                <a:latin typeface="Times New Roman" pitchFamily="18" charset="0" panose="02020603050405020304"/>
                <a:cs typeface="Times New Roman" pitchFamily="18" charset="0" panose="02020603050405020304"/>
              </a:rPr>
              <a:t>2 курс ОФО ТД</a:t>
            </a:r>
            <a:endParaRPr lang="ru-RU" sz="1600"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p:txBody>
      </p:sp>
      <p:pic>
        <p:nvPicPr>
          <p:cNvPr id="6" name="Picture 1"/>
          <p:cNvPicPr>
            <a:picLocks noChangeAspect="1"/>
          </p:cNvPicPr>
          <p:nvPr/>
        </p:nvPicPr>
        <p:blipFill>
          <a:blip r:embed="rId1"/>
          <a:srcRect l="10673" t="21591" r="8131" b="7768"/>
          <a:stretch/>
        </p:blipFill>
        <p:spPr>
          <a:xfrm>
            <a:off x="5796208" y="960443"/>
            <a:ext cx="1408878" cy="1614931"/>
          </a:xfrm>
          <a:prstGeom prst="rect">
            <a:avLst/>
          </a:prstGeom>
          <a:ln w="28575">
            <a:solidFill>
              <a:schemeClr val="accent2">
                <a:lumMod val="50000"/>
              </a:schemeClr>
            </a:solidFill>
          </a:ln>
          <a:effectLst>
            <a:outerShdw blurRad="50800" dist="38100" dir="2700000" algn="tl" rotWithShape="0">
              <a:prstClr val="black">
                <a:alpha val="40000"/>
              </a:prstClr>
            </a:outerShdw>
          </a:effectLst>
        </p:spPr>
      </p:pic>
      <p:sp>
        <p:nvSpPr>
          <p:cNvPr id="7" name="Прямоугольник со скругленными углами 153"/>
          <p:cNvSpPr/>
          <p:nvPr/>
        </p:nvSpPr>
        <p:spPr>
          <a:xfrm>
            <a:off x="1692800" y="2796338"/>
            <a:ext cx="1867379" cy="23103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bg1"/>
                </a:solidFill>
                <a:latin typeface="Times New Roman" pitchFamily="18" charset="0" panose="02020603050405020304"/>
                <a:cs typeface="Times New Roman" pitchFamily="18" charset="0" panose="02020603050405020304"/>
              </a:rPr>
              <a:t>Инновацион-ный</a:t>
            </a:r>
            <a:r>
              <a:rPr lang="ru-RU" sz="1600" b="1" dirty="0">
                <a:solidFill>
                  <a:schemeClr val="bg1"/>
                </a:solidFill>
                <a:latin typeface="Times New Roman" pitchFamily="18" charset="0" panose="02020603050405020304"/>
                <a:cs typeface="Times New Roman" pitchFamily="18" charset="0" panose="02020603050405020304"/>
              </a:rPr>
              <a:t> менеджер проекта - </a:t>
            </a:r>
            <a:r>
              <a:rPr lang="ru-RU" sz="1600" dirty="0" err="1">
                <a:solidFill>
                  <a:schemeClr val="bg1"/>
                </a:solidFill>
                <a:latin typeface="Times New Roman" pitchFamily="18" charset="0" panose="02020603050405020304"/>
                <a:cs typeface="Times New Roman" pitchFamily="18" charset="0" panose="02020603050405020304"/>
              </a:rPr>
              <a:t>Пхиденко</a:t>
            </a:r>
            <a:r>
              <a:rPr lang="ru-RU" sz="1600" dirty="0">
                <a:solidFill>
                  <a:schemeClr val="bg1"/>
                </a:solidFill>
                <a:latin typeface="Times New Roman" pitchFamily="18" charset="0" panose="02020603050405020304"/>
                <a:cs typeface="Times New Roman" pitchFamily="18" charset="0" panose="02020603050405020304"/>
              </a:rPr>
              <a:t> Даниил Григорьевич, </a:t>
            </a:r>
          </a:p>
          <a:p>
            <a:pPr algn="ctr"/>
            <a:r>
              <a:rPr lang="ru-RU" sz="1600" dirty="0">
                <a:solidFill>
                  <a:schemeClr val="bg1"/>
                </a:solidFill>
                <a:latin typeface="Times New Roman" pitchFamily="18" charset="0" panose="02020603050405020304"/>
                <a:cs typeface="Times New Roman" pitchFamily="18" charset="0" panose="02020603050405020304"/>
              </a:rPr>
              <a:t>2 курс ОФО ТД</a:t>
            </a:r>
            <a:endParaRPr lang="ru-RU" sz="1600"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p:txBody>
      </p:sp>
      <p:pic>
        <p:nvPicPr>
          <p:cNvPr id="8" name="Picture 1"/>
          <p:cNvPicPr>
            <a:picLocks noChangeAspect="1"/>
          </p:cNvPicPr>
          <p:nvPr/>
        </p:nvPicPr>
        <p:blipFill>
          <a:blip r:embed="rId2"/>
          <a:srcRect b="15959"/>
          <a:stretch/>
        </p:blipFill>
        <p:spPr>
          <a:xfrm>
            <a:off x="2099315" y="960444"/>
            <a:ext cx="1323489" cy="1614930"/>
          </a:xfrm>
          <a:prstGeom prst="rect">
            <a:avLst/>
          </a:prstGeom>
          <a:ln w="28575">
            <a:solidFill>
              <a:schemeClr val="accent2">
                <a:lumMod val="50000"/>
              </a:schemeClr>
            </a:solidFill>
          </a:ln>
          <a:effectLst>
            <a:outerShdw blurRad="50800" dist="38100" dir="8100000" algn="tr" rotWithShape="0">
              <a:prstClr val="black">
                <a:alpha val="40000"/>
              </a:prstClr>
            </a:outerShdw>
          </a:effectLst>
        </p:spPr>
      </p:pic>
      <p:sp>
        <p:nvSpPr>
          <p:cNvPr id="9" name="Прямоугольник со скругленными углами 153"/>
          <p:cNvSpPr/>
          <p:nvPr/>
        </p:nvSpPr>
        <p:spPr>
          <a:xfrm>
            <a:off x="3650204" y="2796338"/>
            <a:ext cx="1843590" cy="231038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panose="02020603050405020304"/>
                <a:cs typeface="Times New Roman" pitchFamily="18" charset="0" panose="02020603050405020304"/>
              </a:rPr>
              <a:t> </a:t>
            </a:r>
            <a:r>
              <a:rPr lang="ru-RU" sz="1600" b="1" dirty="0" err="1">
                <a:solidFill>
                  <a:schemeClr val="bg1"/>
                </a:solidFill>
                <a:latin typeface="Times New Roman" pitchFamily="18" charset="0" panose="02020603050405020304"/>
                <a:cs typeface="Times New Roman" pitchFamily="18" charset="0" panose="02020603050405020304"/>
              </a:rPr>
              <a:t>Информацион-ное</a:t>
            </a:r>
            <a:r>
              <a:rPr lang="ru-RU" sz="1600" b="1" dirty="0">
                <a:solidFill>
                  <a:schemeClr val="bg1"/>
                </a:solidFill>
                <a:latin typeface="Times New Roman" pitchFamily="18" charset="0" panose="02020603050405020304"/>
                <a:cs typeface="Times New Roman" pitchFamily="18" charset="0" panose="02020603050405020304"/>
              </a:rPr>
              <a:t> обеспечение </a:t>
            </a:r>
          </a:p>
          <a:p>
            <a:pPr algn="ctr"/>
            <a:r>
              <a:rPr lang="ru-RU" sz="1600" b="1" dirty="0">
                <a:solidFill>
                  <a:schemeClr val="bg1"/>
                </a:solidFill>
                <a:latin typeface="Times New Roman" pitchFamily="18" charset="0" panose="02020603050405020304"/>
                <a:cs typeface="Times New Roman" pitchFamily="18" charset="0" panose="02020603050405020304"/>
              </a:rPr>
              <a:t>проекта</a:t>
            </a:r>
            <a:r>
              <a:rPr lang="ru-RU" sz="1600" b="1"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rPr>
              <a:t> - </a:t>
            </a:r>
            <a:endParaRPr lang="ru-RU" sz="1600"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a:solidFill>
                  <a:schemeClr val="bg1"/>
                </a:solidFill>
                <a:latin typeface="Times New Roman" pitchFamily="18" charset="0" panose="02020603050405020304"/>
                <a:cs typeface="Times New Roman" pitchFamily="18" charset="0" panose="02020603050405020304"/>
              </a:rPr>
              <a:t>Насонова Любовь Александровна, </a:t>
            </a:r>
          </a:p>
          <a:p>
            <a:pPr algn="ctr"/>
            <a:r>
              <a:rPr lang="ru-RU" sz="1600" dirty="0">
                <a:solidFill>
                  <a:schemeClr val="bg1"/>
                </a:solidFill>
                <a:latin typeface="Times New Roman" pitchFamily="18" charset="0" panose="02020603050405020304"/>
                <a:cs typeface="Times New Roman" pitchFamily="18" charset="0" panose="02020603050405020304"/>
              </a:rPr>
              <a:t>1 курс ОФО ЗУ</a:t>
            </a:r>
            <a:endParaRPr lang="ru-RU" sz="1600"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p:txBody>
      </p:sp>
      <p:sp>
        <p:nvSpPr>
          <p:cNvPr id="10" name="Прямоугольник со скругленными углами 153"/>
          <p:cNvSpPr/>
          <p:nvPr/>
        </p:nvSpPr>
        <p:spPr>
          <a:xfrm>
            <a:off x="5604294" y="2796338"/>
            <a:ext cx="1792705" cy="231038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itchFamily="18" charset="0" panose="02020603050405020304"/>
                <a:cs typeface="Times New Roman" pitchFamily="18" charset="0" panose="02020603050405020304"/>
              </a:rPr>
              <a:t>Нормативно-правовое и техническое обеспечение проекта</a:t>
            </a:r>
            <a:r>
              <a:rPr lang="ru-RU" sz="1600" b="1"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rPr>
              <a:t>- </a:t>
            </a:r>
            <a:r>
              <a:rPr lang="ru-RU" sz="1600" dirty="0">
                <a:solidFill>
                  <a:schemeClr val="bg1"/>
                </a:solidFill>
                <a:latin typeface="Times New Roman" pitchFamily="18" charset="0" panose="02020603050405020304"/>
                <a:cs typeface="Times New Roman" pitchFamily="18" charset="0" panose="02020603050405020304"/>
              </a:rPr>
              <a:t>Архипов Платон Николаевич, </a:t>
            </a:r>
          </a:p>
          <a:p>
            <a:pPr algn="ctr"/>
            <a:r>
              <a:rPr lang="ru-RU" sz="1600" dirty="0">
                <a:solidFill>
                  <a:schemeClr val="bg1"/>
                </a:solidFill>
                <a:latin typeface="Times New Roman" pitchFamily="18" charset="0" panose="02020603050405020304"/>
                <a:cs typeface="Times New Roman" pitchFamily="18" charset="0" panose="02020603050405020304"/>
              </a:rPr>
              <a:t>2 курс ОФО ТД</a:t>
            </a:r>
            <a:endParaRPr lang="ru-RU" sz="1600"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p:txBody>
      </p:sp>
      <p:sp>
        <p:nvSpPr>
          <p:cNvPr id="13" name="Прямоугольник со скругленными углами 153"/>
          <p:cNvSpPr/>
          <p:nvPr/>
        </p:nvSpPr>
        <p:spPr>
          <a:xfrm>
            <a:off x="7464202" y="2796339"/>
            <a:ext cx="1565443" cy="231038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rPr>
              <a:t>Пиар-менеджер- </a:t>
            </a:r>
            <a:endParaRPr lang="ru-RU" sz="1600"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a:solidFill>
                  <a:schemeClr val="bg1"/>
                </a:solidFill>
                <a:latin typeface="Times New Roman" pitchFamily="18" charset="0" panose="02020603050405020304"/>
                <a:cs typeface="Times New Roman" pitchFamily="18" charset="0" panose="02020603050405020304"/>
              </a:rPr>
              <a:t>Абаев Алан </a:t>
            </a:r>
            <a:r>
              <a:rPr lang="ru-RU" sz="1600" dirty="0" err="1">
                <a:solidFill>
                  <a:schemeClr val="bg1"/>
                </a:solidFill>
                <a:latin typeface="Times New Roman" pitchFamily="18" charset="0" panose="02020603050405020304"/>
                <a:cs typeface="Times New Roman" pitchFamily="18" charset="0" panose="02020603050405020304"/>
              </a:rPr>
              <a:t>Аскерович</a:t>
            </a:r>
            <a:r>
              <a:rPr lang="ru-RU" sz="1600" dirty="0">
                <a:solidFill>
                  <a:schemeClr val="bg1"/>
                </a:solidFill>
                <a:latin typeface="Times New Roman" pitchFamily="18" charset="0" panose="02020603050405020304"/>
                <a:cs typeface="Times New Roman" pitchFamily="18" charset="0" panose="02020603050405020304"/>
              </a:rPr>
              <a:t>, </a:t>
            </a:r>
          </a:p>
          <a:p>
            <a:pPr algn="ctr"/>
            <a:r>
              <a:rPr lang="ru-RU" sz="1600" dirty="0">
                <a:solidFill>
                  <a:schemeClr val="bg1"/>
                </a:solidFill>
                <a:latin typeface="Times New Roman" pitchFamily="18" charset="0" panose="02020603050405020304"/>
                <a:cs typeface="Times New Roman" pitchFamily="18" charset="0" panose="02020603050405020304"/>
              </a:rPr>
              <a:t>3 курс ОЗФО ЗУ</a:t>
            </a:r>
            <a:endParaRPr lang="ru-RU" sz="1600" i="1" dirty="0">
              <a:solidFill>
                <a:schemeClr val="bg1"/>
              </a:solidFill>
              <a:latin typeface="Times New Roman" pitchFamily="18" charset="0" panose="02020603050405020304"/>
              <a:ea typeface="Times New Roman" pitchFamily="18" charset="0" panose="02020603050405020304"/>
              <a:cs typeface="Times New Roman" pitchFamily="18" charset="0" panose="02020603050405020304"/>
            </a:endParaRPr>
          </a:p>
        </p:txBody>
      </p:sp>
      <p:pic>
        <p:nvPicPr>
          <p:cNvPr id="92" name="Рисунок 2"/>
          <p:cNvPicPr>
            <a:picLocks noChangeAspect="1"/>
          </p:cNvPicPr>
          <p:nvPr/>
        </p:nvPicPr>
        <p:blipFill>
          <a:blip r:embed="rId3"/>
          <a:srcRect/>
          <a:stretch>
            <a:fillRect/>
          </a:stretch>
        </p:blipFill>
        <p:spPr>
          <a:xfrm>
            <a:off x="3795741" y="960443"/>
            <a:ext cx="1552517" cy="1614931"/>
          </a:xfrm>
          <a:prstGeom prst="rect">
            <a:avLst/>
          </a:prstGeom>
          <a:ln w="28575">
            <a:solidFill>
              <a:schemeClr val="accent2">
                <a:lumMod val="50000"/>
              </a:schemeClr>
            </a:solidFill>
          </a:ln>
          <a:effectLst>
            <a:outerShdw blurRad="50800" dist="38100" dir="5400000" algn="t" rotWithShape="0">
              <a:prstClr val="black">
                <a:alpha val="40000"/>
              </a:prstClr>
            </a:outerShdw>
          </a:effectLst>
        </p:spPr>
      </p:pic>
      <p:pic>
        <p:nvPicPr>
          <p:cNvPr id="93" name="Изображение 92"/>
          <p:cNvPicPr>
            <a:picLocks noChangeAspect="1"/>
          </p:cNvPicPr>
          <p:nvPr/>
        </p:nvPicPr>
        <p:blipFill>
          <a:blip r:embed="rId4"/>
          <a:srcRect/>
          <a:stretch>
            <a:fillRect/>
          </a:stretch>
        </p:blipFill>
        <p:spPr>
          <a:xfrm>
            <a:off x="7464202" y="960443"/>
            <a:ext cx="1305723" cy="1614931"/>
          </a:xfrm>
          <a:prstGeom prst="rect">
            <a:avLst/>
          </a:prstGeom>
          <a:ln w="28575">
            <a:solidFill>
              <a:schemeClr val="accent2">
                <a:lumMod val="50000"/>
              </a:schemeClr>
            </a:solidFill>
          </a:ln>
          <a:effectLst>
            <a:outerShdw blurRad="50800" dist="38100" dir="2700000" algn="tl" rotWithShape="0">
              <a:prstClr val="black">
                <a:alpha val="40000"/>
              </a:prstClr>
            </a:outerShdw>
          </a:effectLst>
        </p:spPr>
      </p:pic>
      <p:pic>
        <p:nvPicPr>
          <p:cNvPr id="94" name="Рисунок 4"/>
          <p:cNvPicPr>
            <a:picLocks noChangeAspect="1"/>
          </p:cNvPicPr>
          <p:nvPr/>
        </p:nvPicPr>
        <p:blipFill>
          <a:blip r:embed="rId5"/>
          <a:srcRect/>
          <a:stretch>
            <a:fillRect/>
          </a:stretch>
        </p:blipFill>
        <p:spPr>
          <a:xfrm>
            <a:off x="156412" y="956820"/>
            <a:ext cx="1372926" cy="1614930"/>
          </a:xfrm>
          <a:prstGeom prst="rect">
            <a:avLst/>
          </a:prstGeom>
          <a:ln w="28575">
            <a:solidFill>
              <a:schemeClr val="accent2">
                <a:lumMod val="50000"/>
              </a:schemeClr>
            </a:solidFill>
          </a:ln>
          <a:effectLst>
            <a:outerShdw blurRad="50800" dist="38100" dir="8100000" algn="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Google Shape;67;p15"/>
          <p:cNvSpPr>
            <a:spLocks noGrp="1" noEditPoints="1"/>
          </p:cNvSpPr>
          <p:nvPr>
            <p:ph type="title"/>
          </p:nvPr>
        </p:nvSpPr>
        <p:spPr>
          <a:xfrm>
            <a:off x="2384205" y="141356"/>
            <a:ext cx="4337878" cy="44450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itchFamily="18" charset="0" panose="02020603050405020304"/>
                <a:cs typeface="Times New Roman" pitchFamily="18" charset="0" panose="02020603050405020304"/>
              </a:rPr>
              <a:t>Пользователь и проблема</a:t>
            </a:r>
            <a:endParaRPr dirty="0">
              <a:solidFill>
                <a:schemeClr val="bg1"/>
              </a:solidFill>
              <a:latin typeface="Times New Roman" pitchFamily="18" charset="0" panose="02020603050405020304"/>
              <a:cs typeface="Times New Roman" pitchFamily="18" charset="0" panose="02020603050405020304"/>
            </a:endParaRPr>
          </a:p>
        </p:txBody>
      </p:sp>
      <p:sp>
        <p:nvSpPr>
          <p:cNvPr id="3" name="TextBox 2"/>
          <p:cNvSpPr txBox="1"/>
          <p:nvPr/>
        </p:nvSpPr>
        <p:spPr>
          <a:xfrm>
            <a:off x="94266" y="657153"/>
            <a:ext cx="8917757" cy="63594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bg1"/>
                </a:solidFill>
                <a:latin typeface="Times New Roman" pitchFamily="18" charset="0" panose="02020603050405020304"/>
                <a:cs typeface="Times New Roman" pitchFamily="18" charset="0" panose="02020603050405020304"/>
              </a:rPr>
              <a:t>Ц</a:t>
            </a:r>
            <a:r>
              <a:rPr lang="ru-RU" sz="1800" b="1" dirty="0">
                <a:solidFill>
                  <a:schemeClr val="bg1"/>
                </a:solidFill>
                <a:latin typeface="Times New Roman" pitchFamily="18" charset="0" panose="02020603050405020304"/>
                <a:cs typeface="Times New Roman" pitchFamily="18" charset="0" panose="02020603050405020304"/>
              </a:rPr>
              <a:t>ель проекта </a:t>
            </a:r>
            <a:r>
              <a:rPr lang="ru-RU" sz="1800" dirty="0">
                <a:solidFill>
                  <a:schemeClr val="bg1"/>
                </a:solidFill>
                <a:latin typeface="Times New Roman" pitchFamily="18" charset="0" panose="02020603050405020304"/>
                <a:cs typeface="Times New Roman" pitchFamily="18" charset="0" panose="02020603050405020304"/>
              </a:rPr>
              <a:t>- разработка практических рекомендаций развития инновационной экосистемы Республики Адыгея  в условиях устойчивого развития экономики.</a:t>
            </a:r>
          </a:p>
        </p:txBody>
      </p:sp>
      <p:sp>
        <p:nvSpPr>
          <p:cNvPr id="6" name="TextBox 5"/>
          <p:cNvSpPr txBox="1"/>
          <p:nvPr/>
        </p:nvSpPr>
        <p:spPr>
          <a:xfrm>
            <a:off x="94267" y="1613761"/>
            <a:ext cx="8917757" cy="107721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dirty="0">
                <a:solidFill>
                  <a:schemeClr val="bg1"/>
                </a:solidFill>
                <a:latin typeface="Times New Roman" pitchFamily="18" charset="0" panose="02020603050405020304"/>
                <a:cs typeface="Times New Roman" pitchFamily="18" charset="0" panose="02020603050405020304"/>
              </a:rPr>
              <a:t>Под </a:t>
            </a:r>
            <a:r>
              <a:rPr lang="ru-RU" sz="1600" b="1" dirty="0">
                <a:solidFill>
                  <a:schemeClr val="bg1"/>
                </a:solidFill>
                <a:latin typeface="Times New Roman" pitchFamily="18" charset="0" panose="02020603050405020304"/>
                <a:cs typeface="Times New Roman" pitchFamily="18" charset="0" panose="02020603050405020304"/>
              </a:rPr>
              <a:t>экономической экосистемой территории </a:t>
            </a:r>
            <a:r>
              <a:rPr lang="ru-RU" sz="1600" dirty="0">
                <a:solidFill>
                  <a:schemeClr val="bg1"/>
                </a:solidFill>
                <a:latin typeface="Times New Roman" pitchFamily="18" charset="0" panose="02020603050405020304"/>
                <a:cs typeface="Times New Roman" pitchFamily="18" charset="0" panose="02020603050405020304"/>
              </a:rPr>
              <a:t>(</a:t>
            </a:r>
            <a:r>
              <a:rPr lang="ru-RU" sz="1600" i="1" dirty="0">
                <a:solidFill>
                  <a:schemeClr val="bg1"/>
                </a:solidFill>
                <a:latin typeface="Times New Roman" pitchFamily="18" charset="0" panose="02020603050405020304"/>
                <a:cs typeface="Times New Roman" pitchFamily="18" charset="0" panose="02020603050405020304"/>
              </a:rPr>
              <a:t>далее – «экосистема»</a:t>
            </a:r>
            <a:r>
              <a:rPr lang="ru-RU" sz="1600" dirty="0">
                <a:solidFill>
                  <a:schemeClr val="bg1"/>
                </a:solidFill>
                <a:latin typeface="Times New Roman" pitchFamily="18" charset="0" panose="02020603050405020304"/>
                <a:cs typeface="Times New Roman" pitchFamily="18" charset="0" panose="02020603050405020304"/>
              </a:rPr>
              <a:t>) подразумевается система взаимодействий между всеми элементами хозяйственной деятельности, включающая территориальные органы власти, производственные предприятия, население, научные и образовательные учреждения, средства массовой информации, сферу услуг и сферу потребления.</a:t>
            </a:r>
          </a:p>
        </p:txBody>
      </p:sp>
      <p:sp>
        <p:nvSpPr>
          <p:cNvPr id="7" name="TextBox 6"/>
          <p:cNvSpPr txBox="1"/>
          <p:nvPr/>
        </p:nvSpPr>
        <p:spPr>
          <a:xfrm>
            <a:off x="94268" y="3095792"/>
            <a:ext cx="5222450" cy="181588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bg1"/>
                </a:solidFill>
                <a:latin typeface="Times New Roman" pitchFamily="18" charset="0" panose="02020603050405020304"/>
                <a:cs typeface="Times New Roman" pitchFamily="18" charset="0" panose="02020603050405020304"/>
              </a:rPr>
              <a:t>Тип социального партнера:  </a:t>
            </a:r>
            <a:r>
              <a:rPr lang="ru-RU" sz="1600" dirty="0">
                <a:solidFill>
                  <a:schemeClr val="bg1"/>
                </a:solidFill>
                <a:latin typeface="Times New Roman" pitchFamily="18" charset="0" panose="02020603050405020304"/>
                <a:cs typeface="Times New Roman" pitchFamily="18" charset="0" panose="02020603050405020304"/>
              </a:rPr>
              <a:t>федеральные и региональные органы власти; государственные и муниципальные учреждения, предприятия, корпорации; социальные предприниматели и бизнес, реализующий программы корпоративной социальной ответственности и устойчивого развития; образовательные организации; некоммерческие организации.</a:t>
            </a:r>
          </a:p>
        </p:txBody>
      </p:sp>
      <p:sp>
        <p:nvSpPr>
          <p:cNvPr id="8" name="TextBox 7"/>
          <p:cNvSpPr txBox="1"/>
          <p:nvPr/>
        </p:nvSpPr>
        <p:spPr>
          <a:xfrm>
            <a:off x="5486400" y="3086674"/>
            <a:ext cx="3525625" cy="181588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bg1"/>
                </a:solidFill>
                <a:latin typeface="Times New Roman" pitchFamily="18" charset="0" panose="02020603050405020304"/>
                <a:cs typeface="Times New Roman" pitchFamily="18" charset="0" panose="02020603050405020304"/>
              </a:rPr>
              <a:t>Целевая аудитория проекта - </a:t>
            </a:r>
            <a:r>
              <a:rPr lang="ru-RU" sz="1600" dirty="0">
                <a:solidFill>
                  <a:schemeClr val="bg1"/>
                </a:solidFill>
                <a:latin typeface="Times New Roman" pitchFamily="18" charset="0" panose="02020603050405020304"/>
                <a:cs typeface="Times New Roman" pitchFamily="18" charset="0" panose="02020603050405020304"/>
              </a:rPr>
              <a:t>жители Республики Адыгея всех возрастов, потенциальные инвесторы.</a:t>
            </a:r>
          </a:p>
          <a:p>
            <a:pPr algn="just"/>
            <a:r>
              <a:rPr lang="ru-RU" sz="1600" dirty="0">
                <a:solidFill>
                  <a:schemeClr val="bg1"/>
                </a:solidFill>
                <a:latin typeface="Times New Roman" pitchFamily="18" charset="0" panose="02020603050405020304"/>
                <a:cs typeface="Times New Roman" pitchFamily="18" charset="0" panose="02020603050405020304"/>
              </a:rPr>
              <a:t>организации.</a:t>
            </a:r>
          </a:p>
          <a:p>
            <a:pPr algn="just"/>
            <a:r>
              <a:rPr lang="ru-RU" sz="1600" b="1" dirty="0">
                <a:solidFill>
                  <a:schemeClr val="bg1"/>
                </a:solidFill>
                <a:latin typeface="Times New Roman" pitchFamily="18" charset="0" panose="02020603050405020304"/>
                <a:cs typeface="Times New Roman" pitchFamily="18" charset="0" panose="02020603050405020304"/>
              </a:rPr>
              <a:t>Количество </a:t>
            </a:r>
            <a:r>
              <a:rPr lang="ru-RU" sz="1600" b="1" dirty="0" err="1">
                <a:solidFill>
                  <a:schemeClr val="bg1"/>
                </a:solidFill>
                <a:latin typeface="Times New Roman" pitchFamily="18" charset="0" panose="02020603050405020304"/>
                <a:cs typeface="Times New Roman" pitchFamily="18" charset="0" panose="02020603050405020304"/>
              </a:rPr>
              <a:t>благополучателей</a:t>
            </a:r>
            <a:r>
              <a:rPr lang="ru-RU" sz="1600" b="1" dirty="0">
                <a:solidFill>
                  <a:schemeClr val="bg1"/>
                </a:solidFill>
                <a:latin typeface="Times New Roman" pitchFamily="18" charset="0" panose="02020603050405020304"/>
                <a:cs typeface="Times New Roman" pitchFamily="18" charset="0" panose="02020603050405020304"/>
              </a:rPr>
              <a:t> проекта - </a:t>
            </a:r>
            <a:r>
              <a:rPr lang="ru-RU" sz="1600" dirty="0">
                <a:solidFill>
                  <a:schemeClr val="bg1"/>
                </a:solidFill>
                <a:latin typeface="Times New Roman" pitchFamily="18" charset="0" panose="02020603050405020304"/>
                <a:cs typeface="Times New Roman" pitchFamily="18" charset="0" panose="02020603050405020304"/>
              </a:rPr>
              <a:t>более 500 тыс. жителей республики Адыгея.</a:t>
            </a:r>
          </a:p>
        </p:txBody>
      </p:sp>
      <p:sp>
        <p:nvSpPr>
          <p:cNvPr id="4" name="Стрелка вниз 3"/>
          <p:cNvSpPr/>
          <p:nvPr/>
        </p:nvSpPr>
        <p:spPr>
          <a:xfrm>
            <a:off x="4176074" y="1289063"/>
            <a:ext cx="226244" cy="281076"/>
          </a:xfrm>
          <a:prstGeom prst="down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2592371" y="2762274"/>
            <a:ext cx="226244" cy="281076"/>
          </a:xfrm>
          <a:prstGeom prst="down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249212" y="2753002"/>
            <a:ext cx="226244" cy="281076"/>
          </a:xfrm>
          <a:prstGeom prst="down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73;p16"/>
          <p:cNvSpPr>
            <a:spLocks noGrp="1" noEditPoints="1"/>
          </p:cNvSpPr>
          <p:nvPr>
            <p:ph type="title"/>
          </p:nvPr>
        </p:nvSpPr>
        <p:spPr>
          <a:xfrm>
            <a:off x="1977805" y="71047"/>
            <a:ext cx="5150678" cy="4258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itchFamily="18" charset="0" panose="02020603050405020304"/>
                <a:cs typeface="Times New Roman" pitchFamily="18" charset="0" panose="02020603050405020304"/>
              </a:rPr>
              <a:t>Как уже решается проблема</a:t>
            </a:r>
            <a:endParaRPr dirty="0">
              <a:solidFill>
                <a:schemeClr val="bg1"/>
              </a:solidFill>
              <a:latin typeface="Times New Roman" pitchFamily="18" charset="0" panose="02020603050405020304"/>
              <a:cs typeface="Times New Roman" pitchFamily="18" charset="0" panose="02020603050405020304"/>
            </a:endParaRPr>
          </a:p>
        </p:txBody>
      </p:sp>
      <p:sp>
        <p:nvSpPr>
          <p:cNvPr id="4" name="TextBox 3"/>
          <p:cNvSpPr txBox="1"/>
          <p:nvPr/>
        </p:nvSpPr>
        <p:spPr>
          <a:xfrm>
            <a:off x="94266" y="534602"/>
            <a:ext cx="8917757" cy="58477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600" dirty="0">
                <a:solidFill>
                  <a:schemeClr val="bg1"/>
                </a:solidFill>
                <a:latin typeface="Times New Roman" pitchFamily="18" charset="0" panose="02020603050405020304"/>
                <a:cs typeface="Times New Roman" pitchFamily="18" charset="0" panose="02020603050405020304"/>
              </a:rPr>
              <a:t>Постановление Кабинета Министров Республики Адыгея от 26 декабря 2018 года № 286 принята </a:t>
            </a:r>
            <a:r>
              <a:rPr lang="ru-RU" sz="1600" b="1" dirty="0">
                <a:solidFill>
                  <a:schemeClr val="bg1"/>
                </a:solidFill>
                <a:latin typeface="Times New Roman" pitchFamily="18" charset="0" panose="02020603050405020304"/>
                <a:cs typeface="Times New Roman" pitchFamily="18" charset="0" panose="02020603050405020304"/>
              </a:rPr>
              <a:t>Стратегия социально-экономического развития Республики Адыгея до 2030 года</a:t>
            </a:r>
            <a:r>
              <a:rPr lang="ru-RU" sz="1600" dirty="0">
                <a:solidFill>
                  <a:schemeClr val="bg1"/>
                </a:solidFill>
                <a:latin typeface="Times New Roman" pitchFamily="18" charset="0" panose="02020603050405020304"/>
                <a:cs typeface="Times New Roman" pitchFamily="18" charset="0" panose="02020603050405020304"/>
              </a:rPr>
              <a:t>.</a:t>
            </a:r>
          </a:p>
        </p:txBody>
      </p:sp>
      <p:sp>
        <p:nvSpPr>
          <p:cNvPr id="6" name="TextBox 5"/>
          <p:cNvSpPr txBox="1"/>
          <p:nvPr/>
        </p:nvSpPr>
        <p:spPr>
          <a:xfrm>
            <a:off x="94267" y="1364089"/>
            <a:ext cx="4741684" cy="132343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dirty="0">
                <a:solidFill>
                  <a:schemeClr val="bg1"/>
                </a:solidFill>
                <a:latin typeface="Times New Roman" pitchFamily="18" charset="0" panose="02020603050405020304"/>
                <a:cs typeface="Times New Roman" pitchFamily="18" charset="0" panose="02020603050405020304"/>
              </a:rPr>
              <a:t>Главная цель разработки Стратегии - определение путей и способов обеспечения устойчивого повышения благосостояния жителей Республики Адыгея, динамичного развития экономики Республики Адыгея в долгосрочной перспективе.</a:t>
            </a:r>
          </a:p>
        </p:txBody>
      </p:sp>
      <p:sp>
        <p:nvSpPr>
          <p:cNvPr id="7" name="TextBox 6"/>
          <p:cNvSpPr txBox="1"/>
          <p:nvPr/>
        </p:nvSpPr>
        <p:spPr>
          <a:xfrm>
            <a:off x="94265" y="2927807"/>
            <a:ext cx="4741686" cy="206210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dirty="0">
                <a:solidFill>
                  <a:schemeClr val="bg1"/>
                </a:solidFill>
                <a:latin typeface="Times New Roman" pitchFamily="18" charset="0" panose="02020603050405020304"/>
                <a:cs typeface="Times New Roman" pitchFamily="18" charset="0" panose="02020603050405020304"/>
              </a:rPr>
              <a:t>При разработке Стратегии учтены основные положения документов стратегического планирования, разработанных на федеральном уровне, в том числе в части пространственного развития, национальной безопасности, культурной политики, научно-технологического развития, инновационного развития, экономической безопасности, социально-экономического развития.</a:t>
            </a:r>
          </a:p>
        </p:txBody>
      </p:sp>
      <p:sp>
        <p:nvSpPr>
          <p:cNvPr id="8" name="TextBox 7"/>
          <p:cNvSpPr txBox="1"/>
          <p:nvPr/>
        </p:nvSpPr>
        <p:spPr>
          <a:xfrm>
            <a:off x="5346567" y="1411224"/>
            <a:ext cx="3665456" cy="353943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sz="1600" b="1" dirty="0">
                <a:solidFill>
                  <a:schemeClr val="tx1"/>
                </a:solidFill>
                <a:latin typeface="Times New Roman" pitchFamily="18" charset="0" panose="02020603050405020304"/>
                <a:cs typeface="Times New Roman" pitchFamily="18" charset="0" panose="02020603050405020304"/>
              </a:rPr>
              <a:t>Инновационная экосистема -</a:t>
            </a:r>
            <a:r>
              <a:rPr lang="ru-RU" sz="1600" dirty="0">
                <a:solidFill>
                  <a:schemeClr val="tx1"/>
                </a:solidFill>
                <a:latin typeface="Times New Roman" pitchFamily="18" charset="0" panose="02020603050405020304"/>
                <a:cs typeface="Times New Roman" pitchFamily="18" charset="0" panose="02020603050405020304"/>
              </a:rPr>
              <a:t> интегральный методический подход, направленный на оценку и повышение конкурентоспособности республики и его отраслей специализации. Система отражает базовую идею - участие республики в борьбе за позиции в межрегиональной и глобальной конкуренции полюсов роста, в которых развиваются конкурентоспособные экономические комплексы и кластеры в отдельных отраслях промышленности, создаются условия для привлечения и удержания капиталов.</a:t>
            </a:r>
          </a:p>
        </p:txBody>
      </p:sp>
      <p:sp>
        <p:nvSpPr>
          <p:cNvPr id="2" name="Стрелка влево 1"/>
          <p:cNvSpPr/>
          <p:nvPr/>
        </p:nvSpPr>
        <p:spPr>
          <a:xfrm>
            <a:off x="4920792" y="1923072"/>
            <a:ext cx="348792" cy="282804"/>
          </a:xfrm>
          <a:prstGeom prst="lef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лево 8"/>
          <p:cNvSpPr/>
          <p:nvPr/>
        </p:nvSpPr>
        <p:spPr>
          <a:xfrm>
            <a:off x="4942783" y="3498918"/>
            <a:ext cx="348792" cy="282804"/>
          </a:xfrm>
          <a:prstGeom prst="lef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a:off x="2290713" y="1157085"/>
            <a:ext cx="174395" cy="162668"/>
          </a:xfrm>
          <a:prstGeom prst="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2290712" y="2731047"/>
            <a:ext cx="174395" cy="162668"/>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79;p17"/>
          <p:cNvSpPr>
            <a:spLocks noGrp="1" noEditPoints="1"/>
          </p:cNvSpPr>
          <p:nvPr>
            <p:ph type="title"/>
          </p:nvPr>
        </p:nvSpPr>
        <p:spPr>
          <a:xfrm>
            <a:off x="3479993" y="0"/>
            <a:ext cx="1938687" cy="4415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itchFamily="18" charset="0" panose="02020603050405020304"/>
                <a:cs typeface="Times New Roman" pitchFamily="18" charset="0" panose="02020603050405020304"/>
              </a:rPr>
              <a:t>Решение</a:t>
            </a:r>
            <a:endParaRPr dirty="0">
              <a:solidFill>
                <a:schemeClr val="bg1"/>
              </a:solidFill>
              <a:latin typeface="Times New Roman" pitchFamily="18" charset="0" panose="02020603050405020304"/>
              <a:cs typeface="Times New Roman" pitchFamily="18" charset="0" panose="02020603050405020304"/>
            </a:endParaRPr>
          </a:p>
        </p:txBody>
      </p:sp>
      <p:sp>
        <p:nvSpPr>
          <p:cNvPr id="80" name="Google Shape;80;p17"/>
          <p:cNvSpPr>
            <a:spLocks noGrp="1" noEditPoints="1"/>
          </p:cNvSpPr>
          <p:nvPr>
            <p:ph type="body" idx="1"/>
          </p:nvPr>
        </p:nvSpPr>
        <p:spPr>
          <a:xfrm>
            <a:off x="1422851" y="532209"/>
            <a:ext cx="5717674" cy="38084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Autofit/>
          </a:bodyPr>
          <a:lstStyle/>
          <a:p>
            <a:pPr marL="0" indent="0" algn="ctr">
              <a:lnSpc>
                <a:spcPct val="100000"/>
              </a:lnSpc>
              <a:buNone/>
            </a:pPr>
            <a:r>
              <a:rPr lang="ru-RU" sz="1600" b="1" dirty="0">
                <a:solidFill>
                  <a:schemeClr val="bg1"/>
                </a:solidFill>
                <a:latin typeface="Times New Roman" pitchFamily="18" charset="0" panose="02020603050405020304"/>
                <a:cs typeface="Times New Roman" pitchFamily="18" charset="0" panose="02020603050405020304"/>
              </a:rPr>
              <a:t>Этапы формирования инновационной экосистемы:</a:t>
            </a:r>
          </a:p>
        </p:txBody>
      </p:sp>
      <p:graphicFrame>
        <p:nvGraphicFramePr>
          <p:cNvPr id="2" name="Таблица 1"/>
          <p:cNvGraphicFramePr>
            <a:graphicFrameLocks noGrp="1"/>
          </p:cNvGraphicFramePr>
          <p:nvPr/>
        </p:nvGraphicFramePr>
        <p:xfrm>
          <a:off x="49914" y="1003698"/>
          <a:ext cx="8971423" cy="4025502"/>
        </p:xfrm>
        <a:graphic>
          <a:graphicData uri="http://schemas.openxmlformats.org/drawingml/2006/table">
            <a:tbl>
              <a:tblPr firstRow="1" firstCol="1" bandRow="1">
                <a:tableStyleId>{5C22544A-7EE6-4342-B048-85BDC9FD1C3A}</a:tableStyleId>
              </a:tblPr>
              <a:tblGrid>
                <a:gridCol w="2274532"/>
                <a:gridCol w="6696891"/>
              </a:tblGrid>
              <a:tr h="536734">
                <a:tc>
                  <a:txBody>
                    <a:bodyPr lIns="46651" tIns="0" rIns="46651" bIns="0"/>
                    <a:lstStyle/>
                    <a:p>
                      <a:pPr algn="ctr">
                        <a:lnSpc>
                          <a:spcPct val="107000"/>
                        </a:lnSpc>
                        <a:spcAft>
                          <a:spcPts val="0"/>
                        </a:spcAft>
                      </a:pPr>
                      <a:r>
                        <a:rPr lang="ru-RU" sz="1600" dirty="0">
                          <a:solidFill>
                            <a:schemeClr val="bg1"/>
                          </a:solidFill>
                          <a:effectLst/>
                          <a:latin typeface="Times New Roman" pitchFamily="18" charset="0" panose="02020603050405020304"/>
                          <a:cs typeface="Times New Roman" pitchFamily="18" charset="0" panose="02020603050405020304"/>
                        </a:rPr>
                        <a:t>Диагностика текущего состояния</a:t>
                      </a:r>
                      <a:endParaRPr lang="ru-RU" sz="1600" dirty="0">
                        <a:solidFill>
                          <a:schemeClr val="bg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tcPr>
                </a:tc>
                <a:tc>
                  <a:txBody>
                    <a:bodyPr lIns="46651" tIns="0" rIns="46651" bIns="0"/>
                    <a:lstStyle/>
                    <a:p>
                      <a:pPr algn="just">
                        <a:lnSpc>
                          <a:spcPct val="107000"/>
                        </a:lnSpc>
                        <a:spcAft>
                          <a:spcPts val="0"/>
                        </a:spcAft>
                      </a:pPr>
                      <a:r>
                        <a:rPr lang="ru-RU" sz="1600" b="0" dirty="0">
                          <a:solidFill>
                            <a:schemeClr val="bg1"/>
                          </a:solidFill>
                          <a:effectLst/>
                          <a:latin typeface="Times New Roman" pitchFamily="18" charset="0" panose="02020603050405020304"/>
                          <a:cs typeface="Times New Roman" pitchFamily="18" charset="0" panose="02020603050405020304"/>
                        </a:rPr>
                        <a:t>оценка конкурентоспособности по направлениям, в разрезе экономических комплексов и экономических зон;</a:t>
                      </a:r>
                      <a:endParaRPr lang="ru-RU" sz="1600" b="0" dirty="0">
                        <a:solidFill>
                          <a:schemeClr val="bg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tcPr>
                </a:tc>
              </a:tr>
              <a:tr h="1073467">
                <a:tc>
                  <a:txBody>
                    <a:bodyPr lIns="46651" tIns="0" rIns="46651" bIns="0"/>
                    <a:lstStyle/>
                    <a:p>
                      <a:pPr algn="ctr">
                        <a:lnSpc>
                          <a:spcPct val="107000"/>
                        </a:lnSpc>
                        <a:spcAft>
                          <a:spcPts val="0"/>
                        </a:spcAft>
                      </a:pPr>
                      <a:r>
                        <a:rPr lang="ru-RU" sz="1600" dirty="0">
                          <a:solidFill>
                            <a:schemeClr val="bg1"/>
                          </a:solidFill>
                          <a:effectLst/>
                          <a:latin typeface="Times New Roman" pitchFamily="18" charset="0" panose="02020603050405020304"/>
                          <a:cs typeface="Times New Roman" pitchFamily="18" charset="0" panose="02020603050405020304"/>
                        </a:rPr>
                        <a:t>Концепция развития</a:t>
                      </a:r>
                      <a:endParaRPr lang="ru-RU" sz="1600" dirty="0">
                        <a:solidFill>
                          <a:schemeClr val="bg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tcPr>
                </a:tc>
                <a:tc>
                  <a:txBody>
                    <a:bodyPr lIns="46651" tIns="0" rIns="46651" bIns="0"/>
                    <a:lstStyle/>
                    <a:p>
                      <a:pPr algn="just">
                        <a:lnSpc>
                          <a:spcPct val="107000"/>
                        </a:lnSpc>
                        <a:spcAft>
                          <a:spcPts val="0"/>
                        </a:spcAft>
                      </a:pPr>
                      <a:r>
                        <a:rPr lang="ru-RU" sz="1600" dirty="0">
                          <a:solidFill>
                            <a:schemeClr val="tx1"/>
                          </a:solidFill>
                          <a:effectLst/>
                          <a:latin typeface="Times New Roman" pitchFamily="18" charset="0" panose="02020603050405020304"/>
                          <a:cs typeface="Times New Roman" pitchFamily="18" charset="0" panose="02020603050405020304"/>
                        </a:rPr>
                        <a:t>определение ценностей, приоритетов и целеполагание (формирование дерева: главная стратегическая цель - стратегические цели (для направлений конкуренции, экономических комплексов и экономических зон) - цели - задачи;</a:t>
                      </a:r>
                      <a:endParaRPr lang="ru-RU" sz="16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46651" marR="46651" marT="0" marB="0">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tcPr>
                </a:tc>
              </a:tr>
              <a:tr h="2415301">
                <a:tc>
                  <a:txBody>
                    <a:bodyPr lIns="46651" tIns="0" rIns="46651" bIns="0"/>
                    <a:lstStyle/>
                    <a:p>
                      <a:pPr algn="ctr">
                        <a:lnSpc>
                          <a:spcPct val="107000"/>
                        </a:lnSpc>
                        <a:spcAft>
                          <a:spcPts val="0"/>
                        </a:spcAft>
                      </a:pPr>
                      <a:r>
                        <a:rPr lang="ru-RU" sz="1600" dirty="0">
                          <a:solidFill>
                            <a:schemeClr val="bg1"/>
                          </a:solidFill>
                          <a:effectLst/>
                          <a:latin typeface="Times New Roman" pitchFamily="18" charset="0" panose="02020603050405020304"/>
                          <a:cs typeface="Times New Roman" pitchFamily="18" charset="0" panose="02020603050405020304"/>
                        </a:rPr>
                        <a:t>План мероприятий</a:t>
                      </a:r>
                      <a:endParaRPr lang="ru-RU" sz="1600" dirty="0">
                        <a:solidFill>
                          <a:schemeClr val="bg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46651" marR="46651" marT="0" marB="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tcPr>
                </a:tc>
                <a:tc>
                  <a:txBody>
                    <a:bodyPr lIns="46651" tIns="0" rIns="46651" bIns="0"/>
                    <a:lstStyle/>
                    <a:p>
                      <a:pPr algn="just">
                        <a:lnSpc>
                          <a:spcPct val="107000"/>
                        </a:lnSpc>
                        <a:spcAft>
                          <a:spcPts val="0"/>
                        </a:spcAft>
                      </a:pPr>
                      <a:r>
                        <a:rPr lang="ru-RU" sz="1600" dirty="0">
                          <a:solidFill>
                            <a:schemeClr val="tx1"/>
                          </a:solidFill>
                          <a:effectLst/>
                          <a:latin typeface="Times New Roman" pitchFamily="18" charset="0" panose="02020603050405020304"/>
                          <a:cs typeface="Times New Roman" pitchFamily="18" charset="0" panose="02020603050405020304"/>
                        </a:rPr>
                        <a:t>формирование системы мероприятий и ключевых проектов развития, в том числе флагманских проектов (портфелей программ) - масштабных комплексных проектов, оказывающих значительное влияние на развитие региона и обеспечивающих, как правило, продвижение по нескольким целевым направлениям. Флагманские проекты являются комплексными, то есть включают большое количество проектов, программ и стратегических мероприятий, поэтапно и скоординировано реализуемых в рамках утвержденной системы проектного управления в исполнительных органах государственной власти региона.</a:t>
                      </a:r>
                      <a:endParaRPr lang="ru-RU" sz="16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46651" marR="46651" marT="0" marB="0">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трелка вправо 7"/>
          <p:cNvSpPr/>
          <p:nvPr/>
        </p:nvSpPr>
        <p:spPr>
          <a:xfrm>
            <a:off x="375478" y="3935896"/>
            <a:ext cx="3326296" cy="958574"/>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 name="Изображение 88"/>
          <p:cNvPicPr>
            <a:picLocks noChangeAspect="1"/>
          </p:cNvPicPr>
          <p:nvPr/>
        </p:nvPicPr>
        <p:blipFill>
          <a:blip r:embed="rId1"/>
          <a:srcRect l="21041" t="23737" r="16094" b="23139"/>
          <a:stretch/>
        </p:blipFill>
        <p:spPr>
          <a:xfrm>
            <a:off x="3785603" y="3767793"/>
            <a:ext cx="4292917" cy="1341828"/>
          </a:xfrm>
          <a:prstGeom prst="rect">
            <a:avLst/>
          </a:prstGeom>
        </p:spPr>
      </p:pic>
      <p:cxnSp>
        <p:nvCxnSpPr>
          <p:cNvPr id="40" name="Прямая со стрелкой 39"/>
          <p:cNvCxnSpPr/>
          <p:nvPr/>
        </p:nvCxnSpPr>
        <p:spPr>
          <a:xfrm>
            <a:off x="5979333" y="2629451"/>
            <a:ext cx="0" cy="258888"/>
          </a:xfrm>
          <a:prstGeom prst="straightConnector1">
            <a:avLst/>
          </a:prstGeom>
          <a:ln>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165717" y="2629451"/>
            <a:ext cx="0" cy="258888"/>
          </a:xfrm>
          <a:prstGeom prst="straightConnector1">
            <a:avLst/>
          </a:prstGeom>
          <a:ln>
            <a:solidFill>
              <a:schemeClr val="accent2"/>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1197204" y="2629451"/>
            <a:ext cx="0" cy="258888"/>
          </a:xfrm>
          <a:prstGeom prst="straightConnector1">
            <a:avLst/>
          </a:prstGeom>
          <a:ln>
            <a:solidFill>
              <a:schemeClr val="accent2"/>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8442028" y="2629451"/>
            <a:ext cx="0" cy="258888"/>
          </a:xfrm>
          <a:prstGeom prst="straightConnector1">
            <a:avLst/>
          </a:prstGeom>
          <a:ln>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Правая фигурная скобка 2"/>
          <p:cNvSpPr/>
          <p:nvPr/>
        </p:nvSpPr>
        <p:spPr>
          <a:xfrm rot="5400000">
            <a:off x="4345829" y="-2042149"/>
            <a:ext cx="238923" cy="8461878"/>
          </a:xfrm>
          <a:prstGeom prst="rightBrace">
            <a:avLst>
              <a:gd name="adj1" fmla="val 8333"/>
              <a:gd name="adj2" fmla="val 49889"/>
            </a:avLst>
          </a:prstGeom>
          <a:ln w="254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5" name="Google Shape;85;p18"/>
          <p:cNvSpPr>
            <a:spLocks noGrp="1" noEditPoints="1"/>
          </p:cNvSpPr>
          <p:nvPr>
            <p:ph type="title"/>
          </p:nvPr>
        </p:nvSpPr>
        <p:spPr>
          <a:xfrm>
            <a:off x="2515638" y="36554"/>
            <a:ext cx="4053526" cy="4738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91425" rIns="91425" bIns="91425" anchor="ctr">
            <a:normAutofit fontScale="90000"/>
          </a:bodyPr>
          <a:lstStyle/>
          <a:p>
            <a:pPr marL="0" indent="0" algn="ctr" rtl="0">
              <a:spcBef>
                <a:spcPts val="0"/>
              </a:spcBef>
              <a:spcAft>
                <a:spcPts val="0"/>
              </a:spcAft>
              <a:buNone/>
            </a:pPr>
            <a:r>
              <a:rPr lang="ru" dirty="0">
                <a:solidFill>
                  <a:schemeClr val="bg1"/>
                </a:solidFill>
                <a:latin typeface="Times New Roman" pitchFamily="18" charset="0" panose="02020603050405020304"/>
                <a:cs typeface="Times New Roman" pitchFamily="18" charset="0" panose="02020603050405020304"/>
              </a:rPr>
              <a:t>Актуальность проблемы</a:t>
            </a:r>
            <a:endParaRPr dirty="0">
              <a:solidFill>
                <a:schemeClr val="bg1"/>
              </a:solidFill>
              <a:latin typeface="Times New Roman" pitchFamily="18" charset="0" panose="02020603050405020304"/>
              <a:cs typeface="Times New Roman" pitchFamily="18" charset="0" panose="02020603050405020304"/>
            </a:endParaRPr>
          </a:p>
        </p:txBody>
      </p:sp>
      <p:sp>
        <p:nvSpPr>
          <p:cNvPr id="88" name="Текст. поле 87"/>
          <p:cNvSpPr txBox="1"/>
          <p:nvPr/>
        </p:nvSpPr>
        <p:spPr>
          <a:xfrm>
            <a:off x="429184" y="548799"/>
            <a:ext cx="842896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cap="all" dirty="0" err="1">
                <a:solidFill>
                  <a:schemeClr val="bg1"/>
                </a:solidFill>
                <a:latin typeface="Times New Roman" pitchFamily="18" charset="0" panose="02020603050405020304"/>
                <a:cs typeface="Times New Roman" pitchFamily="18" charset="0" panose="02020603050405020304"/>
              </a:rPr>
              <a:t>Организационная</a:t>
            </a:r>
            <a:r>
              <a:rPr lang="en-US" b="1" cap="all" dirty="0">
                <a:solidFill>
                  <a:schemeClr val="bg1"/>
                </a:solidFill>
                <a:latin typeface="Times New Roman" pitchFamily="18" charset="0" panose="02020603050405020304"/>
                <a:cs typeface="Times New Roman" pitchFamily="18" charset="0" panose="02020603050405020304"/>
              </a:rPr>
              <a:t> </a:t>
            </a:r>
            <a:r>
              <a:rPr lang="en-US" b="1" cap="all" dirty="0" err="1">
                <a:solidFill>
                  <a:schemeClr val="bg1"/>
                </a:solidFill>
                <a:latin typeface="Times New Roman" pitchFamily="18" charset="0" panose="02020603050405020304"/>
                <a:cs typeface="Times New Roman" pitchFamily="18" charset="0" panose="02020603050405020304"/>
              </a:rPr>
              <a:t>структура</a:t>
            </a:r>
            <a:r>
              <a:rPr lang="en-US" b="1" cap="all" dirty="0">
                <a:solidFill>
                  <a:schemeClr val="bg1"/>
                </a:solidFill>
                <a:latin typeface="Times New Roman" pitchFamily="18" charset="0" panose="02020603050405020304"/>
                <a:cs typeface="Times New Roman" pitchFamily="18" charset="0" panose="02020603050405020304"/>
              </a:rPr>
              <a:t> </a:t>
            </a:r>
            <a:r>
              <a:rPr lang="en-US" b="1" cap="all" dirty="0" err="1">
                <a:solidFill>
                  <a:schemeClr val="bg1"/>
                </a:solidFill>
                <a:latin typeface="Times New Roman" pitchFamily="18" charset="0" panose="02020603050405020304"/>
                <a:cs typeface="Times New Roman" pitchFamily="18" charset="0" panose="02020603050405020304"/>
              </a:rPr>
              <a:t>региональной</a:t>
            </a:r>
            <a:r>
              <a:rPr lang="en-US" b="1" cap="all" dirty="0">
                <a:solidFill>
                  <a:schemeClr val="bg1"/>
                </a:solidFill>
                <a:latin typeface="Times New Roman" pitchFamily="18" charset="0" panose="02020603050405020304"/>
                <a:cs typeface="Times New Roman" pitchFamily="18" charset="0" panose="02020603050405020304"/>
              </a:rPr>
              <a:t> </a:t>
            </a:r>
            <a:r>
              <a:rPr lang="en-US" b="1" cap="all" dirty="0" err="1">
                <a:solidFill>
                  <a:schemeClr val="bg1"/>
                </a:solidFill>
                <a:latin typeface="Times New Roman" pitchFamily="18" charset="0" panose="02020603050405020304"/>
                <a:cs typeface="Times New Roman" pitchFamily="18" charset="0" panose="02020603050405020304"/>
              </a:rPr>
              <a:t>инновационной</a:t>
            </a:r>
            <a:r>
              <a:rPr lang="ru-RU" b="1" cap="all" dirty="0">
                <a:solidFill>
                  <a:schemeClr val="bg1"/>
                </a:solidFill>
                <a:latin typeface="Times New Roman" pitchFamily="18" charset="0" panose="02020603050405020304"/>
                <a:cs typeface="Times New Roman" pitchFamily="18" charset="0" panose="02020603050405020304"/>
              </a:rPr>
              <a:t> </a:t>
            </a:r>
            <a:r>
              <a:rPr lang="en-US" b="1" cap="all" dirty="0" err="1">
                <a:solidFill>
                  <a:schemeClr val="bg1"/>
                </a:solidFill>
                <a:latin typeface="Times New Roman" pitchFamily="18" charset="0" panose="02020603050405020304"/>
                <a:cs typeface="Times New Roman" pitchFamily="18" charset="0" panose="02020603050405020304"/>
              </a:rPr>
              <a:t>экосистемы</a:t>
            </a:r>
            <a:r>
              <a:rPr lang="en-US" b="1" cap="all" dirty="0">
                <a:solidFill>
                  <a:schemeClr val="bg1"/>
                </a:solidFill>
                <a:latin typeface="Times New Roman" pitchFamily="18" charset="0" panose="02020603050405020304"/>
                <a:cs typeface="Times New Roman" pitchFamily="18" charset="0" panose="02020603050405020304"/>
              </a:rPr>
              <a:t> </a:t>
            </a:r>
          </a:p>
        </p:txBody>
      </p:sp>
      <p:sp>
        <p:nvSpPr>
          <p:cNvPr id="9" name="TextBox 8"/>
          <p:cNvSpPr txBox="1"/>
          <p:nvPr/>
        </p:nvSpPr>
        <p:spPr>
          <a:xfrm>
            <a:off x="83524" y="911761"/>
            <a:ext cx="8917757" cy="33855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ru-RU" sz="1600" b="1" dirty="0">
                <a:solidFill>
                  <a:schemeClr val="bg1"/>
                </a:solidFill>
                <a:latin typeface="Times New Roman" pitchFamily="18" charset="0" panose="02020603050405020304"/>
                <a:cs typeface="Times New Roman" pitchFamily="18" charset="0" panose="02020603050405020304"/>
              </a:rPr>
              <a:t>Инновационная экосистема</a:t>
            </a:r>
            <a:endParaRPr lang="ru-RU" sz="1600" dirty="0">
              <a:solidFill>
                <a:schemeClr val="bg1"/>
              </a:solidFill>
              <a:latin typeface="Times New Roman" pitchFamily="18" charset="0" panose="02020603050405020304"/>
              <a:cs typeface="Times New Roman" pitchFamily="18" charset="0" panose="02020603050405020304"/>
            </a:endParaRPr>
          </a:p>
        </p:txBody>
      </p:sp>
      <p:sp>
        <p:nvSpPr>
          <p:cNvPr id="10" name="TextBox 9"/>
          <p:cNvSpPr txBox="1"/>
          <p:nvPr/>
        </p:nvSpPr>
        <p:spPr>
          <a:xfrm>
            <a:off x="83525" y="1552294"/>
            <a:ext cx="2075214"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itchFamily="18" charset="0" panose="02020603050405020304"/>
                <a:cs typeface="Times New Roman" pitchFamily="18" charset="0" panose="02020603050405020304"/>
              </a:rPr>
              <a:t>Формирование новых знаний и компетенций</a:t>
            </a:r>
          </a:p>
        </p:txBody>
      </p:sp>
      <p:sp>
        <p:nvSpPr>
          <p:cNvPr id="11" name="TextBox 10"/>
          <p:cNvSpPr txBox="1"/>
          <p:nvPr/>
        </p:nvSpPr>
        <p:spPr>
          <a:xfrm>
            <a:off x="2415692" y="1554948"/>
            <a:ext cx="2227976"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itchFamily="18" charset="0" panose="02020603050405020304"/>
                <a:cs typeface="Times New Roman" pitchFamily="18" charset="0" panose="02020603050405020304"/>
              </a:rPr>
              <a:t>Создание коммуникативных связей</a:t>
            </a:r>
          </a:p>
        </p:txBody>
      </p:sp>
      <p:sp>
        <p:nvSpPr>
          <p:cNvPr id="12" name="TextBox 11"/>
          <p:cNvSpPr txBox="1"/>
          <p:nvPr/>
        </p:nvSpPr>
        <p:spPr>
          <a:xfrm>
            <a:off x="4900621" y="1552283"/>
            <a:ext cx="1443619"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itchFamily="18" charset="0" panose="02020603050405020304"/>
                <a:cs typeface="Times New Roman" pitchFamily="18" charset="0" panose="02020603050405020304"/>
              </a:rPr>
              <a:t>Интеграция</a:t>
            </a:r>
          </a:p>
          <a:p>
            <a:pPr algn="ctr"/>
            <a:r>
              <a:rPr lang="ru-RU" dirty="0">
                <a:solidFill>
                  <a:schemeClr val="bg1"/>
                </a:solidFill>
                <a:latin typeface="Times New Roman" pitchFamily="18" charset="0" panose="02020603050405020304"/>
                <a:cs typeface="Times New Roman" pitchFamily="18" charset="0" panose="02020603050405020304"/>
              </a:rPr>
              <a:t> ресурсов</a:t>
            </a:r>
          </a:p>
        </p:txBody>
      </p:sp>
      <p:sp>
        <p:nvSpPr>
          <p:cNvPr id="13" name="TextBox 12"/>
          <p:cNvSpPr txBox="1"/>
          <p:nvPr/>
        </p:nvSpPr>
        <p:spPr>
          <a:xfrm>
            <a:off x="6601193" y="1546107"/>
            <a:ext cx="2400088"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itchFamily="18" charset="0" panose="02020603050405020304"/>
                <a:cs typeface="Times New Roman" pitchFamily="18" charset="0" panose="02020603050405020304"/>
              </a:rPr>
              <a:t>Содействие кросс-инновациям</a:t>
            </a:r>
          </a:p>
        </p:txBody>
      </p:sp>
      <p:sp>
        <p:nvSpPr>
          <p:cNvPr id="2" name="Стрелка вниз 1"/>
          <p:cNvSpPr/>
          <p:nvPr/>
        </p:nvSpPr>
        <p:spPr>
          <a:xfrm>
            <a:off x="1018095" y="1305500"/>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3523" y="2339777"/>
            <a:ext cx="8917757" cy="33855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600" b="1" dirty="0">
                <a:solidFill>
                  <a:schemeClr val="bg1"/>
                </a:solidFill>
                <a:latin typeface="Times New Roman" pitchFamily="18" charset="0" panose="02020603050405020304"/>
                <a:cs typeface="Times New Roman" pitchFamily="18" charset="0" panose="02020603050405020304"/>
              </a:rPr>
              <a:t>Интересующий элемент – цифровая платформа экосистемы</a:t>
            </a:r>
            <a:endParaRPr lang="ru-RU" sz="1600" dirty="0">
              <a:solidFill>
                <a:schemeClr val="bg1"/>
              </a:solidFill>
              <a:latin typeface="Times New Roman" pitchFamily="18" charset="0" panose="02020603050405020304"/>
              <a:cs typeface="Times New Roman" pitchFamily="18" charset="0" panose="02020603050405020304"/>
            </a:endParaRPr>
          </a:p>
        </p:txBody>
      </p:sp>
      <p:sp>
        <p:nvSpPr>
          <p:cNvPr id="18" name="TextBox 17"/>
          <p:cNvSpPr txBox="1"/>
          <p:nvPr/>
        </p:nvSpPr>
        <p:spPr>
          <a:xfrm>
            <a:off x="83525" y="2888378"/>
            <a:ext cx="207521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Научная сфера производства знаний и компетенций </a:t>
            </a:r>
          </a:p>
        </p:txBody>
      </p:sp>
      <p:sp>
        <p:nvSpPr>
          <p:cNvPr id="19" name="TextBox 18"/>
          <p:cNvSpPr txBox="1"/>
          <p:nvPr/>
        </p:nvSpPr>
        <p:spPr>
          <a:xfrm>
            <a:off x="2281541" y="2888378"/>
            <a:ext cx="1771985"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Сфера инновационного предпринимательства</a:t>
            </a:r>
          </a:p>
        </p:txBody>
      </p:sp>
      <p:sp>
        <p:nvSpPr>
          <p:cNvPr id="20" name="TextBox 19"/>
          <p:cNvSpPr txBox="1"/>
          <p:nvPr/>
        </p:nvSpPr>
        <p:spPr>
          <a:xfrm>
            <a:off x="4176326" y="2888340"/>
            <a:ext cx="3487663"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Механизм трансфера знаний и компетенций в предпринимательскую среду</a:t>
            </a:r>
          </a:p>
        </p:txBody>
      </p:sp>
      <p:sp>
        <p:nvSpPr>
          <p:cNvPr id="21" name="TextBox 20"/>
          <p:cNvSpPr txBox="1"/>
          <p:nvPr/>
        </p:nvSpPr>
        <p:spPr>
          <a:xfrm>
            <a:off x="7774476" y="2888339"/>
            <a:ext cx="1226803"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Институты развития</a:t>
            </a:r>
          </a:p>
        </p:txBody>
      </p:sp>
      <p:sp>
        <p:nvSpPr>
          <p:cNvPr id="34" name="TextBox 33"/>
          <p:cNvSpPr txBox="1"/>
          <p:nvPr/>
        </p:nvSpPr>
        <p:spPr>
          <a:xfrm>
            <a:off x="83523" y="3468314"/>
            <a:ext cx="3009786"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Инновационная инфраструктура</a:t>
            </a:r>
          </a:p>
        </p:txBody>
      </p:sp>
      <p:sp>
        <p:nvSpPr>
          <p:cNvPr id="35" name="TextBox 34"/>
          <p:cNvSpPr txBox="1"/>
          <p:nvPr/>
        </p:nvSpPr>
        <p:spPr>
          <a:xfrm>
            <a:off x="3263244" y="3466932"/>
            <a:ext cx="1996911"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Промышленный сектор</a:t>
            </a:r>
          </a:p>
        </p:txBody>
      </p:sp>
      <p:sp>
        <p:nvSpPr>
          <p:cNvPr id="36" name="TextBox 35"/>
          <p:cNvSpPr txBox="1"/>
          <p:nvPr/>
        </p:nvSpPr>
        <p:spPr>
          <a:xfrm>
            <a:off x="5439266" y="3466932"/>
            <a:ext cx="3562013"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dirty="0">
                <a:solidFill>
                  <a:schemeClr val="bg1"/>
                </a:solidFill>
                <a:latin typeface="Times New Roman" pitchFamily="18" charset="0" panose="02020603050405020304"/>
                <a:cs typeface="Times New Roman" pitchFamily="18" charset="0" panose="02020603050405020304"/>
              </a:rPr>
              <a:t>Сектор коммерциализации</a:t>
            </a:r>
          </a:p>
        </p:txBody>
      </p:sp>
      <p:sp>
        <p:nvSpPr>
          <p:cNvPr id="38" name="Текст. поле 89"/>
          <p:cNvSpPr txBox="1"/>
          <p:nvPr/>
        </p:nvSpPr>
        <p:spPr>
          <a:xfrm>
            <a:off x="272800" y="4138644"/>
            <a:ext cx="3346434" cy="523220"/>
          </a:xfrm>
          <a:prstGeom prst="rect">
            <a:avLst/>
          </a:prstGeom>
          <a:noFill/>
        </p:spPr>
        <p:txBody>
          <a:bodyPr wrap="square" rtlCol="0">
            <a:spAutoFit/>
          </a:bodyPr>
          <a:lstStyle/>
          <a:p>
            <a:pPr algn="ctr"/>
            <a:r>
              <a:rPr lang="en-US" b="1" dirty="0" err="1">
                <a:latin typeface="Times New Roman" pitchFamily="18" charset="0" panose="02020603050405020304"/>
                <a:cs typeface="Times New Roman" pitchFamily="18" charset="0" panose="02020603050405020304"/>
              </a:rPr>
              <a:t>Взаимоотношения</a:t>
            </a:r>
            <a:r>
              <a:rPr lang="en-US" b="1" dirty="0">
                <a:latin typeface="Times New Roman" pitchFamily="18" charset="0" panose="02020603050405020304"/>
                <a:cs typeface="Times New Roman" pitchFamily="18" charset="0" panose="02020603050405020304"/>
              </a:rPr>
              <a:t> </a:t>
            </a:r>
            <a:r>
              <a:rPr lang="en-US" b="1" dirty="0" err="1">
                <a:latin typeface="Times New Roman" pitchFamily="18" charset="0" panose="02020603050405020304"/>
                <a:cs typeface="Times New Roman" pitchFamily="18" charset="0" panose="02020603050405020304"/>
              </a:rPr>
              <a:t>участников</a:t>
            </a:r>
            <a:r>
              <a:rPr lang="en-US" b="1" dirty="0">
                <a:latin typeface="Times New Roman" pitchFamily="18" charset="0" panose="02020603050405020304"/>
                <a:cs typeface="Times New Roman" pitchFamily="18" charset="0" panose="02020603050405020304"/>
              </a:rPr>
              <a:t> </a:t>
            </a:r>
            <a:r>
              <a:rPr lang="en-US" b="1" dirty="0" err="1">
                <a:latin typeface="Times New Roman" pitchFamily="18" charset="0" panose="02020603050405020304"/>
                <a:cs typeface="Times New Roman" pitchFamily="18" charset="0" panose="02020603050405020304"/>
              </a:rPr>
              <a:t>инновационной</a:t>
            </a:r>
            <a:r>
              <a:rPr lang="en-US" b="1" dirty="0">
                <a:latin typeface="Times New Roman" pitchFamily="18" charset="0" panose="02020603050405020304"/>
                <a:cs typeface="Times New Roman" pitchFamily="18" charset="0" panose="02020603050405020304"/>
              </a:rPr>
              <a:t> </a:t>
            </a:r>
            <a:r>
              <a:rPr lang="en-US" b="1" dirty="0" err="1">
                <a:latin typeface="Times New Roman" pitchFamily="18" charset="0" panose="02020603050405020304"/>
                <a:cs typeface="Times New Roman" pitchFamily="18" charset="0" panose="02020603050405020304"/>
              </a:rPr>
              <a:t>экосистемы</a:t>
            </a:r>
            <a:r>
              <a:rPr lang="en-US" b="1" dirty="0">
                <a:latin typeface="Times New Roman" pitchFamily="18" charset="0" panose="02020603050405020304"/>
                <a:cs typeface="Times New Roman" pitchFamily="18" charset="0" panose="02020603050405020304"/>
              </a:rPr>
              <a:t> </a:t>
            </a:r>
          </a:p>
        </p:txBody>
      </p:sp>
      <p:sp>
        <p:nvSpPr>
          <p:cNvPr id="28" name="Стрелка вниз 27"/>
          <p:cNvSpPr/>
          <p:nvPr/>
        </p:nvSpPr>
        <p:spPr>
          <a:xfrm>
            <a:off x="3440125" y="1309012"/>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5535180" y="1303998"/>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7801237" y="1301271"/>
            <a:ext cx="179109" cy="240608"/>
          </a:xfrm>
          <a:prstGeom prst="down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низ 1"/>
          <p:cNvSpPr/>
          <p:nvPr/>
        </p:nvSpPr>
        <p:spPr>
          <a:xfrm>
            <a:off x="4706322" y="1985232"/>
            <a:ext cx="179109" cy="133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1951516" y="2819616"/>
            <a:ext cx="179109" cy="170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6476377" y="2812352"/>
            <a:ext cx="179109" cy="170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Google Shape;79;p17"/>
          <p:cNvSpPr txBox="1">
            <a:spLocks noEditPoints="1"/>
          </p:cNvSpPr>
          <p:nvPr/>
        </p:nvSpPr>
        <p:spPr bwMode="gray">
          <a:xfrm>
            <a:off x="2302970" y="333808"/>
            <a:ext cx="4538057" cy="58011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25" tIns="91425" rIns="91425" bIns="91425" rtlCol="0" anchor="ctr">
            <a:normAutofit fontScale="97500"/>
          </a:bodyPr>
          <a:lstStyle>
            <a:lvl1pPr algn="l" defTabSz="342900" rtl="0" eaLnBrk="1" latinLnBrk="0" hangingPunct="1">
              <a:spcBef>
                <a:spcPts val="0"/>
              </a:spcBef>
              <a:spcAft>
                <a:spcPts val="0"/>
              </a:spcAft>
              <a:buSzPts val="2800"/>
              <a:buNone/>
              <a:defRPr sz="2700" b="0" i="0" kern="1200">
                <a:solidFill>
                  <a:schemeClr val="bg2"/>
                </a:solidFill>
                <a:latin typeface="+mj-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pPr algn="ctr">
              <a:buFontTx/>
            </a:pPr>
            <a:r>
              <a:rPr lang="ru" sz="2500" dirty="0">
                <a:solidFill>
                  <a:schemeClr val="bg1"/>
                </a:solidFill>
                <a:latin typeface="Times New Roman" pitchFamily="18" charset="0" panose="02020603050405020304"/>
                <a:cs typeface="Times New Roman" pitchFamily="18" charset="0" panose="02020603050405020304"/>
              </a:rPr>
              <a:t>Ресурсное обеспечение проекта</a:t>
            </a:r>
            <a:endParaRPr lang="ru-RU" sz="2500" dirty="0">
              <a:solidFill>
                <a:schemeClr val="bg1"/>
              </a:solidFill>
              <a:latin typeface="Times New Roman" pitchFamily="18" charset="0" panose="02020603050405020304"/>
              <a:cs typeface="Times New Roman" pitchFamily="18" charset="0" panose="02020603050405020304"/>
            </a:endParaRPr>
          </a:p>
        </p:txBody>
      </p:sp>
      <p:sp>
        <p:nvSpPr>
          <p:cNvPr id="13" name="TextBox 12"/>
          <p:cNvSpPr txBox="1"/>
          <p:nvPr/>
        </p:nvSpPr>
        <p:spPr>
          <a:xfrm>
            <a:off x="437605" y="1013800"/>
            <a:ext cx="8268789" cy="92333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altLang="ru-RU" sz="1800" dirty="0">
                <a:solidFill>
                  <a:schemeClr val="bg1"/>
                </a:solidFill>
                <a:latin typeface="Times New Roman" pitchFamily="18" charset="0" panose="02020603050405020304"/>
                <a:cs typeface="Times New Roman" pitchFamily="18" charset="0" panose="02020603050405020304"/>
              </a:rPr>
              <a:t>Создание проектного офиса </a:t>
            </a:r>
            <a:r>
              <a:rPr lang="ru-RU" altLang="ru-RU" sz="1800" b="1" dirty="0">
                <a:solidFill>
                  <a:schemeClr val="bg1"/>
                </a:solidFill>
                <a:latin typeface="Times New Roman" pitchFamily="18" charset="0" panose="02020603050405020304"/>
                <a:cs typeface="Times New Roman" pitchFamily="18" charset="0" panose="02020603050405020304"/>
              </a:rPr>
              <a:t>информационная</a:t>
            </a:r>
            <a:r>
              <a:rPr lang="ru-RU" altLang="ru-RU" sz="1800" dirty="0">
                <a:solidFill>
                  <a:schemeClr val="bg1"/>
                </a:solidFill>
                <a:latin typeface="Times New Roman" pitchFamily="18" charset="0" panose="02020603050405020304"/>
                <a:cs typeface="Times New Roman" pitchFamily="18" charset="0" panose="02020603050405020304"/>
              </a:rPr>
              <a:t> </a:t>
            </a:r>
            <a:r>
              <a:rPr lang="ru-RU" sz="1800" b="1" dirty="0">
                <a:solidFill>
                  <a:schemeClr val="bg1"/>
                </a:solidFill>
                <a:latin typeface="Times New Roman" pitchFamily="18" charset="0" panose="02020603050405020304"/>
                <a:cs typeface="Times New Roman" pitchFamily="18" charset="0" panose="02020603050405020304"/>
              </a:rPr>
              <a:t>экосистема </a:t>
            </a:r>
            <a:r>
              <a:rPr lang="ru-RU" sz="1800" b="1" dirty="0" err="1">
                <a:solidFill>
                  <a:schemeClr val="bg1"/>
                </a:solidFill>
                <a:latin typeface="Times New Roman" pitchFamily="18" charset="0" panose="02020603050405020304"/>
                <a:cs typeface="Times New Roman" pitchFamily="18" charset="0" panose="02020603050405020304"/>
              </a:rPr>
              <a:t>инноватора</a:t>
            </a:r>
            <a:r>
              <a:rPr lang="ru-RU" sz="1800" b="1" dirty="0">
                <a:solidFill>
                  <a:schemeClr val="bg1"/>
                </a:solidFill>
                <a:latin typeface="Times New Roman" pitchFamily="18" charset="0" panose="02020603050405020304"/>
                <a:cs typeface="Times New Roman" pitchFamily="18" charset="0" panose="02020603050405020304"/>
              </a:rPr>
              <a:t> </a:t>
            </a:r>
            <a:r>
              <a:rPr lang="ru-RU" altLang="ru-RU" sz="1800" dirty="0">
                <a:solidFill>
                  <a:schemeClr val="bg1"/>
                </a:solidFill>
                <a:latin typeface="Times New Roman" pitchFamily="18" charset="0" panose="02020603050405020304"/>
                <a:cs typeface="Times New Roman" pitchFamily="18" charset="0" panose="02020603050405020304"/>
              </a:rPr>
              <a:t>(</a:t>
            </a:r>
            <a:r>
              <a:rPr lang="ru-RU" altLang="ru-RU" sz="1800" i="1" dirty="0">
                <a:solidFill>
                  <a:schemeClr val="bg1"/>
                </a:solidFill>
                <a:latin typeface="Times New Roman" pitchFamily="18" charset="0" panose="02020603050405020304"/>
                <a:cs typeface="Times New Roman" pitchFamily="18" charset="0" panose="02020603050405020304"/>
              </a:rPr>
              <a:t>формат домашнего офиса (</a:t>
            </a:r>
            <a:r>
              <a:rPr lang="en-US" altLang="ru-RU" sz="1800" i="1" dirty="0">
                <a:solidFill>
                  <a:schemeClr val="bg1"/>
                </a:solidFill>
                <a:latin typeface="Times New Roman" pitchFamily="18" charset="0" panose="02020603050405020304"/>
                <a:cs typeface="Times New Roman" pitchFamily="18" charset="0" panose="02020603050405020304"/>
              </a:rPr>
              <a:t>Home office</a:t>
            </a:r>
            <a:r>
              <a:rPr lang="ru-RU" altLang="ru-RU" sz="1800" dirty="0">
                <a:solidFill>
                  <a:schemeClr val="bg1"/>
                </a:solidFill>
                <a:latin typeface="Times New Roman" pitchFamily="18" charset="0" panose="02020603050405020304"/>
                <a:cs typeface="Times New Roman" pitchFamily="18" charset="0" panose="02020603050405020304"/>
              </a:rPr>
              <a:t>)</a:t>
            </a:r>
            <a:r>
              <a:rPr lang="ru-RU" sz="1800" dirty="0">
                <a:solidFill>
                  <a:schemeClr val="bg1"/>
                </a:solidFill>
                <a:latin typeface="Times New Roman" pitchFamily="18" charset="0" panose="02020603050405020304"/>
                <a:cs typeface="Times New Roman" pitchFamily="18" charset="0" panose="02020603050405020304"/>
              </a:rPr>
              <a:t> – генерирование знаний, идей, производство инновационной продукции</a:t>
            </a:r>
          </a:p>
        </p:txBody>
      </p:sp>
      <p:sp>
        <p:nvSpPr>
          <p:cNvPr id="18" name="TextBox 17"/>
          <p:cNvSpPr txBox="1"/>
          <p:nvPr/>
        </p:nvSpPr>
        <p:spPr>
          <a:xfrm>
            <a:off x="437605" y="2136894"/>
            <a:ext cx="8268788" cy="64633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itchFamily="18" charset="0" panose="02020603050405020304"/>
                <a:cs typeface="Times New Roman" pitchFamily="18" charset="0" panose="02020603050405020304"/>
              </a:rPr>
              <a:t>Цифровая региональная платформа инновационной экосистемы </a:t>
            </a:r>
          </a:p>
          <a:p>
            <a:pPr algn="ctr"/>
            <a:r>
              <a:rPr lang="ru-RU" sz="1800" dirty="0">
                <a:solidFill>
                  <a:schemeClr val="bg1"/>
                </a:solidFill>
                <a:latin typeface="Times New Roman" pitchFamily="18" charset="0" panose="02020603050405020304"/>
                <a:cs typeface="Times New Roman" pitchFamily="18" charset="0" panose="02020603050405020304"/>
              </a:rPr>
              <a:t>(создание </a:t>
            </a:r>
            <a:r>
              <a:rPr lang="ru-RU" sz="1800" dirty="0" err="1">
                <a:solidFill>
                  <a:schemeClr val="bg1"/>
                </a:solidFill>
                <a:latin typeface="Times New Roman" pitchFamily="18" charset="0" panose="02020603050405020304"/>
                <a:cs typeface="Times New Roman" pitchFamily="18" charset="0" panose="02020603050405020304"/>
              </a:rPr>
              <a:t>Web</a:t>
            </a:r>
            <a:r>
              <a:rPr lang="ru-RU" sz="1800" dirty="0">
                <a:solidFill>
                  <a:schemeClr val="bg1"/>
                </a:solidFill>
                <a:latin typeface="Times New Roman" pitchFamily="18" charset="0" panose="02020603050405020304"/>
                <a:cs typeface="Times New Roman" pitchFamily="18" charset="0" panose="02020603050405020304"/>
              </a:rPr>
              <a:t>-сайта)</a:t>
            </a:r>
          </a:p>
        </p:txBody>
      </p:sp>
      <p:sp>
        <p:nvSpPr>
          <p:cNvPr id="19" name="TextBox 18"/>
          <p:cNvSpPr txBox="1"/>
          <p:nvPr/>
        </p:nvSpPr>
        <p:spPr>
          <a:xfrm>
            <a:off x="437605" y="3026644"/>
            <a:ext cx="3206932" cy="20313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b="1" dirty="0">
                <a:solidFill>
                  <a:schemeClr val="bg1"/>
                </a:solidFill>
                <a:latin typeface="Times New Roman" pitchFamily="18" charset="0" panose="02020603050405020304"/>
                <a:cs typeface="Times New Roman" pitchFamily="18" charset="0" panose="02020603050405020304"/>
              </a:rPr>
              <a:t>региональные экосистемы </a:t>
            </a:r>
            <a:r>
              <a:rPr lang="ru-RU" sz="1800" dirty="0">
                <a:solidFill>
                  <a:schemeClr val="bg1"/>
                </a:solidFill>
                <a:latin typeface="Times New Roman" pitchFamily="18" charset="0" panose="02020603050405020304"/>
                <a:cs typeface="Times New Roman" pitchFamily="18" charset="0" panose="02020603050405020304"/>
              </a:rPr>
              <a:t>являются заказчиком и потребителем инноваций, обеспечивают мобильность коммуникаций и ресурсов участников инновационной деятельности;</a:t>
            </a:r>
          </a:p>
        </p:txBody>
      </p:sp>
      <p:sp>
        <p:nvSpPr>
          <p:cNvPr id="20" name="TextBox 19"/>
          <p:cNvSpPr txBox="1"/>
          <p:nvPr/>
        </p:nvSpPr>
        <p:spPr>
          <a:xfrm>
            <a:off x="4170743" y="3012116"/>
            <a:ext cx="4790375" cy="20313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b="1" dirty="0">
                <a:solidFill>
                  <a:schemeClr val="bg1"/>
                </a:solidFill>
                <a:latin typeface="Times New Roman" pitchFamily="18" charset="0" panose="02020603050405020304"/>
                <a:cs typeface="Times New Roman" pitchFamily="18" charset="0" panose="02020603050405020304"/>
              </a:rPr>
              <a:t>локальные экосистемы </a:t>
            </a:r>
            <a:r>
              <a:rPr lang="ru-RU" sz="1800" dirty="0">
                <a:solidFill>
                  <a:schemeClr val="bg1"/>
                </a:solidFill>
                <a:latin typeface="Times New Roman" pitchFamily="18" charset="0" panose="02020603050405020304"/>
                <a:cs typeface="Times New Roman" pitchFamily="18" charset="0" panose="02020603050405020304"/>
              </a:rPr>
              <a:t>(технополисы, корпорации, холдинги, предприятия) обеспечивают создание оптимальных условий для разработки и внедрения инноваций, способствуют развитию фундаментальной и прикладной науки, оказывают содействие при коммерциализации инноваций;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 стрелкой 31"/>
          <p:cNvCxnSpPr/>
          <p:nvPr/>
        </p:nvCxnSpPr>
        <p:spPr>
          <a:xfrm flipH="1">
            <a:off x="1857080" y="1004913"/>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6336386" y="997054"/>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1839794" y="1430696"/>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6375662" y="1432264"/>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1841362" y="1837625"/>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1842930" y="2404811"/>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839794" y="2790082"/>
            <a:ext cx="4707" cy="110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3035432" y="3237417"/>
            <a:ext cx="0" cy="305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H="1">
            <a:off x="6436927" y="2841585"/>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a:off x="6377230" y="1839192"/>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6378798" y="2246119"/>
            <a:ext cx="1319" cy="8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307283" y="3406938"/>
            <a:ext cx="1" cy="128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4669" y="1553411"/>
            <a:ext cx="4143822"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маркетинговые исследования и продвижение продукции</a:t>
            </a:r>
          </a:p>
        </p:txBody>
      </p:sp>
      <p:sp>
        <p:nvSpPr>
          <p:cNvPr id="41" name="TextBox 40"/>
          <p:cNvSpPr txBox="1"/>
          <p:nvPr/>
        </p:nvSpPr>
        <p:spPr>
          <a:xfrm>
            <a:off x="4845377" y="4007946"/>
            <a:ext cx="4198064"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2-й этап: определение уникальных свойств продукта;</a:t>
            </a:r>
          </a:p>
        </p:txBody>
      </p:sp>
      <p:sp>
        <p:nvSpPr>
          <p:cNvPr id="42" name="TextBox 41"/>
          <p:cNvSpPr txBox="1"/>
          <p:nvPr/>
        </p:nvSpPr>
        <p:spPr>
          <a:xfrm>
            <a:off x="114669" y="1925885"/>
            <a:ext cx="4146878"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реклама на платформе инновационной экосистемы</a:t>
            </a:r>
          </a:p>
          <a:p>
            <a:pPr algn="ctr"/>
            <a:r>
              <a:rPr lang="ru-RU" sz="1200" b="1" dirty="0">
                <a:solidFill>
                  <a:schemeClr val="bg1"/>
                </a:solidFill>
                <a:latin typeface="Times New Roman" pitchFamily="18" charset="0" panose="02020603050405020304"/>
                <a:cs typeface="Times New Roman" pitchFamily="18" charset="0" panose="02020603050405020304"/>
              </a:rPr>
              <a:t> (</a:t>
            </a:r>
            <a:r>
              <a:rPr lang="ru-RU" sz="1200" b="1" dirty="0" err="1">
                <a:solidFill>
                  <a:schemeClr val="bg1"/>
                </a:solidFill>
                <a:latin typeface="Times New Roman" pitchFamily="18" charset="0" panose="02020603050405020304"/>
                <a:cs typeface="Times New Roman" pitchFamily="18" charset="0" panose="02020603050405020304"/>
              </a:rPr>
              <a:t>Web</a:t>
            </a:r>
            <a:r>
              <a:rPr lang="ru-RU" sz="1200" b="1" dirty="0">
                <a:solidFill>
                  <a:schemeClr val="bg1"/>
                </a:solidFill>
                <a:latin typeface="Times New Roman" pitchFamily="18" charset="0" panose="02020603050405020304"/>
                <a:cs typeface="Times New Roman" pitchFamily="18" charset="0" panose="02020603050405020304"/>
              </a:rPr>
              <a:t>-сайт)</a:t>
            </a:r>
          </a:p>
        </p:txBody>
      </p:sp>
      <p:sp>
        <p:nvSpPr>
          <p:cNvPr id="43" name="TextBox 42"/>
          <p:cNvSpPr txBox="1"/>
          <p:nvPr/>
        </p:nvSpPr>
        <p:spPr>
          <a:xfrm>
            <a:off x="4415879" y="1561235"/>
            <a:ext cx="4567864"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стартапы и бизнес - акселераторы </a:t>
            </a:r>
          </a:p>
        </p:txBody>
      </p:sp>
      <p:sp>
        <p:nvSpPr>
          <p:cNvPr id="44" name="TextBox 43"/>
          <p:cNvSpPr txBox="1"/>
          <p:nvPr/>
        </p:nvSpPr>
        <p:spPr>
          <a:xfrm>
            <a:off x="2108841" y="122320"/>
            <a:ext cx="4484440"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2400" dirty="0">
                <a:solidFill>
                  <a:schemeClr val="bg1"/>
                </a:solidFill>
                <a:latin typeface="Times New Roman" pitchFamily="18" charset="0" panose="02020603050405020304"/>
                <a:cs typeface="Times New Roman" pitchFamily="18" charset="0" panose="02020603050405020304"/>
              </a:rPr>
              <a:t>Ресурсное обеспечение проекта</a:t>
            </a:r>
          </a:p>
        </p:txBody>
      </p:sp>
      <p:sp>
        <p:nvSpPr>
          <p:cNvPr id="45" name="TextBox 44"/>
          <p:cNvSpPr txBox="1"/>
          <p:nvPr/>
        </p:nvSpPr>
        <p:spPr>
          <a:xfrm>
            <a:off x="4421170" y="1082841"/>
            <a:ext cx="4557281"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itchFamily="18" charset="0" panose="02020603050405020304"/>
                <a:cs typeface="Times New Roman" pitchFamily="18" charset="0" panose="02020603050405020304"/>
              </a:rPr>
              <a:t>ПЕРСПЕКТИВНЫЕ (ИННОВАЦИОННЫЕ)</a:t>
            </a:r>
          </a:p>
        </p:txBody>
      </p:sp>
      <p:sp>
        <p:nvSpPr>
          <p:cNvPr id="46" name="TextBox 45"/>
          <p:cNvSpPr txBox="1"/>
          <p:nvPr/>
        </p:nvSpPr>
        <p:spPr>
          <a:xfrm>
            <a:off x="128826" y="1088280"/>
            <a:ext cx="4128346"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itchFamily="18" charset="0" panose="02020603050405020304"/>
                <a:cs typeface="Times New Roman" pitchFamily="18" charset="0" panose="02020603050405020304"/>
              </a:rPr>
              <a:t>ТРАДИЦИОННЫЕ</a:t>
            </a:r>
          </a:p>
        </p:txBody>
      </p:sp>
      <p:sp>
        <p:nvSpPr>
          <p:cNvPr id="47" name="TextBox 46"/>
          <p:cNvSpPr txBox="1"/>
          <p:nvPr/>
        </p:nvSpPr>
        <p:spPr>
          <a:xfrm>
            <a:off x="1271879" y="667865"/>
            <a:ext cx="602773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ОСНОВНЫЕ ПОДХОДЫ К КОММЕРЦИАЛИЗАЦИИ ИННОВАЦИЙ</a:t>
            </a:r>
          </a:p>
        </p:txBody>
      </p:sp>
      <p:sp>
        <p:nvSpPr>
          <p:cNvPr id="48" name="TextBox 47"/>
          <p:cNvSpPr txBox="1"/>
          <p:nvPr/>
        </p:nvSpPr>
        <p:spPr>
          <a:xfrm>
            <a:off x="4417197" y="2358884"/>
            <a:ext cx="456125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целевое формирование потребителя инновационной продукции</a:t>
            </a:r>
          </a:p>
        </p:txBody>
      </p:sp>
      <p:sp>
        <p:nvSpPr>
          <p:cNvPr id="49" name="TextBox 48"/>
          <p:cNvSpPr txBox="1"/>
          <p:nvPr/>
        </p:nvSpPr>
        <p:spPr>
          <a:xfrm>
            <a:off x="4415878" y="1967910"/>
            <a:ext cx="4562573"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демонстрация и инкубация инноваций</a:t>
            </a:r>
          </a:p>
        </p:txBody>
      </p:sp>
      <p:sp>
        <p:nvSpPr>
          <p:cNvPr id="50" name="TextBox 49"/>
          <p:cNvSpPr txBox="1"/>
          <p:nvPr/>
        </p:nvSpPr>
        <p:spPr>
          <a:xfrm>
            <a:off x="105414" y="2937491"/>
            <a:ext cx="4151758"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передача прав на применение результатов исследований</a:t>
            </a:r>
          </a:p>
        </p:txBody>
      </p:sp>
      <p:sp>
        <p:nvSpPr>
          <p:cNvPr id="60" name="TextBox 59"/>
          <p:cNvSpPr txBox="1"/>
          <p:nvPr/>
        </p:nvSpPr>
        <p:spPr>
          <a:xfrm>
            <a:off x="114669" y="2503451"/>
            <a:ext cx="4146878"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создание интеллектуальной собственности</a:t>
            </a:r>
          </a:p>
        </p:txBody>
      </p:sp>
      <p:sp>
        <p:nvSpPr>
          <p:cNvPr id="61" name="TextBox 60"/>
          <p:cNvSpPr txBox="1"/>
          <p:nvPr/>
        </p:nvSpPr>
        <p:spPr>
          <a:xfrm>
            <a:off x="114669" y="4014391"/>
            <a:ext cx="4546868" cy="27699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1-й этап: поиск идей для создания инновационного продукта;</a:t>
            </a:r>
          </a:p>
        </p:txBody>
      </p:sp>
      <p:sp>
        <p:nvSpPr>
          <p:cNvPr id="62" name="TextBox 61"/>
          <p:cNvSpPr txBox="1"/>
          <p:nvPr/>
        </p:nvSpPr>
        <p:spPr>
          <a:xfrm>
            <a:off x="2402260" y="3553675"/>
            <a:ext cx="3502805" cy="30158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400" b="1" dirty="0">
                <a:solidFill>
                  <a:schemeClr val="bg1"/>
                </a:solidFill>
                <a:latin typeface="Times New Roman" pitchFamily="18" charset="0" panose="02020603050405020304"/>
                <a:cs typeface="Times New Roman" pitchFamily="18" charset="0" panose="02020603050405020304"/>
              </a:rPr>
              <a:t>внедрение в производство</a:t>
            </a:r>
          </a:p>
        </p:txBody>
      </p:sp>
      <p:sp>
        <p:nvSpPr>
          <p:cNvPr id="63" name="TextBox 62"/>
          <p:cNvSpPr txBox="1"/>
          <p:nvPr/>
        </p:nvSpPr>
        <p:spPr>
          <a:xfrm>
            <a:off x="4410587" y="2945273"/>
            <a:ext cx="456786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использование информационных систем (сайт, прогнозирование и моделирование экономических процессов) </a:t>
            </a:r>
          </a:p>
        </p:txBody>
      </p:sp>
      <p:sp>
        <p:nvSpPr>
          <p:cNvPr id="64" name="TextBox 63"/>
          <p:cNvSpPr txBox="1"/>
          <p:nvPr/>
        </p:nvSpPr>
        <p:spPr>
          <a:xfrm>
            <a:off x="4845377" y="4429235"/>
            <a:ext cx="4198064"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4-й этап: организация процесса вывода продукта на рынок.</a:t>
            </a:r>
          </a:p>
        </p:txBody>
      </p:sp>
      <p:sp>
        <p:nvSpPr>
          <p:cNvPr id="65" name="TextBox 64"/>
          <p:cNvSpPr txBox="1"/>
          <p:nvPr/>
        </p:nvSpPr>
        <p:spPr>
          <a:xfrm>
            <a:off x="128827" y="4421687"/>
            <a:ext cx="4532710"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200" b="1" dirty="0">
                <a:solidFill>
                  <a:schemeClr val="bg1"/>
                </a:solidFill>
                <a:latin typeface="Times New Roman" pitchFamily="18" charset="0" panose="02020603050405020304"/>
                <a:cs typeface="Times New Roman" pitchFamily="18" charset="0" panose="02020603050405020304"/>
              </a:rPr>
              <a:t>3-й этап: поиск инвестиций для внедрения инноваций на рынок;</a:t>
            </a:r>
            <a:endParaRPr lang="ru-RU" altLang="ru-RU" sz="1200" b="1" dirty="0">
              <a:solidFill>
                <a:schemeClr val="bg1"/>
              </a:solidFill>
              <a:latin typeface="Times New Roman" pitchFamily="18" charset="0" panose="02020603050405020304"/>
              <a:cs typeface="Times New Roman" pitchFamily="18" charset="0" panose="02020603050405020304"/>
            </a:endParaRPr>
          </a:p>
        </p:txBody>
      </p:sp>
      <p:cxnSp>
        <p:nvCxnSpPr>
          <p:cNvPr id="10" name="Прямая со стрелкой 9"/>
          <p:cNvCxnSpPr/>
          <p:nvPr/>
        </p:nvCxnSpPr>
        <p:spPr>
          <a:xfrm flipV="1">
            <a:off x="4661537" y="4146446"/>
            <a:ext cx="183840" cy="6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4661537" y="4291390"/>
            <a:ext cx="183840" cy="13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661537" y="4652520"/>
            <a:ext cx="183840" cy="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Стрелка вниз 28"/>
          <p:cNvSpPr/>
          <p:nvPr/>
        </p:nvSpPr>
        <p:spPr>
          <a:xfrm>
            <a:off x="1934977" y="1163751"/>
            <a:ext cx="179109" cy="298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a:off x="1934982" y="1800054"/>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низ 39"/>
          <p:cNvSpPr/>
          <p:nvPr/>
        </p:nvSpPr>
        <p:spPr>
          <a:xfrm>
            <a:off x="1934981" y="2347750"/>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трелка вниз 46"/>
          <p:cNvSpPr/>
          <p:nvPr/>
        </p:nvSpPr>
        <p:spPr>
          <a:xfrm>
            <a:off x="6316600" y="1026351"/>
            <a:ext cx="179109" cy="205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низ 47"/>
          <p:cNvSpPr/>
          <p:nvPr/>
        </p:nvSpPr>
        <p:spPr>
          <a:xfrm>
            <a:off x="6321954" y="1571851"/>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низ 48"/>
          <p:cNvSpPr/>
          <p:nvPr/>
        </p:nvSpPr>
        <p:spPr>
          <a:xfrm>
            <a:off x="6316600" y="2606436"/>
            <a:ext cx="179109" cy="262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трелка вниз 49"/>
          <p:cNvSpPr/>
          <p:nvPr/>
        </p:nvSpPr>
        <p:spPr>
          <a:xfrm>
            <a:off x="1934978" y="2886436"/>
            <a:ext cx="179109" cy="24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344338" y="1491917"/>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экономическая</a:t>
            </a:r>
          </a:p>
        </p:txBody>
      </p:sp>
      <p:sp>
        <p:nvSpPr>
          <p:cNvPr id="24" name="TextBox 23"/>
          <p:cNvSpPr txBox="1"/>
          <p:nvPr/>
        </p:nvSpPr>
        <p:spPr>
          <a:xfrm>
            <a:off x="4477733" y="2891818"/>
            <a:ext cx="4042866"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материальные </a:t>
            </a:r>
            <a:r>
              <a:rPr lang="ru-RU" dirty="0">
                <a:solidFill>
                  <a:schemeClr val="bg1"/>
                </a:solidFill>
                <a:latin typeface="Times New Roman" pitchFamily="18" charset="0" panose="02020603050405020304"/>
                <a:cs typeface="Times New Roman" pitchFamily="18" charset="0" panose="02020603050405020304"/>
              </a:rPr>
              <a:t>(телефон, доступ к интернету, компьютер, принтер и др.)</a:t>
            </a:r>
          </a:p>
        </p:txBody>
      </p:sp>
      <p:sp>
        <p:nvSpPr>
          <p:cNvPr id="25" name="TextBox 24"/>
          <p:cNvSpPr txBox="1"/>
          <p:nvPr/>
        </p:nvSpPr>
        <p:spPr>
          <a:xfrm>
            <a:off x="4477733" y="1851070"/>
            <a:ext cx="4042866" cy="73866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интеллектуальные </a:t>
            </a:r>
            <a:r>
              <a:rPr lang="ru-RU" dirty="0">
                <a:solidFill>
                  <a:schemeClr val="bg1"/>
                </a:solidFill>
                <a:latin typeface="Times New Roman" pitchFamily="18" charset="0" panose="02020603050405020304"/>
                <a:cs typeface="Times New Roman" pitchFamily="18" charset="0" panose="02020603050405020304"/>
              </a:rPr>
              <a:t>(идея проекта, профессиональные знания, создание </a:t>
            </a:r>
            <a:r>
              <a:rPr lang="ru-RU" dirty="0" err="1">
                <a:solidFill>
                  <a:schemeClr val="bg1"/>
                </a:solidFill>
                <a:latin typeface="Times New Roman" pitchFamily="18" charset="0" panose="02020603050405020304"/>
                <a:cs typeface="Times New Roman" pitchFamily="18" charset="0" panose="02020603050405020304"/>
              </a:rPr>
              <a:t>web</a:t>
            </a:r>
            <a:r>
              <a:rPr lang="ru-RU" dirty="0">
                <a:solidFill>
                  <a:schemeClr val="bg1"/>
                </a:solidFill>
                <a:latin typeface="Times New Roman" pitchFamily="18" charset="0" panose="02020603050405020304"/>
                <a:cs typeface="Times New Roman" pitchFamily="18" charset="0" panose="02020603050405020304"/>
              </a:rPr>
              <a:t>-сайта проекта, логотип, слоган и др.)</a:t>
            </a:r>
          </a:p>
        </p:txBody>
      </p:sp>
      <p:sp>
        <p:nvSpPr>
          <p:cNvPr id="26" name="TextBox 25"/>
          <p:cNvSpPr txBox="1"/>
          <p:nvPr/>
        </p:nvSpPr>
        <p:spPr>
          <a:xfrm>
            <a:off x="4477733" y="1257404"/>
            <a:ext cx="4042868"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трудовые </a:t>
            </a:r>
            <a:r>
              <a:rPr lang="ru-RU" dirty="0">
                <a:solidFill>
                  <a:schemeClr val="bg1"/>
                </a:solidFill>
                <a:latin typeface="Times New Roman" pitchFamily="18" charset="0" panose="02020603050405020304"/>
                <a:cs typeface="Times New Roman" pitchFamily="18" charset="0" panose="02020603050405020304"/>
              </a:rPr>
              <a:t>(команда проекта)</a:t>
            </a:r>
          </a:p>
        </p:txBody>
      </p:sp>
      <p:sp>
        <p:nvSpPr>
          <p:cNvPr id="27" name="TextBox 26"/>
          <p:cNvSpPr txBox="1"/>
          <p:nvPr/>
        </p:nvSpPr>
        <p:spPr>
          <a:xfrm>
            <a:off x="344338" y="633685"/>
            <a:ext cx="3360391"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itchFamily="18" charset="0" panose="02020603050405020304"/>
                <a:cs typeface="Times New Roman" pitchFamily="18" charset="0" panose="02020603050405020304"/>
              </a:rPr>
              <a:t>КЛЮЧЕВЫЕ АКТИВНОСТИ</a:t>
            </a:r>
          </a:p>
          <a:p>
            <a:pPr algn="ctr"/>
            <a:r>
              <a:rPr lang="ru-RU" dirty="0">
                <a:solidFill>
                  <a:schemeClr val="bg1"/>
                </a:solidFill>
                <a:latin typeface="Times New Roman" pitchFamily="18" charset="0" panose="02020603050405020304"/>
                <a:cs typeface="Times New Roman" pitchFamily="18" charset="0" panose="02020603050405020304"/>
              </a:rPr>
              <a:t>(виды деятельности)</a:t>
            </a:r>
          </a:p>
        </p:txBody>
      </p:sp>
      <p:sp>
        <p:nvSpPr>
          <p:cNvPr id="31" name="TextBox 30"/>
          <p:cNvSpPr txBox="1"/>
          <p:nvPr/>
        </p:nvSpPr>
        <p:spPr>
          <a:xfrm>
            <a:off x="2050588" y="114571"/>
            <a:ext cx="4445121"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2400" dirty="0">
                <a:solidFill>
                  <a:schemeClr val="bg1"/>
                </a:solidFill>
                <a:latin typeface="Times New Roman" pitchFamily="18" charset="0" panose="02020603050405020304"/>
                <a:cs typeface="Times New Roman" pitchFamily="18" charset="0" panose="02020603050405020304"/>
              </a:rPr>
              <a:t>Ресурсное обеспечение проекта</a:t>
            </a:r>
          </a:p>
        </p:txBody>
      </p:sp>
      <p:sp>
        <p:nvSpPr>
          <p:cNvPr id="32" name="TextBox 31"/>
          <p:cNvSpPr txBox="1"/>
          <p:nvPr/>
        </p:nvSpPr>
        <p:spPr>
          <a:xfrm>
            <a:off x="4477733" y="632781"/>
            <a:ext cx="4042868"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800" dirty="0">
                <a:solidFill>
                  <a:schemeClr val="bg1"/>
                </a:solidFill>
                <a:latin typeface="Times New Roman" pitchFamily="18" charset="0" panose="02020603050405020304"/>
                <a:cs typeface="Times New Roman" pitchFamily="18" charset="0" panose="02020603050405020304"/>
              </a:rPr>
              <a:t>РЕСУРСЫ ПРОЕКТА</a:t>
            </a:r>
          </a:p>
        </p:txBody>
      </p:sp>
      <p:sp>
        <p:nvSpPr>
          <p:cNvPr id="33" name="TextBox 32"/>
          <p:cNvSpPr txBox="1"/>
          <p:nvPr/>
        </p:nvSpPr>
        <p:spPr>
          <a:xfrm>
            <a:off x="344337" y="2042820"/>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проектно-технологическая</a:t>
            </a:r>
          </a:p>
        </p:txBody>
      </p:sp>
      <p:sp>
        <p:nvSpPr>
          <p:cNvPr id="34" name="TextBox 33"/>
          <p:cNvSpPr txBox="1"/>
          <p:nvPr/>
        </p:nvSpPr>
        <p:spPr>
          <a:xfrm>
            <a:off x="344336" y="2603190"/>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социальная</a:t>
            </a:r>
          </a:p>
        </p:txBody>
      </p:sp>
      <p:sp>
        <p:nvSpPr>
          <p:cNvPr id="35" name="TextBox 34"/>
          <p:cNvSpPr txBox="1"/>
          <p:nvPr/>
        </p:nvSpPr>
        <p:spPr>
          <a:xfrm>
            <a:off x="344336" y="3127044"/>
            <a:ext cx="3386445"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экологическая</a:t>
            </a:r>
          </a:p>
        </p:txBody>
      </p:sp>
      <p:sp>
        <p:nvSpPr>
          <p:cNvPr id="37" name="TextBox 36"/>
          <p:cNvSpPr txBox="1"/>
          <p:nvPr/>
        </p:nvSpPr>
        <p:spPr>
          <a:xfrm>
            <a:off x="92654" y="3646573"/>
            <a:ext cx="8881661"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Структура издержек: </a:t>
            </a:r>
            <a:r>
              <a:rPr lang="ru-RU" dirty="0">
                <a:solidFill>
                  <a:schemeClr val="bg1"/>
                </a:solidFill>
                <a:latin typeface="Times New Roman" pitchFamily="18" charset="0" panose="02020603050405020304"/>
                <a:cs typeface="Times New Roman" pitchFamily="18" charset="0" panose="02020603050405020304"/>
              </a:rPr>
              <a:t>материальные (телефон, доступ к интернету, компьютер и др.); нематериальные (время, знания, работа и др.).</a:t>
            </a:r>
          </a:p>
        </p:txBody>
      </p:sp>
      <p:sp>
        <p:nvSpPr>
          <p:cNvPr id="38" name="TextBox 37"/>
          <p:cNvSpPr txBox="1"/>
          <p:nvPr/>
        </p:nvSpPr>
        <p:spPr>
          <a:xfrm>
            <a:off x="92654" y="4302127"/>
            <a:ext cx="8881661" cy="5232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a:solidFill>
                  <a:schemeClr val="bg1"/>
                </a:solidFill>
                <a:latin typeface="Times New Roman" pitchFamily="18" charset="0" panose="02020603050405020304"/>
                <a:cs typeface="Times New Roman" pitchFamily="18" charset="0" panose="02020603050405020304"/>
              </a:rPr>
              <a:t>Источник доходов:  </a:t>
            </a:r>
            <a:r>
              <a:rPr lang="ru-RU" dirty="0">
                <a:solidFill>
                  <a:schemeClr val="bg1"/>
                </a:solidFill>
                <a:latin typeface="Times New Roman" pitchFamily="18" charset="0" panose="02020603050405020304"/>
                <a:cs typeface="Times New Roman" pitchFamily="18" charset="0" panose="02020603050405020304"/>
              </a:rPr>
              <a:t>прибыль от рекламы на </a:t>
            </a:r>
            <a:r>
              <a:rPr lang="ru-RU" dirty="0" err="1">
                <a:solidFill>
                  <a:schemeClr val="bg1"/>
                </a:solidFill>
                <a:latin typeface="Times New Roman" pitchFamily="18" charset="0" panose="02020603050405020304"/>
                <a:cs typeface="Times New Roman" pitchFamily="18" charset="0" panose="02020603050405020304"/>
              </a:rPr>
              <a:t>Web</a:t>
            </a:r>
            <a:r>
              <a:rPr lang="ru-RU" dirty="0">
                <a:solidFill>
                  <a:schemeClr val="bg1"/>
                </a:solidFill>
                <a:latin typeface="Times New Roman" pitchFamily="18" charset="0" panose="02020603050405020304"/>
                <a:cs typeface="Times New Roman" pitchFamily="18" charset="0" panose="02020603050405020304"/>
              </a:rPr>
              <a:t>-сайте, продажи инновационной продукции, ежегодный процент с учетом продажи авторского права (роялти).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a:off x="1800519" y="1145400"/>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783232" y="1604151"/>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1776941" y="1984016"/>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800519" y="2401520"/>
            <a:ext cx="237240" cy="7727"/>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Таблица 4"/>
          <p:cNvGraphicFramePr>
            <a:graphicFrameLocks noGrp="1"/>
          </p:cNvGraphicFramePr>
          <p:nvPr/>
        </p:nvGraphicFramePr>
        <p:xfrm>
          <a:off x="51391" y="2611869"/>
          <a:ext cx="9022065" cy="2542485"/>
        </p:xfrm>
        <a:graphic>
          <a:graphicData uri="http://schemas.openxmlformats.org/drawingml/2006/table">
            <a:tbl>
              <a:tblPr>
                <a:tableStyleId>{5C22544A-7EE6-4342-B048-85BDC9FD1C3A}</a:tableStyleId>
              </a:tblPr>
              <a:tblGrid>
                <a:gridCol w="451309"/>
                <a:gridCol w="7715795"/>
                <a:gridCol w="854961"/>
              </a:tblGrid>
              <a:tr h="225703">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 п/п</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Наименование</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ctr">
                        <a:lnSpc>
                          <a:spcPct val="107000"/>
                        </a:lnSpc>
                        <a:spcAft>
                          <a:spcPts val="0"/>
                        </a:spcAft>
                      </a:pPr>
                      <a:r>
                        <a:rPr lang="ru-RU" sz="1300">
                          <a:effectLst/>
                          <a:latin typeface="Times New Roman" pitchFamily="18" charset="0" panose="02020603050405020304"/>
                          <a:cs typeface="Times New Roman" pitchFamily="18" charset="0" panose="02020603050405020304"/>
                        </a:rPr>
                        <a:t>Сумма, руб.</a:t>
                      </a:r>
                      <a:endParaRPr lang="ru-RU" sz="13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130311">
                <a:tc>
                  <a:txBody>
                    <a:bodyPr/>
                    <a:lstStyle/>
                    <a:p>
                      <a:pPr algn="ctr"/>
                      <a:r>
                        <a:rPr lang="ru-RU" sz="1300" dirty="0">
                          <a:latin typeface="Times New Roman" pitchFamily="18" charset="0" panose="02020603050405020304"/>
                          <a:cs typeface="Times New Roman" pitchFamily="18" charset="0" panose="02020603050405020304"/>
                        </a:rPr>
                        <a:t>1</a:t>
                      </a:r>
                      <a:r>
                        <a:rPr lang="en-US" sz="1300" dirty="0">
                          <a:latin typeface="Times New Roman" pitchFamily="18" charset="0" panose="02020603050405020304"/>
                          <a:cs typeface="Times New Roman" pitchFamily="18" charset="0" panose="02020603050405020304"/>
                        </a:rPr>
                        <a:t>.</a:t>
                      </a:r>
                      <a:endParaRPr lang="ru-RU" sz="1300" dirty="0">
                        <a:latin typeface="Times New Roman" pitchFamily="18" charset="0" panose="02020603050405020304"/>
                        <a:cs typeface="Times New Roman" pitchFamily="18" charset="0" panose="02020603050405020304"/>
                      </a:endParaRPr>
                    </a:p>
                  </a:txBody>
                  <a:tcPr/>
                </a:tc>
                <a:tc>
                  <a:txBody>
                    <a:bodyPr lIns="18452" tIns="3690" rIns="18452" bIns="0" anchor="ctr"/>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Юридическое оформление (открытие расчётного счёта, регистрация ИП/НКО)</a:t>
                      </a: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10 000</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45337">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2.</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Разработка (тестирование, анализ рынка, дизайн интерфейса, </a:t>
                      </a:r>
                      <a:r>
                        <a:rPr lang="en-US" sz="1300" dirty="0">
                          <a:effectLst/>
                          <a:latin typeface="Times New Roman" pitchFamily="18" charset="0" panose="02020603050405020304"/>
                          <a:ea typeface="Calibri" pitchFamily="34" charset="0" panose="020F0502020204030204"/>
                          <a:cs typeface="Times New Roman" pitchFamily="18" charset="0" panose="02020603050405020304"/>
                        </a:rPr>
                        <a:t>backend-</a:t>
                      </a: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разработка</a:t>
                      </a:r>
                      <a:r>
                        <a:rPr lang="en-US" sz="1300" dirty="0">
                          <a:effectLst/>
                          <a:latin typeface="Times New Roman" pitchFamily="18" charset="0" panose="02020603050405020304"/>
                          <a:ea typeface="Calibri" pitchFamily="34" charset="0" panose="020F0502020204030204"/>
                          <a:cs typeface="Times New Roman" pitchFamily="18" charset="0" panose="02020603050405020304"/>
                        </a:rPr>
                        <a:t>, frontend-</a:t>
                      </a: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разработка</a:t>
                      </a:r>
                      <a:r>
                        <a:rPr lang="en-US" sz="1300" dirty="0">
                          <a:effectLst/>
                          <a:latin typeface="Times New Roman" pitchFamily="18" charset="0" panose="02020603050405020304"/>
                          <a:ea typeface="Calibri" pitchFamily="34" charset="0" panose="020F0502020204030204"/>
                          <a:cs typeface="Times New Roman" pitchFamily="18" charset="0" panose="02020603050405020304"/>
                        </a:rPr>
                        <a:t>)</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360 000 </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nchor="ctr"/>
                    <a:lstStyle/>
                    <a:p>
                      <a:pPr algn="ctr">
                        <a:lnSpc>
                          <a:spcPct val="107000"/>
                        </a:lnSpc>
                        <a:spcAft>
                          <a:spcPts val="0"/>
                        </a:spcAft>
                      </a:pPr>
                      <a:r>
                        <a:rPr lang="ru-RU" sz="1300">
                          <a:effectLst/>
                          <a:latin typeface="Times New Roman" pitchFamily="18" charset="0" panose="02020603050405020304"/>
                          <a:cs typeface="Times New Roman" pitchFamily="18" charset="0" panose="02020603050405020304"/>
                        </a:rPr>
                        <a:t>3.</a:t>
                      </a:r>
                      <a:endParaRPr lang="ru-RU" sz="13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Оборудование (ноутбуки для разработчиков (2 шт.), сервер для хостинга)</a:t>
                      </a: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140 000</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nchor="ctr"/>
                    <a:lstStyle/>
                    <a:p>
                      <a:pPr algn="ctr">
                        <a:lnSpc>
                          <a:spcPct val="107000"/>
                        </a:lnSpc>
                        <a:spcAft>
                          <a:spcPts val="0"/>
                        </a:spcAft>
                      </a:pPr>
                      <a:r>
                        <a:rPr lang="ru-RU" sz="1300">
                          <a:effectLst/>
                          <a:latin typeface="Times New Roman" pitchFamily="18" charset="0" panose="02020603050405020304"/>
                          <a:cs typeface="Times New Roman" pitchFamily="18" charset="0" panose="02020603050405020304"/>
                        </a:rPr>
                        <a:t>4.</a:t>
                      </a:r>
                      <a:endParaRPr lang="ru-RU" sz="13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Маркетинг перед запуском (сайт-</a:t>
                      </a:r>
                      <a:r>
                        <a:rPr lang="ru-RU" sz="1300" dirty="0" err="1">
                          <a:effectLst/>
                          <a:latin typeface="Times New Roman" pitchFamily="18" charset="0" panose="02020603050405020304"/>
                          <a:ea typeface="Calibri" pitchFamily="34" charset="0" panose="020F0502020204030204"/>
                          <a:cs typeface="Times New Roman" pitchFamily="18" charset="0" panose="02020603050405020304"/>
                        </a:rPr>
                        <a:t>лендинг</a:t>
                      </a: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 контекстная реклама)</a:t>
                      </a: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50 000</a:t>
                      </a:r>
                    </a:p>
                  </a:txBody>
                  <a:tcPr marL="18452" marR="18452" marT="3690" marB="0" anchor="ctr"/>
                </a:tc>
              </a:tr>
              <a:tr h="225703">
                <a:tc>
                  <a:txBody>
                    <a:bodyPr lIns="18452" tIns="3690" rIns="18452" bIns="0" anchor="ctr"/>
                    <a:lstStyle/>
                    <a:p>
                      <a:pPr algn="ctr">
                        <a:lnSpc>
                          <a:spcPct val="107000"/>
                        </a:lnSpc>
                        <a:spcAft>
                          <a:spcPts val="0"/>
                        </a:spcAft>
                      </a:pPr>
                      <a:r>
                        <a:rPr lang="ru-RU" sz="1300">
                          <a:effectLst/>
                          <a:latin typeface="Times New Roman" pitchFamily="18" charset="0" panose="02020603050405020304"/>
                          <a:cs typeface="Times New Roman" pitchFamily="18" charset="0" panose="02020603050405020304"/>
                        </a:rPr>
                        <a:t>5.</a:t>
                      </a:r>
                      <a:endParaRPr lang="ru-RU" sz="13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Интернет, связь</a:t>
                      </a: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2 000</a:t>
                      </a:r>
                    </a:p>
                  </a:txBody>
                  <a:tcPr marL="18452" marR="18452" marT="3690" marB="0" anchor="ctr"/>
                </a:tc>
              </a:tr>
              <a:tr h="225703">
                <a:tc>
                  <a:txBody>
                    <a:bodyPr lIns="18452" tIns="3690" rIns="18452" bIns="0" anchor="ctr"/>
                    <a:lstStyle/>
                    <a:p>
                      <a:pPr algn="ctr">
                        <a:lnSpc>
                          <a:spcPct val="107000"/>
                        </a:lnSpc>
                        <a:spcAft>
                          <a:spcPts val="0"/>
                        </a:spcAft>
                      </a:pPr>
                      <a:r>
                        <a:rPr lang="ru-RU" sz="1300">
                          <a:effectLst/>
                          <a:latin typeface="Times New Roman" pitchFamily="18" charset="0" panose="02020603050405020304"/>
                          <a:cs typeface="Times New Roman" pitchFamily="18" charset="0" panose="02020603050405020304"/>
                        </a:rPr>
                        <a:t>6.</a:t>
                      </a:r>
                      <a:endParaRPr lang="ru-RU" sz="13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Зарплаты (маркетолог, контент-менеджер, руководитель проекта, разработчик)</a:t>
                      </a:r>
                    </a:p>
                  </a:txBody>
                  <a:tcPr marL="18452" marR="18452" marT="3690" marB="0" anchor="ct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250 000</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7.</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tc>
                <a:tc>
                  <a:txBody>
                    <a:bodyPr lIns="18452" tIns="3690" rIns="18452" bIns="0"/>
                    <a:lstStyle/>
                    <a:p>
                      <a:pPr algn="just">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Технические расходы (обновление ПО, лицензии, поддержка </a:t>
                      </a:r>
                      <a:r>
                        <a:rPr lang="en-US" sz="1300" dirty="0">
                          <a:effectLst/>
                          <a:latin typeface="Times New Roman" pitchFamily="18" charset="0" panose="02020603050405020304"/>
                          <a:ea typeface="Calibri" pitchFamily="34" charset="0" panose="020F0502020204030204"/>
                          <a:cs typeface="Times New Roman" pitchFamily="18" charset="0" panose="02020603050405020304"/>
                        </a:rPr>
                        <a:t>API (</a:t>
                      </a: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карты, данные))</a:t>
                      </a:r>
                    </a:p>
                  </a:txBody>
                  <a:tcPr marL="18452" marR="18452" marT="3690" marB="0"/>
                </a:tc>
                <a:tc>
                  <a:txBody>
                    <a:bodyPr lIns="18452" tIns="3690" rIns="18452" bIns="0" anchor="ctr"/>
                    <a:lstStyle/>
                    <a:p>
                      <a:pPr algn="ctr">
                        <a:lnSpc>
                          <a:spcPct val="107000"/>
                        </a:lnSpc>
                        <a:spcAft>
                          <a:spcPts val="0"/>
                        </a:spcAft>
                      </a:pPr>
                      <a:r>
                        <a:rPr lang="ru-RU" sz="1300">
                          <a:effectLst/>
                          <a:latin typeface="Times New Roman" pitchFamily="18" charset="0" panose="02020603050405020304"/>
                          <a:cs typeface="Times New Roman" pitchFamily="18" charset="0" panose="02020603050405020304"/>
                        </a:rPr>
                        <a:t>100 000</a:t>
                      </a:r>
                      <a:endParaRPr lang="ru-RU" sz="13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lstStyle/>
                    <a:p>
                      <a:pPr algn="ctr">
                        <a:lnSpc>
                          <a:spcPct val="107000"/>
                        </a:lnSpc>
                        <a:spcAft>
                          <a:spcPts val="0"/>
                        </a:spcAft>
                      </a:pPr>
                      <a:r>
                        <a:rPr lang="ru-RU" sz="1300" dirty="0">
                          <a:effectLst/>
                          <a:latin typeface="Times New Roman" pitchFamily="18" charset="0" panose="02020603050405020304"/>
                          <a:ea typeface="Calibri" pitchFamily="34" charset="0" panose="020F0502020204030204"/>
                          <a:cs typeface="Times New Roman" pitchFamily="18" charset="0" panose="02020603050405020304"/>
                        </a:rPr>
                        <a:t>8.</a:t>
                      </a:r>
                    </a:p>
                  </a:txBody>
                  <a:tcPr marL="18452" marR="18452" marT="3690" marB="0"/>
                </a:tc>
                <a:tc>
                  <a:txBody>
                    <a:bodyPr lIns="18452" tIns="3690" rIns="18452" bIns="0"/>
                    <a:lstStyle/>
                    <a:p>
                      <a:pPr algn="just">
                        <a:lnSpc>
                          <a:spcPct val="107000"/>
                        </a:lnSpc>
                        <a:spcAft>
                          <a:spcPts val="0"/>
                        </a:spcAft>
                      </a:pPr>
                      <a:r>
                        <a:rPr lang="ru-RU" sz="1300" dirty="0">
                          <a:effectLst/>
                          <a:latin typeface="Times New Roman" pitchFamily="18" charset="0" panose="02020603050405020304"/>
                          <a:cs typeface="Times New Roman" pitchFamily="18" charset="0" panose="02020603050405020304"/>
                        </a:rPr>
                        <a:t>Прочие расходы</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50 000</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gridSpan="2">
                  <a:txBody>
                    <a:bodyPr lIns="18452" tIns="3690" rIns="18452" bIns="0"/>
                    <a:lstStyle/>
                    <a:p>
                      <a:pPr algn="just">
                        <a:lnSpc>
                          <a:spcPct val="107000"/>
                        </a:lnSpc>
                        <a:spcAft>
                          <a:spcPts val="0"/>
                        </a:spcAft>
                      </a:pPr>
                      <a:r>
                        <a:rPr lang="ru-RU" sz="1300" dirty="0">
                          <a:effectLst/>
                          <a:latin typeface="Times New Roman" pitchFamily="18" charset="0" panose="02020603050405020304"/>
                          <a:cs typeface="Times New Roman" pitchFamily="18" charset="0" panose="02020603050405020304"/>
                        </a:rPr>
                        <a:t> Итого</a:t>
                      </a:r>
                      <a:r>
                        <a:rPr lang="en-US" sz="1300" dirty="0">
                          <a:effectLst/>
                          <a:latin typeface="Times New Roman" pitchFamily="18" charset="0" panose="02020603050405020304"/>
                          <a:cs typeface="Times New Roman" pitchFamily="18" charset="0" panose="02020603050405020304"/>
                        </a:rPr>
                        <a:t>:</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tc>
                <a:tc hMerge="1">
                  <a:txBody>
                    <a:bodyPr/>
                    <a:lstStyle/>
                    <a:p>
                      <a:endParaRPr lang="ru-RU"/>
                    </a:p>
                  </a:txBody>
                  <a:tcPr/>
                </a:tc>
                <a:tc>
                  <a:txBody>
                    <a:bodyPr lIns="18452" tIns="3690" rIns="18452" bIns="0" anchor="ctr"/>
                    <a:lstStyle/>
                    <a:p>
                      <a:pPr algn="ctr">
                        <a:lnSpc>
                          <a:spcPct val="107000"/>
                        </a:lnSpc>
                        <a:spcAft>
                          <a:spcPts val="0"/>
                        </a:spcAft>
                      </a:pPr>
                      <a:r>
                        <a:rPr lang="ru-RU" sz="1300" dirty="0">
                          <a:effectLst/>
                          <a:latin typeface="Times New Roman" pitchFamily="18" charset="0" panose="02020603050405020304"/>
                          <a:cs typeface="Times New Roman" pitchFamily="18" charset="0" panose="02020603050405020304"/>
                        </a:rPr>
                        <a:t>962 000</a:t>
                      </a:r>
                      <a:endParaRPr lang="ru-RU" sz="13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bl>
          </a:graphicData>
        </a:graphic>
      </p:graphicFrame>
      <p:sp>
        <p:nvSpPr>
          <p:cNvPr id="14" name="TextBox 13"/>
          <p:cNvSpPr txBox="1"/>
          <p:nvPr/>
        </p:nvSpPr>
        <p:spPr>
          <a:xfrm>
            <a:off x="359230" y="580666"/>
            <a:ext cx="8425542"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dirty="0">
                <a:solidFill>
                  <a:schemeClr val="bg1"/>
                </a:solidFill>
                <a:latin typeface="Times New Roman" pitchFamily="18" charset="0" panose="02020603050405020304"/>
                <a:cs typeface="Times New Roman" pitchFamily="18" charset="0" panose="02020603050405020304"/>
              </a:rPr>
              <a:t>Проектный офис </a:t>
            </a:r>
            <a:r>
              <a:rPr lang="ru-RU" b="1" dirty="0">
                <a:solidFill>
                  <a:schemeClr val="bg1"/>
                </a:solidFill>
                <a:latin typeface="Times New Roman" pitchFamily="18" charset="0" panose="02020603050405020304"/>
                <a:cs typeface="Times New Roman" pitchFamily="18" charset="0" panose="02020603050405020304"/>
              </a:rPr>
              <a:t>«Информационная экосистема </a:t>
            </a:r>
            <a:r>
              <a:rPr lang="ru-RU" b="1" dirty="0" err="1">
                <a:solidFill>
                  <a:schemeClr val="bg1"/>
                </a:solidFill>
                <a:latin typeface="Times New Roman" pitchFamily="18" charset="0" panose="02020603050405020304"/>
                <a:cs typeface="Times New Roman" pitchFamily="18" charset="0" panose="02020603050405020304"/>
              </a:rPr>
              <a:t>инноватора</a:t>
            </a:r>
            <a:r>
              <a:rPr lang="ru-RU" b="1" dirty="0">
                <a:solidFill>
                  <a:schemeClr val="bg1"/>
                </a:solidFill>
                <a:latin typeface="Times New Roman" pitchFamily="18" charset="0" panose="02020603050405020304"/>
                <a:cs typeface="Times New Roman" pitchFamily="18" charset="0" panose="02020603050405020304"/>
              </a:rPr>
              <a:t>»</a:t>
            </a:r>
          </a:p>
        </p:txBody>
      </p:sp>
      <p:sp>
        <p:nvSpPr>
          <p:cNvPr id="17" name="TextBox 16"/>
          <p:cNvSpPr txBox="1"/>
          <p:nvPr/>
        </p:nvSpPr>
        <p:spPr>
          <a:xfrm>
            <a:off x="198095" y="991556"/>
            <a:ext cx="1578846" cy="160043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ru-RU" b="1" dirty="0">
              <a:solidFill>
                <a:schemeClr val="bg1"/>
              </a:solidFill>
              <a:latin typeface="Times New Roman" pitchFamily="18" charset="0" panose="02020603050405020304"/>
              <a:cs typeface="Times New Roman" pitchFamily="18" charset="0" panose="02020603050405020304"/>
            </a:endParaRPr>
          </a:p>
          <a:p>
            <a:pPr algn="ctr"/>
            <a:endParaRPr lang="ru-RU" b="1" dirty="0">
              <a:solidFill>
                <a:schemeClr val="bg1"/>
              </a:solidFill>
              <a:latin typeface="Times New Roman" pitchFamily="18" charset="0" panose="02020603050405020304"/>
              <a:cs typeface="Times New Roman" pitchFamily="18" charset="0" panose="02020603050405020304"/>
            </a:endParaRPr>
          </a:p>
          <a:p>
            <a:pPr algn="ctr"/>
            <a:r>
              <a:rPr lang="ru-RU" b="1" dirty="0">
                <a:solidFill>
                  <a:schemeClr val="bg1"/>
                </a:solidFill>
                <a:latin typeface="Times New Roman" pitchFamily="18" charset="0" panose="02020603050405020304"/>
                <a:cs typeface="Times New Roman" pitchFamily="18" charset="0" panose="02020603050405020304"/>
              </a:rPr>
              <a:t>Инфраструктура цифровой платформы</a:t>
            </a:r>
          </a:p>
          <a:p>
            <a:pPr algn="ctr"/>
            <a:endParaRPr lang="ru-RU" b="1" dirty="0">
              <a:solidFill>
                <a:schemeClr val="bg1"/>
              </a:solidFill>
              <a:latin typeface="Times New Roman" pitchFamily="18" charset="0" panose="02020603050405020304"/>
              <a:cs typeface="Times New Roman" pitchFamily="18" charset="0" panose="02020603050405020304"/>
            </a:endParaRPr>
          </a:p>
          <a:p>
            <a:pPr algn="ctr"/>
            <a:endParaRPr lang="ru-RU" b="1" dirty="0">
              <a:solidFill>
                <a:schemeClr val="bg1"/>
              </a:solidFill>
              <a:latin typeface="Times New Roman" pitchFamily="18" charset="0" panose="02020603050405020304"/>
              <a:cs typeface="Times New Roman" pitchFamily="18" charset="0" panose="02020603050405020304"/>
            </a:endParaRPr>
          </a:p>
        </p:txBody>
      </p:sp>
      <p:sp>
        <p:nvSpPr>
          <p:cNvPr id="18" name="TextBox 17"/>
          <p:cNvSpPr txBox="1"/>
          <p:nvPr/>
        </p:nvSpPr>
        <p:spPr>
          <a:xfrm>
            <a:off x="2037759" y="1459749"/>
            <a:ext cx="699311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b="1" dirty="0">
                <a:solidFill>
                  <a:schemeClr val="bg1"/>
                </a:solidFill>
                <a:latin typeface="Times New Roman" pitchFamily="18" charset="0" panose="02020603050405020304"/>
                <a:cs typeface="Times New Roman" pitchFamily="18" charset="0" panose="02020603050405020304"/>
              </a:rPr>
              <a:t>базы данных, облачные технологии;</a:t>
            </a:r>
          </a:p>
        </p:txBody>
      </p:sp>
      <p:sp>
        <p:nvSpPr>
          <p:cNvPr id="19" name="TextBox 18"/>
          <p:cNvSpPr txBox="1"/>
          <p:nvPr/>
        </p:nvSpPr>
        <p:spPr>
          <a:xfrm>
            <a:off x="2037759" y="1829059"/>
            <a:ext cx="699311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b="1" dirty="0">
                <a:solidFill>
                  <a:schemeClr val="bg1"/>
                </a:solidFill>
                <a:latin typeface="Times New Roman" pitchFamily="18" charset="0" panose="02020603050405020304"/>
                <a:cs typeface="Times New Roman" pitchFamily="18" charset="0" panose="02020603050405020304"/>
              </a:rPr>
              <a:t>инновационные технологии;</a:t>
            </a:r>
          </a:p>
        </p:txBody>
      </p:sp>
      <p:sp>
        <p:nvSpPr>
          <p:cNvPr id="20" name="TextBox 19"/>
          <p:cNvSpPr txBox="1"/>
          <p:nvPr/>
        </p:nvSpPr>
        <p:spPr>
          <a:xfrm>
            <a:off x="2056610" y="2242559"/>
            <a:ext cx="6993117"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b="1" dirty="0">
                <a:solidFill>
                  <a:schemeClr val="bg1"/>
                </a:solidFill>
                <a:latin typeface="Times New Roman" pitchFamily="18" charset="0" panose="02020603050405020304"/>
                <a:cs typeface="Times New Roman" pitchFamily="18" charset="0" panose="02020603050405020304"/>
              </a:rPr>
              <a:t>пользователи цифровой платформы</a:t>
            </a:r>
          </a:p>
        </p:txBody>
      </p:sp>
      <p:sp>
        <p:nvSpPr>
          <p:cNvPr id="21" name="TextBox 20"/>
          <p:cNvSpPr txBox="1"/>
          <p:nvPr/>
        </p:nvSpPr>
        <p:spPr>
          <a:xfrm>
            <a:off x="2339862" y="88822"/>
            <a:ext cx="4445121"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2400" dirty="0">
                <a:solidFill>
                  <a:schemeClr val="bg1"/>
                </a:solidFill>
                <a:latin typeface="Times New Roman" pitchFamily="18" charset="0" panose="02020603050405020304"/>
                <a:cs typeface="Times New Roman" pitchFamily="18" charset="0" panose="02020603050405020304"/>
              </a:rPr>
              <a:t>Экономическое обоснование</a:t>
            </a:r>
          </a:p>
        </p:txBody>
      </p:sp>
      <p:sp>
        <p:nvSpPr>
          <p:cNvPr id="28" name="TextBox 27"/>
          <p:cNvSpPr txBox="1"/>
          <p:nvPr/>
        </p:nvSpPr>
        <p:spPr>
          <a:xfrm>
            <a:off x="2056611" y="978752"/>
            <a:ext cx="6974266" cy="30777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altLang="ru-RU" b="1" dirty="0">
                <a:solidFill>
                  <a:schemeClr val="bg1"/>
                </a:solidFill>
                <a:latin typeface="Times New Roman" pitchFamily="18" charset="0" panose="02020603050405020304"/>
                <a:cs typeface="Times New Roman" pitchFamily="18" charset="0" panose="02020603050405020304"/>
              </a:rPr>
              <a:t>операторы цифровой платформы;</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TotalTime>
  <Words>2391</Words>
  <Application>Microsoft Office PowerPoint</Application>
  <PresentationFormat>Экран (16:9)</PresentationFormat>
  <Paragraphs>200</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Century Gothic</vt:lpstr>
      <vt:lpstr>Nunito</vt:lpstr>
      <vt:lpstr>Times New Roman</vt:lpstr>
      <vt:lpstr>Wingdings 3</vt:lpstr>
      <vt:lpstr>Совет директоров</vt:lpstr>
      <vt:lpstr>«Экосистема» Республики Адыгея</vt:lpstr>
      <vt:lpstr>Пользователь и проблема</vt:lpstr>
      <vt:lpstr>Как уже решается проблема</vt:lpstr>
      <vt:lpstr>Решение</vt:lpstr>
      <vt:lpstr>Актуальность проблемы</vt:lpstr>
      <vt:lpstr>Презентация PowerPoint</vt:lpstr>
      <vt:lpstr>Презентация PowerPoint</vt:lpstr>
      <vt:lpstr>Презентация PowerPoint</vt:lpstr>
      <vt:lpstr>Презентация PowerPoint</vt:lpstr>
      <vt:lpstr>Команда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Скопируйте этот шаблон</dc:title>
  <dc:creator>user</dc:creator>
  <cp:lastModifiedBy>Владимир Рудь</cp:lastModifiedBy>
  <cp:revision>51</cp:revision>
  <dcterms:modified xsi:type="dcterms:W3CDTF">2025-05-30T15:48:17Z</dcterms:modified>
</cp:coreProperties>
</file>