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ink/ink1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2"/>
  </p:notesMasterIdLst>
  <p:sldIdLst>
    <p:sldId id="256" r:id="rId4"/>
    <p:sldId id="263" r:id="rId5"/>
    <p:sldId id="285" r:id="rId6"/>
    <p:sldId id="286" r:id="rId7"/>
    <p:sldId id="305" r:id="rId8"/>
    <p:sldId id="288" r:id="rId9"/>
    <p:sldId id="307" r:id="rId10"/>
    <p:sldId id="306" r:id="rId11"/>
    <p:sldId id="308" r:id="rId12"/>
    <p:sldId id="300" r:id="rId13"/>
    <p:sldId id="304" r:id="rId14"/>
    <p:sldId id="293" r:id="rId15"/>
    <p:sldId id="290" r:id="rId16"/>
    <p:sldId id="295" r:id="rId17"/>
    <p:sldId id="309" r:id="rId18"/>
    <p:sldId id="292" r:id="rId19"/>
    <p:sldId id="298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 autoAdjust="0"/>
    <p:restoredTop sz="81447" autoAdjust="0"/>
  </p:normalViewPr>
  <p:slideViewPr>
    <p:cSldViewPr>
      <p:cViewPr varScale="1">
        <p:scale>
          <a:sx n="118" d="100"/>
          <a:sy n="118" d="100"/>
        </p:scale>
        <p:origin x="96" y="101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7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/>
      <dgm:spPr/>
      <dgm:t>
        <a:bodyPr/>
        <a:lstStyle/>
        <a:p>
          <a:r>
            <a:rPr lang="ru-RU" dirty="0"/>
            <a:t>Люди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/>
        </a:p>
      </dgm:t>
    </dgm:pt>
    <dgm:pt modelId="{684F60A0-79DD-4DC4-8B93-F71DCB5F72ED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  <a:ea typeface="+mn-lt"/>
              <a:cs typeface="+mn-lt"/>
            </a:rPr>
            <a:t>Высокий уровень шума, автомобильные выхлопы и большое скопление народа вредят здоровью, психике. </a:t>
          </a:r>
          <a:endParaRPr lang="ru-RU" dirty="0">
            <a:solidFill>
              <a:schemeClr val="tx1"/>
            </a:solidFill>
          </a:endParaRP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/>
        </a:p>
      </dgm:t>
    </dgm:pt>
    <dgm:pt modelId="{1DF3C6A4-4F99-47F2-B82E-FFBDB057FD62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  <a:ea typeface="+mn-lt"/>
              <a:cs typeface="+mn-lt"/>
            </a:rPr>
            <a:t>Люди стремятся покинуть города, отправиться для отдыха на природу, чтобы отдохнуть от городской суеты.</a:t>
          </a:r>
          <a:endParaRPr lang="ru-RU" dirty="0">
            <a:solidFill>
              <a:schemeClr val="tx1"/>
            </a:solidFill>
          </a:endParaRPr>
        </a:p>
      </dgm:t>
    </dgm:pt>
    <dgm:pt modelId="{079C157F-1081-4B98-84BD-B3BA3AD5ED94}" type="parTrans" cxnId="{8E550D1E-A7BE-4246-A082-EED61DE18245}">
      <dgm:prSet/>
      <dgm:spPr/>
      <dgm:t>
        <a:bodyPr/>
        <a:lstStyle/>
        <a:p>
          <a:endParaRPr lang="ru-RU"/>
        </a:p>
      </dgm:t>
    </dgm:pt>
    <dgm:pt modelId="{A269EB6A-3063-406C-8096-FD658AD1728C}" type="sibTrans" cxnId="{8E550D1E-A7BE-4246-A082-EED61DE18245}">
      <dgm:prSet/>
      <dgm:spPr/>
      <dgm:t>
        <a:bodyPr/>
        <a:lstStyle/>
        <a:p>
          <a:endParaRPr lang="ru-RU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Y="19210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8E550D1E-A7BE-4246-A082-EED61DE18245}" srcId="{40823609-9E1F-477F-970E-0797297793BB}" destId="{1DF3C6A4-4F99-47F2-B82E-FFBDB057FD62}" srcOrd="1" destOrd="0" parTransId="{079C157F-1081-4B98-84BD-B3BA3AD5ED94}" sibTransId="{A269EB6A-3063-406C-8096-FD658AD1728C}"/>
    <dgm:cxn modelId="{1F77AF5E-2E49-47D3-A7DA-1689E1C1621C}" type="presOf" srcId="{1DF3C6A4-4F99-47F2-B82E-FFBDB057FD62}" destId="{F974BE2A-CEEC-4ADA-B641-ABA1F5F10AA0}" srcOrd="0" destOrd="1" presId="urn:microsoft.com/office/officeart/2005/8/layout/vList5"/>
    <dgm:cxn modelId="{A0F223B3-8F6C-402A-8A44-D4773530D8C1}" type="presOf" srcId="{684F60A0-79DD-4DC4-8B93-F71DCB5F72ED}" destId="{F974BE2A-CEEC-4ADA-B641-ABA1F5F10AA0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C5C139C4-E897-407F-8FA1-007ABB93A987}" type="presOf" srcId="{40823609-9E1F-477F-970E-0797297793BB}" destId="{25CE82D9-9946-4501-ADAF-4D9AD60E2680}" srcOrd="0" destOrd="0" presId="urn:microsoft.com/office/officeart/2005/8/layout/vList5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18A908FD-A5C9-4581-8C33-136BED66AFD6}" type="presOf" srcId="{EDC6676D-03CD-492E-B9FA-5BC403847C2A}" destId="{698EA119-0AA3-4DA2-993B-2B610C8DC3B2}" srcOrd="0" destOrd="0" presId="urn:microsoft.com/office/officeart/2005/8/layout/vList5"/>
    <dgm:cxn modelId="{765FECEC-0524-4858-B5C1-E1B2028929D8}" type="presParOf" srcId="{698EA119-0AA3-4DA2-993B-2B610C8DC3B2}" destId="{385953E8-A4B7-4A5B-ABF1-AE499D5EDF7C}" srcOrd="0" destOrd="0" presId="urn:microsoft.com/office/officeart/2005/8/layout/vList5"/>
    <dgm:cxn modelId="{82D575BF-D64E-4F18-9664-AFFA7F98EC21}" type="presParOf" srcId="{385953E8-A4B7-4A5B-ABF1-AE499D5EDF7C}" destId="{25CE82D9-9946-4501-ADAF-4D9AD60E2680}" srcOrd="0" destOrd="0" presId="urn:microsoft.com/office/officeart/2005/8/layout/vList5"/>
    <dgm:cxn modelId="{2225FBF1-F5B3-4915-A6E0-4A3F4930356F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000" b="1" dirty="0"/>
            <a:t>РАМ</a:t>
          </a:r>
          <a:r>
            <a:rPr lang="ru-RU" sz="1000" b="1" baseline="0" dirty="0"/>
            <a:t> (РФ) 270,5 млн </a:t>
          </a:r>
          <a:endParaRPr lang="ru-RU" sz="1000" b="1" dirty="0"/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000" b="1" dirty="0"/>
            <a:t>ТАМ</a:t>
          </a:r>
          <a:r>
            <a:rPr lang="ru-RU" sz="1000" b="1" baseline="0" dirty="0"/>
            <a:t> (РФ)</a:t>
          </a:r>
        </a:p>
        <a:p>
          <a:r>
            <a:rPr lang="ru-RU" sz="1000" b="1" baseline="0" dirty="0"/>
            <a:t>225 млн </a:t>
          </a:r>
          <a:endParaRPr lang="ru-RU" sz="1000" b="1" dirty="0"/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  <a:r>
            <a:rPr lang="ru-RU" sz="1400" b="1" dirty="0"/>
            <a:t> (РФ)</a:t>
          </a:r>
        </a:p>
        <a:p>
          <a:r>
            <a:rPr lang="ru-RU" sz="1400" b="1" dirty="0"/>
            <a:t>110 млн руб.</a:t>
          </a:r>
          <a:endParaRPr lang="en-US" sz="1400" b="1" dirty="0"/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000" b="1" dirty="0"/>
            <a:t>SOM </a:t>
          </a:r>
          <a:r>
            <a:rPr lang="ru-RU" sz="1000" b="1" dirty="0"/>
            <a:t>РФ</a:t>
          </a:r>
        </a:p>
        <a:p>
          <a:r>
            <a:rPr lang="ru-RU" sz="1000" b="1" dirty="0"/>
            <a:t>16.4 млн. руб.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 custLinFactNeighborX="-1286" custLinFactNeighborY="-111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 custScaleX="118301" custScaleY="106762" custLinFactNeighborX="821" custLinFactNeighborY="-2379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 custLinFactNeighborX="-954" custLinFactNeighborY="2397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b="0" i="0" dirty="0"/>
            <a:t>База отдыха «Русь», «Раздолье», «Лесная сказка», а также спортивно-оздоровительный курорт «Нечкино», находящийся в 70 км от города Чайковский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b="0" i="0" dirty="0"/>
            <a:t>Во-первых, национальный парк пользуется большой популярностью среди жителей Чайковского и Удмуртии. 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219A4AA6-01E1-4938-AF89-D141FCC93688}">
      <dgm:prSet/>
      <dgm:spPr/>
      <dgm:t>
        <a:bodyPr/>
        <a:lstStyle/>
        <a:p>
          <a:endParaRPr lang="ru-RU" dirty="0"/>
        </a:p>
      </dgm:t>
    </dgm:pt>
    <dgm:pt modelId="{E628D8C8-9A92-4DDA-86B7-A399BF25CDDE}" type="parTrans" cxnId="{D757F4C0-9D3F-4915-96F1-B3B2F829B1BB}">
      <dgm:prSet/>
      <dgm:spPr/>
      <dgm:t>
        <a:bodyPr/>
        <a:lstStyle/>
        <a:p>
          <a:endParaRPr lang="ru-RU"/>
        </a:p>
      </dgm:t>
    </dgm:pt>
    <dgm:pt modelId="{474601A0-AC6C-49F4-A221-7E3B93224490}" type="sibTrans" cxnId="{D757F4C0-9D3F-4915-96F1-B3B2F829B1BB}">
      <dgm:prSet/>
      <dgm:spPr/>
      <dgm:t>
        <a:bodyPr/>
        <a:lstStyle/>
        <a:p>
          <a:endParaRPr lang="ru-RU"/>
        </a:p>
      </dgm:t>
    </dgm:pt>
    <dgm:pt modelId="{DCE2D290-510A-4EFC-87B4-0AD00ADEBCD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b="0" i="0" dirty="0"/>
            <a:t>Во-вторых, наше место не является труднодоступным как для клиентов, так и для поставщиков и рабочих. </a:t>
          </a:r>
          <a:endParaRPr lang="ru-RU" dirty="0"/>
        </a:p>
      </dgm:t>
    </dgm:pt>
    <dgm:pt modelId="{FB6455C0-A61E-4528-BA44-43BE0C69602D}" type="parTrans" cxnId="{3BC0D3D2-A816-48EC-A5C2-22E7265D3E10}">
      <dgm:prSet/>
      <dgm:spPr/>
    </dgm:pt>
    <dgm:pt modelId="{EA95902D-EAE1-40E9-8492-E4C6CE3F82F7}" type="sibTrans" cxnId="{3BC0D3D2-A816-48EC-A5C2-22E7265D3E10}">
      <dgm:prSet/>
      <dgm:spPr/>
    </dgm:pt>
    <dgm:pt modelId="{07D45742-EA73-40F6-9E24-463B43468A6D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b="0" i="0" dirty="0"/>
            <a:t>В-третьих, оно имеет живописные места: вокруг река Кама и лес.</a:t>
          </a:r>
          <a:endParaRPr lang="ru-RU" dirty="0"/>
        </a:p>
      </dgm:t>
    </dgm:pt>
    <dgm:pt modelId="{7D59995C-A44C-4431-96EF-4FECE6B81E5D}" type="parTrans" cxnId="{27B7B051-9784-4C89-911D-EA32D3882BA4}">
      <dgm:prSet/>
      <dgm:spPr/>
    </dgm:pt>
    <dgm:pt modelId="{FAF8ECF6-D2BA-4E28-BE23-E1250220281F}" type="sibTrans" cxnId="{27B7B051-9784-4C89-911D-EA32D3882BA4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2" custScaleX="99535" custScaleY="116185" custLinFactNeighborX="1391" custLinFactNeighborY="-1032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2" custScaleX="98215" custLinFactNeighborX="731" custLinFactNeighborY="-392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1" presStyleCnt="2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5DC4106-946E-4073-8E75-921D20366269}" type="presOf" srcId="{DCE2D290-510A-4EFC-87B4-0AD00ADEBCDE}" destId="{0C85A15E-56D2-44B3-8E52-7FFFB1AE2983}" srcOrd="0" destOrd="1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27B7B051-9784-4C89-911D-EA32D3882BA4}" srcId="{C1DCF8D2-41C8-416E-B988-A9BFE3AC37E6}" destId="{07D45742-EA73-40F6-9E24-463B43468A6D}" srcOrd="2" destOrd="0" parTransId="{7D59995C-A44C-4431-96EF-4FECE6B81E5D}" sibTransId="{FAF8ECF6-D2BA-4E28-BE23-E1250220281F}"/>
    <dgm:cxn modelId="{7D7A5FA2-D674-4026-82D8-FE3468CC2734}" srcId="{8E49249E-D487-4D9F-ACF1-780CF7A785B8}" destId="{C1DCF8D2-41C8-416E-B988-A9BFE3AC37E6}" srcOrd="1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D757F4C0-9D3F-4915-96F1-B3B2F829B1BB}" srcId="{C1DCF8D2-41C8-416E-B988-A9BFE3AC37E6}" destId="{219A4AA6-01E1-4938-AF89-D141FCC93688}" srcOrd="3" destOrd="0" parTransId="{E628D8C8-9A92-4DDA-86B7-A399BF25CDDE}" sibTransId="{474601A0-AC6C-49F4-A221-7E3B93224490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CAF7AC4-53F4-49E8-8F77-BC786B3B45F5}" type="presOf" srcId="{219A4AA6-01E1-4938-AF89-D141FCC93688}" destId="{0C85A15E-56D2-44B3-8E52-7FFFB1AE2983}" srcOrd="0" destOrd="3" presId="urn:microsoft.com/office/officeart/2005/8/layout/hList1"/>
    <dgm:cxn modelId="{3BC0D3D2-A816-48EC-A5C2-22E7265D3E10}" srcId="{C1DCF8D2-41C8-416E-B988-A9BFE3AC37E6}" destId="{DCE2D290-510A-4EFC-87B4-0AD00ADEBCDE}" srcOrd="1" destOrd="0" parTransId="{FB6455C0-A61E-4528-BA44-43BE0C69602D}" sibTransId="{EA95902D-EAE1-40E9-8492-E4C6CE3F82F7}"/>
    <dgm:cxn modelId="{37D1D7ED-1086-4DFE-A4B7-819BC4D92E16}" type="presOf" srcId="{07D45742-EA73-40F6-9E24-463B43468A6D}" destId="{0C85A15E-56D2-44B3-8E52-7FFFB1AE2983}" srcOrd="0" destOrd="2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D8658129-E005-4778-92D0-5A0C4A62DF0E}" type="presParOf" srcId="{CA0ACA70-C3D6-4950-A293-826CA31D4D77}" destId="{157F03D9-AB27-4BEC-A1E6-85F2952B306D}" srcOrd="2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F06E44-FCE5-4AA2-A1B3-1957CD2B3B87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F76A0A-3FC5-43A5-8653-9AF8CE040EC7}">
      <dgm:prSet phldrT="[Текст]"/>
      <dgm:spPr/>
      <dgm:t>
        <a:bodyPr/>
        <a:lstStyle/>
        <a:p>
          <a:r>
            <a:rPr lang="ru-RU" dirty="0"/>
            <a:t>Изучить портрет потребителя</a:t>
          </a:r>
        </a:p>
      </dgm:t>
    </dgm:pt>
    <dgm:pt modelId="{72A6E952-0A79-47E0-92FC-086B9C34819B}" type="parTrans" cxnId="{0DC9C77B-2DBF-4A6C-81C2-AC4F18F229AB}">
      <dgm:prSet/>
      <dgm:spPr/>
      <dgm:t>
        <a:bodyPr/>
        <a:lstStyle/>
        <a:p>
          <a:endParaRPr lang="ru-RU"/>
        </a:p>
      </dgm:t>
    </dgm:pt>
    <dgm:pt modelId="{83513BBF-76F2-49C5-91D3-C4E7CC6EE0DB}" type="sibTrans" cxnId="{0DC9C77B-2DBF-4A6C-81C2-AC4F18F229AB}">
      <dgm:prSet/>
      <dgm:spPr/>
      <dgm:t>
        <a:bodyPr/>
        <a:lstStyle/>
        <a:p>
          <a:endParaRPr lang="ru-RU"/>
        </a:p>
      </dgm:t>
    </dgm:pt>
    <dgm:pt modelId="{69E5B38C-0974-40D9-9EBD-DF35796A6920}">
      <dgm:prSet phldrT="[Текст]"/>
      <dgm:spPr/>
      <dgm:t>
        <a:bodyPr/>
        <a:lstStyle/>
        <a:p>
          <a:r>
            <a:rPr lang="ru-RU" dirty="0"/>
            <a:t>Подготовить дом для следующих клиентов</a:t>
          </a:r>
        </a:p>
      </dgm:t>
    </dgm:pt>
    <dgm:pt modelId="{24FCE9C4-C8C9-45AB-BDDA-841EEC13EB20}" type="parTrans" cxnId="{2978606D-FBC9-4243-9398-D99CDEF56307}">
      <dgm:prSet/>
      <dgm:spPr/>
      <dgm:t>
        <a:bodyPr/>
        <a:lstStyle/>
        <a:p>
          <a:endParaRPr lang="ru-RU"/>
        </a:p>
      </dgm:t>
    </dgm:pt>
    <dgm:pt modelId="{EF599EB7-26B0-4AC2-B63F-AB24EBCA49ED}" type="sibTrans" cxnId="{2978606D-FBC9-4243-9398-D99CDEF56307}">
      <dgm:prSet/>
      <dgm:spPr/>
      <dgm:t>
        <a:bodyPr/>
        <a:lstStyle/>
        <a:p>
          <a:endParaRPr lang="ru-RU"/>
        </a:p>
      </dgm:t>
    </dgm:pt>
    <dgm:pt modelId="{3185465D-3A24-4758-97C0-93A556B63E01}">
      <dgm:prSet/>
      <dgm:spPr/>
      <dgm:t>
        <a:bodyPr/>
        <a:lstStyle/>
        <a:p>
          <a:r>
            <a:rPr lang="ru-RU"/>
            <a:t>Ожидать завершение оплаченного периода</a:t>
          </a:r>
          <a:endParaRPr lang="ru-RU" dirty="0"/>
        </a:p>
      </dgm:t>
    </dgm:pt>
    <dgm:pt modelId="{3EBA4813-4D2C-4525-BC48-9A10CFEAEB5F}" type="parTrans" cxnId="{5021FED8-7F36-4020-AAC5-CA34BE51D624}">
      <dgm:prSet/>
      <dgm:spPr/>
      <dgm:t>
        <a:bodyPr/>
        <a:lstStyle/>
        <a:p>
          <a:endParaRPr lang="ru-RU"/>
        </a:p>
      </dgm:t>
    </dgm:pt>
    <dgm:pt modelId="{A0DF0CCC-95B2-48B5-B83E-0BC1903A6FC3}" type="sibTrans" cxnId="{5021FED8-7F36-4020-AAC5-CA34BE51D624}">
      <dgm:prSet/>
      <dgm:spPr/>
      <dgm:t>
        <a:bodyPr/>
        <a:lstStyle/>
        <a:p>
          <a:endParaRPr lang="ru-RU"/>
        </a:p>
      </dgm:t>
    </dgm:pt>
    <dgm:pt modelId="{11BE5EBD-42DC-4A61-B9F5-1B01859D20C5}">
      <dgm:prSet/>
      <dgm:spPr/>
      <dgm:t>
        <a:bodyPr/>
        <a:lstStyle/>
        <a:p>
          <a:r>
            <a:rPr lang="ru-RU"/>
            <a:t>Получить оплату(залог), заселить клиента</a:t>
          </a:r>
          <a:endParaRPr lang="ru-RU" dirty="0"/>
        </a:p>
      </dgm:t>
    </dgm:pt>
    <dgm:pt modelId="{8C06A7B3-F5F1-479B-BC19-4910ADF24BAA}" type="parTrans" cxnId="{D8162280-01E6-4407-A710-9588258A67FD}">
      <dgm:prSet/>
      <dgm:spPr/>
      <dgm:t>
        <a:bodyPr/>
        <a:lstStyle/>
        <a:p>
          <a:endParaRPr lang="ru-RU"/>
        </a:p>
      </dgm:t>
    </dgm:pt>
    <dgm:pt modelId="{BC42D382-0699-4932-A503-B08FA8A058C5}" type="sibTrans" cxnId="{D8162280-01E6-4407-A710-9588258A67FD}">
      <dgm:prSet/>
      <dgm:spPr/>
      <dgm:t>
        <a:bodyPr/>
        <a:lstStyle/>
        <a:p>
          <a:endParaRPr lang="ru-RU"/>
        </a:p>
      </dgm:t>
    </dgm:pt>
    <dgm:pt modelId="{F670D28C-F229-43AC-8A2D-AE11BA138FE0}">
      <dgm:prSet/>
      <dgm:spPr/>
      <dgm:t>
        <a:bodyPr/>
        <a:lstStyle/>
        <a:p>
          <a:r>
            <a:rPr lang="ru-RU"/>
            <a:t>Подобрать наиболее подходящую для конкретного клиента услугу</a:t>
          </a:r>
          <a:endParaRPr lang="ru-RU" dirty="0"/>
        </a:p>
      </dgm:t>
    </dgm:pt>
    <dgm:pt modelId="{D56C2B0E-07BB-49B9-A6AF-D802DF651C25}" type="parTrans" cxnId="{2407DEF2-F4A1-4EDB-9567-D488B44E2A46}">
      <dgm:prSet/>
      <dgm:spPr/>
      <dgm:t>
        <a:bodyPr/>
        <a:lstStyle/>
        <a:p>
          <a:endParaRPr lang="ru-RU"/>
        </a:p>
      </dgm:t>
    </dgm:pt>
    <dgm:pt modelId="{67B1FC9B-4FF4-4D78-8386-07D5784D4C26}" type="sibTrans" cxnId="{2407DEF2-F4A1-4EDB-9567-D488B44E2A46}">
      <dgm:prSet/>
      <dgm:spPr/>
      <dgm:t>
        <a:bodyPr/>
        <a:lstStyle/>
        <a:p>
          <a:endParaRPr lang="ru-RU"/>
        </a:p>
      </dgm:t>
    </dgm:pt>
    <dgm:pt modelId="{184E0903-91E2-424C-97CD-0FAEF1B25669}">
      <dgm:prSet/>
      <dgm:spPr/>
      <dgm:t>
        <a:bodyPr/>
        <a:lstStyle/>
        <a:p>
          <a:r>
            <a:rPr lang="ru-RU"/>
            <a:t>Привлечь клиентов</a:t>
          </a:r>
          <a:endParaRPr lang="ru-RU" dirty="0"/>
        </a:p>
      </dgm:t>
    </dgm:pt>
    <dgm:pt modelId="{F7D71B8E-1C1A-42C3-839C-E8BC855DA5F9}" type="parTrans" cxnId="{4CC6D8A2-F017-47D1-A56C-3F5E12CB96CF}">
      <dgm:prSet/>
      <dgm:spPr/>
      <dgm:t>
        <a:bodyPr/>
        <a:lstStyle/>
        <a:p>
          <a:endParaRPr lang="ru-RU"/>
        </a:p>
      </dgm:t>
    </dgm:pt>
    <dgm:pt modelId="{E68DFFC2-5EDE-4F5A-B77A-87ED0F7673C5}" type="sibTrans" cxnId="{4CC6D8A2-F017-47D1-A56C-3F5E12CB96CF}">
      <dgm:prSet/>
      <dgm:spPr/>
      <dgm:t>
        <a:bodyPr/>
        <a:lstStyle/>
        <a:p>
          <a:endParaRPr lang="ru-RU"/>
        </a:p>
      </dgm:t>
    </dgm:pt>
    <dgm:pt modelId="{290B837B-C338-4711-A151-CD90DF0A97EE}" type="pres">
      <dgm:prSet presAssocID="{D2F06E44-FCE5-4AA2-A1B3-1957CD2B3B87}" presName="cycle" presStyleCnt="0">
        <dgm:presLayoutVars>
          <dgm:dir/>
          <dgm:resizeHandles val="exact"/>
        </dgm:presLayoutVars>
      </dgm:prSet>
      <dgm:spPr/>
    </dgm:pt>
    <dgm:pt modelId="{7AE8F0A8-CFFC-4234-8244-75D880AEF61C}" type="pres">
      <dgm:prSet presAssocID="{AAF76A0A-3FC5-43A5-8653-9AF8CE040EC7}" presName="node" presStyleLbl="node1" presStyleIdx="0" presStyleCnt="6" custRadScaleRad="96781" custRadScaleInc="-13924">
        <dgm:presLayoutVars>
          <dgm:bulletEnabled val="1"/>
        </dgm:presLayoutVars>
      </dgm:prSet>
      <dgm:spPr/>
    </dgm:pt>
    <dgm:pt modelId="{9E57861C-C30E-422E-ABF9-A273E233DBD8}" type="pres">
      <dgm:prSet presAssocID="{AAF76A0A-3FC5-43A5-8653-9AF8CE040EC7}" presName="spNode" presStyleCnt="0"/>
      <dgm:spPr/>
    </dgm:pt>
    <dgm:pt modelId="{EA1E18AE-2D65-423A-979D-F1C2F525C5BF}" type="pres">
      <dgm:prSet presAssocID="{83513BBF-76F2-49C5-91D3-C4E7CC6EE0DB}" presName="sibTrans" presStyleLbl="sibTrans1D1" presStyleIdx="0" presStyleCnt="6"/>
      <dgm:spPr/>
    </dgm:pt>
    <dgm:pt modelId="{6D1FA159-230C-40C6-B9B3-BC654E7BF277}" type="pres">
      <dgm:prSet presAssocID="{184E0903-91E2-424C-97CD-0FAEF1B25669}" presName="node" presStyleLbl="node1" presStyleIdx="1" presStyleCnt="6">
        <dgm:presLayoutVars>
          <dgm:bulletEnabled val="1"/>
        </dgm:presLayoutVars>
      </dgm:prSet>
      <dgm:spPr/>
    </dgm:pt>
    <dgm:pt modelId="{B107260E-414D-4A30-B794-4CE0A4E65094}" type="pres">
      <dgm:prSet presAssocID="{184E0903-91E2-424C-97CD-0FAEF1B25669}" presName="spNode" presStyleCnt="0"/>
      <dgm:spPr/>
    </dgm:pt>
    <dgm:pt modelId="{D43536A1-4DE1-47C7-9E81-D785B6BE44DC}" type="pres">
      <dgm:prSet presAssocID="{E68DFFC2-5EDE-4F5A-B77A-87ED0F7673C5}" presName="sibTrans" presStyleLbl="sibTrans1D1" presStyleIdx="1" presStyleCnt="6"/>
      <dgm:spPr/>
    </dgm:pt>
    <dgm:pt modelId="{9B80BDAB-E3EA-412B-9A04-2B34F1BF7F0F}" type="pres">
      <dgm:prSet presAssocID="{F670D28C-F229-43AC-8A2D-AE11BA138FE0}" presName="node" presStyleLbl="node1" presStyleIdx="2" presStyleCnt="6">
        <dgm:presLayoutVars>
          <dgm:bulletEnabled val="1"/>
        </dgm:presLayoutVars>
      </dgm:prSet>
      <dgm:spPr/>
    </dgm:pt>
    <dgm:pt modelId="{13CC6072-9E43-4F3F-8FD7-A237F1012900}" type="pres">
      <dgm:prSet presAssocID="{F670D28C-F229-43AC-8A2D-AE11BA138FE0}" presName="spNode" presStyleCnt="0"/>
      <dgm:spPr/>
    </dgm:pt>
    <dgm:pt modelId="{CD39FC03-2FF3-479B-8EC1-611D834769F9}" type="pres">
      <dgm:prSet presAssocID="{67B1FC9B-4FF4-4D78-8386-07D5784D4C26}" presName="sibTrans" presStyleLbl="sibTrans1D1" presStyleIdx="2" presStyleCnt="6"/>
      <dgm:spPr/>
    </dgm:pt>
    <dgm:pt modelId="{8B8DC170-D8EE-419F-9C86-1C4DEE9CE6A4}" type="pres">
      <dgm:prSet presAssocID="{11BE5EBD-42DC-4A61-B9F5-1B01859D20C5}" presName="node" presStyleLbl="node1" presStyleIdx="3" presStyleCnt="6" custRadScaleRad="100178" custRadScaleInc="8114">
        <dgm:presLayoutVars>
          <dgm:bulletEnabled val="1"/>
        </dgm:presLayoutVars>
      </dgm:prSet>
      <dgm:spPr/>
    </dgm:pt>
    <dgm:pt modelId="{0833E1D5-16B8-406D-B26F-F35A62F5FFF8}" type="pres">
      <dgm:prSet presAssocID="{11BE5EBD-42DC-4A61-B9F5-1B01859D20C5}" presName="spNode" presStyleCnt="0"/>
      <dgm:spPr/>
    </dgm:pt>
    <dgm:pt modelId="{268E1BF7-2632-40D8-9493-A4D389581AD2}" type="pres">
      <dgm:prSet presAssocID="{BC42D382-0699-4932-A503-B08FA8A058C5}" presName="sibTrans" presStyleLbl="sibTrans1D1" presStyleIdx="3" presStyleCnt="6"/>
      <dgm:spPr/>
    </dgm:pt>
    <dgm:pt modelId="{2ED4DECE-4180-425B-A20E-A17669A246C8}" type="pres">
      <dgm:prSet presAssocID="{3185465D-3A24-4758-97C0-93A556B63E01}" presName="node" presStyleLbl="node1" presStyleIdx="4" presStyleCnt="6" custRadScaleRad="107598" custRadScaleInc="1429">
        <dgm:presLayoutVars>
          <dgm:bulletEnabled val="1"/>
        </dgm:presLayoutVars>
      </dgm:prSet>
      <dgm:spPr/>
    </dgm:pt>
    <dgm:pt modelId="{3564C883-70D7-49D4-BEB1-787CA04ECFAB}" type="pres">
      <dgm:prSet presAssocID="{3185465D-3A24-4758-97C0-93A556B63E01}" presName="spNode" presStyleCnt="0"/>
      <dgm:spPr/>
    </dgm:pt>
    <dgm:pt modelId="{AAD08621-E71A-484A-8C75-C988D95665C0}" type="pres">
      <dgm:prSet presAssocID="{A0DF0CCC-95B2-48B5-B83E-0BC1903A6FC3}" presName="sibTrans" presStyleLbl="sibTrans1D1" presStyleIdx="4" presStyleCnt="6"/>
      <dgm:spPr/>
    </dgm:pt>
    <dgm:pt modelId="{8251C5D2-7E1F-4E4F-B732-C340113E741A}" type="pres">
      <dgm:prSet presAssocID="{69E5B38C-0974-40D9-9EBD-DF35796A6920}" presName="node" presStyleLbl="node1" presStyleIdx="5" presStyleCnt="6" custRadScaleRad="114236" custRadScaleInc="-20675">
        <dgm:presLayoutVars>
          <dgm:bulletEnabled val="1"/>
        </dgm:presLayoutVars>
      </dgm:prSet>
      <dgm:spPr/>
    </dgm:pt>
    <dgm:pt modelId="{5EE85D1A-2126-42C7-B2B7-CD563B3B17C0}" type="pres">
      <dgm:prSet presAssocID="{69E5B38C-0974-40D9-9EBD-DF35796A6920}" presName="spNode" presStyleCnt="0"/>
      <dgm:spPr/>
    </dgm:pt>
    <dgm:pt modelId="{13183591-8517-4303-AA4C-7A166E46C323}" type="pres">
      <dgm:prSet presAssocID="{EF599EB7-26B0-4AC2-B63F-AB24EBCA49ED}" presName="sibTrans" presStyleLbl="sibTrans1D1" presStyleIdx="5" presStyleCnt="6"/>
      <dgm:spPr/>
    </dgm:pt>
  </dgm:ptLst>
  <dgm:cxnLst>
    <dgm:cxn modelId="{C122B609-D007-45BC-A675-E266F4AE5E79}" type="presOf" srcId="{11BE5EBD-42DC-4A61-B9F5-1B01859D20C5}" destId="{8B8DC170-D8EE-419F-9C86-1C4DEE9CE6A4}" srcOrd="0" destOrd="0" presId="urn:microsoft.com/office/officeart/2005/8/layout/cycle5"/>
    <dgm:cxn modelId="{A4D83135-ECA4-4D69-990B-188F7E0FF6B7}" type="presOf" srcId="{69E5B38C-0974-40D9-9EBD-DF35796A6920}" destId="{8251C5D2-7E1F-4E4F-B732-C340113E741A}" srcOrd="0" destOrd="0" presId="urn:microsoft.com/office/officeart/2005/8/layout/cycle5"/>
    <dgm:cxn modelId="{2978606D-FBC9-4243-9398-D99CDEF56307}" srcId="{D2F06E44-FCE5-4AA2-A1B3-1957CD2B3B87}" destId="{69E5B38C-0974-40D9-9EBD-DF35796A6920}" srcOrd="5" destOrd="0" parTransId="{24FCE9C4-C8C9-45AB-BDDA-841EEC13EB20}" sibTransId="{EF599EB7-26B0-4AC2-B63F-AB24EBCA49ED}"/>
    <dgm:cxn modelId="{A3574F4F-61BF-4BDF-B2A0-E64F6101BE6F}" type="presOf" srcId="{83513BBF-76F2-49C5-91D3-C4E7CC6EE0DB}" destId="{EA1E18AE-2D65-423A-979D-F1C2F525C5BF}" srcOrd="0" destOrd="0" presId="urn:microsoft.com/office/officeart/2005/8/layout/cycle5"/>
    <dgm:cxn modelId="{EA0B8E58-3AE2-43E3-9E47-EE76B2DD7182}" type="presOf" srcId="{A0DF0CCC-95B2-48B5-B83E-0BC1903A6FC3}" destId="{AAD08621-E71A-484A-8C75-C988D95665C0}" srcOrd="0" destOrd="0" presId="urn:microsoft.com/office/officeart/2005/8/layout/cycle5"/>
    <dgm:cxn modelId="{89170D5A-4302-4CFC-A210-3E83BBCC8221}" type="presOf" srcId="{E68DFFC2-5EDE-4F5A-B77A-87ED0F7673C5}" destId="{D43536A1-4DE1-47C7-9E81-D785B6BE44DC}" srcOrd="0" destOrd="0" presId="urn:microsoft.com/office/officeart/2005/8/layout/cycle5"/>
    <dgm:cxn modelId="{937CFE7A-705A-42B9-B4BF-2D55A4795F77}" type="presOf" srcId="{3185465D-3A24-4758-97C0-93A556B63E01}" destId="{2ED4DECE-4180-425B-A20E-A17669A246C8}" srcOrd="0" destOrd="0" presId="urn:microsoft.com/office/officeart/2005/8/layout/cycle5"/>
    <dgm:cxn modelId="{0DC9C77B-2DBF-4A6C-81C2-AC4F18F229AB}" srcId="{D2F06E44-FCE5-4AA2-A1B3-1957CD2B3B87}" destId="{AAF76A0A-3FC5-43A5-8653-9AF8CE040EC7}" srcOrd="0" destOrd="0" parTransId="{72A6E952-0A79-47E0-92FC-086B9C34819B}" sibTransId="{83513BBF-76F2-49C5-91D3-C4E7CC6EE0DB}"/>
    <dgm:cxn modelId="{D8162280-01E6-4407-A710-9588258A67FD}" srcId="{D2F06E44-FCE5-4AA2-A1B3-1957CD2B3B87}" destId="{11BE5EBD-42DC-4A61-B9F5-1B01859D20C5}" srcOrd="3" destOrd="0" parTransId="{8C06A7B3-F5F1-479B-BC19-4910ADF24BAA}" sibTransId="{BC42D382-0699-4932-A503-B08FA8A058C5}"/>
    <dgm:cxn modelId="{DE4F559D-E748-4E0F-BD00-85C705951B42}" type="presOf" srcId="{184E0903-91E2-424C-97CD-0FAEF1B25669}" destId="{6D1FA159-230C-40C6-B9B3-BC654E7BF277}" srcOrd="0" destOrd="0" presId="urn:microsoft.com/office/officeart/2005/8/layout/cycle5"/>
    <dgm:cxn modelId="{4CC6D8A2-F017-47D1-A56C-3F5E12CB96CF}" srcId="{D2F06E44-FCE5-4AA2-A1B3-1957CD2B3B87}" destId="{184E0903-91E2-424C-97CD-0FAEF1B25669}" srcOrd="1" destOrd="0" parTransId="{F7D71B8E-1C1A-42C3-839C-E8BC855DA5F9}" sibTransId="{E68DFFC2-5EDE-4F5A-B77A-87ED0F7673C5}"/>
    <dgm:cxn modelId="{F5109BC3-FB3D-490A-BECD-2E929F333C2F}" type="presOf" srcId="{D2F06E44-FCE5-4AA2-A1B3-1957CD2B3B87}" destId="{290B837B-C338-4711-A151-CD90DF0A97EE}" srcOrd="0" destOrd="0" presId="urn:microsoft.com/office/officeart/2005/8/layout/cycle5"/>
    <dgm:cxn modelId="{5021FED8-7F36-4020-AAC5-CA34BE51D624}" srcId="{D2F06E44-FCE5-4AA2-A1B3-1957CD2B3B87}" destId="{3185465D-3A24-4758-97C0-93A556B63E01}" srcOrd="4" destOrd="0" parTransId="{3EBA4813-4D2C-4525-BC48-9A10CFEAEB5F}" sibTransId="{A0DF0CCC-95B2-48B5-B83E-0BC1903A6FC3}"/>
    <dgm:cxn modelId="{DC4207E5-DD9D-4632-9E64-E6E45E455401}" type="presOf" srcId="{67B1FC9B-4FF4-4D78-8386-07D5784D4C26}" destId="{CD39FC03-2FF3-479B-8EC1-611D834769F9}" srcOrd="0" destOrd="0" presId="urn:microsoft.com/office/officeart/2005/8/layout/cycle5"/>
    <dgm:cxn modelId="{74DB9FE7-829F-4F1D-97AF-2089C16BEE7D}" type="presOf" srcId="{AAF76A0A-3FC5-43A5-8653-9AF8CE040EC7}" destId="{7AE8F0A8-CFFC-4234-8244-75D880AEF61C}" srcOrd="0" destOrd="0" presId="urn:microsoft.com/office/officeart/2005/8/layout/cycle5"/>
    <dgm:cxn modelId="{4A6DD0EA-F15D-40FC-8CEA-1F7EA6461E3C}" type="presOf" srcId="{F670D28C-F229-43AC-8A2D-AE11BA138FE0}" destId="{9B80BDAB-E3EA-412B-9A04-2B34F1BF7F0F}" srcOrd="0" destOrd="0" presId="urn:microsoft.com/office/officeart/2005/8/layout/cycle5"/>
    <dgm:cxn modelId="{2407DEF2-F4A1-4EDB-9567-D488B44E2A46}" srcId="{D2F06E44-FCE5-4AA2-A1B3-1957CD2B3B87}" destId="{F670D28C-F229-43AC-8A2D-AE11BA138FE0}" srcOrd="2" destOrd="0" parTransId="{D56C2B0E-07BB-49B9-A6AF-D802DF651C25}" sibTransId="{67B1FC9B-4FF4-4D78-8386-07D5784D4C26}"/>
    <dgm:cxn modelId="{42C560F4-FE6A-4BDD-8469-7EB75FE579ED}" type="presOf" srcId="{BC42D382-0699-4932-A503-B08FA8A058C5}" destId="{268E1BF7-2632-40D8-9493-A4D389581AD2}" srcOrd="0" destOrd="0" presId="urn:microsoft.com/office/officeart/2005/8/layout/cycle5"/>
    <dgm:cxn modelId="{F3FE1FF9-A1B3-4C27-BD2C-AF357B919A85}" type="presOf" srcId="{EF599EB7-26B0-4AC2-B63F-AB24EBCA49ED}" destId="{13183591-8517-4303-AA4C-7A166E46C323}" srcOrd="0" destOrd="0" presId="urn:microsoft.com/office/officeart/2005/8/layout/cycle5"/>
    <dgm:cxn modelId="{0AE921C9-D1E6-44B3-9AC2-8C9F89E989DB}" type="presParOf" srcId="{290B837B-C338-4711-A151-CD90DF0A97EE}" destId="{7AE8F0A8-CFFC-4234-8244-75D880AEF61C}" srcOrd="0" destOrd="0" presId="urn:microsoft.com/office/officeart/2005/8/layout/cycle5"/>
    <dgm:cxn modelId="{6A2605B8-5649-4E28-AD43-47660FA51684}" type="presParOf" srcId="{290B837B-C338-4711-A151-CD90DF0A97EE}" destId="{9E57861C-C30E-422E-ABF9-A273E233DBD8}" srcOrd="1" destOrd="0" presId="urn:microsoft.com/office/officeart/2005/8/layout/cycle5"/>
    <dgm:cxn modelId="{49E7B4EB-6500-4B9F-BE60-9D8F015FF69A}" type="presParOf" srcId="{290B837B-C338-4711-A151-CD90DF0A97EE}" destId="{EA1E18AE-2D65-423A-979D-F1C2F525C5BF}" srcOrd="2" destOrd="0" presId="urn:microsoft.com/office/officeart/2005/8/layout/cycle5"/>
    <dgm:cxn modelId="{D849ABC9-82C9-45EA-996E-5A09C7A1A38B}" type="presParOf" srcId="{290B837B-C338-4711-A151-CD90DF0A97EE}" destId="{6D1FA159-230C-40C6-B9B3-BC654E7BF277}" srcOrd="3" destOrd="0" presId="urn:microsoft.com/office/officeart/2005/8/layout/cycle5"/>
    <dgm:cxn modelId="{AE217FDA-BD8C-4F1C-832C-BF4AEEDEFCFC}" type="presParOf" srcId="{290B837B-C338-4711-A151-CD90DF0A97EE}" destId="{B107260E-414D-4A30-B794-4CE0A4E65094}" srcOrd="4" destOrd="0" presId="urn:microsoft.com/office/officeart/2005/8/layout/cycle5"/>
    <dgm:cxn modelId="{1963E45D-7BD3-42BD-8A7B-898A98B3414D}" type="presParOf" srcId="{290B837B-C338-4711-A151-CD90DF0A97EE}" destId="{D43536A1-4DE1-47C7-9E81-D785B6BE44DC}" srcOrd="5" destOrd="0" presId="urn:microsoft.com/office/officeart/2005/8/layout/cycle5"/>
    <dgm:cxn modelId="{4F10407F-09FF-430D-8835-20788E4DE33E}" type="presParOf" srcId="{290B837B-C338-4711-A151-CD90DF0A97EE}" destId="{9B80BDAB-E3EA-412B-9A04-2B34F1BF7F0F}" srcOrd="6" destOrd="0" presId="urn:microsoft.com/office/officeart/2005/8/layout/cycle5"/>
    <dgm:cxn modelId="{C6FEF8CB-F0E4-47D0-80C1-C384326255BA}" type="presParOf" srcId="{290B837B-C338-4711-A151-CD90DF0A97EE}" destId="{13CC6072-9E43-4F3F-8FD7-A237F1012900}" srcOrd="7" destOrd="0" presId="urn:microsoft.com/office/officeart/2005/8/layout/cycle5"/>
    <dgm:cxn modelId="{43A7BA00-866F-47BB-9C04-E4FF5FCB5093}" type="presParOf" srcId="{290B837B-C338-4711-A151-CD90DF0A97EE}" destId="{CD39FC03-2FF3-479B-8EC1-611D834769F9}" srcOrd="8" destOrd="0" presId="urn:microsoft.com/office/officeart/2005/8/layout/cycle5"/>
    <dgm:cxn modelId="{DA990286-41CF-410D-97AA-BDA327F4F89A}" type="presParOf" srcId="{290B837B-C338-4711-A151-CD90DF0A97EE}" destId="{8B8DC170-D8EE-419F-9C86-1C4DEE9CE6A4}" srcOrd="9" destOrd="0" presId="urn:microsoft.com/office/officeart/2005/8/layout/cycle5"/>
    <dgm:cxn modelId="{96E2AC65-8382-427E-92EC-A89E9B5CD514}" type="presParOf" srcId="{290B837B-C338-4711-A151-CD90DF0A97EE}" destId="{0833E1D5-16B8-406D-B26F-F35A62F5FFF8}" srcOrd="10" destOrd="0" presId="urn:microsoft.com/office/officeart/2005/8/layout/cycle5"/>
    <dgm:cxn modelId="{DC4A81BA-6028-421F-80CD-A525AE5E87DB}" type="presParOf" srcId="{290B837B-C338-4711-A151-CD90DF0A97EE}" destId="{268E1BF7-2632-40D8-9493-A4D389581AD2}" srcOrd="11" destOrd="0" presId="urn:microsoft.com/office/officeart/2005/8/layout/cycle5"/>
    <dgm:cxn modelId="{6AF9B500-47B3-4229-8810-8BC557863FEA}" type="presParOf" srcId="{290B837B-C338-4711-A151-CD90DF0A97EE}" destId="{2ED4DECE-4180-425B-A20E-A17669A246C8}" srcOrd="12" destOrd="0" presId="urn:microsoft.com/office/officeart/2005/8/layout/cycle5"/>
    <dgm:cxn modelId="{C518FEA2-BF89-420B-A081-172B60671181}" type="presParOf" srcId="{290B837B-C338-4711-A151-CD90DF0A97EE}" destId="{3564C883-70D7-49D4-BEB1-787CA04ECFAB}" srcOrd="13" destOrd="0" presId="urn:microsoft.com/office/officeart/2005/8/layout/cycle5"/>
    <dgm:cxn modelId="{845E5EA2-0951-4017-AB8D-92F12B38EBAA}" type="presParOf" srcId="{290B837B-C338-4711-A151-CD90DF0A97EE}" destId="{AAD08621-E71A-484A-8C75-C988D95665C0}" srcOrd="14" destOrd="0" presId="urn:microsoft.com/office/officeart/2005/8/layout/cycle5"/>
    <dgm:cxn modelId="{9EBAEAFB-EA53-4676-8FD8-BB3281D1792D}" type="presParOf" srcId="{290B837B-C338-4711-A151-CD90DF0A97EE}" destId="{8251C5D2-7E1F-4E4F-B732-C340113E741A}" srcOrd="15" destOrd="0" presId="urn:microsoft.com/office/officeart/2005/8/layout/cycle5"/>
    <dgm:cxn modelId="{28FE9AC3-C7CA-4982-A2ED-93610D88CFC7}" type="presParOf" srcId="{290B837B-C338-4711-A151-CD90DF0A97EE}" destId="{5EE85D1A-2126-42C7-B2B7-CD563B3B17C0}" srcOrd="16" destOrd="0" presId="urn:microsoft.com/office/officeart/2005/8/layout/cycle5"/>
    <dgm:cxn modelId="{E9FCDF74-3D5F-4FC8-B7C9-4823767C7FA0}" type="presParOf" srcId="{290B837B-C338-4711-A151-CD90DF0A97EE}" destId="{13183591-8517-4303-AA4C-7A166E46C323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217080" y="-1935348"/>
          <a:ext cx="1333695" cy="553781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chemeClr val="tx1"/>
              </a:solidFill>
              <a:ea typeface="+mn-lt"/>
              <a:cs typeface="+mn-lt"/>
            </a:rPr>
            <a:t>Высокий уровень шума, автомобильные выхлопы и большое скопление народа вредят здоровью, психике. </a:t>
          </a:r>
          <a:endParaRPr lang="ru-RU" sz="1500" kern="1200" dirty="0">
            <a:solidFill>
              <a:schemeClr val="tx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chemeClr val="tx1"/>
              </a:solidFill>
              <a:ea typeface="+mn-lt"/>
              <a:cs typeface="+mn-lt"/>
            </a:rPr>
            <a:t>Люди стремятся покинуть города, отправиться для отдыха на природу, чтобы отдохнуть от городской суеты.</a:t>
          </a:r>
          <a:endParaRPr lang="ru-RU" sz="1500" kern="1200" dirty="0">
            <a:solidFill>
              <a:schemeClr val="tx1"/>
            </a:solidFill>
          </a:endParaRPr>
        </a:p>
      </dsp:txBody>
      <dsp:txXfrm rot="-5400000">
        <a:off x="3115020" y="231818"/>
        <a:ext cx="5472709" cy="1203483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115020" cy="16671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Люди</a:t>
          </a:r>
        </a:p>
      </dsp:txBody>
      <dsp:txXfrm>
        <a:off x="81382" y="81382"/>
        <a:ext cx="2952256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31527" y="-44872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РАМ</a:t>
          </a:r>
          <a:r>
            <a:rPr lang="ru-RU" sz="1000" b="1" kern="1200" baseline="0" dirty="0"/>
            <a:t> (РФ) 270,5 млн </a:t>
          </a:r>
          <a:endParaRPr lang="ru-RU" sz="1000" b="1" kern="1200" dirty="0"/>
        </a:p>
      </dsp:txBody>
      <dsp:txXfrm>
        <a:off x="2025054" y="176327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39928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ТАМ</a:t>
          </a:r>
          <a:r>
            <a:rPr lang="ru-RU" sz="1000" b="1" kern="1200" baseline="0" dirty="0"/>
            <a:t> (РФ)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baseline="0" dirty="0"/>
            <a:t>225 млн </a:t>
          </a:r>
          <a:endParaRPr lang="ru-RU" sz="1000" b="1" kern="1200" dirty="0"/>
        </a:p>
      </dsp:txBody>
      <dsp:txXfrm>
        <a:off x="2081947" y="1052281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152122" y="1571836"/>
          <a:ext cx="3140186" cy="2833895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  <a:r>
            <a:rPr lang="ru-RU" sz="1400" b="1" kern="1200" dirty="0"/>
            <a:t> (РФ)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110 млн руб.</a:t>
          </a:r>
          <a:endParaRPr lang="en-US" sz="1400" b="1" kern="1200" dirty="0"/>
        </a:p>
      </dsp:txBody>
      <dsp:txXfrm>
        <a:off x="1990552" y="1784378"/>
        <a:ext cx="1463327" cy="637626"/>
      </dsp:txXfrm>
    </dsp:sp>
    <dsp:sp modelId="{C12AB981-CE2A-46AD-A1EC-BC438E315F66}">
      <dsp:nvSpPr>
        <dsp:cNvPr id="0" name=""/>
        <dsp:cNvSpPr/>
      </dsp:nvSpPr>
      <dsp:spPr>
        <a:xfrm>
          <a:off x="1798740" y="2651948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SOM </a:t>
          </a:r>
          <a:r>
            <a:rPr lang="ru-RU" sz="1000" b="1" kern="1200" dirty="0"/>
            <a:t>РФ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16.4 млн. руб.</a:t>
          </a:r>
        </a:p>
      </dsp:txBody>
      <dsp:txXfrm>
        <a:off x="2057892" y="3094349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62240" y="67345"/>
          <a:ext cx="4420656" cy="635764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Конкуренты Продукты/Услуги</a:t>
          </a:r>
        </a:p>
      </dsp:txBody>
      <dsp:txXfrm>
        <a:off x="62240" y="67345"/>
        <a:ext cx="4420656" cy="635764"/>
      </dsp:txXfrm>
    </dsp:sp>
    <dsp:sp modelId="{B206DAC4-D1DF-4053-8506-5DE426BC8BEF}">
      <dsp:nvSpPr>
        <dsp:cNvPr id="0" name=""/>
        <dsp:cNvSpPr/>
      </dsp:nvSpPr>
      <dsp:spPr>
        <a:xfrm>
          <a:off x="62240" y="651875"/>
          <a:ext cx="4362030" cy="3214051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b="0" i="0" kern="1200" dirty="0"/>
            <a:t>База отдыха «Русь», «Раздолье», «Лесная сказка», а также спортивно-оздоровительный курорт «Нечкино», находящийся в 70 км от города Чайковский</a:t>
          </a:r>
          <a:endParaRPr lang="ru-RU" sz="1900" kern="1200" dirty="0"/>
        </a:p>
      </dsp:txBody>
      <dsp:txXfrm>
        <a:off x="62240" y="651875"/>
        <a:ext cx="4362030" cy="3214051"/>
      </dsp:txXfrm>
    </dsp:sp>
    <dsp:sp modelId="{869E6585-1C72-4E82-914E-39E2C4E28665}">
      <dsp:nvSpPr>
        <dsp:cNvPr id="0" name=""/>
        <dsp:cNvSpPr/>
      </dsp:nvSpPr>
      <dsp:spPr>
        <a:xfrm>
          <a:off x="5043362" y="90602"/>
          <a:ext cx="4441308" cy="5472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Наши преимущества</a:t>
          </a:r>
        </a:p>
      </dsp:txBody>
      <dsp:txXfrm>
        <a:off x="5043362" y="90602"/>
        <a:ext cx="4441308" cy="547200"/>
      </dsp:txXfrm>
    </dsp:sp>
    <dsp:sp modelId="{0C85A15E-56D2-44B3-8E52-7FFFB1AE2983}">
      <dsp:nvSpPr>
        <dsp:cNvPr id="0" name=""/>
        <dsp:cNvSpPr/>
      </dsp:nvSpPr>
      <dsp:spPr>
        <a:xfrm>
          <a:off x="5042901" y="642333"/>
          <a:ext cx="4441308" cy="3214051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b="0" i="0" kern="1200" dirty="0"/>
            <a:t>Во-первых, национальный парк пользуется большой популярностью среди жителей Чайковского и Удмуртии. 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b="0" i="0" kern="1200" dirty="0"/>
            <a:t>Во-вторых, наше место не является труднодоступным как для клиентов, так и для поставщиков и рабочих. 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b="0" i="0" kern="1200" dirty="0"/>
            <a:t>В-третьих, оно имеет живописные места: вокруг река Кама и лес.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900" kern="1200" dirty="0"/>
        </a:p>
      </dsp:txBody>
      <dsp:txXfrm>
        <a:off x="5042901" y="642333"/>
        <a:ext cx="4441308" cy="32140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E8F0A8-CFFC-4234-8244-75D880AEF61C}">
      <dsp:nvSpPr>
        <dsp:cNvPr id="0" name=""/>
        <dsp:cNvSpPr/>
      </dsp:nvSpPr>
      <dsp:spPr>
        <a:xfrm>
          <a:off x="4000308" y="59637"/>
          <a:ext cx="1125923" cy="731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Изучить портрет потребителя</a:t>
          </a:r>
        </a:p>
      </dsp:txBody>
      <dsp:txXfrm>
        <a:off x="4036034" y="95363"/>
        <a:ext cx="1054471" cy="660398"/>
      </dsp:txXfrm>
    </dsp:sp>
    <dsp:sp modelId="{EA1E18AE-2D65-423A-979D-F1C2F525C5BF}">
      <dsp:nvSpPr>
        <dsp:cNvPr id="0" name=""/>
        <dsp:cNvSpPr/>
      </dsp:nvSpPr>
      <dsp:spPr>
        <a:xfrm>
          <a:off x="3009331" y="449155"/>
          <a:ext cx="3446278" cy="3446278"/>
        </a:xfrm>
        <a:custGeom>
          <a:avLst/>
          <a:gdLst/>
          <a:ahLst/>
          <a:cxnLst/>
          <a:rect l="0" t="0" r="0" b="0"/>
          <a:pathLst>
            <a:path>
              <a:moveTo>
                <a:pt x="2273711" y="90326"/>
              </a:moveTo>
              <a:arcTo wR="1723139" hR="1723139" stAng="17318024" swAng="99193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1FA159-230C-40C6-B9B3-BC654E7BF277}">
      <dsp:nvSpPr>
        <dsp:cNvPr id="0" name=""/>
        <dsp:cNvSpPr/>
      </dsp:nvSpPr>
      <dsp:spPr>
        <a:xfrm>
          <a:off x="5573613" y="863770"/>
          <a:ext cx="1125923" cy="731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/>
            <a:t>Привлечь клиентов</a:t>
          </a:r>
          <a:endParaRPr lang="ru-RU" sz="900" kern="1200" dirty="0"/>
        </a:p>
      </dsp:txBody>
      <dsp:txXfrm>
        <a:off x="5609339" y="899496"/>
        <a:ext cx="1054471" cy="660398"/>
      </dsp:txXfrm>
    </dsp:sp>
    <dsp:sp modelId="{D43536A1-4DE1-47C7-9E81-D785B6BE44DC}">
      <dsp:nvSpPr>
        <dsp:cNvPr id="0" name=""/>
        <dsp:cNvSpPr/>
      </dsp:nvSpPr>
      <dsp:spPr>
        <a:xfrm>
          <a:off x="2921154" y="368125"/>
          <a:ext cx="3446278" cy="3446278"/>
        </a:xfrm>
        <a:custGeom>
          <a:avLst/>
          <a:gdLst/>
          <a:ahLst/>
          <a:cxnLst/>
          <a:rect l="0" t="0" r="0" b="0"/>
          <a:pathLst>
            <a:path>
              <a:moveTo>
                <a:pt x="3419445" y="1420232"/>
              </a:moveTo>
              <a:arcTo wR="1723139" hR="1723139" stAng="20992529" swAng="121494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80BDAB-E3EA-412B-9A04-2B34F1BF7F0F}">
      <dsp:nvSpPr>
        <dsp:cNvPr id="0" name=""/>
        <dsp:cNvSpPr/>
      </dsp:nvSpPr>
      <dsp:spPr>
        <a:xfrm>
          <a:off x="5573613" y="2586909"/>
          <a:ext cx="1125923" cy="731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/>
            <a:t>Подобрать наиболее подходящую для конкретного клиента услугу</a:t>
          </a:r>
          <a:endParaRPr lang="ru-RU" sz="900" kern="1200" dirty="0"/>
        </a:p>
      </dsp:txBody>
      <dsp:txXfrm>
        <a:off x="5609339" y="2622635"/>
        <a:ext cx="1054471" cy="660398"/>
      </dsp:txXfrm>
    </dsp:sp>
    <dsp:sp modelId="{CD39FC03-2FF3-479B-8EC1-611D834769F9}">
      <dsp:nvSpPr>
        <dsp:cNvPr id="0" name=""/>
        <dsp:cNvSpPr/>
      </dsp:nvSpPr>
      <dsp:spPr>
        <a:xfrm>
          <a:off x="2916662" y="372567"/>
          <a:ext cx="3446278" cy="3446278"/>
        </a:xfrm>
        <a:custGeom>
          <a:avLst/>
          <a:gdLst/>
          <a:ahLst/>
          <a:cxnLst/>
          <a:rect l="0" t="0" r="0" b="0"/>
          <a:pathLst>
            <a:path>
              <a:moveTo>
                <a:pt x="2816413" y="3055039"/>
              </a:moveTo>
              <a:arcTo wR="1723139" hR="1723139" stAng="3037173" swAng="98782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8DC170-D8EE-419F-9C86-1C4DEE9CE6A4}">
      <dsp:nvSpPr>
        <dsp:cNvPr id="0" name=""/>
        <dsp:cNvSpPr/>
      </dsp:nvSpPr>
      <dsp:spPr>
        <a:xfrm>
          <a:off x="4032446" y="3450679"/>
          <a:ext cx="1125923" cy="731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/>
            <a:t>Получить оплату(залог), заселить клиента</a:t>
          </a:r>
          <a:endParaRPr lang="ru-RU" sz="900" kern="1200" dirty="0"/>
        </a:p>
      </dsp:txBody>
      <dsp:txXfrm>
        <a:off x="4068172" y="3486405"/>
        <a:ext cx="1054471" cy="660398"/>
      </dsp:txXfrm>
    </dsp:sp>
    <dsp:sp modelId="{268E1BF7-2632-40D8-9493-A4D389581AD2}">
      <dsp:nvSpPr>
        <dsp:cNvPr id="0" name=""/>
        <dsp:cNvSpPr/>
      </dsp:nvSpPr>
      <dsp:spPr>
        <a:xfrm>
          <a:off x="2639963" y="290958"/>
          <a:ext cx="3446278" cy="3446278"/>
        </a:xfrm>
        <a:custGeom>
          <a:avLst/>
          <a:gdLst/>
          <a:ahLst/>
          <a:cxnLst/>
          <a:rect l="0" t="0" r="0" b="0"/>
          <a:pathLst>
            <a:path>
              <a:moveTo>
                <a:pt x="1237886" y="3376541"/>
              </a:moveTo>
              <a:arcTo wR="1723139" hR="1723139" stAng="6381379" swAng="96722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D4DECE-4180-425B-A20E-A17669A246C8}">
      <dsp:nvSpPr>
        <dsp:cNvPr id="0" name=""/>
        <dsp:cNvSpPr/>
      </dsp:nvSpPr>
      <dsp:spPr>
        <a:xfrm>
          <a:off x="2471061" y="2644350"/>
          <a:ext cx="1125923" cy="731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/>
            <a:t>Ожидать завершение оплаченного периода</a:t>
          </a:r>
          <a:endParaRPr lang="ru-RU" sz="900" kern="1200" dirty="0"/>
        </a:p>
      </dsp:txBody>
      <dsp:txXfrm>
        <a:off x="2506787" y="2680076"/>
        <a:ext cx="1054471" cy="660398"/>
      </dsp:txXfrm>
    </dsp:sp>
    <dsp:sp modelId="{AAD08621-E71A-484A-8C75-C988D95665C0}">
      <dsp:nvSpPr>
        <dsp:cNvPr id="0" name=""/>
        <dsp:cNvSpPr/>
      </dsp:nvSpPr>
      <dsp:spPr>
        <a:xfrm>
          <a:off x="2710192" y="186560"/>
          <a:ext cx="3446278" cy="3446278"/>
        </a:xfrm>
        <a:custGeom>
          <a:avLst/>
          <a:gdLst/>
          <a:ahLst/>
          <a:cxnLst/>
          <a:rect l="0" t="0" r="0" b="0"/>
          <a:pathLst>
            <a:path>
              <a:moveTo>
                <a:pt x="86409" y="2261956"/>
              </a:moveTo>
              <a:arcTo wR="1723139" hR="1723139" stAng="9706696" swAng="129684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51C5D2-7E1F-4E4F-B732-C340113E741A}">
      <dsp:nvSpPr>
        <dsp:cNvPr id="0" name=""/>
        <dsp:cNvSpPr/>
      </dsp:nvSpPr>
      <dsp:spPr>
        <a:xfrm>
          <a:off x="2310076" y="866601"/>
          <a:ext cx="1125923" cy="731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Подготовить дом для следующих клиентов</a:t>
          </a:r>
        </a:p>
      </dsp:txBody>
      <dsp:txXfrm>
        <a:off x="2345802" y="902327"/>
        <a:ext cx="1054471" cy="660398"/>
      </dsp:txXfrm>
    </dsp:sp>
    <dsp:sp modelId="{13183591-8517-4303-AA4C-7A166E46C323}">
      <dsp:nvSpPr>
        <dsp:cNvPr id="0" name=""/>
        <dsp:cNvSpPr/>
      </dsp:nvSpPr>
      <dsp:spPr>
        <a:xfrm>
          <a:off x="2375256" y="550156"/>
          <a:ext cx="3446278" cy="3446278"/>
        </a:xfrm>
        <a:custGeom>
          <a:avLst/>
          <a:gdLst/>
          <a:ahLst/>
          <a:cxnLst/>
          <a:rect l="0" t="0" r="0" b="0"/>
          <a:pathLst>
            <a:path>
              <a:moveTo>
                <a:pt x="888841" y="215440"/>
              </a:moveTo>
              <a:arcTo wR="1723139" hR="1723139" stAng="14462502" swAng="116250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17T17:49:56.5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BC1DAB-D70F-4404-882C-33104C230E69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06158D-6EF4-4222-BE2C-6830486CA3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411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6158D-6EF4-4222-BE2C-6830486CA36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507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6158D-6EF4-4222-BE2C-6830486CA36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47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2664048" y="1414455"/>
            <a:ext cx="3998887" cy="13996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6000" b="0" strike="noStrike" spc="-1" dirty="0">
                <a:latin typeface="Algerian" panose="04020705040A02060702" pitchFamily="82" charset="0"/>
              </a:rPr>
              <a:t>ЭКО ДОМ</a:t>
            </a:r>
          </a:p>
          <a:p>
            <a:pPr>
              <a:lnSpc>
                <a:spcPct val="100000"/>
              </a:lnSpc>
            </a:pPr>
            <a:r>
              <a:rPr lang="en-US" sz="6000" b="0" strike="noStrike" spc="-1" dirty="0">
                <a:latin typeface="Algerian" panose="04020705040A02060702" pitchFamily="82" charset="0"/>
              </a:rPr>
              <a:t>ECO HOUSE</a:t>
            </a:r>
            <a:endParaRPr lang="ru-RU" sz="60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99F26BE2-1C74-7F1F-A7E5-14DE9C8F5472}"/>
                  </a:ext>
                </a:extLst>
              </p14:cNvPr>
              <p14:cNvContentPartPr/>
              <p14:nvPr/>
            </p14:nvContentPartPr>
            <p14:xfrm>
              <a:off x="11112942" y="1253963"/>
              <a:ext cx="360" cy="36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99F26BE2-1C74-7F1F-A7E5-14DE9C8F547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104302" y="1245323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1032" name="Picture 8">
            <a:extLst>
              <a:ext uri="{FF2B5EF4-FFF2-40B4-BE49-F238E27FC236}">
                <a16:creationId xmlns:a16="http://schemas.microsoft.com/office/drawing/2014/main" id="{AB1FD9B2-EE7A-0241-F7BD-7258936B6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868" y="2814121"/>
            <a:ext cx="280831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990492" y="1019675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4885175" cy="945092"/>
          </a:xfrm>
        </p:spPr>
        <p:txBody>
          <a:bodyPr/>
          <a:lstStyle/>
          <a:p>
            <a:r>
              <a:rPr sz="4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Команда</a:t>
            </a:r>
            <a:r>
              <a:rPr sz="4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4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проекта</a:t>
            </a:r>
            <a:endParaRPr sz="4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13931" y="3318305"/>
            <a:ext cx="3070734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Никонова Карина</a:t>
            </a:r>
          </a:p>
          <a:p>
            <a:pPr marL="342900" marR="0" lvl="0" indent="-342900"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i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заместитель руководителя</a:t>
            </a:r>
          </a:p>
          <a:p>
            <a:pPr marL="342900" marR="0" lvl="0" indent="-342900"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i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проекта, </a:t>
            </a:r>
            <a:r>
              <a:rPr lang="en-US" sz="1600" b="1" i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</a:t>
            </a:r>
            <a:r>
              <a:rPr lang="ru-RU" sz="1600" b="1" i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-менеджер</a:t>
            </a:r>
          </a:p>
          <a:p>
            <a:pPr marL="342900" marR="0" lvl="0" indent="-342900"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i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-понимание особенностей</a:t>
            </a:r>
          </a:p>
          <a:p>
            <a:pPr marL="342900" marR="0" lvl="0" indent="-342900"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i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социальных сетей и</a:t>
            </a:r>
          </a:p>
          <a:p>
            <a:pPr marL="342900" marR="0" lvl="0" indent="-342900"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i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специфики их целевой</a:t>
            </a:r>
          </a:p>
          <a:p>
            <a:pPr marL="342900" marR="0" lvl="0" indent="-342900"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i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аудитории</a:t>
            </a:r>
          </a:p>
          <a:p>
            <a:pPr marL="800100" lvl="1" indent="-342900" algn="ctr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430110" y="3316992"/>
            <a:ext cx="2461928" cy="226296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Саттарова Айсылу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i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руководитель проекта</a:t>
            </a:r>
            <a:endParaRPr lang="en-US" sz="1600" b="1" i="1" dirty="0">
              <a:solidFill>
                <a:srgbClr val="1B146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-умение эффективно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управлять временем и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ресурсами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-навыки общения и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ведения переговоров</a:t>
            </a:r>
            <a:endParaRPr lang="ru-RU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3872640" y="3307830"/>
            <a:ext cx="2594918" cy="2262969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342900" indent="-3429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500" b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Корепанова Валерия</a:t>
            </a:r>
          </a:p>
          <a:p>
            <a:pPr marL="342900" indent="-3429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500" b="1" i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главный экономист</a:t>
            </a: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i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-знание финансового анализа и бухгалтерского отчета</a:t>
            </a: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i="1" dirty="0">
                <a:solidFill>
                  <a:srgbClr val="1B14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-продвинутые знания компьютерных программ</a:t>
            </a:r>
          </a:p>
          <a:p>
            <a:pPr marL="342900" indent="-3429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0B1E0C44-ED04-6111-02EC-E7C78CF99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509" y="1270837"/>
            <a:ext cx="1533435" cy="204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16E28099-981F-CE34-330F-BC754457D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312" y="1278234"/>
            <a:ext cx="1529068" cy="2038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C8EC354E-EAAD-8423-B5AD-BD0F6826F9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8" t="22515" r="1190" b="912"/>
          <a:stretch/>
        </p:blipFill>
        <p:spPr bwMode="auto">
          <a:xfrm>
            <a:off x="643324" y="1270837"/>
            <a:ext cx="1533502" cy="204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904770" y="293393"/>
            <a:ext cx="4885175" cy="586788"/>
          </a:xfrm>
        </p:spPr>
        <p:txBody>
          <a:bodyPr/>
          <a:lstStyle/>
          <a:p>
            <a:r>
              <a:rPr lang="ru-RU" sz="4000" dirty="0">
                <a:ea typeface="MS Gothic" pitchFamily="49" charset="-128"/>
              </a:rPr>
              <a:t>Проблема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354774124"/>
              </p:ext>
            </p:extLst>
          </p:nvPr>
        </p:nvGraphicFramePr>
        <p:xfrm>
          <a:off x="753586" y="1786110"/>
          <a:ext cx="8652836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AC571B3-CC68-469D-49CE-0E91F6680D21}"/>
              </a:ext>
            </a:extLst>
          </p:cNvPr>
          <p:cNvSpPr txBox="1"/>
          <p:nvPr/>
        </p:nvSpPr>
        <p:spPr>
          <a:xfrm>
            <a:off x="865687" y="3437525"/>
            <a:ext cx="49096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/>
              <a:t>Решение проблемы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0FE413-8FC9-E120-0910-31425FAB2E9B}"/>
              </a:ext>
            </a:extLst>
          </p:cNvPr>
          <p:cNvSpPr txBox="1"/>
          <p:nvPr/>
        </p:nvSpPr>
        <p:spPr>
          <a:xfrm>
            <a:off x="847143" y="909746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Отсутствие баз отдыха со всеми условиями для комфортного пребывания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CE105-E35B-A00A-6327-258E716699EB}"/>
              </a:ext>
            </a:extLst>
          </p:cNvPr>
          <p:cNvSpPr txBox="1"/>
          <p:nvPr/>
        </p:nvSpPr>
        <p:spPr>
          <a:xfrm>
            <a:off x="847143" y="4252972"/>
            <a:ext cx="8816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aseline="0" dirty="0"/>
              <a:t>Создание новой базы отдыха.</a:t>
            </a:r>
          </a:p>
          <a:p>
            <a:r>
              <a:rPr lang="ru-RU" sz="2000" baseline="0" dirty="0"/>
              <a:t>Глэмпинг- это отдых на природе со всеми удобствами и полноценным отдельным обслуживанием  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63848" y="355198"/>
            <a:ext cx="4885175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О проекте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9832" y="1899171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latin typeface="Google Sans"/>
              </a:rPr>
              <a:t>Глэмпинг</a:t>
            </a:r>
            <a:r>
              <a:rPr lang="ru-RU" dirty="0">
                <a:latin typeface="Google Sans"/>
              </a:rPr>
              <a:t> — отдых на природе с комфортом. В последнее время жители крупных городов жалуются на высокий уровень стресса, загрязнение окружающей среды, большое количество людей и огромный поток информации. Во время отпуска люди все чаще предпочитают не экскурсии по мегаполисам, а медитативный отдых наедине с природой.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75816" y="395924"/>
            <a:ext cx="7560840" cy="1368151"/>
          </a:xfrm>
        </p:spPr>
        <p:txBody>
          <a:bodyPr/>
          <a:lstStyle/>
          <a:p>
            <a:r>
              <a:rPr lang="ru-RU" sz="3200" dirty="0">
                <a:ea typeface="MS Gothic" pitchFamily="49" charset="-128"/>
              </a:rPr>
              <a:t>Роль проекта в обеспечение технологического суверенитета страны</a:t>
            </a:r>
            <a:endParaRPr sz="3200" dirty="0">
              <a:ea typeface="MS Gothic" pitchFamily="49" charset="-128"/>
            </a:endParaRPr>
          </a:p>
        </p:txBody>
      </p:sp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id="{A86E4AC3-EAD3-838F-9FC6-EAD7118ECB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702750"/>
              </p:ext>
            </p:extLst>
          </p:nvPr>
        </p:nvGraphicFramePr>
        <p:xfrm>
          <a:off x="287785" y="1611139"/>
          <a:ext cx="9217024" cy="3816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96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1303126"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Инновационность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310598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itchFamily="2" charset="2"/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itchFamily="2" charset="2"/>
                        <a:buNone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801738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не использует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C88CFC-B4AB-ABF7-CBA6-7DE8B97E4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8104" y="3355237"/>
            <a:ext cx="328228" cy="32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681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03454" y="329968"/>
            <a:ext cx="6911027" cy="945092"/>
          </a:xfrm>
        </p:spPr>
        <p:txBody>
          <a:bodyPr/>
          <a:lstStyle/>
          <a:p>
            <a:r>
              <a:rPr lang="ru-RU" sz="4000" dirty="0">
                <a:ea typeface="MS Gothic" pitchFamily="49" charset="-128"/>
              </a:rPr>
              <a:t>Целевая аудитория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pic>
        <p:nvPicPr>
          <p:cNvPr id="1032" name="Picture 8" descr="Картинка любимые муж и жена ❤ для срисовк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773" y="3437420"/>
            <a:ext cx="1384921" cy="138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Семья мультяшные картинки - 81 фот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16" y="2405923"/>
            <a:ext cx="3599852" cy="247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бабушка и дедушка рисунок на белом фоне: 2 тыс изображений найдено в Яндекс  Картинках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692" y="3494952"/>
            <a:ext cx="1369810" cy="136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Мультяшные дети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344" y="3599417"/>
            <a:ext cx="1647846" cy="128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DE47E5-A22F-AD3B-D611-FCAC52B23D19}"/>
              </a:ext>
            </a:extLst>
          </p:cNvPr>
          <p:cNvSpPr txBox="1"/>
          <p:nvPr/>
        </p:nvSpPr>
        <p:spPr>
          <a:xfrm>
            <a:off x="659837" y="1559777"/>
            <a:ext cx="5741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Семьи, компании друзей, молодожены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E2614CEF-30CD-282B-C28E-FCEDB1FB8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90679"/>
            <a:ext cx="6120680" cy="937437"/>
          </a:xfrm>
        </p:spPr>
        <p:txBody>
          <a:bodyPr/>
          <a:lstStyle/>
          <a:p>
            <a:r>
              <a:rPr lang="ru-RU" sz="3200" dirty="0"/>
              <a:t>Потенциальный объем рынка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FF8F3B-3625-CD10-DF5A-6B7866F820C7}"/>
              </a:ext>
            </a:extLst>
          </p:cNvPr>
          <p:cNvSpPr txBox="1"/>
          <p:nvPr/>
        </p:nvSpPr>
        <p:spPr>
          <a:xfrm>
            <a:off x="4540595" y="866411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200" b="1" i="1" dirty="0">
                <a:effectLst/>
              </a:rPr>
              <a:t>PAM (Potential Available Market) – </a:t>
            </a:r>
            <a:r>
              <a:rPr lang="ru-RU" sz="1200" b="0" i="1" dirty="0">
                <a:effectLst/>
              </a:rPr>
              <a:t>Потенциальный объем рынка </a:t>
            </a:r>
          </a:p>
          <a:p>
            <a:pPr algn="l"/>
            <a:r>
              <a:rPr lang="ru-RU" sz="1200" b="0" i="1" dirty="0">
                <a:effectLst/>
              </a:rPr>
              <a:t>Это все люди / организации, которые могут стать вашими клиентами сейчас и в обозримом будущем. Учитывается тренд роста на ближайшие 5 лет. PAM может рассчитываться как с его привязкой, так и без. Если продукт или услуга планируется реализовываться на территории России, то рынок считается для РФ. Если на несколько стран, то аудитории суммируются.</a:t>
            </a:r>
          </a:p>
          <a:p>
            <a:pPr algn="l"/>
            <a:endParaRPr lang="ru-RU" sz="1200" b="1" i="1" dirty="0">
              <a:effectLst/>
            </a:endParaRPr>
          </a:p>
          <a:p>
            <a:pPr algn="l"/>
            <a:r>
              <a:rPr lang="ru-RU" sz="1200" b="1" i="1" dirty="0">
                <a:effectLst/>
              </a:rPr>
              <a:t>TAM (Total Addressable Market) – </a:t>
            </a:r>
            <a:r>
              <a:rPr lang="ru-RU" sz="1200" b="0" i="1" dirty="0">
                <a:effectLst/>
              </a:rPr>
              <a:t>Общий объем целевого рынка</a:t>
            </a:r>
          </a:p>
          <a:p>
            <a:pPr algn="l"/>
            <a:r>
              <a:rPr lang="ru-RU" sz="1200" b="0" i="1" dirty="0">
                <a:effectLst/>
              </a:rPr>
              <a:t>Это клиенты, имеющие потребность, но</a:t>
            </a:r>
            <a:r>
              <a:rPr lang="ru-RU" sz="1200" dirty="0">
                <a:effectLst/>
              </a:rPr>
              <a:t> не обязательно готовые платить за ваше или аналогичное решение.</a:t>
            </a:r>
          </a:p>
          <a:p>
            <a:pPr algn="l"/>
            <a:endParaRPr lang="ru-RU" sz="1200" b="1" i="1" dirty="0">
              <a:effectLst/>
            </a:endParaRPr>
          </a:p>
          <a:p>
            <a:pPr algn="l"/>
            <a:r>
              <a:rPr lang="ru-RU" sz="1200" b="1" i="1" dirty="0">
                <a:effectLst/>
              </a:rPr>
              <a:t>SAM (Serviceable Available Market) – </a:t>
            </a:r>
            <a:r>
              <a:rPr lang="ru-RU" sz="1200" b="0" i="1" dirty="0">
                <a:effectLst/>
              </a:rPr>
              <a:t>Доступный объем рынка </a:t>
            </a:r>
          </a:p>
          <a:p>
            <a:pPr algn="l"/>
            <a:r>
              <a:rPr lang="ru-RU" sz="1200" b="0" i="1" dirty="0">
                <a:effectLst/>
              </a:rPr>
              <a:t>Это та часть общего целевого рынка, которая уже пользуется вашим продуктом и продуктами конкурентов.</a:t>
            </a:r>
          </a:p>
          <a:p>
            <a:pPr algn="l"/>
            <a:endParaRPr lang="ru-RU" sz="1200" b="1" i="1" dirty="0">
              <a:effectLst/>
            </a:endParaRPr>
          </a:p>
          <a:p>
            <a:pPr algn="l"/>
            <a:r>
              <a:rPr lang="ru-RU" sz="1200" b="1" i="1" dirty="0">
                <a:effectLst/>
              </a:rPr>
              <a:t>SOM (Serviceable &amp; Obtainable Market) – </a:t>
            </a:r>
            <a:r>
              <a:rPr lang="ru-RU" sz="1200" b="0" i="1" dirty="0">
                <a:effectLst/>
              </a:rPr>
              <a:t>Реально достижимый объем рынка </a:t>
            </a:r>
          </a:p>
          <a:p>
            <a:pPr algn="l"/>
            <a:r>
              <a:rPr lang="ru-RU" sz="1200" b="0" i="1" dirty="0">
                <a:effectLst/>
              </a:rPr>
              <a:t>Это та доля от доступного рынка, которую вы можете захватить в соответствии со своими производственными, логистическими, торговыми и маркетинговыми возможностями. Действиями и влиянием ваших конкурентов, ожидаемыми рыночными тенденциями и сезонностью. Зависит от монетизации и каналов продаж</a:t>
            </a:r>
          </a:p>
          <a:p>
            <a:pPr algn="l"/>
            <a:endParaRPr lang="ru-RU" sz="1200" i="1" dirty="0"/>
          </a:p>
          <a:p>
            <a:pPr algn="l"/>
            <a:r>
              <a:rPr lang="ru-RU" sz="1200" b="0" i="1" dirty="0">
                <a:effectLst/>
              </a:rPr>
              <a:t>Потенциальный объем рынка измеряется как в натуральных единицах, так и рублях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18DA70FC-F704-7788-8FD7-9F9BFA6BC9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5329695"/>
              </p:ext>
            </p:extLst>
          </p:nvPr>
        </p:nvGraphicFramePr>
        <p:xfrm>
          <a:off x="-305104" y="1018742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48212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435041" y="486835"/>
            <a:ext cx="4464496" cy="593165"/>
          </a:xfrm>
        </p:spPr>
        <p:txBody>
          <a:bodyPr/>
          <a:lstStyle/>
          <a:p>
            <a:r>
              <a:rPr lang="ru-RU" sz="3600" dirty="0">
                <a:ea typeface="MS Gothic" pitchFamily="49" charset="-128"/>
              </a:rPr>
              <a:t>Анализ конкурентов</a:t>
            </a:r>
            <a:endParaRPr sz="36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ED73EF31-CF96-6702-C271-386940F446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8372872"/>
              </p:ext>
            </p:extLst>
          </p:nvPr>
        </p:nvGraphicFramePr>
        <p:xfrm>
          <a:off x="143768" y="1323107"/>
          <a:ext cx="9484671" cy="3951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58300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87784" y="23670"/>
            <a:ext cx="4464496" cy="417178"/>
          </a:xfrm>
        </p:spPr>
        <p:txBody>
          <a:bodyPr/>
          <a:lstStyle/>
          <a:p>
            <a:r>
              <a:rPr lang="ru-RU" sz="3600" dirty="0">
                <a:ea typeface="MS Gothic" pitchFamily="49" charset="-128"/>
              </a:rPr>
              <a:t>Бизнес-модель</a:t>
            </a:r>
            <a:endParaRPr sz="3600" dirty="0">
              <a:ea typeface="MS Gothic" pitchFamily="49" charset="-128"/>
            </a:endParaRP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D8DD8794-D96E-CF92-2806-B77BBDC86E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724150"/>
              </p:ext>
            </p:extLst>
          </p:nvPr>
        </p:nvGraphicFramePr>
        <p:xfrm>
          <a:off x="0" y="595630"/>
          <a:ext cx="10080626" cy="507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1872061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539436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  <a:p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Партнёры: Охранные предприятия, противопожарные системы - ЧОПГепард</a:t>
                      </a:r>
                    </a:p>
                    <a:p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Поставщики : ЗАО«Агрофирма«Мясо», ЗАО«Молоко», ЗАО«Птицефабрика Чайковская», ООО«Страна Пекарния», «КФХ Ланге», Доставка воды«Аква».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  <a:p>
                      <a:r>
                        <a:rPr lang="ru-RU" sz="1100" b="0" dirty="0">
                          <a:solidFill>
                            <a:schemeClr val="tx1"/>
                          </a:solidFill>
                        </a:rPr>
                        <a:t>Представление отдыха на природе.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  <a:p>
                      <a:r>
                        <a:rPr lang="ru-RU" sz="1100" b="0" dirty="0">
                          <a:solidFill>
                            <a:schemeClr val="tx1"/>
                          </a:solidFill>
                        </a:rPr>
                        <a:t>Размещать гостей планируется в домиках. Для полного комфорта будут построены игровые зоны, веранда для вечеринок с мебелью, место для принятия пищи под открытым небом, мангальная зона. Необходимо построить септики закрытого типа для утилизации нечистот, а также обеспечить регулярный вывоз бытовых отходов. Посетителям будет предоставляться возможность прокатиться на катамаране, будут организованы пешие прогулки по национальному парку, различные спортивные мероприятия, игры и квесты.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  <a:p>
                      <a:r>
                        <a:rPr lang="ru-RU" sz="1100" b="0" dirty="0">
                          <a:solidFill>
                            <a:schemeClr val="tx1"/>
                          </a:solidFill>
                        </a:rPr>
                        <a:t>Персональная поддержка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  <a:p>
                      <a:r>
                        <a:rPr lang="ru-RU" sz="1100" b="0" dirty="0">
                          <a:solidFill>
                            <a:schemeClr val="tx1"/>
                          </a:solidFill>
                        </a:rPr>
                        <a:t>Массовый рынок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6825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</a:rPr>
                        <a:t>Стейколдеры. Люди приехавшие отдохнуть от городской суеты. Ресурсы:материальные, трудовые, финансовые ( договор с поставщиками, наём рабочего штата, реклама)</a:t>
                      </a:r>
                    </a:p>
                    <a:p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  <a:p>
                      <a:r>
                        <a:rPr lang="ru-RU" sz="11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Прямые(продажи через интернет)</a:t>
                      </a:r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655030">
                <a:tc gridSpan="3"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Фиксированные (постоянные) издержки: Аренда, реклама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Переменные издержки: Покупка продуктов, оплата коммунальных услуг, зарплата, приобретение расходных материалов</a:t>
                      </a:r>
                    </a:p>
                    <a:p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  <a:p>
                      <a:r>
                        <a:rPr lang="ru-RU" sz="12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Регулярные доходы от периодических платежей</a:t>
                      </a:r>
                      <a:br>
                        <a:rPr lang="ru-RU" sz="1200" dirty="0"/>
                      </a:br>
                      <a:r>
                        <a:rPr lang="ru-RU" sz="12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Плата за использование</a:t>
                      </a:r>
                      <a:br>
                        <a:rPr lang="ru-RU" sz="1200" dirty="0"/>
                      </a:br>
                      <a:r>
                        <a:rPr lang="ru-RU" sz="12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Аренда</a:t>
                      </a:r>
                      <a:br>
                        <a:rPr lang="ru-RU" sz="1200" dirty="0"/>
                      </a:br>
                      <a:r>
                        <a:rPr lang="ru-RU" sz="12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Реклама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2097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2" name="Содержимое 3">
            <a:extLst>
              <a:ext uri="{FF2B5EF4-FFF2-40B4-BE49-F238E27FC236}">
                <a16:creationId xmlns:a16="http://schemas.microsoft.com/office/drawing/2014/main" id="{B21EA7F4-2408-7CFD-B67B-6A33E48293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4900507"/>
              </p:ext>
            </p:extLst>
          </p:nvPr>
        </p:nvGraphicFramePr>
        <p:xfrm>
          <a:off x="215776" y="1170910"/>
          <a:ext cx="9288587" cy="4182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D7A259F-B4A2-AF3A-E3A9-C4846F09B570}"/>
              </a:ext>
            </a:extLst>
          </p:cNvPr>
          <p:cNvSpPr txBox="1">
            <a:spLocks/>
          </p:cNvSpPr>
          <p:nvPr/>
        </p:nvSpPr>
        <p:spPr>
          <a:xfrm>
            <a:off x="794495" y="380508"/>
            <a:ext cx="7704856" cy="94509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4400" kern="0" dirty="0">
                <a:solidFill>
                  <a:sysClr val="windowText" lastClr="000000"/>
                </a:solidFill>
                <a:ea typeface="MS Gothic" pitchFamily="49" charset="-128"/>
              </a:rPr>
              <a:t>Процесс оказания услуги</a:t>
            </a:r>
          </a:p>
        </p:txBody>
      </p:sp>
    </p:spTree>
    <p:extLst>
      <p:ext uri="{BB962C8B-B14F-4D97-AF65-F5344CB8AC3E}">
        <p14:creationId xmlns:p14="http://schemas.microsoft.com/office/powerpoint/2010/main" val="2993357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41741"/>
            <a:ext cx="10080626" cy="5681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5234730-1F1F-4290-009A-631807DC2471}"/>
              </a:ext>
            </a:extLst>
          </p:cNvPr>
          <p:cNvSpPr/>
          <p:nvPr/>
        </p:nvSpPr>
        <p:spPr>
          <a:xfrm>
            <a:off x="647824" y="1179091"/>
            <a:ext cx="9071280" cy="40324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4A5833C-DF9E-43CC-08DC-6E69F497FB41}"/>
              </a:ext>
            </a:extLst>
          </p:cNvPr>
          <p:cNvSpPr/>
          <p:nvPr/>
        </p:nvSpPr>
        <p:spPr>
          <a:xfrm>
            <a:off x="647824" y="747043"/>
            <a:ext cx="6768752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6F2BA7DA-5492-C90D-5868-DAF1A738C704}"/>
              </a:ext>
            </a:extLst>
          </p:cNvPr>
          <p:cNvCxnSpPr/>
          <p:nvPr/>
        </p:nvCxnSpPr>
        <p:spPr>
          <a:xfrm>
            <a:off x="504000" y="747043"/>
            <a:ext cx="79189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028C5E2-53A5-5F2A-8A6A-B52EE853AE14}"/>
              </a:ext>
            </a:extLst>
          </p:cNvPr>
          <p:cNvSpPr/>
          <p:nvPr/>
        </p:nvSpPr>
        <p:spPr>
          <a:xfrm>
            <a:off x="504000" y="699300"/>
            <a:ext cx="575872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D03B4A0E-4864-108A-9610-189FE99A31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39391"/>
              </p:ext>
            </p:extLst>
          </p:nvPr>
        </p:nvGraphicFramePr>
        <p:xfrm>
          <a:off x="286303" y="629501"/>
          <a:ext cx="9229060" cy="4998119"/>
        </p:xfrm>
        <a:graphic>
          <a:graphicData uri="http://schemas.openxmlformats.org/drawingml/2006/table">
            <a:tbl>
              <a:tblPr/>
              <a:tblGrid>
                <a:gridCol w="9888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7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7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5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6930">
                <a:tc>
                  <a:txBody>
                    <a:bodyPr/>
                    <a:lstStyle/>
                    <a:p>
                      <a:r>
                        <a:rPr lang="en-US" sz="2800" dirty="0"/>
                        <a:t>S</a:t>
                      </a:r>
                      <a:endParaRPr lang="ru-RU" sz="28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Specific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Конкретная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Основать</a:t>
                      </a:r>
                      <a:r>
                        <a:rPr lang="ru-RU" sz="1200" baseline="0" dirty="0"/>
                        <a:t> новую базу отдыха в Удмуртии.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8432">
                <a:tc>
                  <a:txBody>
                    <a:bodyPr/>
                    <a:lstStyle/>
                    <a:p>
                      <a:r>
                        <a:rPr lang="en-US" sz="2800" dirty="0"/>
                        <a:t>M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Measurable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Измеримая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Показатели исследований на 2023 год жителей города, указывают на необходимость создания более комфортных условий для пребывания на природе</a:t>
                      </a:r>
                      <a:r>
                        <a:rPr lang="ru-RU" sz="1200" baseline="0" dirty="0"/>
                        <a:t>.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932">
                <a:tc>
                  <a:txBody>
                    <a:bodyPr/>
                    <a:lstStyle/>
                    <a:p>
                      <a:r>
                        <a:rPr lang="en-US" sz="2800" dirty="0"/>
                        <a:t>A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Achievable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Достижимая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Необходимо</a:t>
                      </a:r>
                      <a:r>
                        <a:rPr lang="ru-RU" sz="1200" baseline="0" dirty="0"/>
                        <a:t> работать с целевой аудиторий для правильной организации базы отдыха.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9434">
                <a:tc>
                  <a:txBody>
                    <a:bodyPr/>
                    <a:lstStyle/>
                    <a:p>
                      <a:r>
                        <a:rPr lang="en-US" sz="2800" dirty="0"/>
                        <a:t>R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Realistic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Реалистическая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настоящее время в нашей стране люди все чаще стали  выезжать на природу для отдыха с друзьями и семьей, но мало где можно найти базу отдыха для комфортного пребывания . 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4161">
                <a:tc>
                  <a:txBody>
                    <a:bodyPr/>
                    <a:lstStyle/>
                    <a:p>
                      <a:r>
                        <a:rPr lang="en-US" sz="2800" dirty="0"/>
                        <a:t>T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Time-framed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Определенная во времени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Необходимо</a:t>
                      </a:r>
                      <a:r>
                        <a:rPr lang="ru-RU" sz="1200" baseline="0" dirty="0"/>
                        <a:t> организовать </a:t>
                      </a:r>
                      <a:r>
                        <a:rPr lang="ru-RU" sz="1200" baseline="0" dirty="0" err="1"/>
                        <a:t>глэмпинг</a:t>
                      </a:r>
                      <a:r>
                        <a:rPr lang="ru-RU" sz="1200" baseline="0" dirty="0"/>
                        <a:t> сроки от 3 месяцев до года.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4828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738055"/>
            <a:ext cx="7272808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Стартовые инвестиции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624838"/>
              </p:ext>
            </p:extLst>
          </p:nvPr>
        </p:nvGraphicFramePr>
        <p:xfrm>
          <a:off x="575816" y="2030903"/>
          <a:ext cx="8127999" cy="24155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6277263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3813298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590217733"/>
                    </a:ext>
                  </a:extLst>
                </a:gridCol>
              </a:tblGrid>
              <a:tr h="4305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Сумма,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Источник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333215"/>
                  </a:ext>
                </a:extLst>
              </a:tr>
              <a:tr h="430542">
                <a:tc>
                  <a:txBody>
                    <a:bodyPr/>
                    <a:lstStyle/>
                    <a:p>
                      <a:r>
                        <a:rPr lang="ru-RU" dirty="0"/>
                        <a:t>Внутреннее обустройство домика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500 000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Собственные средства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49424"/>
                  </a:ext>
                </a:extLst>
              </a:tr>
              <a:tr h="60268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Покупка генератора и оборудования для освещения домика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Собственные средства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545940"/>
                  </a:ext>
                </a:extLst>
              </a:tr>
              <a:tr h="430542">
                <a:tc>
                  <a:txBody>
                    <a:bodyPr/>
                    <a:lstStyle/>
                    <a:p>
                      <a:r>
                        <a:rPr lang="ru-RU" dirty="0"/>
                        <a:t>Итого: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850 000</a:t>
                      </a:r>
                      <a:r>
                        <a:rPr lang="en-US" dirty="0"/>
                        <a:t>                               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51746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5546" y="397740"/>
            <a:ext cx="6768752" cy="945092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Организационный план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2" name="Содержимое 2">
            <a:extLst>
              <a:ext uri="{FF2B5EF4-FFF2-40B4-BE49-F238E27FC236}">
                <a16:creationId xmlns:a16="http://schemas.microsoft.com/office/drawing/2014/main" id="{64E2A044-5F8A-19A8-E1D6-DFD303032BE4}"/>
              </a:ext>
            </a:extLst>
          </p:cNvPr>
          <p:cNvSpPr txBox="1">
            <a:spLocks/>
          </p:cNvSpPr>
          <p:nvPr/>
        </p:nvSpPr>
        <p:spPr>
          <a:xfrm>
            <a:off x="595190" y="1827163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i="1" dirty="0">
                <a:ea typeface="MS Gothic" pitchFamily="49" charset="-128"/>
              </a:rPr>
              <a:t>Выбранная организационно-правовая форма –Индивидуальное предпринимательство с упрощенной системой налогообложения с 6% ставкой </a:t>
            </a:r>
            <a:r>
              <a:rPr lang="ru-RU" sz="3200" i="1">
                <a:ea typeface="MS Gothic" pitchFamily="49" charset="-128"/>
              </a:rPr>
              <a:t>от дохода</a:t>
            </a:r>
            <a:endParaRPr kumimoji="0" lang="ru-RU" sz="32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25443" y="86738"/>
            <a:ext cx="4824536" cy="383313"/>
          </a:xfrm>
        </p:spPr>
        <p:txBody>
          <a:bodyPr/>
          <a:lstStyle/>
          <a:p>
            <a:r>
              <a:rPr lang="ru-RU" sz="3200" dirty="0">
                <a:ea typeface="MS Gothic" pitchFamily="49" charset="-128"/>
              </a:rPr>
              <a:t>Финансовый план</a:t>
            </a:r>
            <a:endParaRPr sz="32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170667"/>
              </p:ext>
            </p:extLst>
          </p:nvPr>
        </p:nvGraphicFramePr>
        <p:xfrm>
          <a:off x="71760" y="641350"/>
          <a:ext cx="9999079" cy="429057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13734">
                  <a:extLst>
                    <a:ext uri="{9D8B030D-6E8A-4147-A177-3AD203B41FA5}">
                      <a16:colId xmlns:a16="http://schemas.microsoft.com/office/drawing/2014/main" val="339789914"/>
                    </a:ext>
                  </a:extLst>
                </a:gridCol>
                <a:gridCol w="596127">
                  <a:extLst>
                    <a:ext uri="{9D8B030D-6E8A-4147-A177-3AD203B41FA5}">
                      <a16:colId xmlns:a16="http://schemas.microsoft.com/office/drawing/2014/main" val="2635052182"/>
                    </a:ext>
                  </a:extLst>
                </a:gridCol>
                <a:gridCol w="883416">
                  <a:extLst>
                    <a:ext uri="{9D8B030D-6E8A-4147-A177-3AD203B41FA5}">
                      <a16:colId xmlns:a16="http://schemas.microsoft.com/office/drawing/2014/main" val="2681579226"/>
                    </a:ext>
                  </a:extLst>
                </a:gridCol>
                <a:gridCol w="811594">
                  <a:extLst>
                    <a:ext uri="{9D8B030D-6E8A-4147-A177-3AD203B41FA5}">
                      <a16:colId xmlns:a16="http://schemas.microsoft.com/office/drawing/2014/main" val="2041763959"/>
                    </a:ext>
                  </a:extLst>
                </a:gridCol>
                <a:gridCol w="778761">
                  <a:extLst>
                    <a:ext uri="{9D8B030D-6E8A-4147-A177-3AD203B41FA5}">
                      <a16:colId xmlns:a16="http://schemas.microsoft.com/office/drawing/2014/main" val="3281362154"/>
                    </a:ext>
                  </a:extLst>
                </a:gridCol>
                <a:gridCol w="943648">
                  <a:extLst>
                    <a:ext uri="{9D8B030D-6E8A-4147-A177-3AD203B41FA5}">
                      <a16:colId xmlns:a16="http://schemas.microsoft.com/office/drawing/2014/main" val="3504326640"/>
                    </a:ext>
                  </a:extLst>
                </a:gridCol>
                <a:gridCol w="1032069">
                  <a:extLst>
                    <a:ext uri="{9D8B030D-6E8A-4147-A177-3AD203B41FA5}">
                      <a16:colId xmlns:a16="http://schemas.microsoft.com/office/drawing/2014/main" val="3003064933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416139801"/>
                    </a:ext>
                  </a:extLst>
                </a:gridCol>
                <a:gridCol w="2134037">
                  <a:extLst>
                    <a:ext uri="{9D8B030D-6E8A-4147-A177-3AD203B41FA5}">
                      <a16:colId xmlns:a16="http://schemas.microsoft.com/office/drawing/2014/main" val="2028319141"/>
                    </a:ext>
                  </a:extLst>
                </a:gridCol>
              </a:tblGrid>
              <a:tr h="318510">
                <a:tc>
                  <a:txBody>
                    <a:bodyPr/>
                    <a:lstStyle/>
                    <a:p>
                      <a:r>
                        <a:rPr lang="ru-RU" sz="900" dirty="0"/>
                        <a:t>Бюджет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Ед</a:t>
                      </a:r>
                      <a:r>
                        <a:rPr lang="ru-RU" sz="900" dirty="0"/>
                        <a:t> . из.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Апр.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Май</a:t>
                      </a:r>
                    </a:p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Июнь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Июль</a:t>
                      </a:r>
                      <a:r>
                        <a:rPr lang="ru-RU" sz="900" baseline="0" dirty="0"/>
                        <a:t> 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Авг.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Сент.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Итого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528950"/>
                  </a:ext>
                </a:extLst>
              </a:tr>
              <a:tr h="286465">
                <a:tc gridSpan="9">
                  <a:txBody>
                    <a:bodyPr/>
                    <a:lstStyle/>
                    <a:p>
                      <a:r>
                        <a:rPr lang="ru-RU" sz="900" dirty="0"/>
                        <a:t>                                                                                                         БЮДЖЕТ</a:t>
                      </a:r>
                      <a:r>
                        <a:rPr lang="ru-RU" sz="900" baseline="0" dirty="0"/>
                        <a:t> ОПЕРАЦИОННОЙ ДЕЯТЕЛЬНОСТИ</a:t>
                      </a:r>
                      <a:endParaRPr lang="ru-RU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76088"/>
                  </a:ext>
                </a:extLst>
              </a:tr>
              <a:tr h="318510">
                <a:tc>
                  <a:txBody>
                    <a:bodyPr/>
                    <a:lstStyle/>
                    <a:p>
                      <a:r>
                        <a:rPr lang="ru-RU" sz="900" dirty="0"/>
                        <a:t>Доходы</a:t>
                      </a:r>
                      <a:r>
                        <a:rPr lang="ru-RU" sz="900" baseline="0" dirty="0"/>
                        <a:t> от операционной деятельности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342 780</a:t>
                      </a:r>
                      <a:r>
                        <a:rPr lang="ru-RU" sz="900" baseline="0" dirty="0"/>
                        <a:t> 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397 840 </a:t>
                      </a:r>
                      <a:r>
                        <a:rPr lang="ru-RU" sz="900" baseline="0" dirty="0"/>
                        <a:t> 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 423 840 </a:t>
                      </a:r>
                      <a:r>
                        <a:rPr lang="ru-RU" sz="900" baseline="0" dirty="0"/>
                        <a:t> 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 428 840 </a:t>
                      </a:r>
                      <a:r>
                        <a:rPr lang="ru-RU" sz="900" baseline="0" dirty="0"/>
                        <a:t> 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 433 840 </a:t>
                      </a:r>
                      <a:r>
                        <a:rPr lang="ru-RU" sz="900" baseline="0" dirty="0"/>
                        <a:t> 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 438 840 </a:t>
                      </a:r>
                      <a:r>
                        <a:rPr lang="ru-RU" sz="900" baseline="0" dirty="0"/>
                        <a:t> 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2 465 980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918394"/>
                  </a:ext>
                </a:extLst>
              </a:tr>
              <a:tr h="318510">
                <a:tc>
                  <a:txBody>
                    <a:bodyPr/>
                    <a:lstStyle/>
                    <a:p>
                      <a:r>
                        <a:rPr lang="ru-RU" sz="900" dirty="0"/>
                        <a:t>Расходы на операционную деятельность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129 177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217 460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226 465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317 860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326 950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417 560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1 633 472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293306"/>
                  </a:ext>
                </a:extLst>
              </a:tr>
              <a:tr h="12433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/>
                        <a:t>Постоянные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020984"/>
                  </a:ext>
                </a:extLst>
              </a:tr>
              <a:tr h="20927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/>
                        <a:t>Аренда оборудования для домика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600 000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054139"/>
                  </a:ext>
                </a:extLst>
              </a:tr>
              <a:tr h="209277">
                <a:tc>
                  <a:txBody>
                    <a:bodyPr/>
                    <a:lstStyle/>
                    <a:p>
                      <a:r>
                        <a:rPr lang="ru-RU" sz="900" dirty="0"/>
                        <a:t>Реклама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3 000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3 000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3 000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3 000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3 000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3 000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18 000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317530"/>
                  </a:ext>
                </a:extLst>
              </a:tr>
              <a:tr h="14945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/>
                        <a:t>Переменные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716614"/>
                  </a:ext>
                </a:extLst>
              </a:tr>
              <a:tr h="199068">
                <a:tc>
                  <a:txBody>
                    <a:bodyPr/>
                    <a:lstStyle/>
                    <a:p>
                      <a:r>
                        <a:rPr lang="ru-RU" sz="900" dirty="0"/>
                        <a:t>Материалы…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265</a:t>
                      </a:r>
                      <a:r>
                        <a:rPr lang="ru-RU" sz="900" baseline="0" dirty="0"/>
                        <a:t> 110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265 110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201053"/>
                  </a:ext>
                </a:extLst>
              </a:tr>
              <a:tr h="19906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aseline="0" dirty="0"/>
                        <a:t>Продукты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aseline="0" dirty="0"/>
                        <a:t>45 000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aseline="0" dirty="0"/>
                        <a:t>45 000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aseline="0" dirty="0"/>
                        <a:t>45 000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aseline="0" dirty="0"/>
                        <a:t>45 000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aseline="0" dirty="0"/>
                        <a:t>45 000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aseline="0" dirty="0"/>
                        <a:t>45 000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aseline="0" dirty="0"/>
                        <a:t>270 000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229379"/>
                  </a:ext>
                </a:extLst>
              </a:tr>
              <a:tr h="19906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</a:rPr>
                        <a:t>Оплата коммунальных платежей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</a:rPr>
                        <a:t>20 000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</a:rPr>
                        <a:t>20 000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</a:rPr>
                        <a:t>20 000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</a:rPr>
                        <a:t>20 000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</a:rPr>
                        <a:t>20 000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</a:rPr>
                        <a:t>20 000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aseline="0" dirty="0"/>
                        <a:t>120 000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163905"/>
                  </a:ext>
                </a:extLst>
              </a:tr>
              <a:tr h="19906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</a:rPr>
                        <a:t>Приобретение расходных материалов 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</a:rPr>
                        <a:t>10 000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</a:rPr>
                        <a:t>10 000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</a:rPr>
                        <a:t>10 000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</a:rPr>
                        <a:t>10 000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</a:rPr>
                        <a:t>10 000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dk1"/>
                          </a:solidFill>
                        </a:rPr>
                        <a:t>10 000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aseline="0" dirty="0"/>
                        <a:t>60 000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661562"/>
                  </a:ext>
                </a:extLst>
              </a:tr>
              <a:tr h="199068">
                <a:tc>
                  <a:txBody>
                    <a:bodyPr/>
                    <a:lstStyle/>
                    <a:p>
                      <a:r>
                        <a:rPr lang="ru-RU" sz="900" dirty="0"/>
                        <a:t>Стартовые</a:t>
                      </a:r>
                      <a:r>
                        <a:rPr lang="ru-RU" sz="900" baseline="0" dirty="0"/>
                        <a:t> инвестиции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 850 000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995711"/>
                  </a:ext>
                </a:extLst>
              </a:tr>
              <a:tr h="437951">
                <a:tc>
                  <a:txBody>
                    <a:bodyPr/>
                    <a:lstStyle/>
                    <a:p>
                      <a:r>
                        <a:rPr lang="ru-RU" sz="900" b="1" dirty="0"/>
                        <a:t>Прибыль (после налогообложения)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200 783</a:t>
                      </a:r>
                    </a:p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169 557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185 533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104 321  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106 890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21 280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782 558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51595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412425" y="365585"/>
            <a:ext cx="4824536" cy="383313"/>
          </a:xfrm>
        </p:spPr>
        <p:txBody>
          <a:bodyPr/>
          <a:lstStyle/>
          <a:p>
            <a:r>
              <a:rPr lang="ru-RU" sz="3200" dirty="0">
                <a:ea typeface="MS Gothic" pitchFamily="49" charset="-128"/>
              </a:rPr>
              <a:t>Экономика проекта</a:t>
            </a:r>
            <a:endParaRPr sz="32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2957DC4-9165-7A19-94BD-3A12EE72D1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452424"/>
              </p:ext>
            </p:extLst>
          </p:nvPr>
        </p:nvGraphicFramePr>
        <p:xfrm>
          <a:off x="179772" y="1341919"/>
          <a:ext cx="9721080" cy="39515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488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2 465 980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1 633 472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782 558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350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1 768 633</a:t>
                      </a:r>
                      <a:r>
                        <a:rPr lang="en-US" sz="1200" dirty="0"/>
                        <a:t>                      </a:t>
                      </a:r>
                      <a:endParaRPr lang="ru-RU" sz="1200" dirty="0"/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 850 000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0,92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0,48</a:t>
                      </a:r>
                      <a:endParaRPr lang="ru-RU" sz="1200" dirty="0"/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9769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411541" y="360507"/>
            <a:ext cx="7272808" cy="729068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План реализации проекта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79BF7541-DF27-90DF-008F-7B36D5D117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6836196"/>
              </p:ext>
            </p:extLst>
          </p:nvPr>
        </p:nvGraphicFramePr>
        <p:xfrm>
          <a:off x="4729163" y="2735263"/>
          <a:ext cx="6191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19164" imgH="200126" progId="Excel.Sheet.12">
                  <p:embed/>
                </p:oleObj>
              </mc:Choice>
              <mc:Fallback>
                <p:oleObj name="Worksheet" r:id="rId3" imgW="619164" imgH="20012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29163" y="2735263"/>
                        <a:ext cx="61912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AD219CBA-236F-5836-0FE4-5FEACCB3F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732934"/>
              </p:ext>
            </p:extLst>
          </p:nvPr>
        </p:nvGraphicFramePr>
        <p:xfrm>
          <a:off x="647824" y="1137341"/>
          <a:ext cx="7561132" cy="4536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4989">
                  <a:extLst>
                    <a:ext uri="{9D8B030D-6E8A-4147-A177-3AD203B41FA5}">
                      <a16:colId xmlns:a16="http://schemas.microsoft.com/office/drawing/2014/main" val="2998475929"/>
                    </a:ext>
                  </a:extLst>
                </a:gridCol>
                <a:gridCol w="887496">
                  <a:extLst>
                    <a:ext uri="{9D8B030D-6E8A-4147-A177-3AD203B41FA5}">
                      <a16:colId xmlns:a16="http://schemas.microsoft.com/office/drawing/2014/main" val="282845707"/>
                    </a:ext>
                  </a:extLst>
                </a:gridCol>
                <a:gridCol w="806813">
                  <a:extLst>
                    <a:ext uri="{9D8B030D-6E8A-4147-A177-3AD203B41FA5}">
                      <a16:colId xmlns:a16="http://schemas.microsoft.com/office/drawing/2014/main" val="3536271486"/>
                    </a:ext>
                  </a:extLst>
                </a:gridCol>
                <a:gridCol w="806813">
                  <a:extLst>
                    <a:ext uri="{9D8B030D-6E8A-4147-A177-3AD203B41FA5}">
                      <a16:colId xmlns:a16="http://schemas.microsoft.com/office/drawing/2014/main" val="2346429714"/>
                    </a:ext>
                  </a:extLst>
                </a:gridCol>
                <a:gridCol w="1010294">
                  <a:extLst>
                    <a:ext uri="{9D8B030D-6E8A-4147-A177-3AD203B41FA5}">
                      <a16:colId xmlns:a16="http://schemas.microsoft.com/office/drawing/2014/main" val="1647452656"/>
                    </a:ext>
                  </a:extLst>
                </a:gridCol>
                <a:gridCol w="306529">
                  <a:extLst>
                    <a:ext uri="{9D8B030D-6E8A-4147-A177-3AD203B41FA5}">
                      <a16:colId xmlns:a16="http://schemas.microsoft.com/office/drawing/2014/main" val="176581366"/>
                    </a:ext>
                  </a:extLst>
                </a:gridCol>
                <a:gridCol w="322726">
                  <a:extLst>
                    <a:ext uri="{9D8B030D-6E8A-4147-A177-3AD203B41FA5}">
                      <a16:colId xmlns:a16="http://schemas.microsoft.com/office/drawing/2014/main" val="2515000878"/>
                    </a:ext>
                  </a:extLst>
                </a:gridCol>
                <a:gridCol w="322726">
                  <a:extLst>
                    <a:ext uri="{9D8B030D-6E8A-4147-A177-3AD203B41FA5}">
                      <a16:colId xmlns:a16="http://schemas.microsoft.com/office/drawing/2014/main" val="2858306150"/>
                    </a:ext>
                  </a:extLst>
                </a:gridCol>
                <a:gridCol w="322726">
                  <a:extLst>
                    <a:ext uri="{9D8B030D-6E8A-4147-A177-3AD203B41FA5}">
                      <a16:colId xmlns:a16="http://schemas.microsoft.com/office/drawing/2014/main" val="3841574310"/>
                    </a:ext>
                  </a:extLst>
                </a:gridCol>
                <a:gridCol w="322726">
                  <a:extLst>
                    <a:ext uri="{9D8B030D-6E8A-4147-A177-3AD203B41FA5}">
                      <a16:colId xmlns:a16="http://schemas.microsoft.com/office/drawing/2014/main" val="1184537163"/>
                    </a:ext>
                  </a:extLst>
                </a:gridCol>
                <a:gridCol w="338647">
                  <a:extLst>
                    <a:ext uri="{9D8B030D-6E8A-4147-A177-3AD203B41FA5}">
                      <a16:colId xmlns:a16="http://schemas.microsoft.com/office/drawing/2014/main" val="291790289"/>
                    </a:ext>
                  </a:extLst>
                </a:gridCol>
                <a:gridCol w="338647">
                  <a:extLst>
                    <a:ext uri="{9D8B030D-6E8A-4147-A177-3AD203B41FA5}">
                      <a16:colId xmlns:a16="http://schemas.microsoft.com/office/drawing/2014/main" val="4130169552"/>
                    </a:ext>
                  </a:extLst>
                </a:gridCol>
              </a:tblGrid>
              <a:tr h="12512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Задача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Дата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начала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Дата завершения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Исполнитель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Статус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01.01.2024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01.02.2024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01.03.2024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01.04.2024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01.05.2024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01.06.2024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01.07.2024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663622"/>
                  </a:ext>
                </a:extLst>
              </a:tr>
              <a:tr h="505816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Изучение</a:t>
                      </a:r>
                      <a:r>
                        <a:rPr lang="ru-RU" sz="1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спроса на услуги </a:t>
                      </a:r>
                      <a:r>
                        <a:rPr lang="ru-RU" sz="10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глэмпинга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u="none" strike="noStrike" dirty="0">
                          <a:effectLst/>
                        </a:rPr>
                        <a:t>01.01.2024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u="none" strike="noStrike" dirty="0">
                          <a:effectLst/>
                        </a:rPr>
                        <a:t>31.01.2024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u="none" strike="noStrike">
                          <a:effectLst/>
                        </a:rPr>
                        <a:t>Карина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закрыто</a:t>
                      </a: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222731"/>
                  </a:ext>
                </a:extLst>
              </a:tr>
              <a:tr h="505816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Разработка</a:t>
                      </a:r>
                      <a:r>
                        <a:rPr lang="ru-RU" sz="1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концепции предоставляемых услуг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u="none" strike="noStrike">
                          <a:effectLst/>
                        </a:rPr>
                        <a:t>01.02.2024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u="none" strike="noStrike">
                          <a:effectLst/>
                        </a:rPr>
                        <a:t>29.02.2024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u="none" strike="noStrike" dirty="0">
                          <a:effectLst/>
                        </a:rPr>
                        <a:t>Валерия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закрыто</a:t>
                      </a: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826222"/>
                  </a:ext>
                </a:extLst>
              </a:tr>
              <a:tr h="505816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Размещение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информации в соц. сетях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u="none" strike="noStrike">
                          <a:effectLst/>
                        </a:rPr>
                        <a:t>01.03.2024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u="none" strike="noStrike" dirty="0">
                          <a:effectLst/>
                        </a:rPr>
                        <a:t>02.03.2024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u="none" strike="noStrike">
                          <a:effectLst/>
                        </a:rPr>
                        <a:t>Айсылу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закрыто</a:t>
                      </a: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781011"/>
                  </a:ext>
                </a:extLst>
              </a:tr>
              <a:tr h="471693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Приобретение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необходимой мебели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u="none" strike="noStrike">
                          <a:effectLst/>
                        </a:rPr>
                        <a:t>01.04.2024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u="none" strike="noStrike">
                          <a:effectLst/>
                        </a:rPr>
                        <a:t> 31.04.2024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u="none" strike="noStrike">
                          <a:effectLst/>
                        </a:rPr>
                        <a:t>Валерия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закрыто</a:t>
                      </a: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1762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Покупка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продуктов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u="none" strike="noStrike">
                          <a:effectLst/>
                        </a:rPr>
                        <a:t>01.05.2024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u="none" strike="noStrike" dirty="0">
                          <a:effectLst/>
                        </a:rPr>
                        <a:t>31.05.2024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u="none" strike="noStrike">
                          <a:effectLst/>
                        </a:rPr>
                        <a:t>Карина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закрыто</a:t>
                      </a: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194745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Подбор</a:t>
                      </a:r>
                      <a:r>
                        <a:rPr lang="ru-RU" sz="1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обслуживающего персонала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u="none" strike="noStrike">
                          <a:effectLst/>
                        </a:rPr>
                        <a:t>01.06.2024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u="none" strike="noStrike" dirty="0">
                          <a:effectLst/>
                        </a:rPr>
                        <a:t>31.06.2024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u="none" strike="noStrike">
                          <a:effectLst/>
                        </a:rPr>
                        <a:t>Айсылу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закрыто</a:t>
                      </a: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99628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Тестирование услуги</a:t>
                      </a: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01.07.2024</a:t>
                      </a: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03.07.2024</a:t>
                      </a: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Валерия</a:t>
                      </a: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закрыто</a:t>
                      </a: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3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64" marR="4364" marT="4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55134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990492" y="1019675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771014" y="155911"/>
            <a:ext cx="7848872" cy="945092"/>
          </a:xfrm>
        </p:spPr>
        <p:txBody>
          <a:bodyPr/>
          <a:lstStyle/>
          <a:p>
            <a:r>
              <a:rPr lang="ru-RU" sz="4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Координаты команды проекта</a:t>
            </a:r>
            <a:endParaRPr sz="4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-79042" y="3314443"/>
            <a:ext cx="3636835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Никонова Карина</a:t>
            </a:r>
          </a:p>
          <a:p>
            <a:pPr marL="342900" marR="0" lvl="0" indent="-342900"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0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Телефон: 8(912) – 821-58-28</a:t>
            </a:r>
          </a:p>
          <a:p>
            <a:pPr marL="342900" marR="0" lvl="0" indent="-342900">
              <a:spcBef>
                <a:spcPts val="0"/>
              </a:spcBef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="1" i="1" dirty="0">
                <a:latin typeface="Open Sans" panose="020B0606030504020204" pitchFamily="34" charset="0"/>
              </a:rPr>
              <a:t>Gmail</a:t>
            </a:r>
            <a:r>
              <a:rPr lang="ru-RU" sz="2000" b="1" i="1" dirty="0">
                <a:latin typeface="Open Sans" panose="020B0606030504020204" pitchFamily="34" charset="0"/>
              </a:rPr>
              <a:t> :</a:t>
            </a:r>
            <a:r>
              <a:rPr lang="en-US" sz="2000" b="1" i="1" dirty="0">
                <a:latin typeface="Open Sans" panose="020B0606030504020204" pitchFamily="34" charset="0"/>
              </a:rPr>
              <a:t>krnkqaa@gmail.com</a:t>
            </a:r>
            <a:endParaRPr lang="ru-RU" sz="2400" b="1" dirty="0"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6775085" y="3307830"/>
            <a:ext cx="3387477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Саттарова Айсылу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Телефон: 8(917)-483-87-26 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Gmail</a:t>
            </a:r>
            <a:r>
              <a:rPr lang="ru-RU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sattarova418@gmail.com</a:t>
            </a:r>
            <a:endParaRPr lang="ru-RU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3451358" y="3313130"/>
            <a:ext cx="3493913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Корепанова</a:t>
            </a:r>
            <a:r>
              <a:rPr lang="ru-RU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Валерия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Телефон: 8(950)-172-97-40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Gmail</a:t>
            </a:r>
            <a:r>
              <a:rPr lang="ru-RU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korepanovalerka@gmail</a:t>
            </a:r>
            <a:r>
              <a:rPr lang="ru-RU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</a:t>
            </a:r>
            <a:endParaRPr lang="ru-RU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0B1E0C44-ED04-6111-02EC-E7C78CF99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509" y="1270837"/>
            <a:ext cx="1533435" cy="204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16E28099-981F-CE34-330F-BC754457D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312" y="1278234"/>
            <a:ext cx="1529068" cy="2038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C8EC354E-EAAD-8423-B5AD-BD0F6826F9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8" t="22515" r="1190" b="912"/>
          <a:stretch/>
        </p:blipFill>
        <p:spPr bwMode="auto">
          <a:xfrm>
            <a:off x="643324" y="1270837"/>
            <a:ext cx="1533502" cy="204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808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 dirty="0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822</TotalTime>
  <Words>1317</Words>
  <Application>Microsoft Office PowerPoint</Application>
  <PresentationFormat>Произвольный</PresentationFormat>
  <Paragraphs>342</Paragraphs>
  <Slides>18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33" baseType="lpstr">
      <vt:lpstr>MS Gothic</vt:lpstr>
      <vt:lpstr>Algerian</vt:lpstr>
      <vt:lpstr>Arial</vt:lpstr>
      <vt:lpstr>Calibri</vt:lpstr>
      <vt:lpstr>Futura PT</vt:lpstr>
      <vt:lpstr>Google Sans</vt:lpstr>
      <vt:lpstr>Open Sans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Worksheet</vt:lpstr>
      <vt:lpstr>Презентация PowerPoint</vt:lpstr>
      <vt:lpstr>Команда проекта</vt:lpstr>
      <vt:lpstr>Проблема</vt:lpstr>
      <vt:lpstr>О проекте</vt:lpstr>
      <vt:lpstr>Роль проекта в обеспечение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Презентация PowerPoint</vt:lpstr>
      <vt:lpstr>Презентация PowerPoint</vt:lpstr>
      <vt:lpstr>Стартовые инвестиции</vt:lpstr>
      <vt:lpstr>Организационный план</vt:lpstr>
      <vt:lpstr>Финансовый план</vt:lpstr>
      <vt:lpstr>Экономика проекта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Nikita</cp:lastModifiedBy>
  <cp:revision>35</cp:revision>
  <dcterms:created xsi:type="dcterms:W3CDTF">2022-10-14T10:42:52Z</dcterms:created>
  <dcterms:modified xsi:type="dcterms:W3CDTF">2023-07-13T14:35:03Z</dcterms:modified>
  <dc:language>ru-RU</dc:language>
</cp:coreProperties>
</file>