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charts/chart1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sldIdLst>
    <p:sldId id="256" r:id="rId2"/>
    <p:sldId id="257" r:id="rId3"/>
    <p:sldId id="258" r:id="rId4"/>
    <p:sldId id="260" r:id="rId5"/>
    <p:sldId id="264" r:id="rId6"/>
    <p:sldId id="265" r:id="rId7"/>
    <p:sldId id="262" r:id="rId8"/>
    <p:sldId id="263" r:id="rId9"/>
    <p:sldId id="267" r:id="rId10"/>
    <p:sldId id="271" r:id="rId11"/>
    <p:sldId id="266" r:id="rId12"/>
    <p:sldId id="270" r:id="rId13"/>
    <p:sldId id="268" r:id="rId14"/>
    <p:sldId id="274" r:id="rId15"/>
    <p:sldId id="272" r:id="rId16"/>
    <p:sldId id="273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303B4E"/>
    <a:srgbClr val="3E5676"/>
    <a:srgbClr val="E16815"/>
    <a:srgbClr val="5C1800"/>
    <a:srgbClr val="EC7C30"/>
    <a:srgbClr val="F8D7CD"/>
    <a:srgbClr val="F8D1B6"/>
    <a:srgbClr val="90AA88"/>
    <a:srgbClr val="547741"/>
    <a:srgbClr val="20B692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E3FDE45-AF77-4B5C-9715-49D594BDF05E}" styleName="Светлый стиль 1 -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A107856-5554-42FB-B03E-39F5DBC370BA}" styleName="Средний стиль 4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9" d="100"/>
          <a:sy n="79" d="100"/>
        </p:scale>
        <p:origin x="-1546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12"/>
  <c:chart>
    <c:autoTitleDeleted val="1"/>
    <c:plotArea>
      <c:layout/>
      <c:barChart>
        <c:barDir val="bar"/>
        <c:grouping val="percent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Крупный рогатый скот</c:v>
                </c:pt>
              </c:strCache>
            </c:strRef>
          </c:tx>
          <c:dLbls>
            <c:dLbl>
              <c:idx val="1"/>
              <c:layout/>
              <c:tx>
                <c:rich>
                  <a:bodyPr/>
                  <a:lstStyle/>
                  <a:p>
                    <a:r>
                      <a:rPr lang="en-US"/>
                      <a:t>120,8</a:t>
                    </a:r>
                  </a:p>
                </c:rich>
              </c:tx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31E7-420C-BF01-067BBB12F127}"/>
                </c:ext>
              </c:extLst>
            </c:dLbl>
            <c:spPr>
              <a:noFill/>
              <a:ln>
                <a:noFill/>
              </a:ln>
              <a:effectLst/>
            </c:sp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Лист1!$A$2:$A$3</c:f>
              <c:numCache>
                <c:formatCode>General</c:formatCode>
                <c:ptCount val="2"/>
                <c:pt idx="0">
                  <c:v>2021</c:v>
                </c:pt>
                <c:pt idx="1">
                  <c:v>2022</c:v>
                </c:pt>
              </c:numCache>
            </c:num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126.8</c:v>
                </c:pt>
                <c:pt idx="1">
                  <c:v>57.1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31E7-420C-BF01-067BBB12F127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Коровы</c:v>
                </c:pt>
              </c:strCache>
            </c:strRef>
          </c:tx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/>
                      <a:t>57,1</a:t>
                    </a:r>
                  </a:p>
                </c:rich>
              </c:tx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31E7-420C-BF01-067BBB12F127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/>
                      <a:t>54,5</a:t>
                    </a:r>
                    <a:endParaRPr lang="en-US" dirty="0"/>
                  </a:p>
                </c:rich>
              </c:tx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1E7-420C-BF01-067BBB12F127}"/>
                </c:ext>
              </c:extLst>
            </c:dLbl>
            <c:spPr>
              <a:noFill/>
              <a:ln>
                <a:noFill/>
              </a:ln>
              <a:effectLst/>
            </c:sp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Лист1!$A$2:$A$3</c:f>
              <c:numCache>
                <c:formatCode>General</c:formatCode>
                <c:ptCount val="2"/>
                <c:pt idx="0">
                  <c:v>2021</c:v>
                </c:pt>
                <c:pt idx="1">
                  <c:v>2022</c:v>
                </c:pt>
              </c:numCache>
            </c:numRef>
          </c:cat>
          <c:val>
            <c:numRef>
              <c:f>Лист1!$C$2:$C$3</c:f>
              <c:numCache>
                <c:formatCode>General</c:formatCode>
                <c:ptCount val="2"/>
                <c:pt idx="0">
                  <c:v>120.8</c:v>
                </c:pt>
                <c:pt idx="1">
                  <c:v>54.5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31E7-420C-BF01-067BBB12F127}"/>
            </c:ext>
          </c:extLst>
        </c:ser>
        <c:dLbls>
          <c:showVal val="1"/>
        </c:dLbls>
        <c:gapWidth val="95"/>
        <c:overlap val="100"/>
        <c:axId val="188853248"/>
        <c:axId val="150295296"/>
      </c:barChart>
      <c:catAx>
        <c:axId val="188853248"/>
        <c:scaling>
          <c:orientation val="minMax"/>
        </c:scaling>
        <c:axPos val="l"/>
        <c:numFmt formatCode="General" sourceLinked="1"/>
        <c:majorTickMark val="none"/>
        <c:tickLblPos val="nextTo"/>
        <c:crossAx val="150295296"/>
        <c:crosses val="autoZero"/>
        <c:auto val="1"/>
        <c:lblAlgn val="ctr"/>
        <c:lblOffset val="100"/>
      </c:catAx>
      <c:valAx>
        <c:axId val="150295296"/>
        <c:scaling>
          <c:orientation val="minMax"/>
        </c:scaling>
        <c:delete val="1"/>
        <c:axPos val="b"/>
        <c:numFmt formatCode="0%" sourceLinked="1"/>
        <c:tickLblPos val="none"/>
        <c:crossAx val="188853248"/>
        <c:crosses val="autoZero"/>
        <c:crossBetween val="between"/>
      </c:valAx>
      <c:spPr>
        <a:effectLst>
          <a:glow rad="101600">
            <a:schemeClr val="accent2">
              <a:satMod val="175000"/>
              <a:alpha val="40000"/>
            </a:schemeClr>
          </a:glow>
          <a:outerShdw blurRad="152400" dist="317500" dir="5400000" sx="90000" sy="-19000" rotWithShape="0">
            <a:prstClr val="black">
              <a:alpha val="15000"/>
            </a:prstClr>
          </a:outerShdw>
        </a:effectLst>
      </c:spPr>
    </c:plotArea>
    <c:legend>
      <c:legendPos val="t"/>
      <c:layout/>
    </c:legend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06243E5-7443-455B-80A8-856DCE75904F}" type="doc">
      <dgm:prSet loTypeId="urn:microsoft.com/office/officeart/2005/8/layout/bProcess4" loCatId="process" qsTypeId="urn:microsoft.com/office/officeart/2005/8/quickstyle/simple3" qsCatId="simple" csTypeId="urn:microsoft.com/office/officeart/2005/8/colors/accent2_5" csCatId="accent2" phldr="1"/>
      <dgm:spPr/>
      <dgm:t>
        <a:bodyPr/>
        <a:lstStyle/>
        <a:p>
          <a:endParaRPr lang="ru-RU"/>
        </a:p>
      </dgm:t>
    </dgm:pt>
    <dgm:pt modelId="{3D986FD8-CA6A-463F-8885-69D61678B842}">
      <dgm:prSet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pPr rtl="0"/>
          <a:r>
            <a:rPr lang="ru-RU" sz="2400" b="1" dirty="0">
              <a:solidFill>
                <a:schemeClr val="accent2">
                  <a:lumMod val="50000"/>
                </a:schemeClr>
              </a:solidFill>
            </a:rPr>
            <a:t>Создание насадки на шприц для вливании лекарств </a:t>
          </a:r>
        </a:p>
      </dgm:t>
    </dgm:pt>
    <dgm:pt modelId="{2B4F6623-7EAC-4E4F-8AC6-F822D07DF44A}" type="parTrans" cxnId="{30053755-84A0-426C-A153-66FF9DB935F9}">
      <dgm:prSet/>
      <dgm:spPr/>
      <dgm:t>
        <a:bodyPr/>
        <a:lstStyle/>
        <a:p>
          <a:endParaRPr lang="ru-RU"/>
        </a:p>
      </dgm:t>
    </dgm:pt>
    <dgm:pt modelId="{692E89EF-2E00-45FF-9C1A-C29DFE2C1E1A}" type="sibTrans" cxnId="{30053755-84A0-426C-A153-66FF9DB935F9}">
      <dgm:prSet/>
      <dgm:spPr>
        <a:solidFill>
          <a:schemeClr val="tx2">
            <a:lumMod val="40000"/>
            <a:lumOff val="60000"/>
          </a:schemeClr>
        </a:solidFill>
      </dgm:spPr>
      <dgm:t>
        <a:bodyPr/>
        <a:lstStyle/>
        <a:p>
          <a:endParaRPr lang="ru-RU"/>
        </a:p>
      </dgm:t>
    </dgm:pt>
    <dgm:pt modelId="{50C2AB27-1F05-485A-B55B-10AFF0A8E140}">
      <dgm:prSet/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pPr rtl="0"/>
          <a:endParaRPr lang="ru-RU" dirty="0"/>
        </a:p>
      </dgm:t>
    </dgm:pt>
    <dgm:pt modelId="{F4643E89-544A-4970-BA51-476451935D04}" type="parTrans" cxnId="{8A47B660-8C41-4E27-9667-5942677A374D}">
      <dgm:prSet/>
      <dgm:spPr/>
      <dgm:t>
        <a:bodyPr/>
        <a:lstStyle/>
        <a:p>
          <a:endParaRPr lang="ru-RU"/>
        </a:p>
      </dgm:t>
    </dgm:pt>
    <dgm:pt modelId="{75C97F50-4515-4370-95D8-3EF53E0C352C}" type="sibTrans" cxnId="{8A47B660-8C41-4E27-9667-5942677A374D}">
      <dgm:prSet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endParaRPr lang="ru-RU"/>
        </a:p>
      </dgm:t>
    </dgm:pt>
    <dgm:pt modelId="{B75A50D4-BC2C-4758-ACE8-AB869409A6DE}">
      <dgm:prSet/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pPr rtl="0"/>
          <a:r>
            <a:rPr lang="ru-RU" dirty="0"/>
            <a:t>Повышает точность попадания</a:t>
          </a:r>
        </a:p>
      </dgm:t>
    </dgm:pt>
    <dgm:pt modelId="{1C6C0F2B-2231-4984-82AE-CA2AC03DFE4B}" type="parTrans" cxnId="{3B64D132-2F1B-4876-966D-DFEA1AEA91FE}">
      <dgm:prSet/>
      <dgm:spPr/>
      <dgm:t>
        <a:bodyPr/>
        <a:lstStyle/>
        <a:p>
          <a:endParaRPr lang="ru-RU"/>
        </a:p>
      </dgm:t>
    </dgm:pt>
    <dgm:pt modelId="{497D2A3D-B415-42A4-AC7C-622CE5DC72F2}" type="sibTrans" cxnId="{3B64D132-2F1B-4876-966D-DFEA1AEA91FE}">
      <dgm:prSet/>
      <dgm:spPr>
        <a:solidFill>
          <a:schemeClr val="tx2">
            <a:lumMod val="75000"/>
          </a:schemeClr>
        </a:solidFill>
      </dgm:spPr>
      <dgm:t>
        <a:bodyPr/>
        <a:lstStyle/>
        <a:p>
          <a:endParaRPr lang="ru-RU"/>
        </a:p>
      </dgm:t>
    </dgm:pt>
    <dgm:pt modelId="{E2B9B309-2ABB-4042-A9DA-93B48D127EAC}">
      <dgm:prSet/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pPr rtl="0"/>
          <a:r>
            <a:rPr lang="ru-RU" dirty="0"/>
            <a:t>Позволяет проводит манипуляции на малых областях при вливании лекарств</a:t>
          </a:r>
        </a:p>
      </dgm:t>
    </dgm:pt>
    <dgm:pt modelId="{6669008E-F1BB-4534-AF4C-7CB6CF1671A0}" type="parTrans" cxnId="{E3EDD99F-CB4E-4894-8603-7BBF403669E5}">
      <dgm:prSet/>
      <dgm:spPr/>
      <dgm:t>
        <a:bodyPr/>
        <a:lstStyle/>
        <a:p>
          <a:endParaRPr lang="ru-RU"/>
        </a:p>
      </dgm:t>
    </dgm:pt>
    <dgm:pt modelId="{3B7FB1C6-104C-46F0-ACE8-CA233D4B7291}" type="sibTrans" cxnId="{E3EDD99F-CB4E-4894-8603-7BBF403669E5}">
      <dgm:prSet/>
      <dgm:spPr/>
      <dgm:t>
        <a:bodyPr/>
        <a:lstStyle/>
        <a:p>
          <a:endParaRPr lang="ru-RU"/>
        </a:p>
      </dgm:t>
    </dgm:pt>
    <dgm:pt modelId="{5750F21D-5322-4BC5-A592-A14B0013552D}" type="pres">
      <dgm:prSet presAssocID="{706243E5-7443-455B-80A8-856DCE75904F}" presName="Name0" presStyleCnt="0">
        <dgm:presLayoutVars>
          <dgm:dir/>
          <dgm:resizeHandles/>
        </dgm:presLayoutVars>
      </dgm:prSet>
      <dgm:spPr/>
      <dgm:t>
        <a:bodyPr/>
        <a:lstStyle/>
        <a:p>
          <a:endParaRPr lang="ru-RU"/>
        </a:p>
      </dgm:t>
    </dgm:pt>
    <dgm:pt modelId="{E476DF7A-5751-4B30-AADE-EF63FBA1D774}" type="pres">
      <dgm:prSet presAssocID="{3D986FD8-CA6A-463F-8885-69D61678B842}" presName="compNode" presStyleCnt="0"/>
      <dgm:spPr/>
    </dgm:pt>
    <dgm:pt modelId="{11382CC6-6B4B-4E64-B880-CE6C73CA7907}" type="pres">
      <dgm:prSet presAssocID="{3D986FD8-CA6A-463F-8885-69D61678B842}" presName="dummyConnPt" presStyleCnt="0"/>
      <dgm:spPr/>
    </dgm:pt>
    <dgm:pt modelId="{5B33C199-D011-4A10-85FA-A9C0D9F9B2FF}" type="pres">
      <dgm:prSet presAssocID="{3D986FD8-CA6A-463F-8885-69D61678B842}" presName="node" presStyleLbl="node1" presStyleIdx="0" presStyleCnt="4" custScaleX="106083" custScaleY="12005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294EBE1-956D-42E3-8F65-31D307E11FF5}" type="pres">
      <dgm:prSet presAssocID="{692E89EF-2E00-45FF-9C1A-C29DFE2C1E1A}" presName="sibTrans" presStyleLbl="bgSibTrans2D1" presStyleIdx="0" presStyleCnt="3"/>
      <dgm:spPr/>
      <dgm:t>
        <a:bodyPr/>
        <a:lstStyle/>
        <a:p>
          <a:endParaRPr lang="ru-RU"/>
        </a:p>
      </dgm:t>
    </dgm:pt>
    <dgm:pt modelId="{470710D4-7704-4A23-882A-FDCF9BA7345E}" type="pres">
      <dgm:prSet presAssocID="{50C2AB27-1F05-485A-B55B-10AFF0A8E140}" presName="compNode" presStyleCnt="0"/>
      <dgm:spPr/>
    </dgm:pt>
    <dgm:pt modelId="{B8DF0463-4ECA-47D0-9318-5081E4D4CA80}" type="pres">
      <dgm:prSet presAssocID="{50C2AB27-1F05-485A-B55B-10AFF0A8E140}" presName="dummyConnPt" presStyleCnt="0"/>
      <dgm:spPr/>
    </dgm:pt>
    <dgm:pt modelId="{ADD8EC12-2A84-413A-BC2C-41C8D1A11C66}" type="pres">
      <dgm:prSet presAssocID="{50C2AB27-1F05-485A-B55B-10AFF0A8E140}" presName="node" presStyleLbl="node1" presStyleIdx="1" presStyleCnt="4" custLinFactNeighborX="1501" custLinFactNeighborY="55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59B4B7F-137D-4E15-90BC-3E044ADD2404}" type="pres">
      <dgm:prSet presAssocID="{75C97F50-4515-4370-95D8-3EF53E0C352C}" presName="sibTrans" presStyleLbl="bgSibTrans2D1" presStyleIdx="1" presStyleCnt="3"/>
      <dgm:spPr/>
      <dgm:t>
        <a:bodyPr/>
        <a:lstStyle/>
        <a:p>
          <a:endParaRPr lang="ru-RU"/>
        </a:p>
      </dgm:t>
    </dgm:pt>
    <dgm:pt modelId="{4E9D1C42-81F7-4E5B-B280-535E3C107A2F}" type="pres">
      <dgm:prSet presAssocID="{B75A50D4-BC2C-4758-ACE8-AB869409A6DE}" presName="compNode" presStyleCnt="0"/>
      <dgm:spPr/>
    </dgm:pt>
    <dgm:pt modelId="{7559F91B-1613-41EC-8F96-90014F2FA2FD}" type="pres">
      <dgm:prSet presAssocID="{B75A50D4-BC2C-4758-ACE8-AB869409A6DE}" presName="dummyConnPt" presStyleCnt="0"/>
      <dgm:spPr/>
    </dgm:pt>
    <dgm:pt modelId="{26D093EE-668E-4E63-839E-A7CFE7486D34}" type="pres">
      <dgm:prSet presAssocID="{B75A50D4-BC2C-4758-ACE8-AB869409A6DE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9191BC2-F5D4-4606-8A80-4F54E6B43D2F}" type="pres">
      <dgm:prSet presAssocID="{497D2A3D-B415-42A4-AC7C-622CE5DC72F2}" presName="sibTrans" presStyleLbl="bgSibTrans2D1" presStyleIdx="2" presStyleCnt="3"/>
      <dgm:spPr/>
      <dgm:t>
        <a:bodyPr/>
        <a:lstStyle/>
        <a:p>
          <a:endParaRPr lang="ru-RU"/>
        </a:p>
      </dgm:t>
    </dgm:pt>
    <dgm:pt modelId="{61E96A4A-427A-43A0-AF40-5A9CCB4698DA}" type="pres">
      <dgm:prSet presAssocID="{E2B9B309-2ABB-4042-A9DA-93B48D127EAC}" presName="compNode" presStyleCnt="0"/>
      <dgm:spPr/>
    </dgm:pt>
    <dgm:pt modelId="{3D413EFD-DAED-40A9-9527-9B9B4AA0D6EB}" type="pres">
      <dgm:prSet presAssocID="{E2B9B309-2ABB-4042-A9DA-93B48D127EAC}" presName="dummyConnPt" presStyleCnt="0"/>
      <dgm:spPr/>
    </dgm:pt>
    <dgm:pt modelId="{16924AEC-78C0-4572-AD33-EE0492CD0574}" type="pres">
      <dgm:prSet presAssocID="{E2B9B309-2ABB-4042-A9DA-93B48D127EAC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2A53C98-3396-4A47-9B7E-156C6460F9AD}" type="presOf" srcId="{3D986FD8-CA6A-463F-8885-69D61678B842}" destId="{5B33C199-D011-4A10-85FA-A9C0D9F9B2FF}" srcOrd="0" destOrd="0" presId="urn:microsoft.com/office/officeart/2005/8/layout/bProcess4"/>
    <dgm:cxn modelId="{F17914EA-73F3-44ED-A7DD-C27B38880248}" type="presOf" srcId="{706243E5-7443-455B-80A8-856DCE75904F}" destId="{5750F21D-5322-4BC5-A592-A14B0013552D}" srcOrd="0" destOrd="0" presId="urn:microsoft.com/office/officeart/2005/8/layout/bProcess4"/>
    <dgm:cxn modelId="{30053755-84A0-426C-A153-66FF9DB935F9}" srcId="{706243E5-7443-455B-80A8-856DCE75904F}" destId="{3D986FD8-CA6A-463F-8885-69D61678B842}" srcOrd="0" destOrd="0" parTransId="{2B4F6623-7EAC-4E4F-8AC6-F822D07DF44A}" sibTransId="{692E89EF-2E00-45FF-9C1A-C29DFE2C1E1A}"/>
    <dgm:cxn modelId="{64BA9342-D452-463B-A260-D0BA850C606F}" type="presOf" srcId="{50C2AB27-1F05-485A-B55B-10AFF0A8E140}" destId="{ADD8EC12-2A84-413A-BC2C-41C8D1A11C66}" srcOrd="0" destOrd="0" presId="urn:microsoft.com/office/officeart/2005/8/layout/bProcess4"/>
    <dgm:cxn modelId="{8DB9F469-8C7B-446B-82B3-373A572B8A7F}" type="presOf" srcId="{497D2A3D-B415-42A4-AC7C-622CE5DC72F2}" destId="{C9191BC2-F5D4-4606-8A80-4F54E6B43D2F}" srcOrd="0" destOrd="0" presId="urn:microsoft.com/office/officeart/2005/8/layout/bProcess4"/>
    <dgm:cxn modelId="{E3EDD99F-CB4E-4894-8603-7BBF403669E5}" srcId="{706243E5-7443-455B-80A8-856DCE75904F}" destId="{E2B9B309-2ABB-4042-A9DA-93B48D127EAC}" srcOrd="3" destOrd="0" parTransId="{6669008E-F1BB-4534-AF4C-7CB6CF1671A0}" sibTransId="{3B7FB1C6-104C-46F0-ACE8-CA233D4B7291}"/>
    <dgm:cxn modelId="{9AF78D9B-0964-4233-B5C4-9B4D02058892}" type="presOf" srcId="{692E89EF-2E00-45FF-9C1A-C29DFE2C1E1A}" destId="{2294EBE1-956D-42E3-8F65-31D307E11FF5}" srcOrd="0" destOrd="0" presId="urn:microsoft.com/office/officeart/2005/8/layout/bProcess4"/>
    <dgm:cxn modelId="{F26F6896-653F-443B-99F5-17C24D843345}" type="presOf" srcId="{B75A50D4-BC2C-4758-ACE8-AB869409A6DE}" destId="{26D093EE-668E-4E63-839E-A7CFE7486D34}" srcOrd="0" destOrd="0" presId="urn:microsoft.com/office/officeart/2005/8/layout/bProcess4"/>
    <dgm:cxn modelId="{8A47B660-8C41-4E27-9667-5942677A374D}" srcId="{706243E5-7443-455B-80A8-856DCE75904F}" destId="{50C2AB27-1F05-485A-B55B-10AFF0A8E140}" srcOrd="1" destOrd="0" parTransId="{F4643E89-544A-4970-BA51-476451935D04}" sibTransId="{75C97F50-4515-4370-95D8-3EF53E0C352C}"/>
    <dgm:cxn modelId="{3B64D132-2F1B-4876-966D-DFEA1AEA91FE}" srcId="{706243E5-7443-455B-80A8-856DCE75904F}" destId="{B75A50D4-BC2C-4758-ACE8-AB869409A6DE}" srcOrd="2" destOrd="0" parTransId="{1C6C0F2B-2231-4984-82AE-CA2AC03DFE4B}" sibTransId="{497D2A3D-B415-42A4-AC7C-622CE5DC72F2}"/>
    <dgm:cxn modelId="{E457B0A5-782C-4609-AF19-9C7A7134BD01}" type="presOf" srcId="{75C97F50-4515-4370-95D8-3EF53E0C352C}" destId="{C59B4B7F-137D-4E15-90BC-3E044ADD2404}" srcOrd="0" destOrd="0" presId="urn:microsoft.com/office/officeart/2005/8/layout/bProcess4"/>
    <dgm:cxn modelId="{9BBBB9DF-C348-40B4-BBC1-4E00AC682D22}" type="presOf" srcId="{E2B9B309-2ABB-4042-A9DA-93B48D127EAC}" destId="{16924AEC-78C0-4572-AD33-EE0492CD0574}" srcOrd="0" destOrd="0" presId="urn:microsoft.com/office/officeart/2005/8/layout/bProcess4"/>
    <dgm:cxn modelId="{8FEDA3A6-6C4A-487F-B37F-7894602B3C59}" type="presParOf" srcId="{5750F21D-5322-4BC5-A592-A14B0013552D}" destId="{E476DF7A-5751-4B30-AADE-EF63FBA1D774}" srcOrd="0" destOrd="0" presId="urn:microsoft.com/office/officeart/2005/8/layout/bProcess4"/>
    <dgm:cxn modelId="{B7343086-2D65-43AA-9D4E-5B1C2E9EF652}" type="presParOf" srcId="{E476DF7A-5751-4B30-AADE-EF63FBA1D774}" destId="{11382CC6-6B4B-4E64-B880-CE6C73CA7907}" srcOrd="0" destOrd="0" presId="urn:microsoft.com/office/officeart/2005/8/layout/bProcess4"/>
    <dgm:cxn modelId="{67BF3E3F-A545-478A-9D24-2DC3A5478978}" type="presParOf" srcId="{E476DF7A-5751-4B30-AADE-EF63FBA1D774}" destId="{5B33C199-D011-4A10-85FA-A9C0D9F9B2FF}" srcOrd="1" destOrd="0" presId="urn:microsoft.com/office/officeart/2005/8/layout/bProcess4"/>
    <dgm:cxn modelId="{448BF9A6-EDEE-46DD-9437-73F584F1354E}" type="presParOf" srcId="{5750F21D-5322-4BC5-A592-A14B0013552D}" destId="{2294EBE1-956D-42E3-8F65-31D307E11FF5}" srcOrd="1" destOrd="0" presId="urn:microsoft.com/office/officeart/2005/8/layout/bProcess4"/>
    <dgm:cxn modelId="{5BE24DAB-6F36-4B78-AF48-506A9AE3AA58}" type="presParOf" srcId="{5750F21D-5322-4BC5-A592-A14B0013552D}" destId="{470710D4-7704-4A23-882A-FDCF9BA7345E}" srcOrd="2" destOrd="0" presId="urn:microsoft.com/office/officeart/2005/8/layout/bProcess4"/>
    <dgm:cxn modelId="{FEE30025-B703-4EB5-B17B-510886F72789}" type="presParOf" srcId="{470710D4-7704-4A23-882A-FDCF9BA7345E}" destId="{B8DF0463-4ECA-47D0-9318-5081E4D4CA80}" srcOrd="0" destOrd="0" presId="urn:microsoft.com/office/officeart/2005/8/layout/bProcess4"/>
    <dgm:cxn modelId="{0147A3A5-F27B-4129-A019-9085C4AE6192}" type="presParOf" srcId="{470710D4-7704-4A23-882A-FDCF9BA7345E}" destId="{ADD8EC12-2A84-413A-BC2C-41C8D1A11C66}" srcOrd="1" destOrd="0" presId="urn:microsoft.com/office/officeart/2005/8/layout/bProcess4"/>
    <dgm:cxn modelId="{DBFB841A-BF4C-452E-B716-2E05FB398B39}" type="presParOf" srcId="{5750F21D-5322-4BC5-A592-A14B0013552D}" destId="{C59B4B7F-137D-4E15-90BC-3E044ADD2404}" srcOrd="3" destOrd="0" presId="urn:microsoft.com/office/officeart/2005/8/layout/bProcess4"/>
    <dgm:cxn modelId="{DF199D57-B404-42A1-9A48-B243CECE6FF3}" type="presParOf" srcId="{5750F21D-5322-4BC5-A592-A14B0013552D}" destId="{4E9D1C42-81F7-4E5B-B280-535E3C107A2F}" srcOrd="4" destOrd="0" presId="urn:microsoft.com/office/officeart/2005/8/layout/bProcess4"/>
    <dgm:cxn modelId="{CD4D5CFE-88A5-477F-A937-E07CE81E700E}" type="presParOf" srcId="{4E9D1C42-81F7-4E5B-B280-535E3C107A2F}" destId="{7559F91B-1613-41EC-8F96-90014F2FA2FD}" srcOrd="0" destOrd="0" presId="urn:microsoft.com/office/officeart/2005/8/layout/bProcess4"/>
    <dgm:cxn modelId="{C67AF49B-7C8A-49C4-B3DB-99C1EBC9CB77}" type="presParOf" srcId="{4E9D1C42-81F7-4E5B-B280-535E3C107A2F}" destId="{26D093EE-668E-4E63-839E-A7CFE7486D34}" srcOrd="1" destOrd="0" presId="urn:microsoft.com/office/officeart/2005/8/layout/bProcess4"/>
    <dgm:cxn modelId="{96012324-78E2-4394-8069-E51B68964BB3}" type="presParOf" srcId="{5750F21D-5322-4BC5-A592-A14B0013552D}" destId="{C9191BC2-F5D4-4606-8A80-4F54E6B43D2F}" srcOrd="5" destOrd="0" presId="urn:microsoft.com/office/officeart/2005/8/layout/bProcess4"/>
    <dgm:cxn modelId="{C57AA28C-FB64-44B1-A0B5-AB26D9E7F061}" type="presParOf" srcId="{5750F21D-5322-4BC5-A592-A14B0013552D}" destId="{61E96A4A-427A-43A0-AF40-5A9CCB4698DA}" srcOrd="6" destOrd="0" presId="urn:microsoft.com/office/officeart/2005/8/layout/bProcess4"/>
    <dgm:cxn modelId="{808473A6-3390-4C8E-83DA-AFF798A02716}" type="presParOf" srcId="{61E96A4A-427A-43A0-AF40-5A9CCB4698DA}" destId="{3D413EFD-DAED-40A9-9527-9B9B4AA0D6EB}" srcOrd="0" destOrd="0" presId="urn:microsoft.com/office/officeart/2005/8/layout/bProcess4"/>
    <dgm:cxn modelId="{7625EE2A-2114-4DCC-85DD-A29B1AE8E7BE}" type="presParOf" srcId="{61E96A4A-427A-43A0-AF40-5A9CCB4698DA}" destId="{16924AEC-78C0-4572-AD33-EE0492CD0574}" srcOrd="1" destOrd="0" presId="urn:microsoft.com/office/officeart/2005/8/layout/bProcess4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294EBE1-956D-42E3-8F65-31D307E11FF5}">
      <dsp:nvSpPr>
        <dsp:cNvPr id="0" name=""/>
        <dsp:cNvSpPr/>
      </dsp:nvSpPr>
      <dsp:spPr>
        <a:xfrm rot="5349710">
          <a:off x="-391228" y="1916246"/>
          <a:ext cx="1925397" cy="213990"/>
        </a:xfrm>
        <a:prstGeom prst="rect">
          <a:avLst/>
        </a:prstGeom>
        <a:solidFill>
          <a:schemeClr val="tx2">
            <a:lumMod val="40000"/>
            <a:lumOff val="60000"/>
          </a:schemeClr>
        </a:soli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5B33C199-D011-4A10-85FA-A9C0D9F9B2FF}">
      <dsp:nvSpPr>
        <dsp:cNvPr id="0" name=""/>
        <dsp:cNvSpPr/>
      </dsp:nvSpPr>
      <dsp:spPr>
        <a:xfrm>
          <a:off x="2013" y="556304"/>
          <a:ext cx="2522304" cy="1712650"/>
        </a:xfrm>
        <a:prstGeom prst="roundRect">
          <a:avLst>
            <a:gd name="adj" fmla="val 10000"/>
          </a:avLst>
        </a:prstGeom>
        <a:solidFill>
          <a:schemeClr val="accent4">
            <a:lumMod val="60000"/>
            <a:lumOff val="4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>
              <a:solidFill>
                <a:schemeClr val="accent2">
                  <a:lumMod val="50000"/>
                </a:schemeClr>
              </a:solidFill>
            </a:rPr>
            <a:t>Создание насадки на шприц для вливании лекарств </a:t>
          </a:r>
        </a:p>
      </dsp:txBody>
      <dsp:txXfrm>
        <a:off x="2013" y="556304"/>
        <a:ext cx="2522304" cy="1712650"/>
      </dsp:txXfrm>
    </dsp:sp>
    <dsp:sp modelId="{C59B4B7F-137D-4E15-90BC-3E044ADD2404}">
      <dsp:nvSpPr>
        <dsp:cNvPr id="0" name=""/>
        <dsp:cNvSpPr/>
      </dsp:nvSpPr>
      <dsp:spPr>
        <a:xfrm rot="21599545">
          <a:off x="600599" y="2878630"/>
          <a:ext cx="3191406" cy="213990"/>
        </a:xfrm>
        <a:prstGeom prst="rect">
          <a:avLst/>
        </a:prstGeom>
        <a:solidFill>
          <a:schemeClr val="tx2">
            <a:lumMod val="60000"/>
            <a:lumOff val="40000"/>
          </a:schemeClr>
        </a:soli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ADD8EC12-2A84-413A-BC2C-41C8D1A11C66}">
      <dsp:nvSpPr>
        <dsp:cNvPr id="0" name=""/>
        <dsp:cNvSpPr/>
      </dsp:nvSpPr>
      <dsp:spPr>
        <a:xfrm>
          <a:off x="110018" y="2633551"/>
          <a:ext cx="2377670" cy="1426602"/>
        </a:xfrm>
        <a:prstGeom prst="roundRect">
          <a:avLst>
            <a:gd name="adj" fmla="val 10000"/>
          </a:avLst>
        </a:prstGeom>
        <a:solidFill>
          <a:schemeClr val="accent4">
            <a:lumMod val="40000"/>
            <a:lumOff val="6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900" kern="1200" dirty="0"/>
        </a:p>
      </dsp:txBody>
      <dsp:txXfrm>
        <a:off x="110018" y="2633551"/>
        <a:ext cx="2377670" cy="1426602"/>
      </dsp:txXfrm>
    </dsp:sp>
    <dsp:sp modelId="{C9191BC2-F5D4-4606-8A80-4F54E6B43D2F}">
      <dsp:nvSpPr>
        <dsp:cNvPr id="0" name=""/>
        <dsp:cNvSpPr/>
      </dsp:nvSpPr>
      <dsp:spPr>
        <a:xfrm rot="16200000">
          <a:off x="2907903" y="1979269"/>
          <a:ext cx="1768205" cy="213990"/>
        </a:xfrm>
        <a:prstGeom prst="rect">
          <a:avLst/>
        </a:prstGeom>
        <a:solidFill>
          <a:schemeClr val="tx2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26D093EE-668E-4E63-839E-A7CFE7486D34}">
      <dsp:nvSpPr>
        <dsp:cNvPr id="0" name=""/>
        <dsp:cNvSpPr/>
      </dsp:nvSpPr>
      <dsp:spPr>
        <a:xfrm>
          <a:off x="3308948" y="2625605"/>
          <a:ext cx="2377670" cy="1426602"/>
        </a:xfrm>
        <a:prstGeom prst="roundRect">
          <a:avLst>
            <a:gd name="adj" fmla="val 10000"/>
          </a:avLst>
        </a:prstGeom>
        <a:solidFill>
          <a:schemeClr val="accent4">
            <a:lumMod val="40000"/>
            <a:lumOff val="6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/>
            <a:t>Повышает точность попадания</a:t>
          </a:r>
        </a:p>
      </dsp:txBody>
      <dsp:txXfrm>
        <a:off x="3308948" y="2625605"/>
        <a:ext cx="2377670" cy="1426602"/>
      </dsp:txXfrm>
    </dsp:sp>
    <dsp:sp modelId="{16924AEC-78C0-4572-AD33-EE0492CD0574}">
      <dsp:nvSpPr>
        <dsp:cNvPr id="0" name=""/>
        <dsp:cNvSpPr/>
      </dsp:nvSpPr>
      <dsp:spPr>
        <a:xfrm>
          <a:off x="3308948" y="842352"/>
          <a:ext cx="2377670" cy="1426602"/>
        </a:xfrm>
        <a:prstGeom prst="roundRect">
          <a:avLst>
            <a:gd name="adj" fmla="val 10000"/>
          </a:avLst>
        </a:prstGeom>
        <a:solidFill>
          <a:schemeClr val="accent4">
            <a:lumMod val="40000"/>
            <a:lumOff val="6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/>
            <a:t>Позволяет проводит манипуляции на малых областях при вливании лекарств</a:t>
          </a:r>
        </a:p>
      </dsp:txBody>
      <dsp:txXfrm>
        <a:off x="3308948" y="842352"/>
        <a:ext cx="2377670" cy="142660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bProcess4">
  <dgm:title val=""/>
  <dgm:desc val=""/>
  <dgm:catLst>
    <dgm:cat type="process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  <dgm:pt modelId="7">
          <dgm:prSet phldr="1"/>
        </dgm:pt>
        <dgm:pt modelId="8">
          <dgm:prSet phldr="1"/>
        </dgm:pt>
        <dgm:pt modelId="9">
          <dgm:prSet phldr="1"/>
        </dgm:pt>
      </dgm:ptLst>
      <dgm:cxnLst>
        <dgm:cxn modelId="10" srcId="0" destId="1" srcOrd="0" destOrd="0"/>
        <dgm:cxn modelId="11" srcId="0" destId="2" srcOrd="1" destOrd="0"/>
        <dgm:cxn modelId="12" srcId="0" destId="3" srcOrd="2" destOrd="0"/>
        <dgm:cxn modelId="13" srcId="0" destId="4" srcOrd="3" destOrd="0"/>
        <dgm:cxn modelId="14" srcId="0" destId="5" srcOrd="4" destOrd="0"/>
        <dgm:cxn modelId="15" srcId="0" destId="6" srcOrd="5" destOrd="0"/>
        <dgm:cxn modelId="16" srcId="0" destId="7" srcOrd="6" destOrd="0"/>
        <dgm:cxn modelId="17" srcId="0" destId="8" srcOrd="7" destOrd="0"/>
        <dgm:cxn modelId="18" srcId="0" destId="9" srcOrd="8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/>
    </dgm:varLst>
    <dgm:choose name="Name1">
      <dgm:if name="Name2" func="var" arg="dir" op="equ" val="norm">
        <dgm:alg type="snake">
          <dgm:param type="grDir" val="tL"/>
          <dgm:param type="flowDir" val="col"/>
          <dgm:param type="contDir" val="revDir"/>
          <dgm:param type="bkpt" val="bal"/>
        </dgm:alg>
      </dgm:if>
      <dgm:else name="Name3">
        <dgm:alg type="snake">
          <dgm:param type="grDir" val="tR"/>
          <dgm:param type="flowDir" val="col"/>
          <dgm:param type="contDir" val="revDir"/>
          <dgm:param type="bkpt" val="bal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fact="0.6"/>
      <dgm:constr type="h" for="ch" forName="sibTrans" refType="h" refFor="ch" refForName="compNode" op="equ" fact="0.25"/>
      <dgm:constr type="sp" refType="w" fact="0.33"/>
      <dgm:constr type="primFontSz" for="des" forName="node" op="equ" val="65"/>
    </dgm:constrLst>
    <dgm:ruleLst/>
    <dgm:forEach name="nodes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axis="self" func="var" arg="dir" op="equ" val="norm">
            <dgm:constrLst>
              <dgm:constr type="l" for="ch" forName="dummyConnPt" refType="w" fact="0.2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if>
          <dgm:else name="Name6">
            <dgm:constrLst>
              <dgm:constr type="l" for="ch" forName="dummyConnPt" refType="w" fact="0.8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else>
        </dgm:choose>
        <dgm:ruleLst/>
        <dgm:layoutNode name="dummyConnPt" styleLbl="node1" moveWith="node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node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  <dgm:constr type="primFontSz" val="65"/>
          </dgm:constrLst>
          <dgm:ruleLst>
            <dgm:rule type="primFontSz" val="5" fact="NaN" max="NaN"/>
          </dgm:ruleLst>
        </dgm:layoutNode>
      </dgm:layoutNode>
      <dgm:forEach name="sibTransForEach" axis="followSib" cnt="1">
        <dgm:layoutNode name="sibTrans" styleLbl="bgSibTrans2D1">
          <dgm:choose name="Name7">
            <dgm:if name="Name8" axis="self" func="var" arg="dir" op="equ" val="norm">
              <dgm:alg type="conn">
                <dgm:param type="srcNode" val="dummyConnPt"/>
                <dgm:param type="dstNode" val="dummyConnPt"/>
                <dgm:param type="begPts" val="bCtr, midR, tCtr"/>
                <dgm:param type="endPts" val="tCtr, midL, bCtr"/>
                <dgm:param type="begSty" val="noArr"/>
                <dgm:param type="endSty" val="noArr"/>
              </dgm:alg>
            </dgm:if>
            <dgm:else name="Name9">
              <dgm:alg type="conn">
                <dgm:param type="srcNode" val="dummyConnPt"/>
                <dgm:param type="dstNode" val="dummyConnPt"/>
                <dgm:param type="begPts" val="bCtr, midL, tCtr"/>
                <dgm:param type="endPts" val="tCtr, midR, bCtr"/>
                <dgm:param type="begSty" val="noArr"/>
                <dgm:param type="endSty" val="noAr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/>
            <dgm:constr type="endPad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9B6684-C643-492B-94C8-353824F2E7E6}" type="datetimeFigureOut">
              <a:rPr lang="ru-RU" smtClean="0"/>
              <a:pPr/>
              <a:t>30.11.2023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0E635A-61D4-4314-A242-C5FB1198867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301185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0E635A-61D4-4314-A242-C5FB11988671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3398416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9B7C3-E19B-4DE1-9522-39CAAA8053CE}" type="datetimeFigureOut">
              <a:rPr lang="ru-RU" smtClean="0"/>
              <a:pPr/>
              <a:t>30.11.2023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B117-3590-4FAF-A27F-09F77C44EDF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9439142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9B7C3-E19B-4DE1-9522-39CAAA8053CE}" type="datetimeFigureOut">
              <a:rPr lang="ru-RU" smtClean="0"/>
              <a:pPr/>
              <a:t>30.11.2023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B117-3590-4FAF-A27F-09F77C44EDF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554643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9B7C3-E19B-4DE1-9522-39CAAA8053CE}" type="datetimeFigureOut">
              <a:rPr lang="ru-RU" smtClean="0"/>
              <a:pPr/>
              <a:t>30.11.2023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B117-3590-4FAF-A27F-09F77C44EDF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8520767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9B7C3-E19B-4DE1-9522-39CAAA8053CE}" type="datetimeFigureOut">
              <a:rPr lang="ru-RU" smtClean="0"/>
              <a:pPr/>
              <a:t>30.11.2023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B117-3590-4FAF-A27F-09F77C44EDF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650743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9B7C3-E19B-4DE1-9522-39CAAA8053CE}" type="datetimeFigureOut">
              <a:rPr lang="ru-RU" smtClean="0"/>
              <a:pPr/>
              <a:t>30.11.2023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B117-3590-4FAF-A27F-09F77C44EDF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1710971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9B7C3-E19B-4DE1-9522-39CAAA8053CE}" type="datetimeFigureOut">
              <a:rPr lang="ru-RU" smtClean="0"/>
              <a:pPr/>
              <a:t>30.11.2023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B117-3590-4FAF-A27F-09F77C44EDF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3910732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9B7C3-E19B-4DE1-9522-39CAAA8053CE}" type="datetimeFigureOut">
              <a:rPr lang="ru-RU" smtClean="0"/>
              <a:pPr/>
              <a:t>30.11.2023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B117-3590-4FAF-A27F-09F77C44EDF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2461370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9B7C3-E19B-4DE1-9522-39CAAA8053CE}" type="datetimeFigureOut">
              <a:rPr lang="ru-RU" smtClean="0"/>
              <a:pPr/>
              <a:t>30.11.2023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B117-3590-4FAF-A27F-09F77C44EDF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7488783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9B7C3-E19B-4DE1-9522-39CAAA8053CE}" type="datetimeFigureOut">
              <a:rPr lang="ru-RU" smtClean="0"/>
              <a:pPr/>
              <a:t>30.11.2023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B117-3590-4FAF-A27F-09F77C44EDF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1672765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9B7C3-E19B-4DE1-9522-39CAAA8053CE}" type="datetimeFigureOut">
              <a:rPr lang="ru-RU" smtClean="0"/>
              <a:pPr/>
              <a:t>30.11.2023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B117-3590-4FAF-A27F-09F77C44EDF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14943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9B7C3-E19B-4DE1-9522-39CAAA8053CE}" type="datetimeFigureOut">
              <a:rPr lang="ru-RU" smtClean="0"/>
              <a:pPr/>
              <a:t>30.11.2023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B117-3590-4FAF-A27F-09F77C44EDF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7880024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99B7C3-E19B-4DE1-9522-39CAAA8053CE}" type="datetimeFigureOut">
              <a:rPr lang="ru-RU" smtClean="0"/>
              <a:pPr/>
              <a:t>30.11.2023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27B117-3590-4FAF-A27F-09F77C44EDF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8574596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3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42.rosstat.gov.ru/storage/mediabank/&#1055;&#1088;&#1086;&#1080;&#1079;&#1074;&#1086;&#1076;&#1089;&#1090;&#1074;&#1086;%20&#1084;&#1103;&#1089;&#1072;%20&#1074;%202022%20&#1075;&#1086;&#1076;&#1091;11.pdf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42.rosstat.gov.ru/storage/mediabank/&#1055;&#1086;&#1075;&#1086;&#1083;&#1086;&#1074;&#1100;&#1077;%20&#1089;&#1077;&#1083;&#1100;&#1089;&#1082;&#1086;&#1093;&#1086;&#1079;&#1103;&#1081;&#1089;&#1090;&#1074;&#1077;&#1085;&#1085;&#1099;&#1093;%20&#1078;&#1080;&#1074;&#1086;&#1090;&#1085;&#1099;&#1093;.pdf" TargetMode="Externa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sibur.ru/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mailto:dasha003019@gmail.com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араллелограмм 3"/>
          <p:cNvSpPr/>
          <p:nvPr/>
        </p:nvSpPr>
        <p:spPr>
          <a:xfrm>
            <a:off x="4751512" y="2996952"/>
            <a:ext cx="5005064" cy="3456384"/>
          </a:xfrm>
          <a:prstGeom prst="parallelogram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42" name="Picture 2" descr="https://w.forfun.com/fetch/17/17b59a9032ea653fafaed80d126b8cf2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11960" y="2996952"/>
            <a:ext cx="4716016" cy="2736304"/>
          </a:xfrm>
          <a:prstGeom prst="rect">
            <a:avLst/>
          </a:prstGeom>
          <a:noFill/>
          <a:scene3d>
            <a:camera prst="perspectiveHeroicExtremeLeftFacing"/>
            <a:lightRig rig="threePt" dir="t"/>
          </a:scene3d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404664"/>
            <a:ext cx="7772400" cy="1512168"/>
          </a:xfr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ru-RU" sz="3600" b="1" dirty="0">
                <a:solidFill>
                  <a:schemeClr val="bg1"/>
                </a:solidFill>
              </a:rPr>
              <a:t>Насадка на шприц для вливания лекарственных препаратов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7504" y="3861048"/>
            <a:ext cx="6858000" cy="1655762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ru-RU" sz="2800" b="1" dirty="0">
                <a:solidFill>
                  <a:schemeClr val="accent2">
                    <a:lumMod val="75000"/>
                  </a:schemeClr>
                </a:solidFill>
              </a:rPr>
              <a:t>ФГБОУ ВО Кузбасский Государственный аграрный университет </a:t>
            </a:r>
          </a:p>
          <a:p>
            <a:pPr algn="l"/>
            <a:r>
              <a:rPr lang="ru-RU" sz="2800" b="1" dirty="0">
                <a:solidFill>
                  <a:schemeClr val="accent2">
                    <a:lumMod val="75000"/>
                  </a:schemeClr>
                </a:solidFill>
              </a:rPr>
              <a:t>Выполнила:  Быкова Дарья</a:t>
            </a:r>
          </a:p>
          <a:p>
            <a:pPr algn="l"/>
            <a:r>
              <a:rPr lang="ru-RU" sz="2800" b="1" dirty="0">
                <a:solidFill>
                  <a:schemeClr val="accent2">
                    <a:lumMod val="75000"/>
                  </a:schemeClr>
                </a:solidFill>
              </a:rPr>
              <a:t>Студентка 3 курса</a:t>
            </a:r>
          </a:p>
          <a:p>
            <a:pPr algn="l"/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16632"/>
            <a:ext cx="7886700" cy="1325563"/>
          </a:xfrm>
        </p:spPr>
        <p:txBody>
          <a:bodyPr/>
          <a:lstStyle/>
          <a:p>
            <a:r>
              <a:rPr lang="ru-RU" dirty="0">
                <a:solidFill>
                  <a:srgbClr val="5C1800"/>
                </a:solidFill>
              </a:rPr>
              <a:t>Проблема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557668" y="1078865"/>
            <a:ext cx="7886700" cy="1800200"/>
          </a:xfrm>
        </p:spPr>
        <p:txBody>
          <a:bodyPr anchor="ctr"/>
          <a:lstStyle/>
          <a:p>
            <a:pPr>
              <a:buNone/>
            </a:pPr>
            <a:r>
              <a:rPr lang="ru-RU" dirty="0"/>
              <a:t>   В среднем в хозяйстве болеет воспалительными болезнями органов размножения около 30% голов,  при поголовье в 1000 голов ущерб хозяйству будет равен 180 млн. </a:t>
            </a:r>
            <a:r>
              <a:rPr lang="ru-RU" dirty="0" err="1"/>
              <a:t>руб</a:t>
            </a:r>
            <a:r>
              <a:rPr lang="ru-RU" dirty="0"/>
              <a:t> в год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43608" y="3036438"/>
            <a:ext cx="6696744" cy="52322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>
              <a:buNone/>
            </a:pPr>
            <a:r>
              <a:rPr lang="ru-RU" sz="2800" dirty="0"/>
              <a:t>Из этого можно выделить проблему: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22462" y="3717032"/>
            <a:ext cx="705678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Font typeface="Arial" pitchFamily="34" charset="0"/>
              <a:buChar char="•"/>
            </a:pPr>
            <a:r>
              <a:rPr lang="ru-RU" sz="32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Затруднения при введении лекарств для крупных животных (крупный рогатый скот) животных на животноводческих предприятиях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F1544C55-B954-43DF-BDB9-F8F000CBCBB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/>
          <a:srcRect l="50000" t="13194" r="4556" b="29902"/>
          <a:stretch/>
        </p:blipFill>
        <p:spPr>
          <a:xfrm>
            <a:off x="5660937" y="139388"/>
            <a:ext cx="3462808" cy="325202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7886700" cy="1325563"/>
          </a:xfrm>
        </p:spPr>
        <p:txBody>
          <a:bodyPr/>
          <a:lstStyle/>
          <a:p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Решение проблемы</a:t>
            </a: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2298330485"/>
              </p:ext>
            </p:extLst>
          </p:nvPr>
        </p:nvGraphicFramePr>
        <p:xfrm>
          <a:off x="251520" y="404664"/>
          <a:ext cx="5688632" cy="46085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0242" name="AutoShape 2" descr="https://medboli.ru/wp-content/uploads/2/0/9/209eaea63af6e8b37d378620bd3e48c0.jpe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539552" y="3284984"/>
            <a:ext cx="22322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Подходит для промывания полостей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C6F65014-3496-42F8-9709-A69D97DBD46A}"/>
              </a:ext>
            </a:extLst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5940152" y="4509120"/>
            <a:ext cx="3052021" cy="2029594"/>
          </a:xfrm>
          <a:prstGeom prst="rect">
            <a:avLst/>
          </a:prstGeom>
        </p:spPr>
      </p:pic>
      <p:grpSp>
        <p:nvGrpSpPr>
          <p:cNvPr id="9" name="Группа 8">
            <a:extLst>
              <a:ext uri="{FF2B5EF4-FFF2-40B4-BE49-F238E27FC236}">
                <a16:creationId xmlns="" xmlns:a16="http://schemas.microsoft.com/office/drawing/2014/main" id="{E614D8B7-C57D-4CE6-89B8-F39DA6FA07CE}"/>
              </a:ext>
            </a:extLst>
          </p:cNvPr>
          <p:cNvGrpSpPr/>
          <p:nvPr/>
        </p:nvGrpSpPr>
        <p:grpSpPr>
          <a:xfrm>
            <a:off x="307975" y="4869160"/>
            <a:ext cx="2377670" cy="1426602"/>
            <a:chOff x="3308948" y="2625605"/>
            <a:chExt cx="2377670" cy="1426602"/>
          </a:xfrm>
          <a:scene3d>
            <a:camera prst="orthographicFront"/>
            <a:lightRig rig="flat" dir="t"/>
          </a:scene3d>
        </p:grpSpPr>
        <p:sp>
          <p:nvSpPr>
            <p:cNvPr id="10" name="Прямоугольник: скругленные углы 9">
              <a:extLst>
                <a:ext uri="{FF2B5EF4-FFF2-40B4-BE49-F238E27FC236}">
                  <a16:creationId xmlns="" xmlns:a16="http://schemas.microsoft.com/office/drawing/2014/main" id="{A451C738-328C-4E12-B49C-DE4ED48C2C64}"/>
                </a:ext>
              </a:extLst>
            </p:cNvPr>
            <p:cNvSpPr/>
            <p:nvPr/>
          </p:nvSpPr>
          <p:spPr>
            <a:xfrm>
              <a:off x="3308948" y="2625605"/>
              <a:ext cx="2377670" cy="1426602"/>
            </a:xfrm>
            <a:prstGeom prst="roundRect">
              <a:avLst>
                <a:gd name="adj" fmla="val 10000"/>
              </a:avLst>
            </a:prstGeom>
            <a:solidFill>
              <a:schemeClr val="accent4">
                <a:lumMod val="40000"/>
                <a:lumOff val="60000"/>
              </a:schemeClr>
            </a:solidFill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rgbClr r="0" g="0" b="0"/>
            </a:fillRef>
            <a:effectRef idx="1">
              <a:schemeClr val="accent2">
                <a:alpha val="90000"/>
                <a:hueOff val="0"/>
                <a:satOff val="0"/>
                <a:lumOff val="0"/>
                <a:alphaOff val="-26667"/>
              </a:schemeClr>
            </a:effectRef>
            <a:fontRef idx="minor">
              <a:schemeClr val="dk1"/>
            </a:fontRef>
          </p:style>
        </p:sp>
        <p:sp>
          <p:nvSpPr>
            <p:cNvPr id="11" name="Прямоугольник: скругленные углы 4">
              <a:extLst>
                <a:ext uri="{FF2B5EF4-FFF2-40B4-BE49-F238E27FC236}">
                  <a16:creationId xmlns="" xmlns:a16="http://schemas.microsoft.com/office/drawing/2014/main" id="{2E46EB57-AD27-4789-854E-5D2775A3D278}"/>
                </a:ext>
              </a:extLst>
            </p:cNvPr>
            <p:cNvSpPr txBox="1"/>
            <p:nvPr/>
          </p:nvSpPr>
          <p:spPr>
            <a:xfrm>
              <a:off x="3350732" y="2667389"/>
              <a:ext cx="2294102" cy="1343034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72390" tIns="72390" rIns="72390" bIns="72390" numCol="1" spcCol="1270" anchor="ctr" anchorCtr="0">
              <a:noAutofit/>
            </a:bodyPr>
            <a:lstStyle/>
            <a:p>
              <a:pPr marL="0" lvl="0" indent="0" algn="ctr" defTabSz="8445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1900" kern="1200" dirty="0"/>
                <a:t>В индивидуальной стерильной  упаковке</a:t>
              </a: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88640"/>
            <a:ext cx="7886700" cy="1325563"/>
          </a:xfrm>
        </p:spPr>
        <p:txBody>
          <a:bodyPr/>
          <a:lstStyle/>
          <a:p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Актуальность</a:t>
            </a:r>
          </a:p>
        </p:txBody>
      </p:sp>
      <p:pic>
        <p:nvPicPr>
          <p:cNvPr id="1026" name="Picture 2" descr="C:\Users\User\Downloads\2023-11-04_22-24-5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124744"/>
            <a:ext cx="8568952" cy="504056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6372200" y="6381328"/>
            <a:ext cx="20021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hlinkClick r:id="rId3"/>
              </a:rPr>
              <a:t>Данные с </a:t>
            </a:r>
            <a:r>
              <a:rPr lang="ru-RU" dirty="0" err="1">
                <a:hlinkClick r:id="rId3"/>
              </a:rPr>
              <a:t>росстата</a:t>
            </a: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Диаграмма 6"/>
          <p:cNvGraphicFramePr/>
          <p:nvPr/>
        </p:nvGraphicFramePr>
        <p:xfrm>
          <a:off x="611560" y="1556792"/>
          <a:ext cx="6768752" cy="37039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>
                <a:solidFill>
                  <a:schemeClr val="accent2">
                    <a:lumMod val="50000"/>
                  </a:schemeClr>
                </a:solidFill>
              </a:rPr>
              <a:t>Поголовье скота в хозяйствах всех категорий на конец года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41849" y="6488668"/>
            <a:ext cx="20021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hlinkClick r:id="rId3"/>
              </a:rPr>
              <a:t>Данные с </a:t>
            </a:r>
            <a:r>
              <a:rPr lang="ru-RU" dirty="0" err="1">
                <a:hlinkClick r:id="rId3"/>
              </a:rPr>
              <a:t>росстата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0" y="5301208"/>
            <a:ext cx="9144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Рост численности поголовья в хозяйствах приводит  к проблемам при профилактики и лечения заболеваний</a:t>
            </a:r>
          </a:p>
          <a:p>
            <a:r>
              <a:rPr lang="ru-RU" sz="2000" dirty="0"/>
              <a:t>Насадка на шприц позволит:</a:t>
            </a:r>
          </a:p>
          <a:p>
            <a:pPr>
              <a:buFont typeface="Courier New" pitchFamily="49" charset="0"/>
              <a:buChar char="o"/>
            </a:pPr>
            <a:r>
              <a:rPr lang="ru-RU" sz="2000" dirty="0"/>
              <a:t>Обеспечить точечное попадания при вливании лекарственных препаратов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Searches\Desktop\450ab22f2a0ed3667a8bf982353afa4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08521" y="-404664"/>
            <a:ext cx="9252521" cy="7262664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4390" y="404664"/>
            <a:ext cx="7886700" cy="4351338"/>
          </a:xfrm>
        </p:spPr>
        <p:txBody>
          <a:bodyPr>
            <a:normAutofit fontScale="85000" lnSpcReduction="20000"/>
          </a:bodyPr>
          <a:lstStyle/>
          <a:p>
            <a:pPr algn="ctr">
              <a:buNone/>
            </a:pPr>
            <a:r>
              <a:rPr lang="ru-RU" sz="3600" b="1" dirty="0"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Основной  потребительский сегмент</a:t>
            </a:r>
          </a:p>
          <a:p>
            <a:pPr>
              <a:buNone/>
            </a:pPr>
            <a:endParaRPr lang="ru-RU" sz="3600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sz="3600" dirty="0"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Ветеринарные  врачи на малых и больших сельскохозяйственных предприятиях;</a:t>
            </a:r>
          </a:p>
          <a:p>
            <a:pPr>
              <a:buFont typeface="Wingdings" panose="05000000000000000000" pitchFamily="2" charset="2"/>
              <a:buChar char="ü"/>
            </a:pPr>
            <a:endParaRPr lang="ru-RU" sz="3600" dirty="0">
              <a:solidFill>
                <a:schemeClr val="accent2">
                  <a:lumMod val="40000"/>
                  <a:lumOff val="6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sz="3600" dirty="0"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Руководители сельскохозяйственных предприятий;</a:t>
            </a:r>
          </a:p>
          <a:p>
            <a:pPr>
              <a:buFont typeface="Wingdings" panose="05000000000000000000" pitchFamily="2" charset="2"/>
              <a:buChar char="ü"/>
            </a:pPr>
            <a:endParaRPr lang="ru-RU" sz="3600" dirty="0">
              <a:solidFill>
                <a:schemeClr val="accent2">
                  <a:lumMod val="40000"/>
                  <a:lumOff val="6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3600" dirty="0">
              <a:solidFill>
                <a:schemeClr val="accent2">
                  <a:lumMod val="40000"/>
                  <a:lumOff val="6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sz="3600" dirty="0"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Работники ветеринарных лабораторий.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65487" y="178600"/>
            <a:ext cx="7886700" cy="1325563"/>
          </a:xfrm>
        </p:spPr>
        <p:txBody>
          <a:bodyPr/>
          <a:lstStyle/>
          <a:p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рынка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4293096"/>
            <a:ext cx="7886700" cy="2319685"/>
          </a:xfrm>
        </p:spPr>
        <p:txBody>
          <a:bodyPr/>
          <a:lstStyle/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насадки, в индивидуальной стерильной упаковке, для шприца позволит вливать лекарства в полости, таким образом воздействуя точечно.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A54FF9AA-C9E2-4969-A9CA-C4C21B3D909C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11960" y="1460312"/>
            <a:ext cx="1635517" cy="108708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787074AE-F9E2-4073-9F4A-4E019E4AAC7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/>
          <a:srcRect l="27950" t="3575" r="24801" b="2751"/>
          <a:stretch/>
        </p:blipFill>
        <p:spPr>
          <a:xfrm>
            <a:off x="6300192" y="245219"/>
            <a:ext cx="2070303" cy="410445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EF3E913A-EA9D-4699-87C6-4EE14F5A6A8D}"/>
              </a:ext>
            </a:extLst>
          </p:cNvPr>
          <p:cNvSpPr txBox="1"/>
          <p:nvPr/>
        </p:nvSpPr>
        <p:spPr>
          <a:xfrm>
            <a:off x="670262" y="1246108"/>
            <a:ext cx="345343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настоящее время на рынке присутствуют только изделия медицинского назначения, которые не подходят для крупного рогатого скота.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User\Searches\Desktop\450ab22f2a0ed3667a8bf982353afa4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08520" y="0"/>
            <a:ext cx="925252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0"/>
            <a:ext cx="7886700" cy="1325563"/>
          </a:xfrm>
        </p:spPr>
        <p:txBody>
          <a:bodyPr/>
          <a:lstStyle/>
          <a:p>
            <a:r>
              <a:rPr lang="ru-RU" dirty="0">
                <a:solidFill>
                  <a:schemeClr val="bg1"/>
                </a:solidFill>
              </a:rPr>
              <a:t>Конкуренты на рынке</a:t>
            </a: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251520" y="980728"/>
          <a:ext cx="8712968" cy="5394440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217824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17824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17824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17824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936104">
                <a:tc>
                  <a:txBody>
                    <a:bodyPr/>
                    <a:lstStyle/>
                    <a:p>
                      <a:endParaRPr lang="ru-RU" sz="1700" dirty="0">
                        <a:solidFill>
                          <a:schemeClr val="accent2">
                            <a:lumMod val="40000"/>
                            <a:lumOff val="6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700" dirty="0">
                          <a:solidFill>
                            <a:schemeClr val="accent2">
                              <a:lumMod val="40000"/>
                              <a:lumOff val="60000"/>
                            </a:schemeClr>
                          </a:solidFill>
                        </a:rPr>
                        <a:t>Наша разработка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700" dirty="0">
                          <a:solidFill>
                            <a:schemeClr val="accent2">
                              <a:lumMod val="40000"/>
                              <a:lumOff val="60000"/>
                            </a:schemeClr>
                          </a:solidFill>
                        </a:rPr>
                        <a:t>Шприц</a:t>
                      </a:r>
                      <a:r>
                        <a:rPr lang="ru-RU" sz="1700" baseline="0" dirty="0">
                          <a:solidFill>
                            <a:schemeClr val="accent2">
                              <a:lumMod val="40000"/>
                              <a:lumOff val="60000"/>
                            </a:schemeClr>
                          </a:solidFill>
                        </a:rPr>
                        <a:t> Жане</a:t>
                      </a:r>
                      <a:endParaRPr lang="ru-RU" sz="1700" dirty="0">
                        <a:solidFill>
                          <a:schemeClr val="accent2">
                            <a:lumMod val="40000"/>
                            <a:lumOff val="6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700" dirty="0">
                          <a:solidFill>
                            <a:schemeClr val="accent2">
                              <a:lumMod val="40000"/>
                              <a:lumOff val="60000"/>
                            </a:schemeClr>
                          </a:solidFill>
                        </a:rPr>
                        <a:t>Шприцы</a:t>
                      </a:r>
                      <a:r>
                        <a:rPr lang="ru-RU" sz="1700" baseline="0" dirty="0">
                          <a:solidFill>
                            <a:schemeClr val="accent2">
                              <a:lumMod val="40000"/>
                              <a:lumOff val="60000"/>
                            </a:schemeClr>
                          </a:solidFill>
                        </a:rPr>
                        <a:t> – </a:t>
                      </a:r>
                      <a:r>
                        <a:rPr lang="en-US" sz="1700" baseline="0" dirty="0">
                          <a:solidFill>
                            <a:schemeClr val="accent2">
                              <a:lumMod val="40000"/>
                              <a:lumOff val="60000"/>
                            </a:schemeClr>
                          </a:solidFill>
                        </a:rPr>
                        <a:t>DRENCHER  - </a:t>
                      </a:r>
                      <a:r>
                        <a:rPr lang="ru-RU" sz="1700" baseline="0" dirty="0">
                          <a:solidFill>
                            <a:schemeClr val="accent2">
                              <a:lumMod val="40000"/>
                              <a:lumOff val="60000"/>
                            </a:schemeClr>
                          </a:solidFill>
                        </a:rPr>
                        <a:t>дозаторы </a:t>
                      </a:r>
                      <a:endParaRPr lang="ru-RU" sz="1700" dirty="0">
                        <a:solidFill>
                          <a:schemeClr val="accent2">
                            <a:lumMod val="40000"/>
                            <a:lumOff val="6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983616">
                <a:tc>
                  <a:txBody>
                    <a:bodyPr/>
                    <a:lstStyle/>
                    <a:p>
                      <a:r>
                        <a:rPr lang="ru-RU" sz="1700" dirty="0">
                          <a:solidFill>
                            <a:schemeClr val="accent2">
                              <a:lumMod val="40000"/>
                              <a:lumOff val="60000"/>
                            </a:schemeClr>
                          </a:solidFill>
                        </a:rPr>
                        <a:t>Использование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700" dirty="0">
                          <a:solidFill>
                            <a:schemeClr val="accent2">
                              <a:lumMod val="40000"/>
                              <a:lumOff val="60000"/>
                            </a:schemeClr>
                          </a:solidFill>
                        </a:rPr>
                        <a:t>Одноразовый:</a:t>
                      </a:r>
                      <a:r>
                        <a:rPr lang="ru-RU" sz="1700" baseline="0" dirty="0">
                          <a:solidFill>
                            <a:schemeClr val="accent2">
                              <a:lumMod val="40000"/>
                              <a:lumOff val="60000"/>
                            </a:schemeClr>
                          </a:solidFill>
                        </a:rPr>
                        <a:t> возможность смены наконечника</a:t>
                      </a:r>
                      <a:endParaRPr lang="ru-RU" sz="1700" dirty="0">
                        <a:solidFill>
                          <a:schemeClr val="accent2">
                            <a:lumMod val="40000"/>
                            <a:lumOff val="6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700" dirty="0">
                          <a:solidFill>
                            <a:schemeClr val="accent2">
                              <a:lumMod val="40000"/>
                              <a:lumOff val="60000"/>
                            </a:schemeClr>
                          </a:solidFill>
                        </a:rPr>
                        <a:t>Одноразовый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700" dirty="0">
                          <a:solidFill>
                            <a:schemeClr val="accent2">
                              <a:lumMod val="40000"/>
                              <a:lumOff val="60000"/>
                            </a:schemeClr>
                          </a:solidFill>
                        </a:rPr>
                        <a:t>Многоразовый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97916">
                <a:tc>
                  <a:txBody>
                    <a:bodyPr/>
                    <a:lstStyle/>
                    <a:p>
                      <a:r>
                        <a:rPr lang="ru-RU" sz="1700" dirty="0">
                          <a:solidFill>
                            <a:schemeClr val="accent2">
                              <a:lumMod val="40000"/>
                              <a:lumOff val="60000"/>
                            </a:schemeClr>
                          </a:solidFill>
                        </a:rPr>
                        <a:t>Применение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700" dirty="0">
                          <a:solidFill>
                            <a:schemeClr val="accent2">
                              <a:lumMod val="40000"/>
                              <a:lumOff val="60000"/>
                            </a:schemeClr>
                          </a:solidFill>
                        </a:rPr>
                        <a:t>Вливание лекарств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700" dirty="0">
                          <a:solidFill>
                            <a:schemeClr val="accent2">
                              <a:lumMod val="40000"/>
                              <a:lumOff val="60000"/>
                            </a:schemeClr>
                          </a:solidFill>
                        </a:rPr>
                        <a:t>Промывание</a:t>
                      </a:r>
                      <a:r>
                        <a:rPr lang="ru-RU" sz="1700" baseline="0" dirty="0">
                          <a:solidFill>
                            <a:schemeClr val="accent2">
                              <a:lumMod val="40000"/>
                              <a:lumOff val="60000"/>
                            </a:schemeClr>
                          </a:solidFill>
                        </a:rPr>
                        <a:t> ран и полостей</a:t>
                      </a:r>
                      <a:endParaRPr lang="ru-RU" sz="1700" dirty="0">
                        <a:solidFill>
                          <a:schemeClr val="accent2">
                            <a:lumMod val="40000"/>
                            <a:lumOff val="6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700" dirty="0">
                          <a:solidFill>
                            <a:schemeClr val="accent2">
                              <a:lumMod val="40000"/>
                              <a:lumOff val="60000"/>
                            </a:schemeClr>
                          </a:solidFill>
                        </a:rPr>
                        <a:t>Оральное</a:t>
                      </a:r>
                      <a:r>
                        <a:rPr lang="ru-RU" sz="1700" baseline="0" dirty="0">
                          <a:solidFill>
                            <a:schemeClr val="accent2">
                              <a:lumMod val="40000"/>
                              <a:lumOff val="60000"/>
                            </a:schemeClr>
                          </a:solidFill>
                        </a:rPr>
                        <a:t> вливание лекарств</a:t>
                      </a:r>
                      <a:endParaRPr lang="ru-RU" sz="1700" dirty="0">
                        <a:solidFill>
                          <a:schemeClr val="accent2">
                            <a:lumMod val="40000"/>
                            <a:lumOff val="6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97916">
                <a:tc>
                  <a:txBody>
                    <a:bodyPr/>
                    <a:lstStyle/>
                    <a:p>
                      <a:r>
                        <a:rPr lang="ru-RU" sz="1700" dirty="0">
                          <a:solidFill>
                            <a:schemeClr val="accent2">
                              <a:lumMod val="40000"/>
                              <a:lumOff val="60000"/>
                            </a:schemeClr>
                          </a:solidFill>
                        </a:rPr>
                        <a:t>Материал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700" dirty="0">
                          <a:solidFill>
                            <a:schemeClr val="accent2">
                              <a:lumMod val="40000"/>
                              <a:lumOff val="60000"/>
                            </a:schemeClr>
                          </a:solidFill>
                        </a:rPr>
                        <a:t>Насадка из каучука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700" dirty="0">
                          <a:solidFill>
                            <a:schemeClr val="accent2">
                              <a:lumMod val="40000"/>
                              <a:lumOff val="60000"/>
                            </a:schemeClr>
                          </a:solidFill>
                        </a:rPr>
                        <a:t>Нетоксичный</a:t>
                      </a:r>
                      <a:r>
                        <a:rPr lang="ru-RU" sz="1700" baseline="0" dirty="0">
                          <a:solidFill>
                            <a:schemeClr val="accent2">
                              <a:lumMod val="40000"/>
                              <a:lumOff val="60000"/>
                            </a:schemeClr>
                          </a:solidFill>
                        </a:rPr>
                        <a:t> поливинилхлорид</a:t>
                      </a:r>
                      <a:endParaRPr lang="ru-RU" sz="1700" dirty="0">
                        <a:solidFill>
                          <a:schemeClr val="accent2">
                            <a:lumMod val="40000"/>
                            <a:lumOff val="6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700" dirty="0">
                          <a:solidFill>
                            <a:schemeClr val="accent2">
                              <a:lumMod val="40000"/>
                              <a:lumOff val="60000"/>
                            </a:schemeClr>
                          </a:solidFill>
                        </a:rPr>
                        <a:t>Металлическая</a:t>
                      </a:r>
                      <a:r>
                        <a:rPr lang="ru-RU" sz="1700" baseline="0" dirty="0">
                          <a:solidFill>
                            <a:schemeClr val="accent2">
                              <a:lumMod val="40000"/>
                              <a:lumOff val="60000"/>
                            </a:schemeClr>
                          </a:solidFill>
                        </a:rPr>
                        <a:t> насадка</a:t>
                      </a:r>
                      <a:endParaRPr lang="ru-RU" sz="1700" dirty="0">
                        <a:solidFill>
                          <a:schemeClr val="accent2">
                            <a:lumMod val="40000"/>
                            <a:lumOff val="6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78519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dirty="0">
                          <a:solidFill>
                            <a:schemeClr val="accent2">
                              <a:lumMod val="40000"/>
                              <a:lumOff val="60000"/>
                            </a:schemeClr>
                          </a:solidFill>
                        </a:rPr>
                        <a:t>Недостатки</a:t>
                      </a:r>
                    </a:p>
                    <a:p>
                      <a:endParaRPr lang="ru-RU" sz="1700" dirty="0">
                        <a:solidFill>
                          <a:schemeClr val="accent2">
                            <a:lumMod val="40000"/>
                            <a:lumOff val="6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700" dirty="0">
                        <a:solidFill>
                          <a:schemeClr val="accent2">
                            <a:lumMod val="40000"/>
                            <a:lumOff val="6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700" dirty="0">
                          <a:solidFill>
                            <a:schemeClr val="accent2">
                              <a:lumMod val="40000"/>
                              <a:lumOff val="60000"/>
                            </a:schemeClr>
                          </a:solidFill>
                        </a:rPr>
                        <a:t>Не допускается</a:t>
                      </a:r>
                      <a:r>
                        <a:rPr lang="ru-RU" sz="1700" baseline="0" dirty="0">
                          <a:solidFill>
                            <a:schemeClr val="accent2">
                              <a:lumMod val="40000"/>
                              <a:lumOff val="60000"/>
                            </a:schemeClr>
                          </a:solidFill>
                        </a:rPr>
                        <a:t> к повторному применению</a:t>
                      </a:r>
                      <a:endParaRPr lang="ru-RU" sz="1700" dirty="0">
                        <a:solidFill>
                          <a:schemeClr val="accent2">
                            <a:lumMod val="40000"/>
                            <a:lumOff val="6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700" dirty="0">
                          <a:solidFill>
                            <a:schemeClr val="accent2">
                              <a:lumMod val="40000"/>
                              <a:lumOff val="60000"/>
                            </a:schemeClr>
                          </a:solidFill>
                        </a:rPr>
                        <a:t>Используется</a:t>
                      </a:r>
                      <a:r>
                        <a:rPr lang="ru-RU" sz="1700" baseline="0" dirty="0">
                          <a:solidFill>
                            <a:schemeClr val="accent2">
                              <a:lumMod val="40000"/>
                              <a:lumOff val="60000"/>
                            </a:schemeClr>
                          </a:solidFill>
                        </a:rPr>
                        <a:t> только для орального применения</a:t>
                      </a:r>
                      <a:endParaRPr lang="ru-RU" sz="1700" dirty="0">
                        <a:solidFill>
                          <a:schemeClr val="accent2">
                            <a:lumMod val="40000"/>
                            <a:lumOff val="6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dirty="0">
                          <a:solidFill>
                            <a:schemeClr val="accent2">
                              <a:lumMod val="40000"/>
                              <a:lumOff val="60000"/>
                            </a:schemeClr>
                          </a:solidFill>
                        </a:rPr>
                        <a:t>Преимущества</a:t>
                      </a:r>
                    </a:p>
                    <a:p>
                      <a:endParaRPr lang="ru-RU" sz="1700" dirty="0">
                        <a:solidFill>
                          <a:schemeClr val="accent2">
                            <a:lumMod val="40000"/>
                            <a:lumOff val="6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700" dirty="0">
                          <a:solidFill>
                            <a:schemeClr val="accent2">
                              <a:lumMod val="40000"/>
                              <a:lumOff val="60000"/>
                            </a:schemeClr>
                          </a:solidFill>
                        </a:rPr>
                        <a:t>Позволяет</a:t>
                      </a:r>
                      <a:r>
                        <a:rPr lang="ru-RU" sz="1700" baseline="0" dirty="0">
                          <a:solidFill>
                            <a:schemeClr val="accent2">
                              <a:lumMod val="40000"/>
                              <a:lumOff val="60000"/>
                            </a:schemeClr>
                          </a:solidFill>
                        </a:rPr>
                        <a:t> проводит манипуляции на малых областях, возможность вливания лекарств</a:t>
                      </a:r>
                      <a:endParaRPr lang="ru-RU" sz="1700" dirty="0">
                        <a:solidFill>
                          <a:schemeClr val="accent2">
                            <a:lumMod val="40000"/>
                            <a:lumOff val="6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700" dirty="0">
                          <a:solidFill>
                            <a:schemeClr val="accent2">
                              <a:lumMod val="40000"/>
                              <a:lumOff val="60000"/>
                            </a:schemeClr>
                          </a:solidFill>
                        </a:rPr>
                        <a:t>Эргономичность</a:t>
                      </a:r>
                      <a:r>
                        <a:rPr lang="ru-RU" sz="1700" baseline="0" dirty="0">
                          <a:solidFill>
                            <a:schemeClr val="accent2">
                              <a:lumMod val="40000"/>
                              <a:lumOff val="60000"/>
                            </a:schemeClr>
                          </a:solidFill>
                        </a:rPr>
                        <a:t> </a:t>
                      </a:r>
                      <a:endParaRPr lang="ru-RU" sz="1700" dirty="0">
                        <a:solidFill>
                          <a:schemeClr val="accent2">
                            <a:lumMod val="40000"/>
                            <a:lumOff val="6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700" dirty="0">
                          <a:solidFill>
                            <a:schemeClr val="accent2">
                              <a:lumMod val="40000"/>
                              <a:lumOff val="60000"/>
                            </a:schemeClr>
                          </a:solidFill>
                        </a:rPr>
                        <a:t>Возможность</a:t>
                      </a:r>
                      <a:r>
                        <a:rPr lang="ru-RU" sz="1700" baseline="0" dirty="0">
                          <a:solidFill>
                            <a:schemeClr val="accent2">
                              <a:lumMod val="40000"/>
                              <a:lumOff val="60000"/>
                            </a:schemeClr>
                          </a:solidFill>
                        </a:rPr>
                        <a:t> стерилизации  высокой температурой</a:t>
                      </a:r>
                      <a:endParaRPr lang="ru-RU" sz="1700" dirty="0">
                        <a:solidFill>
                          <a:schemeClr val="accent2">
                            <a:lumMod val="40000"/>
                            <a:lumOff val="6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0"/>
            <a:ext cx="7886700" cy="1325563"/>
          </a:xfrm>
        </p:spPr>
        <p:txBody>
          <a:bodyPr/>
          <a:lstStyle/>
          <a:p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Бизнес-модель  </a:t>
            </a: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0" y="836713"/>
          <a:ext cx="9144000" cy="6420844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147565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80831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28049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671838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907704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1151181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solidFill>
                            <a:schemeClr val="tx2"/>
                          </a:solidFill>
                        </a:rPr>
                        <a:t>Партнеры</a:t>
                      </a:r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solidFill>
                            <a:schemeClr val="tx2"/>
                          </a:solidFill>
                        </a:rPr>
                        <a:t>Вид деятельности</a:t>
                      </a:r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solidFill>
                            <a:schemeClr val="tx2"/>
                          </a:solidFill>
                        </a:rPr>
                        <a:t>Ценность</a:t>
                      </a:r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>
                          <a:solidFill>
                            <a:schemeClr val="tx2"/>
                          </a:solidFill>
                        </a:rPr>
                        <a:t>Взаимоотношения</a:t>
                      </a:r>
                      <a:r>
                        <a:rPr lang="ru-RU" sz="1800" b="1" baseline="0" dirty="0">
                          <a:solidFill>
                            <a:schemeClr val="tx2"/>
                          </a:solidFill>
                        </a:rPr>
                        <a:t> с клиентами </a:t>
                      </a:r>
                      <a:endParaRPr lang="ru-RU" sz="1800" b="1" dirty="0">
                        <a:solidFill>
                          <a:schemeClr val="tx2"/>
                        </a:solidFill>
                      </a:endParaRPr>
                    </a:p>
                    <a:p>
                      <a:endParaRPr lang="ru-RU" dirty="0"/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solidFill>
                            <a:schemeClr val="tx2"/>
                          </a:solidFill>
                        </a:rPr>
                        <a:t>Клиенты</a:t>
                      </a:r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974077">
                <a:tc rowSpan="7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dirty="0">
                          <a:solidFill>
                            <a:schemeClr val="tx2"/>
                          </a:solidFill>
                        </a:rPr>
                        <a:t>Поставщик</a:t>
                      </a:r>
                      <a:r>
                        <a:rPr lang="ru-RU" sz="2000" b="0" baseline="0" dirty="0">
                          <a:solidFill>
                            <a:schemeClr val="tx2"/>
                          </a:solidFill>
                        </a:rPr>
                        <a:t> </a:t>
                      </a:r>
                      <a:r>
                        <a:rPr lang="ru-RU" sz="2000" b="0" dirty="0">
                          <a:solidFill>
                            <a:schemeClr val="tx2"/>
                          </a:solidFill>
                        </a:rPr>
                        <a:t>медицинских</a:t>
                      </a:r>
                      <a:r>
                        <a:rPr lang="ru-RU" sz="2000" b="0" baseline="0" dirty="0">
                          <a:solidFill>
                            <a:schemeClr val="tx2"/>
                          </a:solidFill>
                        </a:rPr>
                        <a:t> изделий: ПАО «СИБУР холдинг»</a:t>
                      </a:r>
                      <a:r>
                        <a:rPr lang="ru-RU" sz="1800" b="1" i="0" u="none" strike="noStrike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hlinkClick r:id="rId2"/>
                        </a:rPr>
                        <a:t/>
                      </a:r>
                      <a:br>
                        <a:rPr lang="ru-RU" sz="1800" b="1" i="0" u="none" strike="noStrike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hlinkClick r:id="rId2"/>
                        </a:rPr>
                      </a:br>
                      <a:r>
                        <a:rPr lang="ru-RU" sz="2000" b="0" i="0" kern="1200" dirty="0" smtClean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Завод «Стандарт </a:t>
                      </a:r>
                      <a:r>
                        <a:rPr lang="ru-RU" sz="2000" b="0" i="0" kern="1200" dirty="0" err="1" smtClean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Проф</a:t>
                      </a:r>
                      <a:r>
                        <a:rPr lang="ru-RU" sz="2000" b="0" i="0" kern="1200" dirty="0" smtClean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» </a:t>
                      </a:r>
                      <a:endParaRPr lang="ru-RU" sz="2000" b="1" i="0" u="none" strike="noStrike" kern="120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  <a:hlinkClick r:id="rId2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kern="1200" dirty="0" smtClean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АО «Научно-исследовательский институт резиновой промышленности»</a:t>
                      </a:r>
                    </a:p>
                    <a:p>
                      <a:pPr algn="ctr"/>
                      <a:endParaRPr lang="ru-RU" sz="2000" b="0" dirty="0">
                        <a:solidFill>
                          <a:schemeClr val="tx2"/>
                        </a:solidFill>
                      </a:endParaRPr>
                    </a:p>
                  </a:txBody>
                  <a:tcPr anchor="ctr"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ru-RU" sz="2000" b="0" dirty="0">
                          <a:solidFill>
                            <a:schemeClr val="tx2"/>
                          </a:solidFill>
                        </a:rPr>
                        <a:t>Разработка и дальнейшее испытание на</a:t>
                      </a:r>
                      <a:r>
                        <a:rPr lang="ru-RU" sz="2000" b="0" baseline="0" dirty="0">
                          <a:solidFill>
                            <a:schemeClr val="tx2"/>
                          </a:solidFill>
                        </a:rPr>
                        <a:t> базе Кузбасского ГАУ</a:t>
                      </a:r>
                      <a:endParaRPr lang="ru-RU" sz="2000" b="0" dirty="0">
                        <a:solidFill>
                          <a:schemeClr val="tx2"/>
                        </a:solidFill>
                      </a:endParaRPr>
                    </a:p>
                  </a:txBody>
                  <a:tcPr anchor="ctr"/>
                </a:tc>
                <a:tc rowSpan="5">
                  <a:txBody>
                    <a:bodyPr/>
                    <a:lstStyle/>
                    <a:p>
                      <a:pPr algn="ctr"/>
                      <a:r>
                        <a:rPr lang="ru-RU" sz="2000" b="0" dirty="0">
                          <a:solidFill>
                            <a:schemeClr val="tx2"/>
                          </a:solidFill>
                        </a:rPr>
                        <a:t>Облегчает работу</a:t>
                      </a:r>
                      <a:r>
                        <a:rPr lang="ru-RU" sz="2000" b="0" baseline="0" dirty="0">
                          <a:solidFill>
                            <a:schemeClr val="tx2"/>
                          </a:solidFill>
                        </a:rPr>
                        <a:t> </a:t>
                      </a:r>
                      <a:r>
                        <a:rPr lang="ru-RU" sz="2000" b="0" baseline="0" dirty="0" err="1">
                          <a:solidFill>
                            <a:schemeClr val="tx2"/>
                          </a:solidFill>
                        </a:rPr>
                        <a:t>вет</a:t>
                      </a:r>
                      <a:r>
                        <a:rPr lang="ru-RU" sz="2000" b="0" baseline="0" dirty="0">
                          <a:solidFill>
                            <a:schemeClr val="tx2"/>
                          </a:solidFill>
                        </a:rPr>
                        <a:t>. врачам:</a:t>
                      </a:r>
                    </a:p>
                    <a:p>
                      <a:pPr algn="ctr">
                        <a:buFont typeface="Arial" pitchFamily="34" charset="0"/>
                        <a:buChar char="•"/>
                      </a:pPr>
                      <a:r>
                        <a:rPr lang="ru-RU" sz="2000" b="0" baseline="0" dirty="0">
                          <a:solidFill>
                            <a:schemeClr val="tx2"/>
                          </a:solidFill>
                        </a:rPr>
                        <a:t>Скорость</a:t>
                      </a:r>
                    </a:p>
                    <a:p>
                      <a:pPr algn="ctr">
                        <a:buFont typeface="Arial" pitchFamily="34" charset="0"/>
                        <a:buChar char="•"/>
                      </a:pPr>
                      <a:r>
                        <a:rPr lang="ru-RU" sz="2000" b="0" baseline="0" dirty="0">
                          <a:solidFill>
                            <a:schemeClr val="tx2"/>
                          </a:solidFill>
                        </a:rPr>
                        <a:t>Качество</a:t>
                      </a:r>
                    </a:p>
                    <a:p>
                      <a:pPr algn="ctr">
                        <a:buFont typeface="Arial" pitchFamily="34" charset="0"/>
                        <a:buChar char="•"/>
                      </a:pPr>
                      <a:r>
                        <a:rPr lang="ru-RU" sz="2000" b="0" baseline="0" dirty="0">
                          <a:solidFill>
                            <a:schemeClr val="tx2"/>
                          </a:solidFill>
                        </a:rPr>
                        <a:t>Позволяет вводить лекарства </a:t>
                      </a:r>
                    </a:p>
                    <a:p>
                      <a:pPr algn="ctr">
                        <a:buFont typeface="Arial" pitchFamily="34" charset="0"/>
                        <a:buNone/>
                      </a:pPr>
                      <a:endParaRPr lang="ru-RU" sz="2000" b="0" dirty="0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solidFill>
                      <a:srgbClr val="F8D7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ru-RU" sz="2000" dirty="0">
                          <a:solidFill>
                            <a:schemeClr val="tx2"/>
                          </a:solidFill>
                        </a:rPr>
                        <a:t>Партнеры, отправка </a:t>
                      </a:r>
                      <a:r>
                        <a:rPr lang="ru-RU" sz="2000" dirty="0" err="1">
                          <a:solidFill>
                            <a:schemeClr val="tx2"/>
                          </a:solidFill>
                        </a:rPr>
                        <a:t>кп</a:t>
                      </a:r>
                      <a:endParaRPr lang="ru-RU" sz="2000" dirty="0">
                        <a:solidFill>
                          <a:schemeClr val="tx2"/>
                        </a:solidFill>
                      </a:endParaRPr>
                    </a:p>
                    <a:p>
                      <a:pPr algn="ctr">
                        <a:buFont typeface="Arial" pitchFamily="34" charset="0"/>
                        <a:buNone/>
                      </a:pPr>
                      <a:endParaRPr lang="ru-RU" sz="2000" b="0" dirty="0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solidFill>
                      <a:srgbClr val="F8D7CD"/>
                    </a:solidFill>
                  </a:tcPr>
                </a:tc>
                <a:tc rowSpan="5">
                  <a:txBody>
                    <a:bodyPr/>
                    <a:lstStyle/>
                    <a:p>
                      <a:pPr algn="ctr"/>
                      <a:r>
                        <a:rPr lang="ru-RU" sz="2000" b="0" dirty="0" err="1">
                          <a:solidFill>
                            <a:schemeClr val="tx2"/>
                          </a:solidFill>
                        </a:rPr>
                        <a:t>Вет</a:t>
                      </a:r>
                      <a:r>
                        <a:rPr lang="ru-RU" sz="2000" b="0" dirty="0">
                          <a:solidFill>
                            <a:schemeClr val="tx2"/>
                          </a:solidFill>
                        </a:rPr>
                        <a:t>.</a:t>
                      </a:r>
                      <a:r>
                        <a:rPr lang="ru-RU" sz="2000" b="0" baseline="0" dirty="0">
                          <a:solidFill>
                            <a:schemeClr val="tx2"/>
                          </a:solidFill>
                        </a:rPr>
                        <a:t> врачи на ж</a:t>
                      </a:r>
                      <a:r>
                        <a:rPr lang="ru-RU" sz="2000" b="0" dirty="0">
                          <a:solidFill>
                            <a:schemeClr val="tx2"/>
                          </a:solidFill>
                        </a:rPr>
                        <a:t>ивотноводческих предприятиях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7890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ru-RU" sz="2000" b="1" dirty="0">
                          <a:solidFill>
                            <a:schemeClr val="tx2"/>
                          </a:solidFill>
                        </a:rPr>
                        <a:t>Канал сбыта</a:t>
                      </a:r>
                    </a:p>
                    <a:p>
                      <a:pPr algn="ctr">
                        <a:buFont typeface="Arial" pitchFamily="34" charset="0"/>
                        <a:buNone/>
                      </a:pPr>
                      <a:endParaRPr lang="ru-RU" sz="2000" b="0" dirty="0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1562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>
                          <a:solidFill>
                            <a:schemeClr val="tx2"/>
                          </a:solidFill>
                        </a:rPr>
                        <a:t>Научные конференции</a:t>
                      </a:r>
                    </a:p>
                    <a:p>
                      <a:endParaRPr lang="ru-RU" dirty="0"/>
                    </a:p>
                  </a:txBody>
                  <a:tcPr anchor="ctr">
                    <a:solidFill>
                      <a:srgbClr val="F8D7CD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8917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solidFill>
                            <a:schemeClr val="tx2"/>
                          </a:solidFill>
                        </a:rPr>
                        <a:t>Ресурсы</a:t>
                      </a:r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 anchor="ctr">
                    <a:solidFill>
                      <a:srgbClr val="F8D7CD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sz="2000" b="1" dirty="0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108012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>
                          <a:solidFill>
                            <a:schemeClr val="tx2"/>
                          </a:solidFill>
                        </a:rPr>
                        <a:t>Микробиологическая лаборатория</a:t>
                      </a:r>
                    </a:p>
                    <a:p>
                      <a:pPr algn="ctr"/>
                      <a:r>
                        <a:rPr lang="ru-RU" sz="2000" b="0" dirty="0">
                          <a:solidFill>
                            <a:schemeClr val="tx2"/>
                          </a:solidFill>
                        </a:rPr>
                        <a:t>Студенты</a:t>
                      </a:r>
                    </a:p>
                  </a:txBody>
                  <a:tcPr anchor="ctr">
                    <a:solidFill>
                      <a:srgbClr val="F8D7CD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 anchor="ctr">
                    <a:solidFill>
                      <a:srgbClr val="F8D7CD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sz="2000" dirty="0">
                        <a:solidFill>
                          <a:schemeClr val="tx2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8372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solidFill>
                            <a:schemeClr val="tx2"/>
                          </a:solidFill>
                        </a:rPr>
                        <a:t>Издержки</a:t>
                      </a:r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solidFill>
                            <a:schemeClr val="tx2"/>
                          </a:solidFill>
                        </a:rPr>
                        <a:t>Доходы </a:t>
                      </a:r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2000" b="1" dirty="0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134408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>
                          <a:solidFill>
                            <a:schemeClr val="tx2"/>
                          </a:solidFill>
                        </a:rPr>
                        <a:t>Реклама, материалы</a:t>
                      </a:r>
                      <a:r>
                        <a:rPr lang="ru-RU" sz="2000" b="0" baseline="0" dirty="0">
                          <a:solidFill>
                            <a:schemeClr val="tx2"/>
                          </a:solidFill>
                        </a:rPr>
                        <a:t> для изготовления, производство</a:t>
                      </a:r>
                      <a:endParaRPr lang="ru-RU" sz="2000" b="0" dirty="0">
                        <a:solidFill>
                          <a:schemeClr val="tx2"/>
                        </a:solidFill>
                      </a:endParaRPr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>
                          <a:solidFill>
                            <a:schemeClr val="tx2"/>
                          </a:solidFill>
                        </a:rPr>
                        <a:t>Инвесторы,  гранты</a:t>
                      </a:r>
                    </a:p>
                    <a:p>
                      <a:pPr algn="ctr"/>
                      <a:endParaRPr lang="ru-RU" dirty="0"/>
                    </a:p>
                  </a:txBody>
                  <a:tcPr anchor="ctr">
                    <a:solidFill>
                      <a:srgbClr val="F8D7C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C:\Users\User\Searches\Desktop\69554e03-2f44-415f-8b56-af8b5496552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404664"/>
            <a:ext cx="6913016" cy="5006536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187624" y="3284984"/>
            <a:ext cx="65527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Примерная длина насадки 20-70 см</a:t>
            </a:r>
          </a:p>
        </p:txBody>
      </p:sp>
      <p:sp>
        <p:nvSpPr>
          <p:cNvPr id="6" name="Левая фигурная скобка 5"/>
          <p:cNvSpPr/>
          <p:nvPr/>
        </p:nvSpPr>
        <p:spPr>
          <a:xfrm rot="16200000">
            <a:off x="2303748" y="1736812"/>
            <a:ext cx="648072" cy="2448272"/>
          </a:xfrm>
          <a:prstGeom prst="leftBrace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548680"/>
            <a:ext cx="7886700" cy="435133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/>
              <a:t>Материал для насадки из каучука предотвратит </a:t>
            </a:r>
            <a:r>
              <a:rPr lang="ru-RU" dirty="0" err="1"/>
              <a:t>травмоопасные</a:t>
            </a:r>
            <a:r>
              <a:rPr lang="ru-RU" dirty="0"/>
              <a:t> действия при контакте с животными</a:t>
            </a:r>
          </a:p>
          <a:p>
            <a:pPr>
              <a:buNone/>
            </a:pPr>
            <a:r>
              <a:rPr lang="ru-RU" dirty="0"/>
              <a:t>Цена за 1 кг каучука – 200 руб.</a:t>
            </a:r>
          </a:p>
          <a:p>
            <a:pPr>
              <a:buNone/>
            </a:pPr>
            <a:r>
              <a:rPr lang="ru-RU" dirty="0"/>
              <a:t>Примерная цена за насадку – 300 руб.</a:t>
            </a:r>
          </a:p>
          <a:p>
            <a:pPr>
              <a:buNone/>
            </a:pPr>
            <a:r>
              <a:rPr lang="ru-RU" dirty="0"/>
              <a:t>Цена за партию (100 шт.) – 30 тыс. руб.</a:t>
            </a:r>
          </a:p>
          <a:p>
            <a:pPr>
              <a:buNone/>
            </a:pPr>
            <a:endParaRPr lang="ru-RU" dirty="0"/>
          </a:p>
          <a:p>
            <a:pPr>
              <a:buNone/>
            </a:pPr>
            <a:endParaRPr lang="ru-RU" dirty="0"/>
          </a:p>
          <a:p>
            <a:pPr>
              <a:buNone/>
            </a:pPr>
            <a:r>
              <a:rPr lang="ru-RU" dirty="0"/>
              <a:t> 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>
          <a:xfrm>
            <a:off x="179512" y="1484784"/>
            <a:ext cx="4680520" cy="4464496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ТАМ</a:t>
            </a:r>
          </a:p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Анализ рынка</a:t>
            </a:r>
            <a:endParaRPr lang="ru-RU" dirty="0"/>
          </a:p>
        </p:txBody>
      </p:sp>
      <p:sp>
        <p:nvSpPr>
          <p:cNvPr id="7" name="Овал 6"/>
          <p:cNvSpPr/>
          <p:nvPr/>
        </p:nvSpPr>
        <p:spPr>
          <a:xfrm>
            <a:off x="539552" y="2348880"/>
            <a:ext cx="3960440" cy="3600400"/>
          </a:xfrm>
          <a:prstGeom prst="ellipse">
            <a:avLst/>
          </a:prstGeom>
          <a:solidFill>
            <a:srgbClr val="3E567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71600" y="3068960"/>
            <a:ext cx="3096344" cy="2808312"/>
          </a:xfrm>
          <a:prstGeom prst="ellipse">
            <a:avLst/>
          </a:prstGeom>
          <a:solidFill>
            <a:srgbClr val="303B4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547664" y="1700808"/>
            <a:ext cx="18722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chemeClr val="accent1">
                    <a:lumMod val="75000"/>
                  </a:schemeClr>
                </a:solidFill>
              </a:rPr>
              <a:t>ТАМ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19672" y="2564904"/>
            <a:ext cx="1800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accent1">
                    <a:lumMod val="75000"/>
                  </a:schemeClr>
                </a:solidFill>
              </a:rPr>
              <a:t>SAM</a:t>
            </a:r>
            <a:endParaRPr lang="ru-RU" sz="28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763688" y="3933056"/>
            <a:ext cx="15841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accent1">
                    <a:lumMod val="75000"/>
                  </a:schemeClr>
                </a:solidFill>
              </a:rPr>
              <a:t>SOM</a:t>
            </a:r>
            <a:endParaRPr lang="ru-RU" sz="28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932040" y="1772816"/>
            <a:ext cx="367240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dirty="0"/>
              <a:t>TAM – 970 </a:t>
            </a:r>
            <a:r>
              <a:rPr lang="ru-RU" sz="2800" dirty="0"/>
              <a:t>млн. </a:t>
            </a:r>
            <a:r>
              <a:rPr lang="ru-RU" sz="2800" dirty="0" err="1"/>
              <a:t>руб</a:t>
            </a:r>
            <a:r>
              <a:rPr lang="ru-RU" sz="2800" dirty="0"/>
              <a:t> </a:t>
            </a:r>
            <a:endParaRPr lang="en-US" sz="2800" dirty="0"/>
          </a:p>
          <a:p>
            <a:pPr>
              <a:lnSpc>
                <a:spcPct val="150000"/>
              </a:lnSpc>
            </a:pPr>
            <a:r>
              <a:rPr lang="en-US" sz="2800" dirty="0"/>
              <a:t>SAM</a:t>
            </a:r>
            <a:r>
              <a:rPr lang="ru-RU" sz="2800" dirty="0"/>
              <a:t> – 5,4 млн. руб. </a:t>
            </a:r>
            <a:endParaRPr lang="en-US" sz="2800" dirty="0"/>
          </a:p>
          <a:p>
            <a:pPr>
              <a:lnSpc>
                <a:spcPct val="150000"/>
              </a:lnSpc>
            </a:pPr>
            <a:r>
              <a:rPr lang="en-US" sz="2800" dirty="0"/>
              <a:t>SOM</a:t>
            </a:r>
            <a:r>
              <a:rPr lang="ru-RU" sz="2800" dirty="0"/>
              <a:t> – 1,6 млн. руб.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0"/>
            <a:ext cx="7886700" cy="1325563"/>
          </a:xfrm>
        </p:spPr>
        <p:txBody>
          <a:bodyPr/>
          <a:lstStyle/>
          <a:p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Продажи 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835696" y="1196752"/>
            <a:ext cx="5472608" cy="792088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Встречи на научных конференциях</a:t>
            </a: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2267744" y="2132856"/>
            <a:ext cx="4752528" cy="792088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Встреча с </a:t>
            </a:r>
            <a:r>
              <a:rPr lang="ru-RU" dirty="0" err="1"/>
              <a:t>вет</a:t>
            </a:r>
            <a:r>
              <a:rPr lang="ru-RU" dirty="0"/>
              <a:t>. врачами</a:t>
            </a: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2483768" y="3068960"/>
            <a:ext cx="4320480" cy="792088"/>
          </a:xfrm>
          <a:prstGeom prst="roundRect">
            <a:avLst/>
          </a:prstGeom>
          <a:solidFill>
            <a:srgbClr val="EC7C3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Предоставление продукта для испытания</a:t>
            </a: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2987824" y="4005064"/>
            <a:ext cx="3456384" cy="792088"/>
          </a:xfrm>
          <a:prstGeom prst="roundRect">
            <a:avLst/>
          </a:prstGeom>
          <a:solidFill>
            <a:srgbClr val="E1681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Покупка партии продукта</a:t>
            </a: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3275856" y="4869160"/>
            <a:ext cx="2952328" cy="1080120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Распространение среди других сельскохозяйственных предприятий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7886700" cy="1325563"/>
          </a:xfrm>
        </p:spPr>
        <p:txBody>
          <a:bodyPr/>
          <a:lstStyle/>
          <a:p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План развития</a:t>
            </a: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339752" y="1556792"/>
            <a:ext cx="31683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Создание прототипа, изготовление первых экземпляров</a:t>
            </a:r>
          </a:p>
          <a:p>
            <a:r>
              <a:rPr lang="ru-RU" sz="2000" dirty="0" smtClean="0"/>
              <a:t>Тестирование на животных </a:t>
            </a:r>
            <a:endParaRPr lang="ru-RU" sz="2000" dirty="0"/>
          </a:p>
        </p:txBody>
      </p:sp>
      <p:sp>
        <p:nvSpPr>
          <p:cNvPr id="10" name="TextBox 9"/>
          <p:cNvSpPr txBox="1"/>
          <p:nvPr/>
        </p:nvSpPr>
        <p:spPr>
          <a:xfrm>
            <a:off x="179512" y="1844824"/>
            <a:ext cx="2160240" cy="36933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dirty="0" smtClean="0"/>
              <a:t>Первый этап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179512" y="3356992"/>
            <a:ext cx="2088232" cy="36933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dirty="0" smtClean="0"/>
              <a:t>Второй этап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2411760" y="3212976"/>
            <a:ext cx="302433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Получение инвестиций и создание полноценного продукта</a:t>
            </a:r>
            <a:endParaRPr lang="ru-RU" sz="2000" dirty="0"/>
          </a:p>
        </p:txBody>
      </p:sp>
      <p:sp>
        <p:nvSpPr>
          <p:cNvPr id="13" name="TextBox 12"/>
          <p:cNvSpPr txBox="1"/>
          <p:nvPr/>
        </p:nvSpPr>
        <p:spPr>
          <a:xfrm>
            <a:off x="179512" y="5157192"/>
            <a:ext cx="2088232" cy="36933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dirty="0" smtClean="0"/>
              <a:t>Третий этап</a:t>
            </a:r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2411760" y="5013176"/>
            <a:ext cx="309634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Составление договора с производителями полимерных изделий, запуск производства</a:t>
            </a:r>
            <a:endParaRPr lang="ru-RU" sz="2000" dirty="0"/>
          </a:p>
        </p:txBody>
      </p:sp>
      <p:sp>
        <p:nvSpPr>
          <p:cNvPr id="9" name="TextBox 8"/>
          <p:cNvSpPr txBox="1"/>
          <p:nvPr/>
        </p:nvSpPr>
        <p:spPr>
          <a:xfrm>
            <a:off x="6732240" y="1700808"/>
            <a:ext cx="2555776" cy="7694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2200" dirty="0" smtClean="0">
                <a:solidFill>
                  <a:schemeClr val="accent2">
                    <a:lumMod val="50000"/>
                  </a:schemeClr>
                </a:solidFill>
              </a:rPr>
              <a:t>Январь-февраль 2024</a:t>
            </a:r>
            <a:endParaRPr lang="ru-RU" sz="22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732240" y="3284984"/>
            <a:ext cx="201622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 smtClean="0">
                <a:solidFill>
                  <a:schemeClr val="accent2">
                    <a:lumMod val="50000"/>
                  </a:schemeClr>
                </a:solidFill>
              </a:rPr>
              <a:t>Май-март 2024</a:t>
            </a:r>
            <a:endParaRPr lang="ru-RU" sz="22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732240" y="5013176"/>
            <a:ext cx="216024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 smtClean="0">
                <a:solidFill>
                  <a:schemeClr val="accent2">
                    <a:lumMod val="50000"/>
                  </a:schemeClr>
                </a:solidFill>
              </a:rPr>
              <a:t>Июнь-сентябрь 2024</a:t>
            </a:r>
            <a:endParaRPr lang="ru-RU" sz="22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8" name="Стрелка вправо 17"/>
          <p:cNvSpPr/>
          <p:nvPr/>
        </p:nvSpPr>
        <p:spPr>
          <a:xfrm>
            <a:off x="5364088" y="1700808"/>
            <a:ext cx="1224136" cy="648072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трелка вправо 19"/>
          <p:cNvSpPr/>
          <p:nvPr/>
        </p:nvSpPr>
        <p:spPr>
          <a:xfrm>
            <a:off x="5436096" y="3212976"/>
            <a:ext cx="1224136" cy="648072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трелка вправо 20"/>
          <p:cNvSpPr/>
          <p:nvPr/>
        </p:nvSpPr>
        <p:spPr>
          <a:xfrm>
            <a:off x="5364088" y="5013176"/>
            <a:ext cx="1224136" cy="648072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7886700" cy="1325563"/>
          </a:xfrm>
        </p:spPr>
        <p:txBody>
          <a:bodyPr/>
          <a:lstStyle/>
          <a:p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Команда</a:t>
            </a: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87624" y="1988840"/>
            <a:ext cx="5704064" cy="646331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/>
            <a:r>
              <a:rPr lang="ru-RU" dirty="0" err="1" smtClean="0"/>
              <a:t>Метлева</a:t>
            </a:r>
            <a:r>
              <a:rPr lang="ru-RU" dirty="0" smtClean="0"/>
              <a:t> Анастасия Сергеевна</a:t>
            </a:r>
          </a:p>
          <a:p>
            <a:pPr algn="r"/>
            <a:r>
              <a:rPr lang="ru-RU" dirty="0" smtClean="0"/>
              <a:t>Наставник проекта</a:t>
            </a:r>
          </a:p>
        </p:txBody>
      </p:sp>
      <p:pic>
        <p:nvPicPr>
          <p:cNvPr id="1026" name="Picture 2" descr="C:\Users\User\Searches\Desktop\2 (1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340768"/>
            <a:ext cx="2285842" cy="2284859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pic>
      <p:sp>
        <p:nvSpPr>
          <p:cNvPr id="8" name="TextBox 7"/>
          <p:cNvSpPr txBox="1"/>
          <p:nvPr/>
        </p:nvSpPr>
        <p:spPr>
          <a:xfrm>
            <a:off x="1403648" y="4437112"/>
            <a:ext cx="5328592" cy="646331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/>
            <a:r>
              <a:rPr lang="ru-RU" dirty="0" smtClean="0"/>
              <a:t>Быкова Дарья Владимировна</a:t>
            </a:r>
          </a:p>
          <a:p>
            <a:pPr algn="r"/>
            <a:r>
              <a:rPr lang="ru-RU" dirty="0" smtClean="0"/>
              <a:t>Лидер проекта</a:t>
            </a:r>
            <a:endParaRPr lang="ru-RU" dirty="0"/>
          </a:p>
        </p:txBody>
      </p:sp>
      <p:pic>
        <p:nvPicPr>
          <p:cNvPr id="1028" name="Picture 4" descr="C:\Users\User\Searches\Desktop\23673c4c-2a0f-4bde-ab35-0ec77a16d37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3933056"/>
            <a:ext cx="2304256" cy="252028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7886700" cy="1325563"/>
          </a:xfrm>
        </p:spPr>
        <p:txBody>
          <a:bodyPr/>
          <a:lstStyle/>
          <a:p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Контактные данные</a:t>
            </a: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Email – </a:t>
            </a:r>
            <a:r>
              <a:rPr lang="en-US" dirty="0" smtClean="0">
                <a:hlinkClick r:id="rId2"/>
              </a:rPr>
              <a:t>dasha003019@gmail.com</a:t>
            </a:r>
            <a:r>
              <a:rPr lang="en-US" dirty="0" smtClean="0"/>
              <a:t> 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Мобильный телефон: 89130702264</a:t>
            </a:r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1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Тема1</Template>
  <TotalTime>4437</TotalTime>
  <Words>497</Words>
  <Application>Microsoft Office PowerPoint</Application>
  <PresentationFormat>Экран (4:3)</PresentationFormat>
  <Paragraphs>127</Paragraphs>
  <Slides>16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Тема1</vt:lpstr>
      <vt:lpstr>Насадка на шприц для вливания лекарственных препаратов</vt:lpstr>
      <vt:lpstr>Проблема</vt:lpstr>
      <vt:lpstr>Решение проблемы</vt:lpstr>
      <vt:lpstr>Актуальность</vt:lpstr>
      <vt:lpstr>Поголовье скота в хозяйствах всех категорий на конец года </vt:lpstr>
      <vt:lpstr>Слайд 6</vt:lpstr>
      <vt:lpstr>Анализ рынка</vt:lpstr>
      <vt:lpstr>Конкуренты на рынке</vt:lpstr>
      <vt:lpstr>Бизнес-модель  </vt:lpstr>
      <vt:lpstr>Слайд 10</vt:lpstr>
      <vt:lpstr>Слайд 11</vt:lpstr>
      <vt:lpstr>Анализ рынка</vt:lpstr>
      <vt:lpstr>Продажи </vt:lpstr>
      <vt:lpstr>План развития</vt:lpstr>
      <vt:lpstr>Команда</vt:lpstr>
      <vt:lpstr>Контактные данные</vt:lpstr>
    </vt:vector>
  </TitlesOfParts>
  <Company>HP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Шприц для биопсии жидких биоматериалов и инъекций лекарственных препаратов</dc:title>
  <dc:creator>User</dc:creator>
  <cp:lastModifiedBy>User</cp:lastModifiedBy>
  <cp:revision>196</cp:revision>
  <dcterms:created xsi:type="dcterms:W3CDTF">2023-09-29T14:58:51Z</dcterms:created>
  <dcterms:modified xsi:type="dcterms:W3CDTF">2023-11-30T14:26:21Z</dcterms:modified>
</cp:coreProperties>
</file>