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BA612"/>
    <a:srgbClr val="C2E9F0"/>
    <a:srgbClr val="FBA919"/>
    <a:srgbClr val="FFBBCA"/>
    <a:srgbClr val="FBA81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-126" y="-6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6E6227-5F19-49CF-9C2B-3AC81E9DD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01776A9-B392-451C-BA3E-9BA48ECDF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98838BD-F42D-4BB9-8B63-A4BA064E3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3DE0AA7-C72A-4915-A40F-B4FCF9257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995AAB-6D92-4C65-9688-BE77B9AA9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5599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7D0507-3CE2-45C7-8746-83EBCC46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DF15C3F-B725-4727-A6B1-0034C80D4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0898CDE-ABAB-4C3E-8136-96BA0389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E92DB3D-ED8B-404E-A9EC-B0CCE416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B5EAAEB-9071-4BA4-9B3C-B45BD747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047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C515FA-8BA4-4C41-B9FC-F58BBC6A8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6F94C53-855B-49FA-A413-552C2E678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FFC11A9-4083-428A-B4B0-E93A4643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19E1879-58DD-4A5C-8F86-64A7AC227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F401BFE-3768-470B-BDDA-DB0E22736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157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11A64D-C7A2-4906-B1C7-F5CF5269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A8B9AF2-2AAD-4490-82A0-8D6839BBE3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F34F2F6-3ADB-492E-B740-032A318CE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4D3A316-1A47-48B7-A181-5717DEDEE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CFFCA31-D1B9-4ABF-A904-58173644B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92EF9CC-E480-4C57-A913-34731B3F5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637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F7BD07-44CE-488F-AFC9-25E99740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7A12D62-274A-4EFF-8D4B-8D977A3B2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760C5F0-7B2B-4096-A882-5EA97CFA5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CC250C6-620B-4DA5-87E8-E3F98E4BB5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A84A89B-48D2-4D8C-A133-52CF40ACC5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9F8A54E-8AAA-40DE-A139-5E98FCA2D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6F99650-CCA5-44C6-B87A-7265C984D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71F83780-97BD-4FEE-81AF-71FAB470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077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19D2DF-A046-426C-88EB-44A5E1FF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A672F3C-505A-4607-A506-0398F255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7F5A792-B24C-48F8-8EF0-0DCB5678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5261BB1-309C-4630-AEFC-F0BAC6C1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3461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0D4707A-1BAB-4814-A20A-743BBE3AA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7C8A1048-C740-4886-BCDC-658360F22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B428A52-86B4-49E1-A91F-7A533EC5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103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2BBEC4-B78E-4510-9A5B-87C83FCD9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8BB0C58-E4D1-4E4D-B4A1-71A50509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3EB7AC4-31A6-48E5-BE9C-FDEC677A7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289A8FD-187A-4898-BD40-C688AFF21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1765B41-4754-4962-A1E7-3DD1A8C1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F1D8E7A-6367-4184-A818-68613F65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692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F78B44-BB9C-4DF5-BDCA-8B4929788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F8C6CBC-78E9-4264-8D0F-95A0B89C8E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5EB8AA0-9B89-47F3-85A6-438C5AA9B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6B9CE29-A0D9-4D3E-834F-C0022D28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81D99CE-2F0A-4C28-8509-8AA332B4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3216C0D-27F3-4E48-97FE-5D975FA35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250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45BB23-CA74-476B-8D6A-C140EF69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04B699F-6CC5-4596-83F6-B04CE8BEC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C162167-14CD-4D8F-BAA4-563C1D01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DD52F95-F552-4B59-B65E-D7A1D82BC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D19D52E-50D1-46A1-96A9-2AF1C33E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232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3061D493-C06A-4E40-99E9-83ECEB827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905860D-4084-4474-A034-1DC60C034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9C59D0-9288-4B67-BE2C-15717D1EC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88155DC-9688-44AB-800F-7C32AD22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F07FA75-A6B5-4DDB-90AA-C94D3A9C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60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DE1F1B-9429-4EE6-88D4-91F3C3E36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8562A48-65A2-4C72-A604-72CE2CB99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245FAAC-148A-4FFF-B1BE-6B62CF9C5F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6EA84EF-E2E0-4A10-9833-FD6BE0962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E5C6EC1-9AC9-495F-887C-44FBBA594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675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07CA817-DBA9-4614-B4F0-8A96616054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BA0BD4C-5991-474B-AA25-DFF9E577208C}"/>
              </a:ext>
            </a:extLst>
          </p:cNvPr>
          <p:cNvSpPr txBox="1"/>
          <p:nvPr/>
        </p:nvSpPr>
        <p:spPr>
          <a:xfrm>
            <a:off x="582706" y="1586753"/>
            <a:ext cx="662019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Проект: </a:t>
            </a:r>
            <a:r>
              <a:rPr lang="ru-RU" sz="3200" dirty="0" smtClean="0"/>
              <a:t>Система автоматического управления </a:t>
            </a:r>
            <a:r>
              <a:rPr lang="ru-RU" sz="3200" dirty="0" err="1" smtClean="0"/>
              <a:t>гелиоактивного</a:t>
            </a:r>
            <a:r>
              <a:rPr lang="ru-RU" sz="3200" dirty="0" smtClean="0"/>
              <a:t> фасада здания на базе контроллера </a:t>
            </a:r>
            <a:r>
              <a:rPr lang="ru-RU" sz="3200" dirty="0" err="1" smtClean="0"/>
              <a:t>Arduino</a:t>
            </a:r>
            <a:r>
              <a:rPr lang="ru-RU" sz="3200" dirty="0" smtClean="0"/>
              <a:t> </a:t>
            </a:r>
            <a:r>
              <a:rPr lang="ru-RU" sz="3200" dirty="0" err="1" smtClean="0"/>
              <a:t>Uno</a:t>
            </a:r>
            <a:endParaRPr lang="ru-RU" sz="32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0650" y="430823"/>
            <a:ext cx="1574464" cy="88362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45315" y="99576"/>
            <a:ext cx="2430449" cy="159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539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39D8851-9B64-430C-A9CC-E5B8342DAC03}"/>
              </a:ext>
            </a:extLst>
          </p:cNvPr>
          <p:cNvSpPr txBox="1"/>
          <p:nvPr/>
        </p:nvSpPr>
        <p:spPr>
          <a:xfrm>
            <a:off x="4338916" y="179294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ПРОБЛЕМА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D42959FF-B5B1-4A74-A607-F73BB9A239DB}"/>
              </a:ext>
            </a:extLst>
          </p:cNvPr>
          <p:cNvSpPr/>
          <p:nvPr/>
        </p:nvSpPr>
        <p:spPr>
          <a:xfrm>
            <a:off x="503614" y="1113753"/>
            <a:ext cx="1039675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202122"/>
                </a:solidFill>
                <a:latin typeface="Bahnschrift Light Condensed" panose="020B0502040204020203" pitchFamily="34" charset="0"/>
              </a:rPr>
              <a:t>На данный момент на российском рынке существует дефицит подобного рода оборудования из-за его отсутствия. Разработанная система </a:t>
            </a:r>
            <a:r>
              <a:rPr lang="ru-RU" sz="2400" dirty="0" err="1" smtClean="0">
                <a:solidFill>
                  <a:srgbClr val="202122"/>
                </a:solidFill>
                <a:latin typeface="Bahnschrift Light Condensed" panose="020B0502040204020203" pitchFamily="34" charset="0"/>
              </a:rPr>
              <a:t>гелиоактивного</a:t>
            </a:r>
            <a:r>
              <a:rPr lang="ru-RU" sz="2400" dirty="0" smtClean="0">
                <a:solidFill>
                  <a:srgbClr val="202122"/>
                </a:solidFill>
                <a:latin typeface="Bahnschrift Light Condensed" panose="020B0502040204020203" pitchFamily="34" charset="0"/>
              </a:rPr>
              <a:t> фасада здания позволит сократить расходы на отопление для конечного потребителя. </a:t>
            </a:r>
          </a:p>
          <a:p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106991C2-7860-4643-A789-9BFC091838A5}"/>
              </a:ext>
            </a:extLst>
          </p:cNvPr>
          <p:cNvSpPr/>
          <p:nvPr/>
        </p:nvSpPr>
        <p:spPr>
          <a:xfrm>
            <a:off x="510561" y="2871574"/>
            <a:ext cx="109912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Потенциальные потребители - частные владельцы дач, домов, мелкие фермерские хозяйства, гаражи</a:t>
            </a:r>
            <a:r>
              <a:rPr lang="ru-RU" sz="2400" smtClean="0"/>
              <a:t>, </a:t>
            </a:r>
            <a:r>
              <a:rPr lang="ru-RU" sz="2400" smtClean="0"/>
              <a:t>промышленные предприятия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663542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BE91884-38B8-4CC8-B249-2030E7BD1E7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45BF660A-9A33-428D-8D5A-4C6517A28F86}"/>
              </a:ext>
            </a:extLst>
          </p:cNvPr>
          <p:cNvSpPr/>
          <p:nvPr/>
        </p:nvSpPr>
        <p:spPr>
          <a:xfrm>
            <a:off x="877951" y="5213684"/>
            <a:ext cx="10461812" cy="12215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Уменьшение потребления энергии на отопление строения в период межсезонья (весна или осень</a:t>
            </a:r>
            <a:r>
              <a:rPr lang="ru-RU" sz="2000" smtClean="0">
                <a:solidFill>
                  <a:schemeClr val="tx1"/>
                </a:solidFill>
              </a:rPr>
              <a:t>) за счет </a:t>
            </a:r>
            <a:r>
              <a:rPr lang="ru-RU" sz="2000" dirty="0" smtClean="0">
                <a:solidFill>
                  <a:schemeClr val="tx1"/>
                </a:solidFill>
              </a:rPr>
              <a:t>использования солнечной энергии.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4706471" y="215153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ПРОДУКТ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94DDDEE-6F86-4ADE-A1F0-285CBA3C8378}"/>
              </a:ext>
            </a:extLst>
          </p:cNvPr>
          <p:cNvSpPr txBox="1"/>
          <p:nvPr/>
        </p:nvSpPr>
        <p:spPr>
          <a:xfrm>
            <a:off x="3330387" y="4560439"/>
            <a:ext cx="5556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ЦЕННОСТНОЕ ПРЕДЛОЖЕНИЕ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869576" y="1123420"/>
            <a:ext cx="10461812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Система автоматического управления панели солнечного коллектора воздушного отопления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xmlns="" id="{8D03C7C0-C925-483E-8764-AEEDF77299D7}"/>
              </a:ext>
            </a:extLst>
          </p:cNvPr>
          <p:cNvSpPr/>
          <p:nvPr/>
        </p:nvSpPr>
        <p:spPr>
          <a:xfrm>
            <a:off x="865092" y="2108013"/>
            <a:ext cx="10461812" cy="232408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Характеристики </a:t>
            </a:r>
            <a:r>
              <a:rPr lang="ru-RU" sz="2000" dirty="0">
                <a:solidFill>
                  <a:schemeClr val="tx1"/>
                </a:solidFill>
              </a:rPr>
              <a:t>продукта: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Материалы: полиэтилен. 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Контроллер автоматики </a:t>
            </a:r>
            <a:r>
              <a:rPr lang="ru-RU" sz="2000" dirty="0" err="1" smtClean="0">
                <a:solidFill>
                  <a:schemeClr val="tx1"/>
                </a:solidFill>
              </a:rPr>
              <a:t>Arduino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Вся работа контролируются специально написанной управляющей программой (УП) на языках программирования, предназначенных для </a:t>
            </a:r>
            <a:r>
              <a:rPr lang="ru-RU" sz="2000" dirty="0" err="1" smtClean="0">
                <a:solidFill>
                  <a:schemeClr val="tx1"/>
                </a:solidFill>
              </a:rPr>
              <a:t>Arduino</a:t>
            </a:r>
            <a:r>
              <a:rPr lang="ru-RU" sz="2000" dirty="0" smtClean="0">
                <a:solidFill>
                  <a:schemeClr val="tx1"/>
                </a:solidFill>
              </a:rPr>
              <a:t>. 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4074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32ADDDB5-717B-4DDA-8914-90090578701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0E27502-ED1B-412E-9CAD-05D773FF8BF3}"/>
              </a:ext>
            </a:extLst>
          </p:cNvPr>
          <p:cNvSpPr txBox="1"/>
          <p:nvPr/>
        </p:nvSpPr>
        <p:spPr>
          <a:xfrm>
            <a:off x="609601" y="385483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РЫНОК</a:t>
            </a:r>
          </a:p>
        </p:txBody>
      </p:sp>
      <p:sp>
        <p:nvSpPr>
          <p:cNvPr id="6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609601" y="1328457"/>
            <a:ext cx="3159499" cy="504376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952955" y="1566399"/>
            <a:ext cx="238962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Объем рынка</a:t>
            </a:r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>
                <a:effectLst/>
                <a:ea typeface="Times New Roman" panose="02020603050405020304" pitchFamily="18" charset="0"/>
              </a:rPr>
              <a:t>Согласно расчетам аналитиков, объем рынка </a:t>
            </a:r>
            <a:r>
              <a:rPr lang="ru-RU" sz="2000" dirty="0" err="1" smtClean="0">
                <a:effectLst/>
                <a:ea typeface="Times New Roman" panose="02020603050405020304" pitchFamily="18" charset="0"/>
              </a:rPr>
              <a:t>г</a:t>
            </a:r>
            <a:r>
              <a:rPr lang="ru-RU" sz="2000" dirty="0" err="1" smtClean="0"/>
              <a:t>елиоустройств</a:t>
            </a:r>
            <a:r>
              <a:rPr lang="ru-RU" sz="2000" dirty="0" smtClean="0"/>
              <a:t> </a:t>
            </a:r>
            <a:r>
              <a:rPr lang="ru-RU" sz="2000" dirty="0" smtClean="0">
                <a:effectLst/>
                <a:ea typeface="Times New Roman" panose="02020603050405020304" pitchFamily="18" charset="0"/>
              </a:rPr>
              <a:t>в </a:t>
            </a:r>
            <a:r>
              <a:rPr lang="ru-RU" sz="2000" dirty="0">
                <a:effectLst/>
                <a:ea typeface="Times New Roman" panose="02020603050405020304" pitchFamily="18" charset="0"/>
              </a:rPr>
              <a:t>России в 2022 г. </a:t>
            </a:r>
            <a:r>
              <a:rPr lang="ru-RU" sz="2000" dirty="0" smtClean="0">
                <a:effectLst/>
                <a:ea typeface="Times New Roman" panose="02020603050405020304" pitchFamily="18" charset="0"/>
              </a:rPr>
              <a:t>Составил 2850 шт</a:t>
            </a:r>
            <a:r>
              <a:rPr lang="ru-RU" sz="2000" dirty="0">
                <a:effectLst/>
                <a:ea typeface="Times New Roman" panose="02020603050405020304" pitchFamily="18" charset="0"/>
              </a:rPr>
              <a:t>., что эквивалентно </a:t>
            </a:r>
            <a:r>
              <a:rPr lang="ru-RU" sz="2000" dirty="0" smtClean="0">
                <a:effectLst/>
                <a:ea typeface="Times New Roman" panose="02020603050405020304" pitchFamily="18" charset="0"/>
              </a:rPr>
              <a:t>256500000 руб</a:t>
            </a:r>
            <a:r>
              <a:rPr lang="ru-RU" sz="2000" dirty="0">
                <a:effectLst/>
                <a:ea typeface="Times New Roman" panose="02020603050405020304" pitchFamily="18" charset="0"/>
              </a:rPr>
              <a:t>.</a:t>
            </a:r>
            <a:endParaRPr lang="ru-RU" sz="2000" dirty="0"/>
          </a:p>
        </p:txBody>
      </p:sp>
      <p:sp>
        <p:nvSpPr>
          <p:cNvPr id="9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4048126" y="1328457"/>
            <a:ext cx="3159499" cy="504376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112454" y="1566399"/>
            <a:ext cx="3095171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Конкуренты </a:t>
            </a:r>
          </a:p>
          <a:p>
            <a:endParaRPr lang="ru-RU" sz="2000" b="1" dirty="0"/>
          </a:p>
          <a:p>
            <a:endParaRPr lang="ru-RU" sz="2000" b="1" dirty="0"/>
          </a:p>
          <a:p>
            <a:r>
              <a:rPr lang="ru-RU" sz="2000" dirty="0" smtClean="0"/>
              <a:t>Прямые конкуренты по установкам в России отсутствуют. </a:t>
            </a:r>
          </a:p>
          <a:p>
            <a:r>
              <a:rPr lang="ru-RU" sz="2000" dirty="0" smtClean="0"/>
              <a:t>Косвенные конкуренты: изготовители солнечных коллекторов для ГВС., такие как: </a:t>
            </a:r>
            <a:r>
              <a:rPr lang="en-US" sz="2000" dirty="0" smtClean="0"/>
              <a:t>«</a:t>
            </a:r>
            <a:r>
              <a:rPr lang="en-US" sz="2000" dirty="0" err="1" smtClean="0"/>
              <a:t>Oventrop</a:t>
            </a:r>
            <a:r>
              <a:rPr lang="en-US" sz="2000" dirty="0" smtClean="0"/>
              <a:t>»</a:t>
            </a:r>
            <a:r>
              <a:rPr lang="ru-RU" sz="2000" dirty="0" smtClean="0"/>
              <a:t>, «</a:t>
            </a:r>
            <a:r>
              <a:rPr lang="en-US" sz="2000" dirty="0" err="1" smtClean="0"/>
              <a:t>Sunrain</a:t>
            </a:r>
            <a:r>
              <a:rPr lang="en-US" sz="2000" dirty="0" smtClean="0"/>
              <a:t> Solar Energy Co</a:t>
            </a:r>
            <a:r>
              <a:rPr lang="ru-RU" sz="2000" dirty="0" smtClean="0"/>
              <a:t>»,</a:t>
            </a:r>
            <a:r>
              <a:rPr lang="en-US" sz="2000" dirty="0" smtClean="0"/>
              <a:t> </a:t>
            </a:r>
            <a:r>
              <a:rPr lang="ru-RU" sz="2000" dirty="0" smtClean="0"/>
              <a:t>«</a:t>
            </a:r>
            <a:r>
              <a:rPr lang="en-US" sz="2000" dirty="0" err="1" smtClean="0"/>
              <a:t>Buderus</a:t>
            </a:r>
            <a:r>
              <a:rPr lang="ru-RU" sz="2000" dirty="0" smtClean="0"/>
              <a:t>» и др.</a:t>
            </a:r>
            <a:endParaRPr lang="en-US" sz="2000" dirty="0" smtClean="0"/>
          </a:p>
          <a:p>
            <a:r>
              <a:rPr lang="ru-RU" sz="2000" dirty="0" smtClean="0"/>
              <a:t> </a:t>
            </a:r>
            <a:endParaRPr lang="en-US" sz="2000" dirty="0" smtClean="0"/>
          </a:p>
          <a:p>
            <a:endParaRPr lang="ru-RU" sz="2000" dirty="0"/>
          </a:p>
        </p:txBody>
      </p:sp>
      <p:sp>
        <p:nvSpPr>
          <p:cNvPr id="11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7486651" y="1328457"/>
            <a:ext cx="4100512" cy="504376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7744859" y="1566399"/>
            <a:ext cx="3584096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Конкурентные преимущества</a:t>
            </a:r>
          </a:p>
          <a:p>
            <a:endParaRPr lang="ru-RU" sz="2000" b="1" dirty="0"/>
          </a:p>
          <a:p>
            <a:r>
              <a:rPr lang="ru-RU" sz="2000" dirty="0" smtClean="0"/>
              <a:t>Использование солнечной энергии, надежность конструкции и простота обслуживания при низкой стоимости, будут способствовать заинтересованности клиентов в покупке системы </a:t>
            </a:r>
            <a:r>
              <a:rPr lang="ru-RU" sz="2000" dirty="0" err="1" smtClean="0"/>
              <a:t>гелиоактивного</a:t>
            </a:r>
            <a:r>
              <a:rPr lang="ru-RU" sz="2000" dirty="0" smtClean="0"/>
              <a:t> фасада здания.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2206664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BE91884-38B8-4CC8-B249-2030E7BD1E7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3212864" y="258016"/>
            <a:ext cx="5766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ТЕКУЩИЕ РЕЗУЛЬТАТЫ</a:t>
            </a:r>
          </a:p>
        </p:txBody>
      </p:sp>
      <p:sp>
        <p:nvSpPr>
          <p:cNvPr id="8" name="Прямоугольник: скругленные углы 10">
            <a:extLst>
              <a:ext uri="{FF2B5EF4-FFF2-40B4-BE49-F238E27FC236}">
                <a16:creationId xmlns:a16="http://schemas.microsoft.com/office/drawing/2014/main" xmlns="" id="{45BF660A-9A33-428D-8D5A-4C6517A28F86}"/>
              </a:ext>
            </a:extLst>
          </p:cNvPr>
          <p:cNvSpPr/>
          <p:nvPr/>
        </p:nvSpPr>
        <p:spPr>
          <a:xfrm>
            <a:off x="239451" y="1071573"/>
            <a:ext cx="5856549" cy="34087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013988" y="1502875"/>
            <a:ext cx="3829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 данный момент команда изготовила прототип соответствующий уровню готовности продукта TRL 3. </a:t>
            </a:r>
            <a:endParaRPr lang="ru-RU" dirty="0"/>
          </a:p>
        </p:txBody>
      </p:sp>
      <p:pic>
        <p:nvPicPr>
          <p:cNvPr id="12" name="Content Placeholder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220328" y="1130442"/>
            <a:ext cx="2549525" cy="4525962"/>
          </a:xfrm>
          <a:prstGeom prst="rect">
            <a:avLst/>
          </a:prstGeom>
        </p:spPr>
      </p:pic>
      <p:pic>
        <p:nvPicPr>
          <p:cNvPr id="13" name="Picture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44431" y="1103282"/>
            <a:ext cx="254952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13987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9026337" y="4657725"/>
            <a:ext cx="2608729" cy="502644"/>
          </a:xfrm>
          <a:prstGeom prst="roundRect">
            <a:avLst/>
          </a:prstGeom>
          <a:solidFill>
            <a:srgbClr val="FBA6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3926DAA-4D2B-4E84-BDC4-C32D29A59A18}"/>
              </a:ext>
            </a:extLst>
          </p:cNvPr>
          <p:cNvSpPr txBox="1"/>
          <p:nvPr/>
        </p:nvSpPr>
        <p:spPr>
          <a:xfrm>
            <a:off x="2330824" y="313765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FBA919"/>
                </a:solidFill>
              </a:rPr>
              <a:t>ДОРОЖНАЯ КАРТА ПРОЕКТА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2C93BB4-00D4-4981-BC52-BA7BBA347659}"/>
              </a:ext>
            </a:extLst>
          </p:cNvPr>
          <p:cNvSpPr txBox="1"/>
          <p:nvPr/>
        </p:nvSpPr>
        <p:spPr>
          <a:xfrm>
            <a:off x="9304804" y="4708992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2023 </a:t>
            </a:r>
            <a:r>
              <a:rPr lang="ru-RU" sz="2000"/>
              <a:t>/ </a:t>
            </a:r>
            <a:r>
              <a:rPr lang="ru-RU" sz="2000" smtClean="0"/>
              <a:t>2024 </a:t>
            </a:r>
            <a:r>
              <a:rPr lang="ru-RU" sz="2000"/>
              <a:t>/ </a:t>
            </a:r>
            <a:r>
              <a:rPr lang="ru-RU" sz="2000" smtClean="0"/>
              <a:t>2025</a:t>
            </a:r>
            <a:endParaRPr lang="ru-RU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626643" y="1983919"/>
            <a:ext cx="26087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1 </a:t>
            </a:r>
            <a:r>
              <a:rPr lang="ru-RU" sz="2000" dirty="0" smtClean="0"/>
              <a:t>Разработка конструкции (2023 год)</a:t>
            </a:r>
            <a:endParaRPr lang="ru-RU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2330824" y="3290544"/>
            <a:ext cx="26487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4 </a:t>
            </a:r>
            <a:r>
              <a:rPr lang="ru-RU" sz="2000" dirty="0" smtClean="0"/>
              <a:t>Подтверждения расчетных данных (2024 год)</a:t>
            </a:r>
            <a:endParaRPr lang="ru-RU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979615" y="3572590"/>
            <a:ext cx="30735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3 Сборка </a:t>
            </a:r>
            <a:r>
              <a:rPr lang="ru-RU" sz="2000" dirty="0" smtClean="0"/>
              <a:t>прототипа в натуральную величину (2023 год)</a:t>
            </a:r>
            <a:endParaRPr lang="ru-RU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8400694" y="3394382"/>
            <a:ext cx="26087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2 Закупка материалов и </a:t>
            </a:r>
            <a:r>
              <a:rPr lang="ru-RU" sz="2000" dirty="0" smtClean="0"/>
              <a:t>комплектующих (2023 год)</a:t>
            </a:r>
            <a:endParaRPr lang="ru-RU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01D60D7-5247-409F-84BE-4DC884C94B8F}"/>
              </a:ext>
            </a:extLst>
          </p:cNvPr>
          <p:cNvSpPr txBox="1"/>
          <p:nvPr/>
        </p:nvSpPr>
        <p:spPr>
          <a:xfrm>
            <a:off x="1440488" y="4708981"/>
            <a:ext cx="3031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Производство (2025 год)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606150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01F63164-5827-4750-A1D1-34DDD2308259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CAF449EB-E608-41C1-97B3-0B0C16E8080E}"/>
              </a:ext>
            </a:extLst>
          </p:cNvPr>
          <p:cNvSpPr/>
          <p:nvPr/>
        </p:nvSpPr>
        <p:spPr>
          <a:xfrm>
            <a:off x="618564" y="1952444"/>
            <a:ext cx="2737547" cy="183962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56DABB0B-EE05-4A4B-B9BB-79DDAB28001A}"/>
              </a:ext>
            </a:extLst>
          </p:cNvPr>
          <p:cNvSpPr/>
          <p:nvPr/>
        </p:nvSpPr>
        <p:spPr>
          <a:xfrm>
            <a:off x="3840082" y="442847"/>
            <a:ext cx="7724385" cy="144654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C1425B4F-959C-4E58-94A9-6F230B0A6084}"/>
              </a:ext>
            </a:extLst>
          </p:cNvPr>
          <p:cNvSpPr/>
          <p:nvPr/>
        </p:nvSpPr>
        <p:spPr>
          <a:xfrm>
            <a:off x="3811900" y="2158006"/>
            <a:ext cx="7818636" cy="195941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7A2B840F-2EC2-4578-80BF-B0E39CC09E0B}"/>
              </a:ext>
            </a:extLst>
          </p:cNvPr>
          <p:cNvSpPr/>
          <p:nvPr/>
        </p:nvSpPr>
        <p:spPr>
          <a:xfrm>
            <a:off x="573296" y="4658855"/>
            <a:ext cx="5925671" cy="200250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B4D06279-65E9-45B2-8E56-F02D7520405C}"/>
              </a:ext>
            </a:extLst>
          </p:cNvPr>
          <p:cNvSpPr/>
          <p:nvPr/>
        </p:nvSpPr>
        <p:spPr>
          <a:xfrm>
            <a:off x="7333130" y="4639708"/>
            <a:ext cx="4373001" cy="194099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E19E0C65-A915-4AE8-8B0B-77B736BFDC90}"/>
              </a:ext>
            </a:extLst>
          </p:cNvPr>
          <p:cNvCxnSpPr/>
          <p:nvPr/>
        </p:nvCxnSpPr>
        <p:spPr>
          <a:xfrm>
            <a:off x="3624107" y="591671"/>
            <a:ext cx="0" cy="365760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E055A865-76C7-487A-B0C9-FD2C51E87041}"/>
              </a:ext>
            </a:extLst>
          </p:cNvPr>
          <p:cNvCxnSpPr>
            <a:cxnSpLocks/>
          </p:cNvCxnSpPr>
          <p:nvPr/>
        </p:nvCxnSpPr>
        <p:spPr>
          <a:xfrm>
            <a:off x="6992471" y="4249271"/>
            <a:ext cx="0" cy="2510118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DCB136F2-ED81-4B8D-B81C-A772186050DB}"/>
              </a:ext>
            </a:extLst>
          </p:cNvPr>
          <p:cNvCxnSpPr>
            <a:cxnSpLocks/>
          </p:cNvCxnSpPr>
          <p:nvPr/>
        </p:nvCxnSpPr>
        <p:spPr>
          <a:xfrm>
            <a:off x="618564" y="4249271"/>
            <a:ext cx="10838330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3C7AA0D2-F970-4D42-8CAD-1697C497FAC6}"/>
              </a:ext>
            </a:extLst>
          </p:cNvPr>
          <p:cNvCxnSpPr>
            <a:cxnSpLocks/>
          </p:cNvCxnSpPr>
          <p:nvPr/>
        </p:nvCxnSpPr>
        <p:spPr>
          <a:xfrm>
            <a:off x="3624107" y="2092081"/>
            <a:ext cx="7761069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44D3815-7C26-42BF-87AA-B01D69E70747}"/>
              </a:ext>
            </a:extLst>
          </p:cNvPr>
          <p:cNvSpPr txBox="1"/>
          <p:nvPr/>
        </p:nvSpPr>
        <p:spPr>
          <a:xfrm>
            <a:off x="627530" y="277294"/>
            <a:ext cx="72255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БИЗНЕС-</a:t>
            </a:r>
            <a:br>
              <a:rPr lang="ru-RU" sz="4400" b="1" dirty="0"/>
            </a:br>
            <a:r>
              <a:rPr lang="ru-RU" sz="4400" b="1" dirty="0"/>
              <a:t>МОДЕЛЬ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109098" y="497084"/>
            <a:ext cx="62782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Ценностное предложение: Использование солнечной энергии, надежность конструкции и простота обслуживания.</a:t>
            </a:r>
            <a:endParaRPr lang="ru-RU" sz="2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036018" y="2207294"/>
            <a:ext cx="78186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Целевая аудитория:</a:t>
            </a:r>
          </a:p>
          <a:p>
            <a:r>
              <a:rPr lang="ru-RU" sz="2000" dirty="0" smtClean="0"/>
              <a:t>Частные владельцы дач, домов, мелкие фермерские хозяйства, гаражи.</a:t>
            </a:r>
          </a:p>
          <a:p>
            <a:r>
              <a:rPr lang="ru-RU" sz="2000" dirty="0" smtClean="0"/>
              <a:t>Географическое расположение: Российская Федерация, страны СНГ, Китай.</a:t>
            </a:r>
          </a:p>
          <a:p>
            <a:r>
              <a:rPr lang="ru-RU" sz="2000" dirty="0" smtClean="0"/>
              <a:t>Сектор рынка: B2B.</a:t>
            </a:r>
            <a:endParaRPr lang="ru-RU" sz="2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7543453" y="4842610"/>
            <a:ext cx="39182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Потоки поступления доходов: выручка от продаж и сервисного обслуживания.</a:t>
            </a:r>
            <a:endParaRPr lang="ru-RU" sz="2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552260" y="1999100"/>
            <a:ext cx="28880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Взаимоотношения с клиентами: индивидуальный подход, информационная поддержка</a:t>
            </a:r>
            <a:endParaRPr lang="ru-RU" sz="2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3908C805-9C1F-41CD-B7B1-4179CA9ACB04}"/>
              </a:ext>
            </a:extLst>
          </p:cNvPr>
          <p:cNvSpPr txBox="1"/>
          <p:nvPr/>
        </p:nvSpPr>
        <p:spPr>
          <a:xfrm>
            <a:off x="766486" y="4704053"/>
            <a:ext cx="551661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Необходимые ресурсы</a:t>
            </a:r>
          </a:p>
          <a:p>
            <a:endParaRPr lang="ru-RU" sz="2000" dirty="0"/>
          </a:p>
          <a:p>
            <a:r>
              <a:rPr lang="ru-RU" sz="2000" dirty="0"/>
              <a:t>Денежные </a:t>
            </a:r>
            <a:r>
              <a:rPr lang="ru-RU" sz="2000" dirty="0" smtClean="0"/>
              <a:t>средства</a:t>
            </a:r>
          </a:p>
          <a:p>
            <a:r>
              <a:rPr lang="ru-RU" sz="2000" dirty="0" smtClean="0"/>
              <a:t>Материальные ресурсы (пленка и электронные компоненты)</a:t>
            </a:r>
          </a:p>
          <a:p>
            <a:r>
              <a:rPr lang="ru-RU" sz="2000" dirty="0" smtClean="0"/>
              <a:t>Информационные ресурсы</a:t>
            </a:r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530525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79FB7AA-CCCC-44DA-857F-9DC1CDB5556C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967EDE9-F38D-4F9F-9DB5-25D2175E0417}"/>
              </a:ext>
            </a:extLst>
          </p:cNvPr>
          <p:cNvSpPr txBox="1"/>
          <p:nvPr/>
        </p:nvSpPr>
        <p:spPr>
          <a:xfrm>
            <a:off x="3299012" y="384871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ФИНАНСОВЫЙ ПЛАН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F10A26FF-07C9-4677-A6F8-F686046AD8B2}"/>
              </a:ext>
            </a:extLst>
          </p:cNvPr>
          <p:cNvSpPr/>
          <p:nvPr/>
        </p:nvSpPr>
        <p:spPr>
          <a:xfrm>
            <a:off x="336176" y="2680850"/>
            <a:ext cx="11501717" cy="18197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23F588E1-DD90-4558-AD16-ED2724A7F537}"/>
              </a:ext>
            </a:extLst>
          </p:cNvPr>
          <p:cNvSpPr/>
          <p:nvPr/>
        </p:nvSpPr>
        <p:spPr>
          <a:xfrm>
            <a:off x="1443318" y="1359084"/>
            <a:ext cx="9287435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1443318" y="1410211"/>
            <a:ext cx="9287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4400" b="1"/>
            </a:lvl1pPr>
          </a:lstStyle>
          <a:p>
            <a:pPr algn="ctr"/>
            <a:r>
              <a:rPr lang="ru-RU" sz="2800" dirty="0" smtClean="0"/>
              <a:t>Необходимые первоначальные затраты: 500 </a:t>
            </a:r>
            <a:r>
              <a:rPr lang="ru-RU" sz="2800" dirty="0"/>
              <a:t>000 руб.</a:t>
            </a:r>
          </a:p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695253" y="2844254"/>
            <a:ext cx="10983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Планируемые источники финансирования: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краудфандинговые платформы;</a:t>
            </a:r>
          </a:p>
          <a:p>
            <a:pPr marL="342900" indent="-342900">
              <a:buFontTx/>
              <a:buChar char="-"/>
            </a:pPr>
            <a:r>
              <a:rPr lang="ru-RU" sz="2000" dirty="0" smtClean="0"/>
              <a:t>конкурсы на финансирование проектов</a:t>
            </a:r>
            <a:endParaRPr lang="ru-RU" sz="2000" dirty="0"/>
          </a:p>
          <a:p>
            <a:endParaRPr lang="ru-RU" sz="2000" dirty="0"/>
          </a:p>
        </p:txBody>
      </p:sp>
      <p:sp>
        <p:nvSpPr>
          <p:cNvPr id="10" name="Прямоугольник: скругленные углы 5">
            <a:extLst>
              <a:ext uri="{FF2B5EF4-FFF2-40B4-BE49-F238E27FC236}">
                <a16:creationId xmlns:a16="http://schemas.microsoft.com/office/drawing/2014/main" xmlns="" id="{F10A26FF-07C9-4677-A6F8-F686046AD8B2}"/>
              </a:ext>
            </a:extLst>
          </p:cNvPr>
          <p:cNvSpPr/>
          <p:nvPr/>
        </p:nvSpPr>
        <p:spPr>
          <a:xfrm>
            <a:off x="336176" y="4662629"/>
            <a:ext cx="11501717" cy="18197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695253" y="4826033"/>
            <a:ext cx="92027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Направления расходов:</a:t>
            </a:r>
          </a:p>
          <a:p>
            <a:pPr marL="457200" indent="-457200">
              <a:buAutoNum type="arabicPeriod"/>
            </a:pPr>
            <a:r>
              <a:rPr lang="ru-RU" sz="2000" dirty="0"/>
              <a:t>Закупка </a:t>
            </a:r>
            <a:r>
              <a:rPr lang="ru-RU" sz="2000" dirty="0" smtClean="0"/>
              <a:t>материалов и комплектующих (пленка и электронные компоненты)</a:t>
            </a:r>
            <a:endParaRPr lang="ru-RU" sz="2000" dirty="0"/>
          </a:p>
          <a:p>
            <a:pPr marL="457200" indent="-457200">
              <a:buAutoNum type="arabicPeriod"/>
            </a:pPr>
            <a:r>
              <a:rPr lang="ru-RU" sz="2000" dirty="0" smtClean="0"/>
              <a:t>Проведение испытаний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Оплата труда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0584471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3374</TotalTime>
  <Words>392</Words>
  <Application>Microsoft Office PowerPoint</Application>
  <PresentationFormat>Произвольный</PresentationFormat>
  <Paragraphs>57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йцукен</cp:lastModifiedBy>
  <cp:revision>23</cp:revision>
  <dcterms:created xsi:type="dcterms:W3CDTF">2023-09-06T12:36:24Z</dcterms:created>
  <dcterms:modified xsi:type="dcterms:W3CDTF">2023-12-25T15:31:00Z</dcterms:modified>
</cp:coreProperties>
</file>