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5" Type="http://schemas.microsoft.com/office/2020/02/relationships/classificationlabels" Target="docMetadata/LabelInfo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85" r:id="rId5"/>
    <p:sldId id="263" r:id="rId6"/>
    <p:sldId id="261" r:id="rId7"/>
    <p:sldId id="300" r:id="rId8"/>
    <p:sldId id="262" r:id="rId9"/>
    <p:sldId id="268" r:id="rId10"/>
    <p:sldId id="266" r:id="rId11"/>
    <p:sldId id="304" r:id="rId12"/>
    <p:sldId id="313" r:id="rId13"/>
    <p:sldId id="305" r:id="rId14"/>
    <p:sldId id="316" r:id="rId15"/>
    <p:sldId id="315" r:id="rId16"/>
    <p:sldId id="307" r:id="rId17"/>
    <p:sldId id="308" r:id="rId18"/>
    <p:sldId id="309" r:id="rId19"/>
    <p:sldId id="291" r:id="rId20"/>
    <p:sldId id="312" r:id="rId21"/>
    <p:sldId id="292" r:id="rId22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48" userDrawn="1">
          <p15:clr>
            <a:srgbClr val="A4A3A4"/>
          </p15:clr>
        </p15:guide>
        <p15:guide id="2" pos="2664" userDrawn="1">
          <p15:clr>
            <a:srgbClr val="A4A3A4"/>
          </p15:clr>
        </p15:guide>
        <p15:guide id="3" orient="horz" pos="2664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AB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666" y="-90"/>
      </p:cViewPr>
      <p:guideLst>
        <p:guide orient="horz" pos="3648"/>
        <p:guide pos="2664"/>
        <p:guide orient="horz" pos="2664"/>
        <p:guide orient="horz" pos="326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94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26" Type="http://schemas.openxmlformats.org/officeDocument/2006/relationships/viewProps" Target="viewProps.xml" /><Relationship Id="rId3" Type="http://schemas.openxmlformats.org/officeDocument/2006/relationships/customXml" Target="../customXml/item3.xml" /><Relationship Id="rId21" Type="http://schemas.openxmlformats.org/officeDocument/2006/relationships/slide" Target="slides/slide17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presProps" Target="presProps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29" Type="http://schemas.microsoft.com/office/2018/10/relationships/authors" Target="authors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handoutMaster" Target="handoutMasters/handoutMaster1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notesMaster" Target="notesMasters/notesMaster1.xml" /><Relationship Id="rId28" Type="http://schemas.openxmlformats.org/officeDocument/2006/relationships/tableStyles" Target="tableStyles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slide" Target="slides/slide18.xml" /><Relationship Id="rId27" Type="http://schemas.openxmlformats.org/officeDocument/2006/relationships/theme" Target="theme/theme1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38D32CE2-6C64-40A5-9DAB-DD3946A432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20569BD-8C5B-4110-9E60-C359DDF561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1733319-4E1B-4F94-A9CB-22FC9A6DC6BE}" type="datetime1">
              <a:rPr lang="ru-RU" smtClean="0"/>
              <a:pPr rtl="0"/>
              <a:t>13.12.2023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4C05E23-8F29-4628-B4F0-7CBCB7658F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933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94C8470-F9D1-4B41-99D5-690FD7E347AB}" type="datetime1">
              <a:rPr lang="ru-RU" noProof="0" smtClean="0"/>
              <a:pPr rtl="0"/>
              <a:t>13.12.2023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F4F1A11-BB96-443E-B274-982C61AA7E0D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528962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4F4F1A11-BB96-443E-B274-982C61AA7E0D}" type="slidenum">
              <a:rPr lang="ru-RU" smtClean="0"/>
              <a:pPr rtl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707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pPr rtl="0"/>
              <a:t>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20109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pPr rtl="0"/>
              <a:t>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89776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pPr rtl="0"/>
              <a:t>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10451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pPr rtl="0"/>
              <a:t>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00788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pPr rtl="0"/>
              <a:t>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56005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pPr rtl="0"/>
              <a:t>16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6703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pPr rtl="0"/>
              <a:t>18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69656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56C2E115-5267-49A0-A702-59745AC649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1" name="Текст 8">
            <a:extLst>
              <a:ext uri="{FF2B5EF4-FFF2-40B4-BE49-F238E27FC236}">
                <a16:creationId xmlns:a16="http://schemas.microsoft.com/office/drawing/2014/main" id="{04479580-C1B1-4B70-875C-70152944FD5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4355" y="4687178"/>
            <a:ext cx="159851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M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1323CA5D-7F88-4E2C-B2E1-D03E010724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40172" y="1726672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T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FDFF095-F8DE-447E-A83F-BD55BD03BE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3189" y="71740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S</a:t>
            </a:r>
          </a:p>
        </p:txBody>
      </p:sp>
      <p:sp>
        <p:nvSpPr>
          <p:cNvPr id="20" name="Текст 8">
            <a:extLst>
              <a:ext uri="{FF2B5EF4-FFF2-40B4-BE49-F238E27FC236}">
                <a16:creationId xmlns:a16="http://schemas.microsoft.com/office/drawing/2014/main" id="{FA2755C1-A0B6-448A-BE5D-4B492BB7BB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693" y="2858632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E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7F3357-BDC3-43CE-89C0-05F5AB97337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73216" y="3667946"/>
            <a:ext cx="9285382" cy="1277857"/>
          </a:xfrm>
        </p:spPr>
        <p:txBody>
          <a:bodyPr rtlCol="0" anchor="ctr"/>
          <a:lstStyle>
            <a:lvl1pPr algn="l">
              <a:defRPr sz="6000" cap="all" baseline="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0EFD7F6-12F1-44A8-B26F-82773993F1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970418" y="5325276"/>
            <a:ext cx="3677297" cy="682094"/>
          </a:xfrm>
        </p:spPr>
        <p:txBody>
          <a:bodyPr rtlCol="0" anchor="ctr"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BE5B50AA-4BAC-4997-B444-E281DECD0DB4}"/>
              </a:ext>
            </a:extLst>
          </p:cNvPr>
          <p:cNvCxnSpPr>
            <a:cxnSpLocks/>
          </p:cNvCxnSpPr>
          <p:nvPr userDrawn="1"/>
        </p:nvCxnSpPr>
        <p:spPr>
          <a:xfrm>
            <a:off x="4579559" y="5744231"/>
            <a:ext cx="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2DEC412-0EF3-4D93-AF25-A2D2F5A5093A}"/>
              </a:ext>
            </a:extLst>
          </p:cNvPr>
          <p:cNvCxnSpPr>
            <a:cxnSpLocks/>
          </p:cNvCxnSpPr>
          <p:nvPr userDrawn="1"/>
        </p:nvCxnSpPr>
        <p:spPr>
          <a:xfrm>
            <a:off x="2536371" y="2017985"/>
            <a:ext cx="0" cy="153432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1C2836A9-D1F4-4562-B95F-B7BF8F4713B5}"/>
              </a:ext>
            </a:extLst>
          </p:cNvPr>
          <p:cNvCxnSpPr>
            <a:cxnSpLocks/>
          </p:cNvCxnSpPr>
          <p:nvPr userDrawn="1"/>
        </p:nvCxnSpPr>
        <p:spPr>
          <a:xfrm flipH="1">
            <a:off x="4245428" y="5655432"/>
            <a:ext cx="331888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836124"/>
      </p:ext>
    </p:extLst>
  </p:cSld>
  <p:clrMapOvr>
    <a:masterClrMapping/>
  </p:clrMapOvr>
  <p:transition spd="med">
    <p:fade thruBlk="1"/>
  </p:transition>
  <p:extLst>
    <p:ext uri="{DCECCB84-F9BA-43D5-87BE-67443E8EF086}">
      <p15:sldGuideLst xmlns:p15="http://schemas.microsoft.com/office/powerpoint/2012/main">
        <p15:guide id="1" pos="15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: Фигура 27">
            <a:extLst>
              <a:ext uri="{FF2B5EF4-FFF2-40B4-BE49-F238E27FC236}">
                <a16:creationId xmlns:a16="http://schemas.microsoft.com/office/drawing/2014/main" id="{4A9869E4-27A3-4A22-92EA-ECD5099EC492}"/>
              </a:ext>
            </a:extLst>
          </p:cNvPr>
          <p:cNvSpPr/>
          <p:nvPr userDrawn="1"/>
        </p:nvSpPr>
        <p:spPr>
          <a:xfrm>
            <a:off x="6016886" y="0"/>
            <a:ext cx="6175114" cy="6858000"/>
          </a:xfrm>
          <a:custGeom>
            <a:avLst/>
            <a:gdLst>
              <a:gd name="connsiteX0" fmla="*/ 1341004 w 6175114"/>
              <a:gd name="connsiteY0" fmla="*/ 0 h 6858000"/>
              <a:gd name="connsiteX1" fmla="*/ 6175114 w 6175114"/>
              <a:gd name="connsiteY1" fmla="*/ 0 h 6858000"/>
              <a:gd name="connsiteX2" fmla="*/ 6175114 w 6175114"/>
              <a:gd name="connsiteY2" fmla="*/ 1753853 h 6858000"/>
              <a:gd name="connsiteX3" fmla="*/ 5820369 w 6175114"/>
              <a:gd name="connsiteY3" fmla="*/ 2196189 h 6858000"/>
              <a:gd name="connsiteX4" fmla="*/ 3753019 w 6175114"/>
              <a:gd name="connsiteY4" fmla="*/ 1432910 h 6858000"/>
              <a:gd name="connsiteX5" fmla="*/ 2496678 w 6175114"/>
              <a:gd name="connsiteY5" fmla="*/ 2275742 h 6858000"/>
              <a:gd name="connsiteX6" fmla="*/ 4071059 w 6175114"/>
              <a:gd name="connsiteY6" fmla="*/ 3452528 h 6858000"/>
              <a:gd name="connsiteX7" fmla="*/ 5359131 w 6175114"/>
              <a:gd name="connsiteY7" fmla="*/ 3977321 h 6858000"/>
              <a:gd name="connsiteX8" fmla="*/ 6026758 w 6175114"/>
              <a:gd name="connsiteY8" fmla="*/ 4302039 h 6858000"/>
              <a:gd name="connsiteX9" fmla="*/ 6175114 w 6175114"/>
              <a:gd name="connsiteY9" fmla="*/ 4397461 h 6858000"/>
              <a:gd name="connsiteX10" fmla="*/ 6175114 w 6175114"/>
              <a:gd name="connsiteY10" fmla="*/ 6858000 h 6858000"/>
              <a:gd name="connsiteX11" fmla="*/ 4869473 w 6175114"/>
              <a:gd name="connsiteY11" fmla="*/ 6858000 h 6858000"/>
              <a:gd name="connsiteX12" fmla="*/ 4856472 w 6175114"/>
              <a:gd name="connsiteY12" fmla="*/ 6790487 h 6858000"/>
              <a:gd name="connsiteX13" fmla="*/ 3419067 w 6175114"/>
              <a:gd name="connsiteY13" fmla="*/ 5837920 h 6858000"/>
              <a:gd name="connsiteX14" fmla="*/ 2099173 w 6175114"/>
              <a:gd name="connsiteY14" fmla="*/ 5265482 h 6858000"/>
              <a:gd name="connsiteX15" fmla="*/ 0 w 6175114"/>
              <a:gd name="connsiteY15" fmla="*/ 2434764 h 6858000"/>
              <a:gd name="connsiteX16" fmla="*/ 1315163 w 6175114"/>
              <a:gd name="connsiteY16" fmla="*/ 16279 h 6858000"/>
              <a:gd name="connsiteX17" fmla="*/ 1341004 w 6175114"/>
              <a:gd name="connsiteY1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175114" h="6858000">
                <a:moveTo>
                  <a:pt x="1341004" y="0"/>
                </a:moveTo>
                <a:lnTo>
                  <a:pt x="6175114" y="0"/>
                </a:lnTo>
                <a:lnTo>
                  <a:pt x="6175114" y="1753853"/>
                </a:lnTo>
                <a:lnTo>
                  <a:pt x="5820369" y="2196189"/>
                </a:lnTo>
                <a:cubicBezTo>
                  <a:pt x="5120645" y="1703218"/>
                  <a:pt x="4405009" y="1432910"/>
                  <a:pt x="3753019" y="1432910"/>
                </a:cubicBezTo>
                <a:cubicBezTo>
                  <a:pt x="2989739" y="1432910"/>
                  <a:pt x="2496678" y="1735039"/>
                  <a:pt x="2496678" y="2275742"/>
                </a:cubicBezTo>
                <a:cubicBezTo>
                  <a:pt x="2496678" y="2880092"/>
                  <a:pt x="3148671" y="3086756"/>
                  <a:pt x="4071059" y="3452528"/>
                </a:cubicBezTo>
                <a:lnTo>
                  <a:pt x="5359131" y="3977321"/>
                </a:lnTo>
                <a:cubicBezTo>
                  <a:pt x="5600645" y="4072737"/>
                  <a:pt x="5823711" y="4180452"/>
                  <a:pt x="6026758" y="4302039"/>
                </a:cubicBezTo>
                <a:lnTo>
                  <a:pt x="6175114" y="4397461"/>
                </a:lnTo>
                <a:lnTo>
                  <a:pt x="6175114" y="6858000"/>
                </a:lnTo>
                <a:lnTo>
                  <a:pt x="4869473" y="6858000"/>
                </a:lnTo>
                <a:lnTo>
                  <a:pt x="4856472" y="6790487"/>
                </a:lnTo>
                <a:cubicBezTo>
                  <a:pt x="4737539" y="6344090"/>
                  <a:pt x="4212235" y="6157971"/>
                  <a:pt x="3419067" y="5837920"/>
                </a:cubicBezTo>
                <a:lnTo>
                  <a:pt x="2099173" y="5265482"/>
                </a:lnTo>
                <a:cubicBezTo>
                  <a:pt x="1001854" y="4836066"/>
                  <a:pt x="0" y="3929589"/>
                  <a:pt x="0" y="2434764"/>
                </a:cubicBezTo>
                <a:cubicBezTo>
                  <a:pt x="0" y="1459726"/>
                  <a:pt x="493110" y="590353"/>
                  <a:pt x="1315163" y="16279"/>
                </a:cubicBezTo>
                <a:lnTo>
                  <a:pt x="1341004" y="0"/>
                </a:lnTo>
                <a:close/>
              </a:path>
            </a:pathLst>
          </a:custGeom>
          <a:gradFill>
            <a:gsLst>
              <a:gs pos="100000">
                <a:schemeClr val="accent2"/>
              </a:gs>
              <a:gs pos="8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3917A6-AC6D-490C-947C-C8BDB0A54B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9456" y="3257550"/>
            <a:ext cx="4203247" cy="743744"/>
          </a:xfrm>
        </p:spPr>
        <p:txBody>
          <a:bodyPr lIns="0" rtlCol="0" anchor="t">
            <a:noAutofit/>
          </a:bodyPr>
          <a:lstStyle>
            <a:lvl1pPr>
              <a:defRPr sz="2800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72EF9B-97B0-4909-B1C8-B680035F9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9456" y="4238625"/>
            <a:ext cx="4203247" cy="1800225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9FF96520-E4CE-4EAD-8ABF-1D2297D6B3AA}" type="slidenum">
              <a:rPr lang="ru-RU" noProof="0" smtClean="0"/>
              <a:pPr rtl="0"/>
              <a:t>‹#›</a:t>
            </a:fld>
            <a:endParaRPr lang="ru-RU" noProof="0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6BF3408D-E369-4A9E-ABF8-0D643DDD2F9A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30480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781440"/>
      </p:ext>
    </p:extLst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рисунком 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3583479E-F517-4F8A-9382-5B73D75104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16886" y="0"/>
            <a:ext cx="6175114" cy="6858000"/>
          </a:xfrm>
          <a:custGeom>
            <a:avLst/>
            <a:gdLst>
              <a:gd name="connsiteX0" fmla="*/ 1341004 w 6175114"/>
              <a:gd name="connsiteY0" fmla="*/ 0 h 6858000"/>
              <a:gd name="connsiteX1" fmla="*/ 6175114 w 6175114"/>
              <a:gd name="connsiteY1" fmla="*/ 0 h 6858000"/>
              <a:gd name="connsiteX2" fmla="*/ 6175114 w 6175114"/>
              <a:gd name="connsiteY2" fmla="*/ 1753853 h 6858000"/>
              <a:gd name="connsiteX3" fmla="*/ 5820369 w 6175114"/>
              <a:gd name="connsiteY3" fmla="*/ 2196189 h 6858000"/>
              <a:gd name="connsiteX4" fmla="*/ 3753019 w 6175114"/>
              <a:gd name="connsiteY4" fmla="*/ 1432910 h 6858000"/>
              <a:gd name="connsiteX5" fmla="*/ 2496678 w 6175114"/>
              <a:gd name="connsiteY5" fmla="*/ 2275742 h 6858000"/>
              <a:gd name="connsiteX6" fmla="*/ 4071059 w 6175114"/>
              <a:gd name="connsiteY6" fmla="*/ 3452528 h 6858000"/>
              <a:gd name="connsiteX7" fmla="*/ 5359131 w 6175114"/>
              <a:gd name="connsiteY7" fmla="*/ 3977321 h 6858000"/>
              <a:gd name="connsiteX8" fmla="*/ 6026758 w 6175114"/>
              <a:gd name="connsiteY8" fmla="*/ 4302039 h 6858000"/>
              <a:gd name="connsiteX9" fmla="*/ 6175114 w 6175114"/>
              <a:gd name="connsiteY9" fmla="*/ 4397461 h 6858000"/>
              <a:gd name="connsiteX10" fmla="*/ 6175114 w 6175114"/>
              <a:gd name="connsiteY10" fmla="*/ 6858000 h 6858000"/>
              <a:gd name="connsiteX11" fmla="*/ 4869473 w 6175114"/>
              <a:gd name="connsiteY11" fmla="*/ 6858000 h 6858000"/>
              <a:gd name="connsiteX12" fmla="*/ 4856472 w 6175114"/>
              <a:gd name="connsiteY12" fmla="*/ 6790487 h 6858000"/>
              <a:gd name="connsiteX13" fmla="*/ 3419067 w 6175114"/>
              <a:gd name="connsiteY13" fmla="*/ 5837920 h 6858000"/>
              <a:gd name="connsiteX14" fmla="*/ 2099173 w 6175114"/>
              <a:gd name="connsiteY14" fmla="*/ 5265482 h 6858000"/>
              <a:gd name="connsiteX15" fmla="*/ 0 w 6175114"/>
              <a:gd name="connsiteY15" fmla="*/ 2434764 h 6858000"/>
              <a:gd name="connsiteX16" fmla="*/ 1315163 w 6175114"/>
              <a:gd name="connsiteY16" fmla="*/ 16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175114" h="6858000">
                <a:moveTo>
                  <a:pt x="1341004" y="0"/>
                </a:moveTo>
                <a:lnTo>
                  <a:pt x="6175114" y="0"/>
                </a:lnTo>
                <a:lnTo>
                  <a:pt x="6175114" y="1753853"/>
                </a:lnTo>
                <a:lnTo>
                  <a:pt x="5820369" y="2196189"/>
                </a:lnTo>
                <a:cubicBezTo>
                  <a:pt x="5120645" y="1703218"/>
                  <a:pt x="4405009" y="1432910"/>
                  <a:pt x="3753019" y="1432910"/>
                </a:cubicBezTo>
                <a:cubicBezTo>
                  <a:pt x="2989739" y="1432910"/>
                  <a:pt x="2496678" y="1735039"/>
                  <a:pt x="2496678" y="2275742"/>
                </a:cubicBezTo>
                <a:cubicBezTo>
                  <a:pt x="2496678" y="2880092"/>
                  <a:pt x="3148671" y="3086756"/>
                  <a:pt x="4071059" y="3452528"/>
                </a:cubicBezTo>
                <a:lnTo>
                  <a:pt x="5359131" y="3977321"/>
                </a:lnTo>
                <a:cubicBezTo>
                  <a:pt x="5600645" y="4072737"/>
                  <a:pt x="5823711" y="4180452"/>
                  <a:pt x="6026758" y="4302039"/>
                </a:cubicBezTo>
                <a:lnTo>
                  <a:pt x="6175114" y="4397461"/>
                </a:lnTo>
                <a:lnTo>
                  <a:pt x="6175114" y="6858000"/>
                </a:lnTo>
                <a:lnTo>
                  <a:pt x="4869473" y="6858000"/>
                </a:lnTo>
                <a:lnTo>
                  <a:pt x="4856472" y="6790487"/>
                </a:lnTo>
                <a:cubicBezTo>
                  <a:pt x="4737539" y="6344090"/>
                  <a:pt x="4212235" y="6157971"/>
                  <a:pt x="3419067" y="5837920"/>
                </a:cubicBezTo>
                <a:lnTo>
                  <a:pt x="2099173" y="5265482"/>
                </a:lnTo>
                <a:cubicBezTo>
                  <a:pt x="1001854" y="4836066"/>
                  <a:pt x="0" y="3929589"/>
                  <a:pt x="0" y="2434764"/>
                </a:cubicBezTo>
                <a:cubicBezTo>
                  <a:pt x="0" y="1459726"/>
                  <a:pt x="493110" y="590353"/>
                  <a:pt x="1315163" y="16279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3917A6-AC6D-490C-947C-C8BDB0A54B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9456" y="3257550"/>
            <a:ext cx="4203247" cy="743744"/>
          </a:xfrm>
        </p:spPr>
        <p:txBody>
          <a:bodyPr lIns="0" rtlCol="0" anchor="t">
            <a:noAutofit/>
          </a:bodyPr>
          <a:lstStyle>
            <a:lvl1pPr>
              <a:defRPr sz="2800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72EF9B-97B0-4909-B1C8-B680035F9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9456" y="4238625"/>
            <a:ext cx="4203247" cy="1800225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9FF96520-E4CE-4EAD-8ABF-1D2297D6B3AA}" type="slidenum">
              <a:rPr lang="ru-RU" noProof="0" smtClean="0"/>
              <a:pPr rtl="0"/>
              <a:t>‹#›</a:t>
            </a:fld>
            <a:endParaRPr lang="ru-RU" noProof="0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6BF3408D-E369-4A9E-ABF8-0D643DDD2F9A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30480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78843"/>
      </p:ext>
    </p:extLst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есть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4186" y="2903538"/>
            <a:ext cx="3104198" cy="345475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4141" y="3249013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1" name="Текст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894" y="2903538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Подзаголовок слайда</a:t>
            </a:r>
          </a:p>
        </p:txBody>
      </p:sp>
      <p:sp>
        <p:nvSpPr>
          <p:cNvPr id="32" name="Текст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42223" y="3249013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49601" y="2903538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4" name="Текст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50305" y="3249013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515600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2" name="Текст 15">
            <a:extLst>
              <a:ext uri="{FF2B5EF4-FFF2-40B4-BE49-F238E27FC236}">
                <a16:creationId xmlns:a16="http://schemas.microsoft.com/office/drawing/2014/main" id="{6CB12E29-CEAA-4595-B65C-5BE0B527CD4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33811" y="4551950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3" name="Текст 18">
            <a:extLst>
              <a:ext uri="{FF2B5EF4-FFF2-40B4-BE49-F238E27FC236}">
                <a16:creationId xmlns:a16="http://schemas.microsoft.com/office/drawing/2014/main" id="{9A5A9E4A-8FA1-4B1A-86F3-162A0ED25FF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3766" y="4897425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4" name="Текст 15">
            <a:extLst>
              <a:ext uri="{FF2B5EF4-FFF2-40B4-BE49-F238E27FC236}">
                <a16:creationId xmlns:a16="http://schemas.microsoft.com/office/drawing/2014/main" id="{1656AF90-4012-4B9E-81A7-2796EE40AE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41519" y="4551950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Подзаголовок слайда</a:t>
            </a:r>
          </a:p>
        </p:txBody>
      </p:sp>
      <p:sp>
        <p:nvSpPr>
          <p:cNvPr id="16" name="Текст 18">
            <a:extLst>
              <a:ext uri="{FF2B5EF4-FFF2-40B4-BE49-F238E27FC236}">
                <a16:creationId xmlns:a16="http://schemas.microsoft.com/office/drawing/2014/main" id="{E34BCA93-D058-4D61-BAE5-2671E157237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41848" y="4897425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0BE8C5BE-9959-40C7-83C2-546EBFBC141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49226" y="4551950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5FC20880-2D17-4854-A424-DED10A8A8D3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49930" y="4897425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87A579D-F737-4350-8205-BCA37BAFE1AB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111028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3003734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1 столбц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50921" y="2145859"/>
            <a:ext cx="5042568" cy="345473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50922" y="2491335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4142" y="419184"/>
            <a:ext cx="2362200" cy="1110286"/>
          </a:xfrm>
        </p:spPr>
        <p:txBody>
          <a:bodyPr lIns="0" rtlCol="0" anchor="b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E6C37A20-957D-4B0B-AC33-7DD21D99A6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50921" y="3198051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D9C3D27C-5291-4A1A-83AC-B52D25F43D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50922" y="3543527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id="{BD09685A-53BF-4E9B-BD7F-C77B60165D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50921" y="5302434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2B757B2D-A738-401D-A78C-05475608F2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50922" y="5647910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AE158F00-CB9F-4C14-B6F0-47E4F701912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50921" y="4250243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id="{07878182-5985-41C8-B69F-9DB9EC1313F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50922" y="4595719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F8873A5-9160-4B79-B9CB-CBE583030B0E}"/>
              </a:ext>
            </a:extLst>
          </p:cNvPr>
          <p:cNvCxnSpPr>
            <a:cxnSpLocks/>
          </p:cNvCxnSpPr>
          <p:nvPr userDrawn="1"/>
        </p:nvCxnSpPr>
        <p:spPr>
          <a:xfrm>
            <a:off x="3766456" y="-16561"/>
            <a:ext cx="0" cy="6874561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E4D9D5EA-266D-4541-BA3F-22BC31AAB6AA}"/>
              </a:ext>
            </a:extLst>
          </p:cNvPr>
          <p:cNvCxnSpPr/>
          <p:nvPr userDrawn="1"/>
        </p:nvCxnSpPr>
        <p:spPr>
          <a:xfrm>
            <a:off x="-1" y="1676400"/>
            <a:ext cx="1219199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4880553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изображение и объект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Рисунок 30">
            <a:extLst>
              <a:ext uri="{FF2B5EF4-FFF2-40B4-BE49-F238E27FC236}">
                <a16:creationId xmlns:a16="http://schemas.microsoft.com/office/drawing/2014/main" id="{A2B5F8DD-B338-48F8-9DF4-E1A31DFCB5B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" y="0"/>
            <a:ext cx="6694955" cy="6858000"/>
          </a:xfrm>
          <a:custGeom>
            <a:avLst/>
            <a:gdLst>
              <a:gd name="connsiteX0" fmla="*/ 0 w 6694955"/>
              <a:gd name="connsiteY0" fmla="*/ 0 h 6858000"/>
              <a:gd name="connsiteX1" fmla="*/ 6694955 w 6694955"/>
              <a:gd name="connsiteY1" fmla="*/ 0 h 6858000"/>
              <a:gd name="connsiteX2" fmla="*/ 2589160 w 6694955"/>
              <a:gd name="connsiteY2" fmla="*/ 6857732 h 6858000"/>
              <a:gd name="connsiteX3" fmla="*/ 0 w 669495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94955" h="6858000">
                <a:moveTo>
                  <a:pt x="0" y="0"/>
                </a:moveTo>
                <a:lnTo>
                  <a:pt x="6694955" y="0"/>
                </a:lnTo>
                <a:lnTo>
                  <a:pt x="2589160" y="6857732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44768" y="2069658"/>
            <a:ext cx="5042568" cy="345476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44768" y="2415134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1633" y="690928"/>
            <a:ext cx="4501910" cy="732282"/>
          </a:xfrm>
        </p:spPr>
        <p:txBody>
          <a:bodyPr lIns="0" rtlCol="0" anchor="b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E6C37A20-957D-4B0B-AC33-7DD21D99A6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00006" y="3587638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D9C3D27C-5291-4A1A-83AC-B52D25F43D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300007" y="3933114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id="{BD09685A-53BF-4E9B-BD7F-C77B60165D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98264" y="5105618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2B757B2D-A738-401D-A78C-05475608F2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98264" y="5451094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642735828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рисунком 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Рисунок 39">
            <a:extLst>
              <a:ext uri="{FF2B5EF4-FFF2-40B4-BE49-F238E27FC236}">
                <a16:creationId xmlns:a16="http://schemas.microsoft.com/office/drawing/2014/main" id="{F5EB3F05-D570-4C10-88F4-F6BC15CF1F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-12700"/>
            <a:ext cx="7080595" cy="6870700"/>
          </a:xfrm>
          <a:custGeom>
            <a:avLst/>
            <a:gdLst>
              <a:gd name="connsiteX0" fmla="*/ 0 w 7080595"/>
              <a:gd name="connsiteY0" fmla="*/ 0 h 6870700"/>
              <a:gd name="connsiteX1" fmla="*/ 7080595 w 7080595"/>
              <a:gd name="connsiteY1" fmla="*/ 0 h 6870700"/>
              <a:gd name="connsiteX2" fmla="*/ 7080595 w 7080595"/>
              <a:gd name="connsiteY2" fmla="*/ 1883211 h 6870700"/>
              <a:gd name="connsiteX3" fmla="*/ 4515477 w 7080595"/>
              <a:gd name="connsiteY3" fmla="*/ 1883211 h 6870700"/>
              <a:gd name="connsiteX4" fmla="*/ 4515477 w 7080595"/>
              <a:gd name="connsiteY4" fmla="*/ 6870700 h 6870700"/>
              <a:gd name="connsiteX5" fmla="*/ 2269215 w 7080595"/>
              <a:gd name="connsiteY5" fmla="*/ 6870700 h 6870700"/>
              <a:gd name="connsiteX6" fmla="*/ 2269215 w 7080595"/>
              <a:gd name="connsiteY6" fmla="*/ 1883211 h 6870700"/>
              <a:gd name="connsiteX7" fmla="*/ 0 w 7080595"/>
              <a:gd name="connsiteY7" fmla="*/ 1883211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80595" h="6870700">
                <a:moveTo>
                  <a:pt x="0" y="0"/>
                </a:moveTo>
                <a:lnTo>
                  <a:pt x="7080595" y="0"/>
                </a:lnTo>
                <a:lnTo>
                  <a:pt x="7080595" y="1883211"/>
                </a:lnTo>
                <a:lnTo>
                  <a:pt x="4515477" y="1883211"/>
                </a:lnTo>
                <a:lnTo>
                  <a:pt x="4515477" y="6870700"/>
                </a:lnTo>
                <a:lnTo>
                  <a:pt x="2269215" y="6870700"/>
                </a:lnTo>
                <a:lnTo>
                  <a:pt x="2269215" y="1883211"/>
                </a:lnTo>
                <a:lnTo>
                  <a:pt x="0" y="1883211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FFEA6F9E-1C21-4644-8E2A-AD5673EEAD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3799" y="2318657"/>
            <a:ext cx="4203247" cy="1440996"/>
          </a:xfrm>
        </p:spPr>
        <p:txBody>
          <a:bodyPr lIns="0" rtlCol="0" anchor="b">
            <a:noAutofit/>
          </a:bodyPr>
          <a:lstStyle>
            <a:lvl1pPr>
              <a:defRPr sz="2800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7C1D1C8A-E829-4284-AB95-2DD0C7BAA4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43799" y="4147457"/>
            <a:ext cx="4203247" cy="1532165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CC539CF-E024-420D-BFED-5F2212DA8CE3}"/>
              </a:ext>
            </a:extLst>
          </p:cNvPr>
          <p:cNvCxnSpPr>
            <a:cxnSpLocks/>
          </p:cNvCxnSpPr>
          <p:nvPr userDrawn="1"/>
        </p:nvCxnSpPr>
        <p:spPr>
          <a:xfrm>
            <a:off x="-1" y="4376058"/>
            <a:ext cx="705394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6097385"/>
      </p:ext>
    </p:extLst>
  </p:cSld>
  <p:clrMapOvr>
    <a:masterClrMapping/>
  </p:clrMapOvr>
  <p:transition spd="med">
    <p:fade thruBlk="1"/>
  </p:transition>
  <p:extLst>
    <p:ext uri="{DCECCB84-F9BA-43D5-87BE-67443E8EF086}">
      <p15:sldGuideLst xmlns:p15="http://schemas.microsoft.com/office/powerpoint/2012/main">
        <p15:guide id="1" orient="horz" pos="27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AA5404BE-7C49-4381-8FC0-95A496CFB4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9B922914-E333-400C-A083-27A44BE79C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50085" y="4546575"/>
            <a:ext cx="1500624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M</a:t>
            </a:r>
          </a:p>
        </p:txBody>
      </p:sp>
      <p:sp>
        <p:nvSpPr>
          <p:cNvPr id="34" name="Текст 8">
            <a:extLst>
              <a:ext uri="{FF2B5EF4-FFF2-40B4-BE49-F238E27FC236}">
                <a16:creationId xmlns:a16="http://schemas.microsoft.com/office/drawing/2014/main" id="{486A9052-3614-4622-A421-1D20E5B311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77374" y="2750392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E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0F3ADE3E-3D48-4C5D-9FE4-2D7A263158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380" y="903514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S</a:t>
            </a:r>
          </a:p>
        </p:txBody>
      </p:sp>
      <p:sp>
        <p:nvSpPr>
          <p:cNvPr id="33" name="Текст 8">
            <a:extLst>
              <a:ext uri="{FF2B5EF4-FFF2-40B4-BE49-F238E27FC236}">
                <a16:creationId xmlns:a16="http://schemas.microsoft.com/office/drawing/2014/main" id="{9B49215A-DBBC-4C0F-A6A8-DFB2D54643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77374" y="897072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T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8BB770-F6A6-44A3-BCE1-BCCCC1E81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06143" y="5201920"/>
            <a:ext cx="5747657" cy="992505"/>
          </a:xfrm>
        </p:spPr>
        <p:txBody>
          <a:bodyPr rtlCol="0" anchor="ctr">
            <a:normAutofit/>
          </a:bodyPr>
          <a:lstStyle>
            <a:lvl1pPr>
              <a:defRPr sz="4800" cap="all" baseline="0"/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3" name="Графический объект 8">
            <a:extLst>
              <a:ext uri="{FF2B5EF4-FFF2-40B4-BE49-F238E27FC236}">
                <a16:creationId xmlns:a16="http://schemas.microsoft.com/office/drawing/2014/main" id="{A6A04B8C-D941-483E-B669-7436C535C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65384" y="1857932"/>
            <a:ext cx="922101" cy="2445893"/>
          </a:xfrm>
          <a:custGeom>
            <a:avLst/>
            <a:gdLst>
              <a:gd name="connsiteX0" fmla="*/ 922101 w 922101"/>
              <a:gd name="connsiteY0" fmla="*/ 2615575 h 2615575"/>
              <a:gd name="connsiteX1" fmla="*/ 922101 w 922101"/>
              <a:gd name="connsiteY1" fmla="*/ 1134894 h 2615575"/>
              <a:gd name="connsiteX2" fmla="*/ 922101 w 922101"/>
              <a:gd name="connsiteY2" fmla="*/ 0 h 2615575"/>
              <a:gd name="connsiteX3" fmla="*/ 0 w 922101"/>
              <a:gd name="connsiteY3" fmla="*/ 0 h 2615575"/>
              <a:gd name="connsiteX0" fmla="*/ 922101 w 922101"/>
              <a:gd name="connsiteY0" fmla="*/ 2332208 h 2332208"/>
              <a:gd name="connsiteX1" fmla="*/ 922101 w 922101"/>
              <a:gd name="connsiteY1" fmla="*/ 1134894 h 2332208"/>
              <a:gd name="connsiteX2" fmla="*/ 922101 w 922101"/>
              <a:gd name="connsiteY2" fmla="*/ 0 h 2332208"/>
              <a:gd name="connsiteX3" fmla="*/ 0 w 922101"/>
              <a:gd name="connsiteY3" fmla="*/ 0 h 233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101" h="2332208">
                <a:moveTo>
                  <a:pt x="922101" y="2332208"/>
                </a:moveTo>
                <a:lnTo>
                  <a:pt x="922101" y="1134894"/>
                </a:lnTo>
                <a:lnTo>
                  <a:pt x="922101" y="0"/>
                </a:lnTo>
                <a:lnTo>
                  <a:pt x="0" y="0"/>
                </a:lnTo>
              </a:path>
            </a:pathLst>
          </a:custGeom>
          <a:noFill/>
          <a:ln w="19050" cap="flat">
            <a:solidFill>
              <a:srgbClr val="C3EF0C"/>
            </a:solidFill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7" name="Графический объект 8">
            <a:extLst>
              <a:ext uri="{FF2B5EF4-FFF2-40B4-BE49-F238E27FC236}">
                <a16:creationId xmlns:a16="http://schemas.microsoft.com/office/drawing/2014/main" id="{7A6DC6C6-E9EB-405C-A68E-EE8EEBBCA3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45311" y="1857400"/>
            <a:ext cx="691575" cy="8866"/>
          </a:xfrm>
          <a:custGeom>
            <a:avLst/>
            <a:gdLst>
              <a:gd name="connsiteX0" fmla="*/ 691576 w 691575"/>
              <a:gd name="connsiteY0" fmla="*/ 0 h 8866"/>
              <a:gd name="connsiteX1" fmla="*/ 0 w 691575"/>
              <a:gd name="connsiteY1" fmla="*/ 0 h 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1575" h="8866">
                <a:moveTo>
                  <a:pt x="691576" y="0"/>
                </a:moveTo>
                <a:lnTo>
                  <a:pt x="0" y="0"/>
                </a:lnTo>
              </a:path>
            </a:pathLst>
          </a:custGeom>
          <a:ln w="19050" cap="flat">
            <a:solidFill>
              <a:srgbClr val="C3EF0C"/>
            </a:solidFill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4" name="Графический объект 8">
            <a:extLst>
              <a:ext uri="{FF2B5EF4-FFF2-40B4-BE49-F238E27FC236}">
                <a16:creationId xmlns:a16="http://schemas.microsoft.com/office/drawing/2014/main" id="{028B5C16-2909-487D-BE4D-A794F3BA7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65384" y="1857931"/>
            <a:ext cx="922101" cy="2573623"/>
          </a:xfrm>
          <a:custGeom>
            <a:avLst/>
            <a:gdLst>
              <a:gd name="connsiteX0" fmla="*/ 922101 w 922101"/>
              <a:gd name="connsiteY0" fmla="*/ 2615575 h 2615575"/>
              <a:gd name="connsiteX1" fmla="*/ 922101 w 922101"/>
              <a:gd name="connsiteY1" fmla="*/ 1134894 h 2615575"/>
              <a:gd name="connsiteX2" fmla="*/ 922101 w 922101"/>
              <a:gd name="connsiteY2" fmla="*/ 0 h 2615575"/>
              <a:gd name="connsiteX3" fmla="*/ 0 w 922101"/>
              <a:gd name="connsiteY3" fmla="*/ 0 h 2615575"/>
              <a:gd name="connsiteX0" fmla="*/ 922101 w 922101"/>
              <a:gd name="connsiteY0" fmla="*/ 2332208 h 2332208"/>
              <a:gd name="connsiteX1" fmla="*/ 922101 w 922101"/>
              <a:gd name="connsiteY1" fmla="*/ 1134894 h 2332208"/>
              <a:gd name="connsiteX2" fmla="*/ 922101 w 922101"/>
              <a:gd name="connsiteY2" fmla="*/ 0 h 2332208"/>
              <a:gd name="connsiteX3" fmla="*/ 0 w 922101"/>
              <a:gd name="connsiteY3" fmla="*/ 0 h 233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101" h="2332208">
                <a:moveTo>
                  <a:pt x="922101" y="2332208"/>
                </a:moveTo>
                <a:lnTo>
                  <a:pt x="922101" y="1134894"/>
                </a:lnTo>
                <a:lnTo>
                  <a:pt x="922101" y="0"/>
                </a:lnTo>
                <a:lnTo>
                  <a:pt x="0" y="0"/>
                </a:lnTo>
              </a:path>
            </a:pathLst>
          </a:custGeom>
          <a:noFill/>
          <a:ln w="19050" cap="flat">
            <a:solidFill>
              <a:srgbClr val="C3EF0C"/>
            </a:solidFill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54416344"/>
      </p:ext>
    </p:extLst>
  </p:cSld>
  <p:clrMapOvr>
    <a:masterClrMapping/>
  </p:clrMapOvr>
  <p:transition spd="med">
    <p:fade thruBlk="1"/>
  </p:transition>
  <p:extLst>
    <p:ext uri="{DCECCB84-F9BA-43D5-87BE-67443E8EF086}">
      <p15:sldGuideLst xmlns:p15="http://schemas.microsoft.com/office/powerpoint/2012/main">
        <p15:guide id="1" orient="horz" pos="720" userDrawn="1">
          <p15:clr>
            <a:srgbClr val="FBAE40"/>
          </p15:clr>
        </p15:guide>
        <p15:guide id="2" orient="horz" pos="1584" userDrawn="1">
          <p15:clr>
            <a:srgbClr val="FBAE40"/>
          </p15:clr>
        </p15:guide>
        <p15:guide id="3" orient="horz" pos="271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объекта с заголов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29EDF1B-BFF2-495C-B3B8-4EE6F48140F0}"/>
              </a:ext>
            </a:extLst>
          </p:cNvPr>
          <p:cNvSpPr/>
          <p:nvPr userDrawn="1"/>
        </p:nvSpPr>
        <p:spPr>
          <a:xfrm>
            <a:off x="8412200" y="3195400"/>
            <a:ext cx="2941600" cy="508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8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29F2809-C0D4-4624-9BF4-7A5A02FC6504}"/>
              </a:ext>
            </a:extLst>
          </p:cNvPr>
          <p:cNvSpPr/>
          <p:nvPr userDrawn="1"/>
        </p:nvSpPr>
        <p:spPr>
          <a:xfrm>
            <a:off x="1034142" y="3195400"/>
            <a:ext cx="2941600" cy="508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8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A38AFF1-A7FF-4F75-9E57-C1827806B34E}"/>
              </a:ext>
            </a:extLst>
          </p:cNvPr>
          <p:cNvSpPr/>
          <p:nvPr userDrawn="1"/>
        </p:nvSpPr>
        <p:spPr>
          <a:xfrm>
            <a:off x="4706975" y="3195400"/>
            <a:ext cx="2941600" cy="508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8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34142" y="3266159"/>
            <a:ext cx="2941600" cy="360000"/>
          </a:xfr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Заголовок 1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39809F78-EA1B-4C23-A53E-7DE8B4A6AE1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34142" y="4117103"/>
            <a:ext cx="2941600" cy="1141882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AA3FE14-6E13-47C9-A512-83A96F3D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515600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D83A9ED-5F19-4646-ADCE-C829C97154DC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111028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8">
            <a:extLst>
              <a:ext uri="{FF2B5EF4-FFF2-40B4-BE49-F238E27FC236}">
                <a16:creationId xmlns:a16="http://schemas.microsoft.com/office/drawing/2014/main" id="{6187F4BE-3AD3-4857-B0A9-A9285E52D81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706975" y="3266159"/>
            <a:ext cx="2941600" cy="360000"/>
          </a:xfr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Заголовок 2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5F81158B-DA52-484D-8105-92B77E4DC46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06975" y="4117103"/>
            <a:ext cx="2941600" cy="1141882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3" name="Текст 8">
            <a:extLst>
              <a:ext uri="{FF2B5EF4-FFF2-40B4-BE49-F238E27FC236}">
                <a16:creationId xmlns:a16="http://schemas.microsoft.com/office/drawing/2014/main" id="{9AFDDE4E-007E-431B-937C-1B26959515F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412200" y="3266159"/>
            <a:ext cx="2941600" cy="360000"/>
          </a:xfr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Заголовок 3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3B096111-A95B-402E-B431-43D852C9E2A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412200" y="4117103"/>
            <a:ext cx="2941600" cy="1141882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8" name="Дата 2">
            <a:extLst>
              <a:ext uri="{FF2B5EF4-FFF2-40B4-BE49-F238E27FC236}">
                <a16:creationId xmlns:a16="http://schemas.microsoft.com/office/drawing/2014/main" id="{7EDA1598-95B9-4907-B9B9-46A0B9ACC8D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19" name="Нижний колонтитул 3">
            <a:extLst>
              <a:ext uri="{FF2B5EF4-FFF2-40B4-BE49-F238E27FC236}">
                <a16:creationId xmlns:a16="http://schemas.microsoft.com/office/drawing/2014/main" id="{63AF9C34-CC92-4EDC-9D5F-1FABCEB8740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20" name="Номер слайда 4">
            <a:extLst>
              <a:ext uri="{FF2B5EF4-FFF2-40B4-BE49-F238E27FC236}">
                <a16:creationId xmlns:a16="http://schemas.microsoft.com/office/drawing/2014/main" id="{EAEA54FD-376F-4285-9684-F9DFDE0B472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90367756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рисунком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1FBFD526-F385-422D-A7A7-BCE72D8141B2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0" y="3"/>
            <a:ext cx="5288281" cy="6857999"/>
          </a:xfrm>
          <a:custGeom>
            <a:avLst/>
            <a:gdLst>
              <a:gd name="connsiteX0" fmla="*/ 0 w 5288281"/>
              <a:gd name="connsiteY0" fmla="*/ 0 h 6857999"/>
              <a:gd name="connsiteX1" fmla="*/ 1707378 w 5288281"/>
              <a:gd name="connsiteY1" fmla="*/ 0 h 6857999"/>
              <a:gd name="connsiteX2" fmla="*/ 1707378 w 5288281"/>
              <a:gd name="connsiteY2" fmla="*/ 1511096 h 6857999"/>
              <a:gd name="connsiteX3" fmla="*/ 5288281 w 5288281"/>
              <a:gd name="connsiteY3" fmla="*/ 1511096 h 6857999"/>
              <a:gd name="connsiteX4" fmla="*/ 5288281 w 5288281"/>
              <a:gd name="connsiteY4" fmla="*/ 3253159 h 6857999"/>
              <a:gd name="connsiteX5" fmla="*/ 1707378 w 5288281"/>
              <a:gd name="connsiteY5" fmla="*/ 3253159 h 6857999"/>
              <a:gd name="connsiteX6" fmla="*/ 1707378 w 5288281"/>
              <a:gd name="connsiteY6" fmla="*/ 5115860 h 6857999"/>
              <a:gd name="connsiteX7" fmla="*/ 5272034 w 5288281"/>
              <a:gd name="connsiteY7" fmla="*/ 5115860 h 6857999"/>
              <a:gd name="connsiteX8" fmla="*/ 5272034 w 5288281"/>
              <a:gd name="connsiteY8" fmla="*/ 6857999 h 6857999"/>
              <a:gd name="connsiteX9" fmla="*/ 0 w 5288281"/>
              <a:gd name="connsiteY9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88281" h="6857999">
                <a:moveTo>
                  <a:pt x="0" y="0"/>
                </a:moveTo>
                <a:lnTo>
                  <a:pt x="1707378" y="0"/>
                </a:lnTo>
                <a:lnTo>
                  <a:pt x="1707378" y="1511096"/>
                </a:lnTo>
                <a:lnTo>
                  <a:pt x="5288281" y="1511096"/>
                </a:lnTo>
                <a:lnTo>
                  <a:pt x="5288281" y="3253159"/>
                </a:lnTo>
                <a:lnTo>
                  <a:pt x="1707378" y="3253159"/>
                </a:lnTo>
                <a:lnTo>
                  <a:pt x="1707378" y="5115860"/>
                </a:lnTo>
                <a:lnTo>
                  <a:pt x="5272034" y="5115860"/>
                </a:lnTo>
                <a:lnTo>
                  <a:pt x="5272034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endParaRPr lang="ru-RU" noProof="0"/>
          </a:p>
        </p:txBody>
      </p:sp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B2DB8B03-EE62-48FF-8583-59DFBBEDA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3720" y="1419438"/>
            <a:ext cx="4450080" cy="924808"/>
          </a:xfrm>
        </p:spPr>
        <p:txBody>
          <a:bodyPr lIns="0" rtlCol="0" anchor="t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3" name="Текст 8">
            <a:extLst>
              <a:ext uri="{FF2B5EF4-FFF2-40B4-BE49-F238E27FC236}">
                <a16:creationId xmlns:a16="http://schemas.microsoft.com/office/drawing/2014/main" id="{EAF98237-032C-4FA5-B76D-C29FB5F6FF7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366082" y="3009550"/>
            <a:ext cx="1254314" cy="360000"/>
          </a:xfrm>
        </p:spPr>
        <p:txBody>
          <a:bodyPr rtlCol="0" anchor="ctr"/>
          <a:lstStyle>
            <a:lvl1pPr marL="0" indent="0" algn="l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34" name="Текст 8">
            <a:extLst>
              <a:ext uri="{FF2B5EF4-FFF2-40B4-BE49-F238E27FC236}">
                <a16:creationId xmlns:a16="http://schemas.microsoft.com/office/drawing/2014/main" id="{44353DAE-0553-4AB4-8929-C4F0C1424E1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66082" y="4017086"/>
            <a:ext cx="1254314" cy="360000"/>
          </a:xfrm>
        </p:spPr>
        <p:txBody>
          <a:bodyPr rtlCol="0" anchor="ctr"/>
          <a:lstStyle>
            <a:lvl1pPr marL="0" indent="0" algn="l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9651CB4B-B007-4E99-9371-20279E8FF7B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66082" y="4957948"/>
            <a:ext cx="1254314" cy="360000"/>
          </a:xfrm>
        </p:spPr>
        <p:txBody>
          <a:bodyPr rtlCol="0" anchor="ctr"/>
          <a:lstStyle>
            <a:lvl1pPr marL="0" indent="0" algn="l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36" name="Текст 8">
            <a:extLst>
              <a:ext uri="{FF2B5EF4-FFF2-40B4-BE49-F238E27FC236}">
                <a16:creationId xmlns:a16="http://schemas.microsoft.com/office/drawing/2014/main" id="{C0437717-0C1B-4589-AEF7-D8E934F4119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903720" y="2816574"/>
            <a:ext cx="561421" cy="627254"/>
          </a:xfrm>
        </p:spPr>
        <p:txBody>
          <a:bodyPr rtlCol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US" sz="4400" b="1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 dirty="0"/>
              <a:t>#</a:t>
            </a:r>
          </a:p>
        </p:txBody>
      </p:sp>
      <p:sp>
        <p:nvSpPr>
          <p:cNvPr id="39" name="Текст 8">
            <a:extLst>
              <a:ext uri="{FF2B5EF4-FFF2-40B4-BE49-F238E27FC236}">
                <a16:creationId xmlns:a16="http://schemas.microsoft.com/office/drawing/2014/main" id="{BE01B6B4-5A67-4429-A312-A531EC3BF42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903720" y="3805802"/>
            <a:ext cx="561421" cy="627254"/>
          </a:xfrm>
        </p:spPr>
        <p:txBody>
          <a:bodyPr rtlCol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US" sz="4400" b="1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#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1673722D-82CF-4D94-9D83-D95A8DE5ACE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903721" y="4795030"/>
            <a:ext cx="561421" cy="627254"/>
          </a:xfrm>
        </p:spPr>
        <p:txBody>
          <a:bodyPr rtlCol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US" sz="4400" b="1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#</a:t>
            </a:r>
          </a:p>
        </p:txBody>
      </p:sp>
      <p:sp>
        <p:nvSpPr>
          <p:cNvPr id="41" name="Текст 18">
            <a:extLst>
              <a:ext uri="{FF2B5EF4-FFF2-40B4-BE49-F238E27FC236}">
                <a16:creationId xmlns:a16="http://schemas.microsoft.com/office/drawing/2014/main" id="{05767D4F-E20C-4F37-B411-A7F221B6A85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629106" y="3074238"/>
            <a:ext cx="2427514" cy="715169"/>
          </a:xfrm>
        </p:spPr>
        <p:txBody>
          <a:bodyPr lIns="0" rtlCol="0" anchor="t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2" name="Текст 18">
            <a:extLst>
              <a:ext uri="{FF2B5EF4-FFF2-40B4-BE49-F238E27FC236}">
                <a16:creationId xmlns:a16="http://schemas.microsoft.com/office/drawing/2014/main" id="{BB90A96A-A614-41C0-9759-F6C15AE6806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29106" y="4074889"/>
            <a:ext cx="2427514" cy="715169"/>
          </a:xfrm>
        </p:spPr>
        <p:txBody>
          <a:bodyPr lIns="0" rtlCol="0" anchor="t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3" name="Текст 18">
            <a:extLst>
              <a:ext uri="{FF2B5EF4-FFF2-40B4-BE49-F238E27FC236}">
                <a16:creationId xmlns:a16="http://schemas.microsoft.com/office/drawing/2014/main" id="{983AE7FC-57B1-4AB3-8EAA-A85904DBBE9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629106" y="5016921"/>
            <a:ext cx="2427514" cy="715169"/>
          </a:xfrm>
        </p:spPr>
        <p:txBody>
          <a:bodyPr lIns="0" rtlCol="0" anchor="t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Дата 1">
            <a:extLst>
              <a:ext uri="{FF2B5EF4-FFF2-40B4-BE49-F238E27FC236}">
                <a16:creationId xmlns:a16="http://schemas.microsoft.com/office/drawing/2014/main" id="{8AECD175-60EB-459F-BA4C-8E4DE7BC01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16" name="Нижний колонтитул 2">
            <a:extLst>
              <a:ext uri="{FF2B5EF4-FFF2-40B4-BE49-F238E27FC236}">
                <a16:creationId xmlns:a16="http://schemas.microsoft.com/office/drawing/2014/main" id="{2180FF4C-4A98-4E30-B414-026CEECA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17" name="Номер слайда 7">
            <a:extLst>
              <a:ext uri="{FF2B5EF4-FFF2-40B4-BE49-F238E27FC236}">
                <a16:creationId xmlns:a16="http://schemas.microsoft.com/office/drawing/2014/main" id="{9498BBC0-E864-44E0-8C60-D13DC062B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61290837"/>
      </p:ext>
    </p:extLst>
  </p:cSld>
  <p:clrMapOvr>
    <a:masterClrMapping/>
  </p:clrMapOvr>
  <p:transition spd="med">
    <p:fade thruBlk="1"/>
  </p:transition>
  <p:extLst>
    <p:ext uri="{DCECCB84-F9BA-43D5-87BE-67443E8EF086}">
      <p15:sldGuideLst xmlns:p15="http://schemas.microsoft.com/office/powerpoint/2012/main">
        <p15:guide id="1" orient="horz" pos="20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 с заголов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F24F48E-4E21-421F-A044-1D5C607BF74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3429000"/>
            <a:ext cx="4114797" cy="2747962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  <a:lvl2pPr marL="457200" indent="0">
              <a:lnSpc>
                <a:spcPct val="150000"/>
              </a:lnSpc>
              <a:buNone/>
              <a:defRPr sz="1200"/>
            </a:lvl2pPr>
            <a:lvl3pPr marL="914400" indent="0">
              <a:lnSpc>
                <a:spcPct val="150000"/>
              </a:lnSpc>
              <a:buNone/>
              <a:defRPr sz="1200"/>
            </a:lvl3pPr>
            <a:lvl4pPr marL="1371600" indent="0">
              <a:lnSpc>
                <a:spcPct val="150000"/>
              </a:lnSpc>
              <a:buNone/>
              <a:defRPr sz="1200"/>
            </a:lvl4pPr>
            <a:lvl5pPr marL="1828800" indent="0">
              <a:lnSpc>
                <a:spcPct val="150000"/>
              </a:lnSpc>
              <a:buNone/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C70E23-CF91-4792-9B98-182E6804BBC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239003" y="3429000"/>
            <a:ext cx="4114797" cy="2747962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  <a:lvl2pPr marL="457200" indent="0">
              <a:lnSpc>
                <a:spcPct val="150000"/>
              </a:lnSpc>
              <a:buNone/>
              <a:defRPr sz="1200"/>
            </a:lvl2pPr>
            <a:lvl3pPr marL="914400" indent="0">
              <a:lnSpc>
                <a:spcPct val="150000"/>
              </a:lnSpc>
              <a:buNone/>
              <a:defRPr sz="1200"/>
            </a:lvl3pPr>
            <a:lvl4pPr marL="1371600" indent="0">
              <a:lnSpc>
                <a:spcPct val="150000"/>
              </a:lnSpc>
              <a:buNone/>
              <a:defRPr sz="1200"/>
            </a:lvl4pPr>
            <a:lvl5pPr marL="1828800" indent="0">
              <a:lnSpc>
                <a:spcPct val="150000"/>
              </a:lnSpc>
              <a:buNone/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5A2875-2896-4182-BA30-FB502AC9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72769E-89D2-4868-B2CF-A0759A62C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77500" y="6356350"/>
            <a:ext cx="876300" cy="365125"/>
          </a:xfrm>
        </p:spPr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E0011F19-A2C9-4F67-A7F1-592B85FFB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670094"/>
            <a:ext cx="10134601" cy="924808"/>
          </a:xfrm>
        </p:spPr>
        <p:txBody>
          <a:bodyPr lIns="0" rtlCol="0">
            <a:normAutofit/>
          </a:bodyPr>
          <a:lstStyle>
            <a:lvl1pPr algn="ctr"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7C8CFDC-095C-4312-A01D-7430D1FEAA6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603500"/>
            <a:ext cx="0" cy="42545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DE385DE-9334-4CED-AD7E-F63A320B0512}"/>
              </a:ext>
            </a:extLst>
          </p:cNvPr>
          <p:cNvSpPr/>
          <p:nvPr userDrawn="1"/>
        </p:nvSpPr>
        <p:spPr>
          <a:xfrm>
            <a:off x="0" y="2324100"/>
            <a:ext cx="12192000" cy="633411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211839B3-0E6A-4750-8862-3A55B0FEF98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1" y="2413000"/>
            <a:ext cx="4114795" cy="49371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E72DA832-BD58-447B-A20E-EA3A7F4EAFF0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7239003" y="2413000"/>
            <a:ext cx="4114797" cy="49371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1" name="Нижний колонтитул 7">
            <a:extLst>
              <a:ext uri="{FF2B5EF4-FFF2-40B4-BE49-F238E27FC236}">
                <a16:creationId xmlns:a16="http://schemas.microsoft.com/office/drawing/2014/main" id="{64EBCEB5-BD23-4BD0-BB31-DF6A631D5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2" y="6356350"/>
            <a:ext cx="3038469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348445609"/>
      </p:ext>
    </p:extLst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сштабиров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57335" y="1822008"/>
            <a:ext cx="3295186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57335" y="2167484"/>
            <a:ext cx="3294437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E6C37A20-957D-4B0B-AC33-7DD21D99A6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80795" y="3339988"/>
            <a:ext cx="3295186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D9C3D27C-5291-4A1A-83AC-B52D25F43D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080795" y="3685464"/>
            <a:ext cx="3294437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id="{BD09685A-53BF-4E9B-BD7F-C77B60165D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31710" y="4857968"/>
            <a:ext cx="3295186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2B757B2D-A738-401D-A78C-05475608F2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31710" y="5203444"/>
            <a:ext cx="3294437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cxnSp>
        <p:nvCxnSpPr>
          <p:cNvPr id="7" name="Прямая со стрелкой 6">
            <a:extLst>
              <a:ext uri="{FF2B5EF4-FFF2-40B4-BE49-F238E27FC236}">
                <a16:creationId xmlns:a16="http://schemas.microsoft.com/office/drawing/2014/main" id="{274844B5-3E4A-4209-AD6C-31EB9B57D62E}"/>
              </a:ext>
            </a:extLst>
          </p:cNvPr>
          <p:cNvCxnSpPr>
            <a:cxnSpLocks/>
          </p:cNvCxnSpPr>
          <p:nvPr userDrawn="1"/>
        </p:nvCxnSpPr>
        <p:spPr>
          <a:xfrm flipV="1">
            <a:off x="4369950" y="805543"/>
            <a:ext cx="3648352" cy="6052189"/>
          </a:xfrm>
          <a:prstGeom prst="straightConnector1">
            <a:avLst/>
          </a:prstGeom>
          <a:ln w="1905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519057B-4248-4880-A89E-5DCBBB157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319657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76011289"/>
      </p:ext>
    </p:extLst>
  </p:cSld>
  <p:clrMapOvr>
    <a:masterClrMapping/>
  </p:clrMapOvr>
  <p:transition spd="med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B7A5A-4225-417D-92C6-1C9A16E37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24F48E-4E21-421F-A044-1D5C607BF74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C70E23-CF91-4792-9B98-182E6804BBC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5A2875-2896-4182-BA30-FB502AC9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9BA8EE-BF3B-4E61-9241-4BC605B3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72769E-89D2-4868-B2CF-A0759A62C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6340260"/>
      </p:ext>
    </p:extLst>
  </p:cSld>
  <p:clrMapOvr>
    <a:masterClrMapping/>
  </p:clrMapOvr>
  <p:transition spd="med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611C53D-85FC-41D8-9A69-F4734072C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4142" y="2046288"/>
            <a:ext cx="5544458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7446CE-03E2-409B-B8EF-7C188C1E68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034142" y="3162300"/>
            <a:ext cx="5544458" cy="3027362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0F4FC59-2ADF-4A3F-BBF9-07FF022209A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240588" y="2046288"/>
            <a:ext cx="411480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47F889E-7C42-4396-AEE8-7B337AFAF1E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240588" y="3162300"/>
            <a:ext cx="4114800" cy="3027362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33D57D1-26E8-4CE2-AAA6-482AA55FC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C24918E-7FEA-4406-B5C4-9CA22363D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015B8D0-7EB3-42DC-AD4D-51B34268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F7DCBA-487E-4B33-BB90-0DADF952C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319657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679E440-088D-4C5E-AE96-53292A60A147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111028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251312"/>
      </p:ext>
    </p:extLst>
  </p:cSld>
  <p:clrMapOvr>
    <a:masterClrMapping/>
  </p:clrMapOvr>
  <p:transition spd="med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772EF9B-97B0-4909-B1C8-B680035F9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34142" y="1850572"/>
            <a:ext cx="10134601" cy="409302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CA22921-D059-426E-8623-0C4322D58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670094"/>
            <a:ext cx="10134601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16206539"/>
      </p:ext>
    </p:extLst>
  </p:cSld>
  <p:clrMapOvr>
    <a:masterClrMapping/>
  </p:clrMapOvr>
  <p:transition spd="med"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— 4 ввер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Рисунок 23">
            <a:extLst>
              <a:ext uri="{FF2B5EF4-FFF2-40B4-BE49-F238E27FC236}">
                <a16:creationId xmlns:a16="http://schemas.microsoft.com/office/drawing/2014/main" id="{C7B19AA7-3B63-43B8-BE54-6F7F01B262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04817" y="2233881"/>
            <a:ext cx="3387182" cy="2390238"/>
          </a:xfrm>
          <a:custGeom>
            <a:avLst/>
            <a:gdLst>
              <a:gd name="connsiteX0" fmla="*/ 1033243 w 3387182"/>
              <a:gd name="connsiteY0" fmla="*/ 0 h 2390238"/>
              <a:gd name="connsiteX1" fmla="*/ 3387182 w 3387182"/>
              <a:gd name="connsiteY1" fmla="*/ 0 h 2390238"/>
              <a:gd name="connsiteX2" fmla="*/ 3378264 w 3387182"/>
              <a:gd name="connsiteY2" fmla="*/ 2390238 h 2390238"/>
              <a:gd name="connsiteX3" fmla="*/ 0 w 3387182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7182" h="2390238">
                <a:moveTo>
                  <a:pt x="1033243" y="0"/>
                </a:moveTo>
                <a:lnTo>
                  <a:pt x="3387182" y="0"/>
                </a:lnTo>
                <a:lnTo>
                  <a:pt x="3378264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endParaRPr lang="ru-RU" noProof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1B55057A-5AE4-4EAE-8E1E-189462BF315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90016" y="2233881"/>
            <a:ext cx="3917851" cy="2390238"/>
          </a:xfrm>
          <a:custGeom>
            <a:avLst/>
            <a:gdLst>
              <a:gd name="connsiteX0" fmla="*/ 1033243 w 3917851"/>
              <a:gd name="connsiteY0" fmla="*/ 0 h 2390238"/>
              <a:gd name="connsiteX1" fmla="*/ 3917851 w 3917851"/>
              <a:gd name="connsiteY1" fmla="*/ 0 h 2390238"/>
              <a:gd name="connsiteX2" fmla="*/ 2884608 w 3917851"/>
              <a:gd name="connsiteY2" fmla="*/ 2390238 h 2390238"/>
              <a:gd name="connsiteX3" fmla="*/ 0 w 3917851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7851" h="2390238">
                <a:moveTo>
                  <a:pt x="1033243" y="0"/>
                </a:moveTo>
                <a:lnTo>
                  <a:pt x="3917851" y="0"/>
                </a:lnTo>
                <a:lnTo>
                  <a:pt x="2884608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endParaRPr lang="ru-RU" noProof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A4433358-37F4-4631-87BD-71A4E90A4C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75215" y="2233881"/>
            <a:ext cx="3917851" cy="2390238"/>
          </a:xfrm>
          <a:custGeom>
            <a:avLst/>
            <a:gdLst>
              <a:gd name="connsiteX0" fmla="*/ 1033243 w 3917851"/>
              <a:gd name="connsiteY0" fmla="*/ 0 h 2390238"/>
              <a:gd name="connsiteX1" fmla="*/ 3917851 w 3917851"/>
              <a:gd name="connsiteY1" fmla="*/ 0 h 2390238"/>
              <a:gd name="connsiteX2" fmla="*/ 2884608 w 3917851"/>
              <a:gd name="connsiteY2" fmla="*/ 2390238 h 2390238"/>
              <a:gd name="connsiteX3" fmla="*/ 0 w 3917851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7851" h="2390238">
                <a:moveTo>
                  <a:pt x="1033243" y="0"/>
                </a:moveTo>
                <a:lnTo>
                  <a:pt x="3917851" y="0"/>
                </a:lnTo>
                <a:lnTo>
                  <a:pt x="2884608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endParaRPr lang="ru-RU" noProof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A663A4BE-7DD2-4FAC-B36C-6A1DAB0740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233881"/>
            <a:ext cx="3378263" cy="2390238"/>
          </a:xfrm>
          <a:custGeom>
            <a:avLst/>
            <a:gdLst>
              <a:gd name="connsiteX0" fmla="*/ 0 w 3378263"/>
              <a:gd name="connsiteY0" fmla="*/ 0 h 2390238"/>
              <a:gd name="connsiteX1" fmla="*/ 3378263 w 3378263"/>
              <a:gd name="connsiteY1" fmla="*/ 0 h 2390238"/>
              <a:gd name="connsiteX2" fmla="*/ 2345020 w 3378263"/>
              <a:gd name="connsiteY2" fmla="*/ 2390238 h 2390238"/>
              <a:gd name="connsiteX3" fmla="*/ 0 w 3378263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8263" h="2390238">
                <a:moveTo>
                  <a:pt x="0" y="0"/>
                </a:moveTo>
                <a:lnTo>
                  <a:pt x="3378263" y="0"/>
                </a:lnTo>
                <a:lnTo>
                  <a:pt x="2345020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endParaRPr lang="ru-RU" noProof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EF1FEE-F11E-4D86-B18A-334DC8379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143D405-92C8-41A3-8CA8-EAB7EE6E9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813E559-638A-4105-95C4-0812BAFB7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0157B5A6-CA34-4D5D-9A70-14D478D55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670094"/>
            <a:ext cx="10134601" cy="924808"/>
          </a:xfrm>
        </p:spPr>
        <p:txBody>
          <a:bodyPr lIns="0" rtlCol="0">
            <a:normAutofit/>
          </a:bodyPr>
          <a:lstStyle>
            <a:lvl1pPr algn="ctr"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6" name="Текст 15">
            <a:extLst>
              <a:ext uri="{FF2B5EF4-FFF2-40B4-BE49-F238E27FC236}">
                <a16:creationId xmlns:a16="http://schemas.microsoft.com/office/drawing/2014/main" id="{CEC8B31E-90EA-47DA-88C8-7210550FEC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54933" y="5061424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7" name="Текст 18">
            <a:extLst>
              <a:ext uri="{FF2B5EF4-FFF2-40B4-BE49-F238E27FC236}">
                <a16:creationId xmlns:a16="http://schemas.microsoft.com/office/drawing/2014/main" id="{0B29C3B6-1467-4DB9-A2AE-6C82548895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54932" y="5406900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C0CAE507-1952-49D5-A01E-F3CEA53FEF3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1476" y="5061424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id="{BC2F8ABF-1CD3-4283-BBC9-9536E8C0451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1475" y="5406900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30" name="Текст 15">
            <a:extLst>
              <a:ext uri="{FF2B5EF4-FFF2-40B4-BE49-F238E27FC236}">
                <a16:creationId xmlns:a16="http://schemas.microsoft.com/office/drawing/2014/main" id="{FE6695F4-4900-48B5-9D68-486774B8D7F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177835" y="5061424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1" name="Текст 18">
            <a:extLst>
              <a:ext uri="{FF2B5EF4-FFF2-40B4-BE49-F238E27FC236}">
                <a16:creationId xmlns:a16="http://schemas.microsoft.com/office/drawing/2014/main" id="{FF214FA8-F7B7-40D8-A97C-52E0B0BDE16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177834" y="5406900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32" name="Текст 15">
            <a:extLst>
              <a:ext uri="{FF2B5EF4-FFF2-40B4-BE49-F238E27FC236}">
                <a16:creationId xmlns:a16="http://schemas.microsoft.com/office/drawing/2014/main" id="{56B0AF9E-C16A-4170-A149-1E47AC0D81C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800181" y="5057897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3" name="Текст 18">
            <a:extLst>
              <a:ext uri="{FF2B5EF4-FFF2-40B4-BE49-F238E27FC236}">
                <a16:creationId xmlns:a16="http://schemas.microsoft.com/office/drawing/2014/main" id="{B1CB5369-F6CE-41B6-ACE8-9FA5781CB42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00180" y="5403373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141151195"/>
      </p:ext>
    </p:extLst>
  </p:cSld>
  <p:clrMapOvr>
    <a:masterClrMapping/>
  </p:clrMapOvr>
  <p:transition spd="med"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— 8 ввер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Рисунок 65">
            <a:extLst>
              <a:ext uri="{FF2B5EF4-FFF2-40B4-BE49-F238E27FC236}">
                <a16:creationId xmlns:a16="http://schemas.microsoft.com/office/drawing/2014/main" id="{88E0AC7A-AA85-427E-8B83-AEEF229EDA4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0383802" y="3121794"/>
            <a:ext cx="1808198" cy="1097726"/>
          </a:xfrm>
          <a:custGeom>
            <a:avLst/>
            <a:gdLst>
              <a:gd name="connsiteX0" fmla="*/ 474569 w 1808198"/>
              <a:gd name="connsiteY0" fmla="*/ 0 h 1097726"/>
              <a:gd name="connsiteX1" fmla="*/ 1799279 w 1808198"/>
              <a:gd name="connsiteY1" fmla="*/ 0 h 1097726"/>
              <a:gd name="connsiteX2" fmla="*/ 1808198 w 1808198"/>
              <a:gd name="connsiteY2" fmla="*/ 1097726 h 1097726"/>
              <a:gd name="connsiteX3" fmla="*/ 0 w 1808198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8198" h="1097726">
                <a:moveTo>
                  <a:pt x="474569" y="0"/>
                </a:moveTo>
                <a:lnTo>
                  <a:pt x="1799279" y="0"/>
                </a:lnTo>
                <a:lnTo>
                  <a:pt x="1808198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63" name="Рисунок 62">
            <a:extLst>
              <a:ext uri="{FF2B5EF4-FFF2-40B4-BE49-F238E27FC236}">
                <a16:creationId xmlns:a16="http://schemas.microsoft.com/office/drawing/2014/main" id="{E6437AD1-FE22-40AE-8BB8-8B8B9C5770F8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900427" y="3121794"/>
            <a:ext cx="1799279" cy="1097726"/>
          </a:xfrm>
          <a:custGeom>
            <a:avLst/>
            <a:gdLst>
              <a:gd name="connsiteX0" fmla="*/ 474480 w 1799279"/>
              <a:gd name="connsiteY0" fmla="*/ 0 h 1097726"/>
              <a:gd name="connsiteX1" fmla="*/ 1799279 w 1799279"/>
              <a:gd name="connsiteY1" fmla="*/ 0 h 1097726"/>
              <a:gd name="connsiteX2" fmla="*/ 132470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480" y="0"/>
                </a:moveTo>
                <a:lnTo>
                  <a:pt x="1799279" y="0"/>
                </a:lnTo>
                <a:lnTo>
                  <a:pt x="132470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60" name="Рисунок 59">
            <a:extLst>
              <a:ext uri="{FF2B5EF4-FFF2-40B4-BE49-F238E27FC236}">
                <a16:creationId xmlns:a16="http://schemas.microsoft.com/office/drawing/2014/main" id="{97978D8E-FCD0-4E7C-BD0B-F2F47BA1B2D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416963" y="3121794"/>
            <a:ext cx="1799279" cy="1097726"/>
          </a:xfrm>
          <a:custGeom>
            <a:avLst/>
            <a:gdLst>
              <a:gd name="connsiteX0" fmla="*/ 474570 w 1799279"/>
              <a:gd name="connsiteY0" fmla="*/ 0 h 1097726"/>
              <a:gd name="connsiteX1" fmla="*/ 1799279 w 1799279"/>
              <a:gd name="connsiteY1" fmla="*/ 0 h 1097726"/>
              <a:gd name="connsiteX2" fmla="*/ 132479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570" y="0"/>
                </a:moveTo>
                <a:lnTo>
                  <a:pt x="1799279" y="0"/>
                </a:lnTo>
                <a:lnTo>
                  <a:pt x="132479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55" name="Рисунок 54">
            <a:extLst>
              <a:ext uri="{FF2B5EF4-FFF2-40B4-BE49-F238E27FC236}">
                <a16:creationId xmlns:a16="http://schemas.microsoft.com/office/drawing/2014/main" id="{83197EDA-7F24-4C0A-B859-34173E066FC8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933589" y="3121794"/>
            <a:ext cx="1799125" cy="1097726"/>
          </a:xfrm>
          <a:custGeom>
            <a:avLst/>
            <a:gdLst>
              <a:gd name="connsiteX0" fmla="*/ 474570 w 1799125"/>
              <a:gd name="connsiteY0" fmla="*/ 0 h 1097726"/>
              <a:gd name="connsiteX1" fmla="*/ 1799125 w 1799125"/>
              <a:gd name="connsiteY1" fmla="*/ 0 h 1097726"/>
              <a:gd name="connsiteX2" fmla="*/ 1799125 w 1799125"/>
              <a:gd name="connsiteY2" fmla="*/ 356 h 1097726"/>
              <a:gd name="connsiteX3" fmla="*/ 1324799 w 1799125"/>
              <a:gd name="connsiteY3" fmla="*/ 1097726 h 1097726"/>
              <a:gd name="connsiteX4" fmla="*/ 0 w 1799125"/>
              <a:gd name="connsiteY4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9125" h="1097726">
                <a:moveTo>
                  <a:pt x="474570" y="0"/>
                </a:moveTo>
                <a:lnTo>
                  <a:pt x="1799125" y="0"/>
                </a:lnTo>
                <a:lnTo>
                  <a:pt x="1799125" y="356"/>
                </a:lnTo>
                <a:lnTo>
                  <a:pt x="132479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52" name="Рисунок 51">
            <a:extLst>
              <a:ext uri="{FF2B5EF4-FFF2-40B4-BE49-F238E27FC236}">
                <a16:creationId xmlns:a16="http://schemas.microsoft.com/office/drawing/2014/main" id="{D5CFC424-FDBC-4BD5-B5FB-E2C7B5DE6006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4450214" y="3121794"/>
            <a:ext cx="1799279" cy="1097726"/>
          </a:xfrm>
          <a:custGeom>
            <a:avLst/>
            <a:gdLst>
              <a:gd name="connsiteX0" fmla="*/ 474480 w 1799279"/>
              <a:gd name="connsiteY0" fmla="*/ 0 h 1097726"/>
              <a:gd name="connsiteX1" fmla="*/ 1799279 w 1799279"/>
              <a:gd name="connsiteY1" fmla="*/ 0 h 1097726"/>
              <a:gd name="connsiteX2" fmla="*/ 132470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480" y="0"/>
                </a:moveTo>
                <a:lnTo>
                  <a:pt x="1799279" y="0"/>
                </a:lnTo>
                <a:lnTo>
                  <a:pt x="132470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49" name="Рисунок 48">
            <a:extLst>
              <a:ext uri="{FF2B5EF4-FFF2-40B4-BE49-F238E27FC236}">
                <a16:creationId xmlns:a16="http://schemas.microsoft.com/office/drawing/2014/main" id="{B2475369-85E0-474D-9454-6911B2BB54D5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2966838" y="3121794"/>
            <a:ext cx="1799279" cy="1097726"/>
          </a:xfrm>
          <a:custGeom>
            <a:avLst/>
            <a:gdLst>
              <a:gd name="connsiteX0" fmla="*/ 474480 w 1799279"/>
              <a:gd name="connsiteY0" fmla="*/ 0 h 1097726"/>
              <a:gd name="connsiteX1" fmla="*/ 1799279 w 1799279"/>
              <a:gd name="connsiteY1" fmla="*/ 0 h 1097726"/>
              <a:gd name="connsiteX2" fmla="*/ 132470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480" y="0"/>
                </a:moveTo>
                <a:lnTo>
                  <a:pt x="1799279" y="0"/>
                </a:lnTo>
                <a:lnTo>
                  <a:pt x="132470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46" name="Рисунок 45">
            <a:extLst>
              <a:ext uri="{FF2B5EF4-FFF2-40B4-BE49-F238E27FC236}">
                <a16:creationId xmlns:a16="http://schemas.microsoft.com/office/drawing/2014/main" id="{9231E13B-CD8C-48FC-A6DB-E87F08B4628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483375" y="3121794"/>
            <a:ext cx="1799279" cy="1097726"/>
          </a:xfrm>
          <a:custGeom>
            <a:avLst/>
            <a:gdLst>
              <a:gd name="connsiteX0" fmla="*/ 474569 w 1799279"/>
              <a:gd name="connsiteY0" fmla="*/ 0 h 1097726"/>
              <a:gd name="connsiteX1" fmla="*/ 1799279 w 1799279"/>
              <a:gd name="connsiteY1" fmla="*/ 0 h 1097726"/>
              <a:gd name="connsiteX2" fmla="*/ 1324798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569" y="0"/>
                </a:moveTo>
                <a:lnTo>
                  <a:pt x="1799279" y="0"/>
                </a:lnTo>
                <a:lnTo>
                  <a:pt x="1324798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43" name="Рисунок 42">
            <a:extLst>
              <a:ext uri="{FF2B5EF4-FFF2-40B4-BE49-F238E27FC236}">
                <a16:creationId xmlns:a16="http://schemas.microsoft.com/office/drawing/2014/main" id="{9A7D62AC-CCFA-44C3-98ED-F750B562B96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" y="3121794"/>
            <a:ext cx="1799279" cy="1097726"/>
          </a:xfrm>
          <a:custGeom>
            <a:avLst/>
            <a:gdLst>
              <a:gd name="connsiteX0" fmla="*/ 0 w 1799279"/>
              <a:gd name="connsiteY0" fmla="*/ 0 h 1097726"/>
              <a:gd name="connsiteX1" fmla="*/ 1799279 w 1799279"/>
              <a:gd name="connsiteY1" fmla="*/ 0 h 1097726"/>
              <a:gd name="connsiteX2" fmla="*/ 132470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0" y="0"/>
                </a:moveTo>
                <a:lnTo>
                  <a:pt x="1799279" y="0"/>
                </a:lnTo>
                <a:lnTo>
                  <a:pt x="132470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EF1FEE-F11E-4D86-B18A-334DC8379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143D405-92C8-41A3-8CA8-EAB7EE6E9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813E559-638A-4105-95C4-0812BAFB7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0157B5A6-CA34-4D5D-9A70-14D478D55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670094"/>
            <a:ext cx="10134601" cy="924808"/>
          </a:xfrm>
        </p:spPr>
        <p:txBody>
          <a:bodyPr lIns="0" rtlCol="0">
            <a:normAutofit/>
          </a:bodyPr>
          <a:lstStyle>
            <a:lvl1pPr algn="ctr"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C0CAE507-1952-49D5-A01E-F3CEA53FEF3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0" y="2325820"/>
            <a:ext cx="1799279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id="{BC2F8ABF-1CD3-4283-BBC9-9536E8C0451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09" y="2586626"/>
            <a:ext cx="1798870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67" name="Текст 15">
            <a:extLst>
              <a:ext uri="{FF2B5EF4-FFF2-40B4-BE49-F238E27FC236}">
                <a16:creationId xmlns:a16="http://schemas.microsoft.com/office/drawing/2014/main" id="{F3625817-ADC5-402C-BF70-E72E180EA94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429000" y="232582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68" name="Текст 18">
            <a:extLst>
              <a:ext uri="{FF2B5EF4-FFF2-40B4-BE49-F238E27FC236}">
                <a16:creationId xmlns:a16="http://schemas.microsoft.com/office/drawing/2014/main" id="{1CD742BF-928E-4F96-A707-0762F7415A8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429005" y="258662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69" name="Текст 15">
            <a:extLst>
              <a:ext uri="{FF2B5EF4-FFF2-40B4-BE49-F238E27FC236}">
                <a16:creationId xmlns:a16="http://schemas.microsoft.com/office/drawing/2014/main" id="{F63CF451-68B6-4006-B393-3926AD5577F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95597" y="232582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0" name="Текст 18">
            <a:extLst>
              <a:ext uri="{FF2B5EF4-FFF2-40B4-BE49-F238E27FC236}">
                <a16:creationId xmlns:a16="http://schemas.microsoft.com/office/drawing/2014/main" id="{0812886F-184C-40A8-A729-8B4B4926879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95602" y="258662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1" name="Текст 15">
            <a:extLst>
              <a:ext uri="{FF2B5EF4-FFF2-40B4-BE49-F238E27FC236}">
                <a16:creationId xmlns:a16="http://schemas.microsoft.com/office/drawing/2014/main" id="{227745AB-F0A1-4D69-B3E7-1E05EC5A83C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371508" y="232582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2" name="Текст 18">
            <a:extLst>
              <a:ext uri="{FF2B5EF4-FFF2-40B4-BE49-F238E27FC236}">
                <a16:creationId xmlns:a16="http://schemas.microsoft.com/office/drawing/2014/main" id="{FA1D1660-FDA5-41B8-9EE3-ADA0E15F0CD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371513" y="258662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3" name="Текст 15">
            <a:extLst>
              <a:ext uri="{FF2B5EF4-FFF2-40B4-BE49-F238E27FC236}">
                <a16:creationId xmlns:a16="http://schemas.microsoft.com/office/drawing/2014/main" id="{40B672B5-5EF2-428E-8952-03BB5F47FB4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483375" y="450748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4" name="Текст 18">
            <a:extLst>
              <a:ext uri="{FF2B5EF4-FFF2-40B4-BE49-F238E27FC236}">
                <a16:creationId xmlns:a16="http://schemas.microsoft.com/office/drawing/2014/main" id="{AAB3392A-4B63-483C-B97B-A962BA72959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483380" y="476828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5" name="Текст 15">
            <a:extLst>
              <a:ext uri="{FF2B5EF4-FFF2-40B4-BE49-F238E27FC236}">
                <a16:creationId xmlns:a16="http://schemas.microsoft.com/office/drawing/2014/main" id="{52F154E0-81D0-4ED7-81F5-F2A41F6EE2E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457493" y="450748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6" name="Текст 18">
            <a:extLst>
              <a:ext uri="{FF2B5EF4-FFF2-40B4-BE49-F238E27FC236}">
                <a16:creationId xmlns:a16="http://schemas.microsoft.com/office/drawing/2014/main" id="{D57D2666-5AA0-4552-8434-DE134549DA0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457498" y="476828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7" name="Текст 15">
            <a:extLst>
              <a:ext uri="{FF2B5EF4-FFF2-40B4-BE49-F238E27FC236}">
                <a16:creationId xmlns:a16="http://schemas.microsoft.com/office/drawing/2014/main" id="{7E6E0780-44C2-48C7-99F2-E711D9BFA85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416963" y="4502202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8" name="Текст 18">
            <a:extLst>
              <a:ext uri="{FF2B5EF4-FFF2-40B4-BE49-F238E27FC236}">
                <a16:creationId xmlns:a16="http://schemas.microsoft.com/office/drawing/2014/main" id="{41A5DBDC-E19D-4B74-863C-D63A78E4938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416968" y="4763008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9" name="Текст 15">
            <a:extLst>
              <a:ext uri="{FF2B5EF4-FFF2-40B4-BE49-F238E27FC236}">
                <a16:creationId xmlns:a16="http://schemas.microsoft.com/office/drawing/2014/main" id="{EEFB1377-2783-49F1-A131-38F4B63B90C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376433" y="4527297"/>
            <a:ext cx="1799279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80" name="Текст 18">
            <a:extLst>
              <a:ext uri="{FF2B5EF4-FFF2-40B4-BE49-F238E27FC236}">
                <a16:creationId xmlns:a16="http://schemas.microsoft.com/office/drawing/2014/main" id="{C188F315-95C8-490A-AB31-6B6D7A7A535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376438" y="4788103"/>
            <a:ext cx="1798870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051908232"/>
      </p:ext>
    </p:extLst>
  </p:cSld>
  <p:clrMapOvr>
    <a:masterClrMapping/>
  </p:clrMapOvr>
  <p:transition spd="med"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4 столбец со знач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515600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87A579D-F737-4350-8205-BCA37BAFE1AB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111028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Текст 2">
            <a:extLst>
              <a:ext uri="{FF2B5EF4-FFF2-40B4-BE49-F238E27FC236}">
                <a16:creationId xmlns:a16="http://schemas.microsoft.com/office/drawing/2014/main" id="{3135F811-46C6-4574-99D7-6B90FE873BD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1" name="Объект 3">
            <a:extLst>
              <a:ext uri="{FF2B5EF4-FFF2-40B4-BE49-F238E27FC236}">
                <a16:creationId xmlns:a16="http://schemas.microsoft.com/office/drawing/2014/main" id="{AB03F056-6BD3-4D1E-B794-6796E05CC4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200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2" name="Текст 4">
            <a:extLst>
              <a:ext uri="{FF2B5EF4-FFF2-40B4-BE49-F238E27FC236}">
                <a16:creationId xmlns:a16="http://schemas.microsoft.com/office/drawing/2014/main" id="{DD442E15-02E7-470A-B455-1641DC03E51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Объект 5">
            <a:extLst>
              <a:ext uri="{FF2B5EF4-FFF2-40B4-BE49-F238E27FC236}">
                <a16:creationId xmlns:a16="http://schemas.microsoft.com/office/drawing/2014/main" id="{7AB804A3-DDE8-4F7C-AA96-94BD898660F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562665" y="5120722"/>
            <a:ext cx="234220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41D76E21-775F-4F86-8F17-E8258055D6D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5" name="Объект 3">
            <a:extLst>
              <a:ext uri="{FF2B5EF4-FFF2-40B4-BE49-F238E27FC236}">
                <a16:creationId xmlns:a16="http://schemas.microsoft.com/office/drawing/2014/main" id="{290EB005-534F-4E5E-81D4-3795AF32C8F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8609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4DDA664B-9E00-41E2-903A-87130EEDB2D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7" name="Объект 3">
            <a:extLst>
              <a:ext uri="{FF2B5EF4-FFF2-40B4-BE49-F238E27FC236}">
                <a16:creationId xmlns:a16="http://schemas.microsoft.com/office/drawing/2014/main" id="{F38183B6-48F8-4715-8596-BFC77AFE924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9023074" y="5120366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0C6D44CB-DAE7-40C8-B7B5-3AC0F92E224A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cap="all" spc="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0" name="Текст 2">
            <a:extLst>
              <a:ext uri="{FF2B5EF4-FFF2-40B4-BE49-F238E27FC236}">
                <a16:creationId xmlns:a16="http://schemas.microsoft.com/office/drawing/2014/main" id="{D388CB94-B0AB-4513-9265-432FA36890D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cap="all" spc="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82DB4D40-3550-49E6-AF64-41E7E499F45D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cap="all" spc="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6" name="Текст 2">
            <a:extLst>
              <a:ext uri="{FF2B5EF4-FFF2-40B4-BE49-F238E27FC236}">
                <a16:creationId xmlns:a16="http://schemas.microsoft.com/office/drawing/2014/main" id="{F6056747-20EC-4D2B-8AD5-79902BC51847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3568700" y="4464453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cap="all" spc="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</p:spTree>
    <p:extLst>
      <p:ext uri="{BB962C8B-B14F-4D97-AF65-F5344CB8AC3E}">
        <p14:creationId xmlns:p14="http://schemas.microsoft.com/office/powerpoint/2010/main" val="1418097495"/>
      </p:ext>
    </p:extLst>
  </p:cSld>
  <p:clrMapOvr>
    <a:masterClrMapping/>
  </p:clrMapOvr>
  <p:transition spd="med"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рисунком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0E65E2A4-B306-4415-9D4B-9E9F98B043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508046" cy="6858000"/>
          </a:xfrm>
          <a:custGeom>
            <a:avLst/>
            <a:gdLst>
              <a:gd name="connsiteX0" fmla="*/ 0 w 6508046"/>
              <a:gd name="connsiteY0" fmla="*/ 0 h 6858000"/>
              <a:gd name="connsiteX1" fmla="*/ 364331 w 6508046"/>
              <a:gd name="connsiteY1" fmla="*/ 0 h 6858000"/>
              <a:gd name="connsiteX2" fmla="*/ 1163270 w 6508046"/>
              <a:gd name="connsiteY2" fmla="*/ 2195274 h 6858000"/>
              <a:gd name="connsiteX3" fmla="*/ 1708696 w 6508046"/>
              <a:gd name="connsiteY3" fmla="*/ 4033986 h 6858000"/>
              <a:gd name="connsiteX4" fmla="*/ 1771025 w 6508046"/>
              <a:gd name="connsiteY4" fmla="*/ 4033986 h 6858000"/>
              <a:gd name="connsiteX5" fmla="*/ 2316450 w 6508046"/>
              <a:gd name="connsiteY5" fmla="*/ 2195274 h 6858000"/>
              <a:gd name="connsiteX6" fmla="*/ 3084403 w 6508046"/>
              <a:gd name="connsiteY6" fmla="*/ 0 h 6858000"/>
              <a:gd name="connsiteX7" fmla="*/ 6508046 w 6508046"/>
              <a:gd name="connsiteY7" fmla="*/ 0 h 6858000"/>
              <a:gd name="connsiteX8" fmla="*/ 6508046 w 6508046"/>
              <a:gd name="connsiteY8" fmla="*/ 6858000 h 6858000"/>
              <a:gd name="connsiteX9" fmla="*/ 4310896 w 6508046"/>
              <a:gd name="connsiteY9" fmla="*/ 6858000 h 6858000"/>
              <a:gd name="connsiteX10" fmla="*/ 4310896 w 6508046"/>
              <a:gd name="connsiteY10" fmla="*/ 4407962 h 6858000"/>
              <a:gd name="connsiteX11" fmla="*/ 4638169 w 6508046"/>
              <a:gd name="connsiteY11" fmla="*/ 683746 h 6858000"/>
              <a:gd name="connsiteX12" fmla="*/ 4575840 w 6508046"/>
              <a:gd name="connsiteY12" fmla="*/ 683746 h 6858000"/>
              <a:gd name="connsiteX13" fmla="*/ 3734395 w 6508046"/>
              <a:gd name="connsiteY13" fmla="*/ 3332738 h 6858000"/>
              <a:gd name="connsiteX14" fmla="*/ 2441823 w 6508046"/>
              <a:gd name="connsiteY14" fmla="*/ 6858000 h 6858000"/>
              <a:gd name="connsiteX15" fmla="*/ 914221 w 6508046"/>
              <a:gd name="connsiteY15" fmla="*/ 6858000 h 6858000"/>
              <a:gd name="connsiteX16" fmla="*/ 0 w 6508046"/>
              <a:gd name="connsiteY16" fmla="*/ 43361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08046" h="6858000">
                <a:moveTo>
                  <a:pt x="0" y="0"/>
                </a:moveTo>
                <a:lnTo>
                  <a:pt x="364331" y="0"/>
                </a:lnTo>
                <a:lnTo>
                  <a:pt x="1163270" y="2195274"/>
                </a:lnTo>
                <a:cubicBezTo>
                  <a:pt x="1350258" y="2787402"/>
                  <a:pt x="1521708" y="3395157"/>
                  <a:pt x="1708696" y="4033986"/>
                </a:cubicBezTo>
                <a:lnTo>
                  <a:pt x="1771025" y="4033986"/>
                </a:lnTo>
                <a:cubicBezTo>
                  <a:pt x="1958013" y="3395067"/>
                  <a:pt x="2113925" y="2787313"/>
                  <a:pt x="2316450" y="2195274"/>
                </a:cubicBezTo>
                <a:lnTo>
                  <a:pt x="3084403" y="0"/>
                </a:lnTo>
                <a:lnTo>
                  <a:pt x="6508046" y="0"/>
                </a:lnTo>
                <a:lnTo>
                  <a:pt x="6508046" y="6858000"/>
                </a:lnTo>
                <a:lnTo>
                  <a:pt x="4310896" y="6858000"/>
                </a:lnTo>
                <a:lnTo>
                  <a:pt x="4310896" y="4407962"/>
                </a:lnTo>
                <a:cubicBezTo>
                  <a:pt x="4310896" y="3410694"/>
                  <a:pt x="4513511" y="1681014"/>
                  <a:pt x="4638169" y="683746"/>
                </a:cubicBezTo>
                <a:lnTo>
                  <a:pt x="4575840" y="683746"/>
                </a:lnTo>
                <a:lnTo>
                  <a:pt x="3734395" y="3332738"/>
                </a:lnTo>
                <a:lnTo>
                  <a:pt x="2441823" y="6858000"/>
                </a:lnTo>
                <a:lnTo>
                  <a:pt x="914221" y="6858000"/>
                </a:lnTo>
                <a:lnTo>
                  <a:pt x="0" y="4336167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72EF9B-97B0-4909-B1C8-B680035F9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60771" y="4136571"/>
            <a:ext cx="3907972" cy="1883230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43743" cy="365125"/>
          </a:xfrm>
        </p:spPr>
        <p:txBody>
          <a:bodyPr rtlCol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2514" y="6356350"/>
            <a:ext cx="2175532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CA22921-D059-426E-8623-0C4322D58F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60771" y="3363686"/>
            <a:ext cx="3907972" cy="555171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78A5C12-53C3-4CC4-AA3B-D3292948C778}"/>
              </a:ext>
            </a:extLst>
          </p:cNvPr>
          <p:cNvCxnSpPr>
            <a:cxnSpLocks/>
          </p:cNvCxnSpPr>
          <p:nvPr userDrawn="1"/>
        </p:nvCxnSpPr>
        <p:spPr>
          <a:xfrm>
            <a:off x="7271657" y="0"/>
            <a:ext cx="0" cy="31242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362931"/>
      </p:ext>
    </p:extLst>
  </p:cSld>
  <p:clrMapOvr>
    <a:masterClrMapping/>
  </p:clrMapOvr>
  <p:transition spd="med"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Рисунок 45">
            <a:extLst>
              <a:ext uri="{FF2B5EF4-FFF2-40B4-BE49-F238E27FC236}">
                <a16:creationId xmlns:a16="http://schemas.microsoft.com/office/drawing/2014/main" id="{D230F83A-5E75-4047-ADC0-05151570D70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426578" y="0"/>
            <a:ext cx="5765422" cy="6858000"/>
          </a:xfrm>
          <a:custGeom>
            <a:avLst/>
            <a:gdLst>
              <a:gd name="connsiteX0" fmla="*/ 4105955 w 5765422"/>
              <a:gd name="connsiteY0" fmla="*/ 0 h 6858000"/>
              <a:gd name="connsiteX1" fmla="*/ 5765422 w 5765422"/>
              <a:gd name="connsiteY1" fmla="*/ 0 h 6858000"/>
              <a:gd name="connsiteX2" fmla="*/ 5765422 w 5765422"/>
              <a:gd name="connsiteY2" fmla="*/ 6858000 h 6858000"/>
              <a:gd name="connsiteX3" fmla="*/ 0 w 57654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5422" h="6858000">
                <a:moveTo>
                  <a:pt x="4105955" y="0"/>
                </a:moveTo>
                <a:lnTo>
                  <a:pt x="5765422" y="0"/>
                </a:lnTo>
                <a:lnTo>
                  <a:pt x="576542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r">
              <a:buNone/>
              <a:defRPr/>
            </a:lvl1pPr>
          </a:lstStyle>
          <a:p>
            <a:pPr rtl="0"/>
            <a:endParaRPr lang="ru-RU" noProof="0"/>
          </a:p>
        </p:txBody>
      </p:sp>
      <p:sp>
        <p:nvSpPr>
          <p:cNvPr id="30" name="Рисунок 29">
            <a:extLst>
              <a:ext uri="{FF2B5EF4-FFF2-40B4-BE49-F238E27FC236}">
                <a16:creationId xmlns:a16="http://schemas.microsoft.com/office/drawing/2014/main" id="{96FD6FB9-CD68-47AB-A03D-06B72104AF11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-11657" y="-16298"/>
            <a:ext cx="5555640" cy="6874299"/>
          </a:xfrm>
          <a:custGeom>
            <a:avLst/>
            <a:gdLst>
              <a:gd name="connsiteX0" fmla="*/ 0 w 5555640"/>
              <a:gd name="connsiteY0" fmla="*/ 0 h 6874299"/>
              <a:gd name="connsiteX1" fmla="*/ 5555640 w 5555640"/>
              <a:gd name="connsiteY1" fmla="*/ 8960 h 6874299"/>
              <a:gd name="connsiteX2" fmla="*/ 1445237 w 5555640"/>
              <a:gd name="connsiteY2" fmla="*/ 6874299 h 6874299"/>
              <a:gd name="connsiteX3" fmla="*/ 0 w 5555640"/>
              <a:gd name="connsiteY3" fmla="*/ 6874299 h 6874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5640" h="6874299">
                <a:moveTo>
                  <a:pt x="0" y="0"/>
                </a:moveTo>
                <a:lnTo>
                  <a:pt x="5555640" y="8960"/>
                </a:lnTo>
                <a:lnTo>
                  <a:pt x="1445237" y="6874299"/>
                </a:lnTo>
                <a:lnTo>
                  <a:pt x="0" y="6874299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61307" y="4277953"/>
            <a:ext cx="2310968" cy="470424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D9C3D27C-5291-4A1A-83AC-B52D25F43D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56823" y="4752561"/>
            <a:ext cx="2310968" cy="470424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2B757B2D-A738-401D-A78C-05475608F2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69713" y="5217644"/>
            <a:ext cx="2310968" cy="470424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7" name="Текст 18">
            <a:extLst>
              <a:ext uri="{FF2B5EF4-FFF2-40B4-BE49-F238E27FC236}">
                <a16:creationId xmlns:a16="http://schemas.microsoft.com/office/drawing/2014/main" id="{AD14F11B-0FDD-41EF-8278-550F37093B1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80046" y="5673201"/>
            <a:ext cx="2310968" cy="470424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EB2270B-D707-4103-98F1-E697CEBA71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8571" y="3363686"/>
            <a:ext cx="3907972" cy="555171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</p:spTree>
    <p:extLst>
      <p:ext uri="{BB962C8B-B14F-4D97-AF65-F5344CB8AC3E}">
        <p14:creationId xmlns:p14="http://schemas.microsoft.com/office/powerpoint/2010/main" val="1124205395"/>
      </p:ext>
    </p:extLst>
  </p:cSld>
  <p:clrMapOvr>
    <a:masterClrMapping/>
  </p:clrMapOvr>
  <p:transition spd="med"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pPr/>
              <a:t>12/13/2023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3.xml" /><Relationship Id="rId21" Type="http://schemas.openxmlformats.org/officeDocument/2006/relationships/slideLayout" Target="../slideLayouts/slideLayout21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slideLayout" Target="../slideLayouts/slideLayout20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slideLayout" Target="../slideLayouts/slideLayout19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77FA4A-CE52-4DA0-8842-74FE37E2E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1BCD1D-6E4A-43CA-A3D4-B104CE27D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11BDA0-5B55-4A85-ACBF-31F8F3EB21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7AA55C-7321-4214-9297-F53B7B9E50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330C71-8F7D-4855-A35C-46C83B4BF4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fld id="{9FF96520-E4CE-4EAD-8ABF-1D2297D6B3AA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466665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78" r:id="rId3"/>
    <p:sldLayoutId id="2147483667" r:id="rId4"/>
    <p:sldLayoutId id="2147483668" r:id="rId5"/>
    <p:sldLayoutId id="2147483669" r:id="rId6"/>
    <p:sldLayoutId id="2147483670" r:id="rId7"/>
    <p:sldLayoutId id="2147483651" r:id="rId8"/>
    <p:sldLayoutId id="2147483671" r:id="rId9"/>
    <p:sldLayoutId id="2147483679" r:id="rId10"/>
    <p:sldLayoutId id="2147483677" r:id="rId11"/>
    <p:sldLayoutId id="2147483672" r:id="rId12"/>
    <p:sldLayoutId id="2147483652" r:id="rId13"/>
    <p:sldLayoutId id="2147483653" r:id="rId14"/>
    <p:sldLayoutId id="2147483650" r:id="rId15"/>
    <p:sldLayoutId id="2147483654" r:id="rId16"/>
    <p:sldLayoutId id="2147483674" r:id="rId17"/>
    <p:sldLayoutId id="2147483676" r:id="rId18"/>
    <p:sldLayoutId id="2147483673" r:id="rId19"/>
    <p:sldLayoutId id="2147483675" r:id="rId20"/>
    <p:sldLayoutId id="2147483680" r:id="rId21"/>
  </p:sldLayoutIdLst>
  <p:transition spd="med">
    <p:fade thruBlk="1"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6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5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9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4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1.xml" /><Relationship Id="rId5" Type="http://schemas.openxmlformats.org/officeDocument/2006/relationships/image" Target="../media/image7.png" /><Relationship Id="rId4" Type="http://schemas.openxmlformats.org/officeDocument/2006/relationships/image" Target="../media/image6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3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9.jpeg" /><Relationship Id="rId4" Type="http://schemas.openxmlformats.org/officeDocument/2006/relationships/image" Target="../media/image11.sv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4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крупный план девушки, которая пишет&#10;">
            <a:extLst>
              <a:ext uri="{FF2B5EF4-FFF2-40B4-BE49-F238E27FC236}">
                <a16:creationId xmlns:a16="http://schemas.microsoft.com/office/drawing/2014/main" id="{54164480-ECF3-4F09-B48E-13A40EAE5A3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23" name="Заголовок 22">
            <a:extLst>
              <a:ext uri="{FF2B5EF4-FFF2-40B4-BE49-F238E27FC236}">
                <a16:creationId xmlns:a16="http://schemas.microsoft.com/office/drawing/2014/main" id="{EE427349-2C23-4643-A4C8-552661FAA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50477" y="3954385"/>
            <a:ext cx="9899847" cy="1277857"/>
          </a:xfrm>
        </p:spPr>
        <p:txBody>
          <a:bodyPr rtlCol="0">
            <a:noAutofit/>
          </a:bodyPr>
          <a:lstStyle/>
          <a:p>
            <a:r>
              <a:rPr lang="ru-RU" sz="4000" dirty="0">
                <a:cs typeface="Times New Roman" pitchFamily="18" charset="0"/>
              </a:rPr>
              <a:t>умная станция с программой</a:t>
            </a:r>
            <a:r>
              <a:rPr lang="en-US" sz="4000" dirty="0">
                <a:cs typeface="Times New Roman" pitchFamily="18" charset="0"/>
              </a:rPr>
              <a:t> </a:t>
            </a:r>
            <a:r>
              <a:rPr lang="ru-RU" sz="4000" dirty="0">
                <a:cs typeface="Times New Roman" pitchFamily="18" charset="0"/>
              </a:rPr>
              <a:t>системы управления знаниями и встроенным </a:t>
            </a:r>
            <a:r>
              <a:rPr lang="ru-RU" sz="4000" b="1" dirty="0">
                <a:cs typeface="Times New Roman" pitchFamily="18" charset="0"/>
              </a:rPr>
              <a:t>ИИ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20C49F68-0122-45AF-8FB2-4A73D67BEF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40172" y="1726672"/>
            <a:ext cx="1253665" cy="1681163"/>
          </a:xfrm>
        </p:spPr>
        <p:txBody>
          <a:bodyPr rtlCol="0"/>
          <a:lstStyle/>
          <a:p>
            <a:pPr rtl="0"/>
            <a:r>
              <a:rPr lang="en-US" sz="13000" dirty="0"/>
              <a:t>S</a:t>
            </a:r>
            <a:endParaRPr lang="ru-RU" sz="13000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B0FFBF6C-2281-4A59-8BF0-A256739C02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03189" y="71740"/>
            <a:ext cx="1253665" cy="1681163"/>
          </a:xfrm>
        </p:spPr>
        <p:txBody>
          <a:bodyPr rtlCol="0"/>
          <a:lstStyle/>
          <a:p>
            <a:pPr rtl="0"/>
            <a:r>
              <a:rPr lang="en-US" sz="12900" dirty="0"/>
              <a:t>K</a:t>
            </a:r>
            <a:endParaRPr lang="ru-RU" sz="12900" dirty="0"/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5C600DDB-51C1-4E0E-8FC1-10C888E4E7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9693" y="2858632"/>
            <a:ext cx="1253665" cy="1681163"/>
          </a:xfrm>
        </p:spPr>
        <p:txBody>
          <a:bodyPr rtlCol="0"/>
          <a:lstStyle/>
          <a:p>
            <a:pPr rtl="0"/>
            <a:r>
              <a:rPr lang="en-US" sz="12900" dirty="0"/>
              <a:t>A</a:t>
            </a:r>
            <a:endParaRPr lang="ru-RU" sz="12900" dirty="0"/>
          </a:p>
        </p:txBody>
      </p:sp>
      <p:sp>
        <p:nvSpPr>
          <p:cNvPr id="32" name="Подзаголовок 31">
            <a:extLst>
              <a:ext uri="{FF2B5EF4-FFF2-40B4-BE49-F238E27FC236}">
                <a16:creationId xmlns:a16="http://schemas.microsoft.com/office/drawing/2014/main" id="{F69B5076-6A18-4AD8-A2C2-DB967CF6EE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2862" y="5742964"/>
            <a:ext cx="3905493" cy="940057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2000" dirty="0"/>
              <a:t>Серёгин </a:t>
            </a:r>
            <a:r>
              <a:rPr lang="ru-RU" sz="2000" dirty="0" err="1"/>
              <a:t>александр</a:t>
            </a:r>
            <a:endParaRPr lang="ru-RU" sz="2000" dirty="0"/>
          </a:p>
          <a:p>
            <a:pPr algn="ctr" rtl="0"/>
            <a:r>
              <a:rPr lang="ru-RU" sz="2000" dirty="0"/>
              <a:t>Тырин </a:t>
            </a:r>
            <a:r>
              <a:rPr lang="ru-RU" sz="2000" dirty="0" err="1"/>
              <a:t>александр</a:t>
            </a:r>
            <a:endParaRPr lang="ru-RU" sz="2000" dirty="0"/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BC4BB374-4C53-4405-B3D6-928C68A87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36371" y="2017985"/>
            <a:ext cx="0" cy="153432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FCDDB411-0E13-3741-911B-CFCB74C5B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245428" y="5655432"/>
            <a:ext cx="331888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Текст 1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sz="12900" dirty="0"/>
              <a:t>I</a:t>
            </a:r>
            <a:endParaRPr lang="ru-RU" sz="12900" dirty="0"/>
          </a:p>
        </p:txBody>
      </p:sp>
    </p:spTree>
    <p:extLst>
      <p:ext uri="{BB962C8B-B14F-4D97-AF65-F5344CB8AC3E}">
        <p14:creationId xmlns:p14="http://schemas.microsoft.com/office/powerpoint/2010/main" val="506310897"/>
      </p:ext>
    </p:extLst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молодой человек в защитных очках">
            <a:extLst>
              <a:ext uri="{FF2B5EF4-FFF2-40B4-BE49-F238E27FC236}">
                <a16:creationId xmlns:a16="http://schemas.microsoft.com/office/drawing/2014/main" id="{8C15BCA1-F2FE-4E47-B6D5-3BCFF65BFBF3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6694955" cy="6858000"/>
          </a:xfr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8421587F-8DFD-4A31-9931-8A346A92D8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9018" y="4680656"/>
            <a:ext cx="5224639" cy="4532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ru-RU" sz="2000" dirty="0"/>
              <a:t>особенность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264BC1-DA72-48D5-81A1-C62B4301995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04092" y="2360049"/>
            <a:ext cx="6080283" cy="2520423"/>
          </a:xfrm>
        </p:spPr>
        <p:txBody>
          <a:bodyPr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1600" dirty="0"/>
              <a:t>Мобильная станция, совмещающая в себе функции органайзера, проводника сотовой связи, а также системы управления знаниями, специально подобранной конкретной компанией, которая не только хранит в себе накопленные знания, обычаи и особенности этой компании, но и может самообучаться за счет встроенного ИИ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91CFAB-A735-4A31-A51D-42FE1F5E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5701" y="701946"/>
            <a:ext cx="3835914" cy="732282"/>
          </a:xfrm>
        </p:spPr>
        <p:txBody>
          <a:bodyPr rtlCol="0">
            <a:noAutofit/>
          </a:bodyPr>
          <a:lstStyle/>
          <a:p>
            <a:pPr rtl="0"/>
            <a:r>
              <a:rPr lang="ru-RU" sz="3600" dirty="0"/>
              <a:t>Концепция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8F60FE46-C4A2-49EB-9D1E-FEFE2C69E10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698253" y="1976827"/>
            <a:ext cx="5042568" cy="320381"/>
          </a:xfrm>
        </p:spPr>
        <p:txBody>
          <a:bodyPr rtlCol="0"/>
          <a:lstStyle/>
          <a:p>
            <a:pPr rtl="0"/>
            <a:r>
              <a:rPr lang="ru-RU" sz="2000" dirty="0"/>
              <a:t>«Коллега»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FFD7B4A-6574-4881-83D5-1E45D4054B5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398264" y="5153638"/>
            <a:ext cx="7793736" cy="1406906"/>
          </a:xfrm>
        </p:spPr>
        <p:txBody>
          <a:bodyPr rtlCol="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Функция </a:t>
            </a:r>
            <a:r>
              <a:rPr lang="ru-RU" sz="1600" b="1" dirty="0">
                <a:solidFill>
                  <a:schemeClr val="tx1"/>
                </a:solidFill>
                <a:cs typeface="Times New Roman" pitchFamily="18" charset="0"/>
              </a:rPr>
              <a:t>KMS+AI</a:t>
            </a: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tx1"/>
                </a:solidFill>
                <a:cs typeface="Times New Roman" pitchFamily="18" charset="0"/>
              </a:rPr>
              <a:t>Knowledge</a:t>
            </a: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cs typeface="Times New Roman" pitchFamily="18" charset="0"/>
              </a:rPr>
              <a:t>management</a:t>
            </a: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cs typeface="Times New Roman" pitchFamily="18" charset="0"/>
              </a:rPr>
              <a:t>system</a:t>
            </a: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 (система управления знаниями) + </a:t>
            </a:r>
            <a:r>
              <a:rPr lang="ru-RU" sz="1600" dirty="0" err="1">
                <a:solidFill>
                  <a:schemeClr val="tx1"/>
                </a:solidFill>
                <a:cs typeface="Times New Roman" pitchFamily="18" charset="0"/>
              </a:rPr>
              <a:t>Artificial</a:t>
            </a: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cs typeface="Times New Roman" pitchFamily="18" charset="0"/>
              </a:rPr>
              <a:t>intelligent</a:t>
            </a: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 (искусственный интеллект)</a:t>
            </a:r>
          </a:p>
        </p:txBody>
      </p:sp>
    </p:spTree>
    <p:extLst>
      <p:ext uri="{BB962C8B-B14F-4D97-AF65-F5344CB8AC3E}">
        <p14:creationId xmlns:p14="http://schemas.microsoft.com/office/powerpoint/2010/main" val="627911590"/>
      </p:ext>
    </p:extLst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125" y="978083"/>
            <a:ext cx="10515600" cy="924808"/>
          </a:xfrm>
        </p:spPr>
        <p:txBody>
          <a:bodyPr rtlCol="0">
            <a:normAutofit/>
          </a:bodyPr>
          <a:lstStyle/>
          <a:p>
            <a:pPr rtl="0"/>
            <a:r>
              <a:rPr lang="ru-RU" sz="3600" dirty="0"/>
              <a:t>актуальность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044158"/>
              </p:ext>
            </p:extLst>
          </p:nvPr>
        </p:nvGraphicFramePr>
        <p:xfrm>
          <a:off x="523659" y="1758344"/>
          <a:ext cx="11292118" cy="4991276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645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6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737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/>
                        <a:t>КРАТКАЯ ИНФОРМАЦИЯ О СТАРТАП-ПРОЕКТЕ</a:t>
                      </a:r>
                      <a:endParaRPr lang="ru-RU" sz="1600" b="1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90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/>
                        <a:t>Название стартап-проекта</a:t>
                      </a:r>
                      <a:endParaRPr lang="ru-RU" sz="1600" b="1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/>
                        <a:t>Умная станция с программой системы управления знаниями и встроенным искусственным интеллектом "Коллега"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40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/>
                        <a:t>Тема стартап-проекта в рамках темы акселерационной программы,</a:t>
                      </a:r>
                      <a:r>
                        <a:rPr lang="ru-RU" sz="1600" b="1" baseline="0" dirty="0"/>
                        <a:t> </a:t>
                      </a:r>
                      <a:r>
                        <a:rPr lang="ru-RU" sz="1600" b="1" dirty="0"/>
                        <a:t>основанной на Технологических направлениях в соответствии с перечнем критических технологий РФ, Рынках НТИ и Сквозных технологиях.</a:t>
                      </a:r>
                      <a:endParaRPr lang="ru-RU" sz="1600" b="1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/>
                        <a:t>Запуск коммерчески успешных студенческих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/>
                        <a:t>стартапов в логике Рынка </a:t>
                      </a:r>
                      <a:r>
                        <a:rPr lang="ru-RU" sz="1600" err="1"/>
                        <a:t>Нейронет</a:t>
                      </a:r>
                      <a:r>
                        <a:rPr lang="ru-RU" sz="1600" dirty="0"/>
                        <a:t> НТИ с учетом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/>
                        <a:t>критически важных для Российской Федерации в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/>
                        <a:t>существующих условиях технологических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/>
                        <a:t>направлений: технологии доступа к широкополосным мультимедийным услугам и технологии информационных, управляющих, навигационных систем.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/>
                        <a:t>Технологическое направление в соответствии с перечнем критических технологий РФ</a:t>
                      </a:r>
                      <a:endParaRPr lang="ru-RU" sz="1600" b="1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/>
                        <a:t>Технологии информационных, управляющих, навигационных систем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3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/>
                        <a:t>Рынок НТИ</a:t>
                      </a:r>
                      <a:endParaRPr lang="ru-RU" sz="1600" b="1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err="1"/>
                        <a:t>Нейронет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2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/>
                        <a:t>Сквозные технологии</a:t>
                      </a:r>
                      <a:endParaRPr lang="ru-RU" sz="1600" b="1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/>
                        <a:t>Большие данные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/>
                        <a:t>Искусственный интеллект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/>
                        <a:t>Технологии беспроводной связи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8561688"/>
      </p:ext>
    </p:extLst>
  </p:cSld>
  <p:clrMapOvr>
    <a:masterClrMapping/>
  </p:clrMapOvr>
  <p:transition spd="med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33"/>
          </p:nvPr>
        </p:nvSpPr>
        <p:spPr>
          <a:xfrm>
            <a:off x="957023" y="3266159"/>
            <a:ext cx="3141251" cy="360000"/>
          </a:xfrm>
        </p:spPr>
        <p:txBody>
          <a:bodyPr>
            <a:noAutofit/>
          </a:bodyPr>
          <a:lstStyle/>
          <a:p>
            <a:r>
              <a:rPr lang="ru-RU" sz="1600" dirty="0"/>
              <a:t>Люди в возрасте от 20 до 60 лет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34"/>
          </p:nvPr>
        </p:nvSpPr>
        <p:spPr>
          <a:xfrm>
            <a:off x="2973110" y="4667946"/>
            <a:ext cx="6292075" cy="1141882"/>
          </a:xfrm>
        </p:spPr>
        <p:txBody>
          <a:bodyPr>
            <a:noAutofit/>
          </a:bodyPr>
          <a:lstStyle/>
          <a:p>
            <a:r>
              <a:rPr lang="ru-RU" sz="1700" dirty="0"/>
              <a:t>Проект ориентирован в основном на сферу менеджмента, которая реализуется в организации, где его используют, а именно на помощь менеджеру в его повседневных обязанностях.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Потребительский сегмент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43"/>
          </p:nvPr>
        </p:nvSpPr>
        <p:spPr>
          <a:xfrm>
            <a:off x="4563756" y="3277175"/>
            <a:ext cx="3225169" cy="360000"/>
          </a:xfrm>
        </p:spPr>
        <p:txBody>
          <a:bodyPr>
            <a:noAutofit/>
          </a:bodyPr>
          <a:lstStyle/>
          <a:p>
            <a:r>
              <a:rPr lang="ru-RU" sz="1600" dirty="0"/>
              <a:t>Имеющие среднее проф. образование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46"/>
          </p:nvPr>
        </p:nvSpPr>
        <p:spPr>
          <a:xfrm>
            <a:off x="8224914" y="3277176"/>
            <a:ext cx="3320764" cy="360000"/>
          </a:xfrm>
        </p:spPr>
        <p:txBody>
          <a:bodyPr>
            <a:noAutofit/>
          </a:bodyPr>
          <a:lstStyle/>
          <a:p>
            <a:r>
              <a:rPr lang="ru-RU" sz="1600" dirty="0"/>
              <a:t>работающие в средней или крупной фирме</a:t>
            </a:r>
          </a:p>
        </p:txBody>
      </p:sp>
    </p:spTree>
  </p:cSld>
  <p:clrMapOvr>
    <a:masterClrMapping/>
  </p:clrMapOvr>
  <p:transition spd="med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51767" y="1991624"/>
            <a:ext cx="5464261" cy="597341"/>
          </a:xfrm>
        </p:spPr>
        <p:txBody>
          <a:bodyPr vert="horz" lIns="0" tIns="45720" rIns="91440" bIns="45720" rtlCol="0" anchor="t">
            <a:normAutofit/>
          </a:bodyPr>
          <a:lstStyle/>
          <a:p>
            <a:pPr>
              <a:buClr>
                <a:schemeClr val="accent2">
                  <a:lumMod val="20000"/>
                  <a:lumOff val="80000"/>
                </a:schemeClr>
              </a:buClr>
              <a:buFont typeface="Wingdings" pitchFamily="2" charset="2"/>
              <a:buChar char="q"/>
            </a:pPr>
            <a:r>
              <a:rPr lang="ru-RU" sz="1700" dirty="0"/>
              <a:t>  </a:t>
            </a:r>
            <a:r>
              <a:rPr lang="ru-RU" sz="1700" dirty="0">
                <a:solidFill>
                  <a:schemeClr val="tx1"/>
                </a:solidFill>
              </a:rPr>
              <a:t>оптимизация процессов работы и функционирования организации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CB14EA2-CBDF-4C65-9598-93DEDB4C9C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1630" y="1951508"/>
            <a:ext cx="3216818" cy="3402690"/>
          </a:xfrm>
        </p:spPr>
        <p:txBody>
          <a:bodyPr rtlCol="0">
            <a:noAutofit/>
          </a:bodyPr>
          <a:lstStyle/>
          <a:p>
            <a:r>
              <a:rPr lang="ru-RU" sz="1700" dirty="0">
                <a:solidFill>
                  <a:schemeClr val="accent1"/>
                </a:solidFill>
              </a:rPr>
              <a:t>Сосредоточение огромного количества полезной информации для организации на разных носителях.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180" y="397150"/>
            <a:ext cx="3240403" cy="1110286"/>
          </a:xfrm>
        </p:spPr>
        <p:txBody>
          <a:bodyPr rtlCol="0">
            <a:noAutofit/>
          </a:bodyPr>
          <a:lstStyle/>
          <a:p>
            <a:pPr rtl="0"/>
            <a:r>
              <a:rPr lang="ru-RU" sz="3600" dirty="0">
                <a:solidFill>
                  <a:schemeClr val="tx1"/>
                </a:solidFill>
              </a:rPr>
              <a:t>проблема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A00EDB-B024-49EC-A7CD-4E3A92A0AC2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40753" y="3198051"/>
            <a:ext cx="5042568" cy="320381"/>
          </a:xfrm>
        </p:spPr>
        <p:txBody>
          <a:bodyPr rtlCol="0"/>
          <a:lstStyle/>
          <a:p>
            <a:pPr>
              <a:buClr>
                <a:schemeClr val="accent2">
                  <a:lumMod val="20000"/>
                  <a:lumOff val="80000"/>
                </a:schemeClr>
              </a:buClr>
              <a:buFont typeface="Wingdings" pitchFamily="2" charset="2"/>
              <a:buChar char="q"/>
            </a:pPr>
            <a:r>
              <a:rPr lang="ru-RU" sz="1700" dirty="0"/>
              <a:t>  </a:t>
            </a:r>
            <a:r>
              <a:rPr lang="ru-RU" sz="1700" dirty="0">
                <a:solidFill>
                  <a:schemeClr val="tx1"/>
                </a:solidFill>
              </a:rPr>
              <a:t>структурирование опыта и знаний организации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D89BFD7D-5F7D-451D-BDB4-C36E0A7A44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51769" y="5004978"/>
            <a:ext cx="5042568" cy="320381"/>
          </a:xfrm>
        </p:spPr>
        <p:txBody>
          <a:bodyPr rtlCol="0"/>
          <a:lstStyle/>
          <a:p>
            <a:pPr>
              <a:buClr>
                <a:schemeClr val="accent1">
                  <a:lumMod val="20000"/>
                  <a:lumOff val="80000"/>
                </a:schemeClr>
              </a:buClr>
              <a:buFont typeface="Wingdings" pitchFamily="2" charset="2"/>
              <a:buChar char="q"/>
            </a:pPr>
            <a:r>
              <a:rPr lang="ru-RU" sz="1700" dirty="0"/>
              <a:t>  </a:t>
            </a:r>
            <a:r>
              <a:rPr lang="ru-RU" sz="1700" dirty="0">
                <a:solidFill>
                  <a:schemeClr val="tx1"/>
                </a:solidFill>
              </a:rPr>
              <a:t>возможность быстрого поиска нужной информации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0BCF128-16BF-47FB-8300-C056A7A674B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51768" y="4062956"/>
            <a:ext cx="7315094" cy="320381"/>
          </a:xfrm>
        </p:spPr>
        <p:txBody>
          <a:bodyPr rtlCol="0"/>
          <a:lstStyle/>
          <a:p>
            <a:pPr>
              <a:buClr>
                <a:schemeClr val="accent1">
                  <a:lumMod val="20000"/>
                  <a:lumOff val="80000"/>
                </a:schemeClr>
              </a:buClr>
              <a:buFont typeface="Wingdings" pitchFamily="2" charset="2"/>
              <a:buChar char="q"/>
            </a:pPr>
            <a:r>
              <a:rPr lang="ru-RU" sz="1700" dirty="0"/>
              <a:t>  </a:t>
            </a:r>
            <a:r>
              <a:rPr lang="ru-RU" sz="1700" dirty="0">
                <a:solidFill>
                  <a:schemeClr val="tx1"/>
                </a:solidFill>
              </a:rPr>
              <a:t>упрощение обучения новых сотрудников и их погружения в деятельность организации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 txBox="1">
            <a:spLocks/>
          </p:cNvSpPr>
          <p:nvPr/>
        </p:nvSpPr>
        <p:spPr>
          <a:xfrm>
            <a:off x="4293298" y="395315"/>
            <a:ext cx="3240403" cy="1110286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решение</a:t>
            </a:r>
            <a:endParaRPr kumimoji="0" lang="ru-RU" sz="3600" b="0" i="0" u="none" strike="noStrike" kern="1200" cap="all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  <p:transition spd="med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5A6B31B0-7B84-475D-961F-09C0191F9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0233" y="3440016"/>
            <a:ext cx="4515997" cy="3137054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>
              <a:lnSpc>
                <a:spcPct val="100000"/>
              </a:lnSpc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ru-RU" sz="1700" noProof="1"/>
              <a:t>   Обьединение концепции колонки Алиса и искусственный интелект</a:t>
            </a:r>
          </a:p>
          <a:p>
            <a:pPr rtl="0">
              <a:lnSpc>
                <a:spcPct val="100000"/>
              </a:lnSpc>
              <a:buClr>
                <a:schemeClr val="accent2">
                  <a:lumMod val="60000"/>
                  <a:lumOff val="40000"/>
                </a:schemeClr>
              </a:buClr>
            </a:pPr>
            <a:endParaRPr lang="ru-RU" sz="1700" noProof="1"/>
          </a:p>
          <a:p>
            <a:pPr rtl="0">
              <a:lnSpc>
                <a:spcPct val="100000"/>
              </a:lnSpc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ru-RU" sz="1700" noProof="1"/>
              <a:t>Использование технологии чата </a:t>
            </a:r>
            <a:r>
              <a:rPr lang="en-US" sz="1700" noProof="1"/>
              <a:t>GPT</a:t>
            </a:r>
            <a:endParaRPr lang="ru-RU" sz="1700" noProof="1"/>
          </a:p>
          <a:p>
            <a:pPr rtl="0">
              <a:lnSpc>
                <a:spcPct val="100000"/>
              </a:lnSpc>
              <a:buClr>
                <a:schemeClr val="accent2">
                  <a:lumMod val="60000"/>
                  <a:lumOff val="40000"/>
                </a:schemeClr>
              </a:buClr>
            </a:pPr>
            <a:endParaRPr lang="ru-RU" sz="1700" noProof="1"/>
          </a:p>
          <a:p>
            <a:pPr rtl="0">
              <a:lnSpc>
                <a:spcPct val="100000"/>
              </a:lnSpc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ru-RU" sz="1700" noProof="1"/>
              <a:t>  Внедрение и использование программы СУЗ + ИИ</a:t>
            </a:r>
          </a:p>
          <a:p>
            <a:pPr rtl="0">
              <a:lnSpc>
                <a:spcPct val="100000"/>
              </a:lnSpc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ru-RU" sz="1600" noProof="1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AD2AE59-5630-4D5C-83A9-4CDEF4D7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670094"/>
            <a:ext cx="10134601" cy="924808"/>
          </a:xfrm>
        </p:spPr>
        <p:txBody>
          <a:bodyPr rtlCol="0">
            <a:normAutofit/>
          </a:bodyPr>
          <a:lstStyle/>
          <a:p>
            <a:pPr rtl="0"/>
            <a:r>
              <a:rPr lang="ru-RU" sz="3600" dirty="0"/>
              <a:t>конкуренты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8657664-A458-4DDD-ACC2-1D87FCD6FCA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8201" y="2413000"/>
            <a:ext cx="4114795" cy="493710"/>
          </a:xfrm>
        </p:spPr>
        <p:txBody>
          <a:bodyPr rtlCol="0">
            <a:normAutofit/>
          </a:bodyPr>
          <a:lstStyle/>
          <a:p>
            <a:pPr rtl="0"/>
            <a:r>
              <a:rPr lang="ru-RU" sz="2400" dirty="0"/>
              <a:t>Коллега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578017FE-712E-4E95-B483-B700F1AA4B2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7239003" y="2413000"/>
            <a:ext cx="4114797" cy="493710"/>
          </a:xfrm>
        </p:spPr>
        <p:txBody>
          <a:bodyPr rtlCol="0">
            <a:normAutofit/>
          </a:bodyPr>
          <a:lstStyle/>
          <a:p>
            <a:pPr rtl="0"/>
            <a:r>
              <a:rPr lang="ru-RU" sz="2400" dirty="0"/>
              <a:t>Компании конкуренты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173542" y="3014085"/>
            <a:ext cx="5842612" cy="427809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q"/>
            </a:pPr>
            <a:r>
              <a:rPr lang="ru-RU" sz="1700" dirty="0"/>
              <a:t>   </a:t>
            </a:r>
            <a:r>
              <a:rPr lang="ru-RU" sz="1700" b="1" dirty="0"/>
              <a:t>Яндекс</a:t>
            </a:r>
            <a:r>
              <a:rPr lang="ru-RU" sz="1700" dirty="0"/>
              <a:t>, разработавший колонку </a:t>
            </a:r>
            <a:r>
              <a:rPr lang="ru-RU" sz="1700" b="1" dirty="0"/>
              <a:t>«Алиса»</a:t>
            </a:r>
            <a:r>
              <a:rPr lang="ru-RU" sz="1700" dirty="0"/>
              <a:t>,</a:t>
            </a:r>
            <a:r>
              <a:rPr lang="ru-RU" sz="1700" b="1" dirty="0"/>
              <a:t> </a:t>
            </a:r>
            <a:r>
              <a:rPr lang="ru-RU" sz="1700" dirty="0"/>
              <a:t>а также развивающий искусственный интеллект </a:t>
            </a:r>
            <a:r>
              <a:rPr lang="ru-RU" sz="1700" b="1" dirty="0"/>
              <a:t>YaGPT2</a:t>
            </a:r>
            <a:r>
              <a:rPr lang="ru-RU" sz="1700" dirty="0"/>
              <a:t> </a:t>
            </a:r>
          </a:p>
          <a:p>
            <a:pPr>
              <a:buClr>
                <a:srgbClr val="6AA500"/>
              </a:buClr>
            </a:pPr>
            <a:endParaRPr lang="ru-RU" sz="1700" dirty="0">
              <a:ea typeface="Source Sans Pro"/>
            </a:endParaRP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q"/>
            </a:pPr>
            <a:r>
              <a:rPr lang="ru-RU" sz="1700" dirty="0"/>
              <a:t>   </a:t>
            </a:r>
            <a:r>
              <a:rPr lang="ru-RU" sz="1700" b="1" dirty="0"/>
              <a:t>OpenAI</a:t>
            </a:r>
            <a:r>
              <a:rPr lang="ru-RU" sz="1700" dirty="0"/>
              <a:t>, которая разработала чат GPT и продолжает развивать его</a:t>
            </a:r>
            <a:endParaRPr lang="ru-RU" sz="1700" dirty="0">
              <a:ea typeface="Source Sans Pro"/>
            </a:endParaRPr>
          </a:p>
          <a:p>
            <a:pPr>
              <a:buClr>
                <a:srgbClr val="6AA500"/>
              </a:buClr>
            </a:pPr>
            <a:endParaRPr lang="ru-RU" sz="1700" dirty="0">
              <a:ea typeface="Source Sans Pro"/>
            </a:endParaRP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q"/>
            </a:pPr>
            <a:r>
              <a:rPr lang="ru-RU" sz="1700" dirty="0"/>
              <a:t>   </a:t>
            </a:r>
            <a:r>
              <a:rPr lang="ru-RU" sz="1700" b="1" dirty="0" err="1"/>
              <a:t>Minervasoft</a:t>
            </a:r>
            <a:r>
              <a:rPr lang="ru-RU" sz="1700" dirty="0"/>
              <a:t>, создавшая </a:t>
            </a:r>
            <a:r>
              <a:rPr lang="ru-RU" sz="1700" b="1" dirty="0" err="1"/>
              <a:t>Minerva</a:t>
            </a:r>
            <a:r>
              <a:rPr lang="ru-RU" sz="1700" b="1" dirty="0"/>
              <a:t> </a:t>
            </a:r>
            <a:r>
              <a:rPr lang="ru-RU" sz="1700" b="1" dirty="0" err="1"/>
              <a:t>Knowledge</a:t>
            </a:r>
            <a:r>
              <a:rPr lang="ru-RU" sz="1700" dirty="0"/>
              <a:t>, систему управления знаниями, довольно успешно и долго применяемую в России</a:t>
            </a:r>
            <a:endParaRPr lang="ru-RU" sz="1700" dirty="0">
              <a:ea typeface="Source Sans Pro"/>
            </a:endParaRPr>
          </a:p>
          <a:p>
            <a:pPr>
              <a:buClr>
                <a:srgbClr val="6AA500"/>
              </a:buClr>
            </a:pPr>
            <a:endParaRPr lang="ru-RU" sz="1700" dirty="0">
              <a:ea typeface="+mn-lt"/>
              <a:cs typeface="+mn-lt"/>
            </a:endParaRPr>
          </a:p>
          <a:p>
            <a:pPr>
              <a:buClr>
                <a:srgbClr val="6AA500"/>
              </a:buClr>
              <a:buFont typeface="Wingdings" pitchFamily="2" charset="2"/>
              <a:buChar char="q"/>
            </a:pPr>
            <a:r>
              <a:rPr lang="ru-RU" sz="1700" dirty="0">
                <a:ea typeface="+mn-lt"/>
                <a:cs typeface="+mn-lt"/>
              </a:rPr>
              <a:t>   </a:t>
            </a:r>
            <a:r>
              <a:rPr lang="ru-RU" sz="1700" b="1" dirty="0">
                <a:ea typeface="+mn-lt"/>
                <a:cs typeface="+mn-lt"/>
              </a:rPr>
              <a:t>VK Group</a:t>
            </a:r>
            <a:r>
              <a:rPr lang="ru-RU" sz="1700" dirty="0">
                <a:ea typeface="+mn-lt"/>
                <a:cs typeface="+mn-lt"/>
              </a:rPr>
              <a:t>, разработавшая колонку «Маруся» </a:t>
            </a:r>
          </a:p>
          <a:p>
            <a:pPr>
              <a:buClr>
                <a:srgbClr val="6AA500"/>
              </a:buClr>
            </a:pPr>
            <a:endParaRPr lang="ru-RU" sz="1700" dirty="0">
              <a:ea typeface="+mn-lt"/>
              <a:cs typeface="+mn-lt"/>
            </a:endParaRPr>
          </a:p>
          <a:p>
            <a:pPr>
              <a:buClr>
                <a:srgbClr val="6AA500"/>
              </a:buClr>
              <a:buFont typeface="Wingdings" pitchFamily="2" charset="2"/>
              <a:buChar char="q"/>
            </a:pPr>
            <a:r>
              <a:rPr lang="ru-RU" sz="1700" dirty="0">
                <a:ea typeface="+mn-lt"/>
                <a:cs typeface="+mn-lt"/>
              </a:rPr>
              <a:t>   </a:t>
            </a:r>
            <a:r>
              <a:rPr lang="ru-RU" sz="1700" dirty="0" err="1">
                <a:ea typeface="+mn-lt"/>
                <a:cs typeface="+mn-lt"/>
              </a:rPr>
              <a:t>Гранsoftware</a:t>
            </a:r>
            <a:r>
              <a:rPr lang="ru-RU" sz="1700" dirty="0">
                <a:ea typeface="+mn-lt"/>
                <a:cs typeface="+mn-lt"/>
              </a:rPr>
              <a:t>, компания с хорошо функционирующей системой управления знаниями</a:t>
            </a:r>
            <a:endParaRPr lang="ru-RU" sz="1700">
              <a:ea typeface="+mn-lt"/>
              <a:cs typeface="+mn-lt"/>
            </a:endParaRPr>
          </a:p>
          <a:p>
            <a:pPr>
              <a:buClr>
                <a:srgbClr val="6AA500"/>
              </a:buClr>
              <a:buFont typeface="Wingdings" pitchFamily="2" charset="2"/>
              <a:buChar char="q"/>
            </a:pPr>
            <a:endParaRPr lang="ru-RU" sz="1700" dirty="0">
              <a:ea typeface="+mn-lt"/>
              <a:cs typeface="+mn-lt"/>
            </a:endParaRPr>
          </a:p>
          <a:p>
            <a:pPr>
              <a:buClr>
                <a:srgbClr val="6AA500"/>
              </a:buClr>
              <a:buFont typeface="Wingdings" pitchFamily="2" charset="2"/>
              <a:buChar char="q"/>
            </a:pPr>
            <a:endParaRPr lang="ru-RU" sz="1700" dirty="0"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4151694508"/>
      </p:ext>
    </p:extLst>
  </p:cSld>
  <p:clrMapOvr>
    <a:masterClrMapping/>
  </p:clrMapOvr>
  <p:transition spd="med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id="{0FE22F9B-4BF8-41DC-8F1C-836B546E59A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91770" y="4006934"/>
            <a:ext cx="3625993" cy="1743870"/>
          </a:xfrm>
        </p:spPr>
        <p:txBody>
          <a:bodyPr rtlCol="0">
            <a:normAutofit/>
          </a:bodyPr>
          <a:lstStyle/>
          <a:p>
            <a:pPr lvl="0"/>
            <a:r>
              <a:rPr lang="ru-RU" sz="1700" dirty="0"/>
              <a:t>Мобильная станция, содержащая в себе весь софт</a:t>
            </a:r>
          </a:p>
          <a:p>
            <a:pPr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E54ABB-4929-4810-950B-2DAEA0A5B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515600" cy="924808"/>
          </a:xfrm>
        </p:spPr>
        <p:txBody>
          <a:bodyPr rtlCol="0">
            <a:normAutofit/>
          </a:bodyPr>
          <a:lstStyle/>
          <a:p>
            <a:pPr rtl="0"/>
            <a:r>
              <a:rPr lang="ru-RU" sz="3600" dirty="0"/>
              <a:t>Преимущества «Коллеги»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F515C5D-2CDB-4E66-B2B8-1451BC44247F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4640873" y="3178023"/>
            <a:ext cx="3026866" cy="5897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ru-RU" dirty="0"/>
              <a:t>Уникальная особенность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6B35F89A-6CDF-41F7-BD87-18B45BD7330B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560984" y="4028968"/>
            <a:ext cx="3150824" cy="23938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z="1700" dirty="0"/>
              <a:t>Взаимодействие искусственного интеллекта с системой управления знаниями</a:t>
            </a:r>
          </a:p>
          <a:p>
            <a:pPr rtl="0"/>
            <a:endParaRPr lang="ru-RU" noProof="1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E1C399-8F48-44F5-9461-3C89866D4CE1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8412200" y="3266159"/>
            <a:ext cx="2941600" cy="360000"/>
          </a:xfrm>
        </p:spPr>
        <p:txBody>
          <a:bodyPr rtlCol="0">
            <a:normAutofit fontScale="92500"/>
          </a:bodyPr>
          <a:lstStyle/>
          <a:p>
            <a:pPr rtl="0"/>
            <a:r>
              <a:rPr lang="ru-RU" dirty="0"/>
              <a:t>целенаправленность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E92B9716-8D44-4864-8986-720957B3436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291014" y="4051001"/>
            <a:ext cx="3276695" cy="1798955"/>
          </a:xfrm>
        </p:spPr>
        <p:txBody>
          <a:bodyPr rtlCol="0">
            <a:normAutofit/>
          </a:bodyPr>
          <a:lstStyle/>
          <a:p>
            <a:pPr lvl="0"/>
            <a:r>
              <a:rPr lang="ru-RU" sz="1700" dirty="0"/>
              <a:t>Технология направленная </a:t>
            </a:r>
            <a:r>
              <a:rPr lang="ru-RU" sz="1700" b="1" dirty="0"/>
              <a:t>преимущественно</a:t>
            </a:r>
            <a:r>
              <a:rPr lang="ru-RU" sz="1700" dirty="0"/>
              <a:t> на сферу менеджмента</a:t>
            </a:r>
          </a:p>
          <a:p>
            <a:pPr rtl="0"/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ru-RU" dirty="0"/>
              <a:t>компактность</a:t>
            </a:r>
          </a:p>
        </p:txBody>
      </p:sp>
    </p:spTree>
    <p:extLst>
      <p:ext uri="{BB962C8B-B14F-4D97-AF65-F5344CB8AC3E}">
        <p14:creationId xmlns:p14="http://schemas.microsoft.com/office/powerpoint/2010/main" val="2121178069"/>
      </p:ext>
    </p:extLst>
  </p:cSld>
  <p:clrMapOvr>
    <a:masterClrMapping/>
  </p:clrMapOvr>
  <p:transition spd="med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Технологическое решение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37365" y="3078947"/>
            <a:ext cx="2874485" cy="760975"/>
          </a:xfrm>
          <a:ln>
            <a:solidFill>
              <a:schemeClr val="bg1"/>
            </a:solidFill>
          </a:ln>
        </p:spPr>
        <p:txBody>
          <a:bodyPr/>
          <a:lstStyle/>
          <a:p>
            <a:pPr algn="l"/>
            <a:r>
              <a:rPr lang="ru-RU" sz="1600" dirty="0"/>
              <a:t>2. РАЗРАБОТКА СОБСТВЕННОГО ИИ (НА БАЗЕ </a:t>
            </a:r>
            <a:r>
              <a:rPr lang="en-US" sz="1600" dirty="0"/>
              <a:t>OPEN AI, CHAT GPT</a:t>
            </a:r>
            <a:endParaRPr lang="ru-RU" sz="16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737365" y="5211026"/>
            <a:ext cx="4699986" cy="958106"/>
          </a:xfrm>
        </p:spPr>
        <p:txBody>
          <a:bodyPr/>
          <a:lstStyle/>
          <a:p>
            <a:pPr algn="l"/>
            <a:r>
              <a:rPr lang="ru-RU" sz="1600" dirty="0"/>
              <a:t>4. СЕРВЕР ДЛЯ «КОЛЛЕГИ» (БУДЕТ ИСПОЛЬЗОВАТЬСЯ ДЛЯ ОБНОВЛЕНИЯ ПО, ДОБАВЛЕНИЯ ПАТЧЕЙ, ИСПРАВЛЕНИЯ РАЗЛИЧНОГО РОДА ОШИБОК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idx="13"/>
          </p:nvPr>
        </p:nvSpPr>
        <p:spPr>
          <a:xfrm>
            <a:off x="6258307" y="3083973"/>
            <a:ext cx="3803858" cy="532229"/>
          </a:xfrm>
        </p:spPr>
        <p:txBody>
          <a:bodyPr/>
          <a:lstStyle/>
          <a:p>
            <a:pPr algn="l"/>
            <a:r>
              <a:rPr lang="ru-RU" sz="1600" dirty="0"/>
              <a:t>6. ПРОВОДНОЕ СОЕДИЕНИЕ С КОМПЬЮТЕРОМ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idx="15"/>
          </p:nvPr>
        </p:nvSpPr>
        <p:spPr>
          <a:xfrm>
            <a:off x="6258307" y="5211026"/>
            <a:ext cx="3679372" cy="524155"/>
          </a:xfrm>
        </p:spPr>
        <p:txBody>
          <a:bodyPr/>
          <a:lstStyle/>
          <a:p>
            <a:pPr algn="l"/>
            <a:r>
              <a:rPr lang="ru-RU" sz="1600" dirty="0"/>
              <a:t>8. ИНТЕГРАЦИЯ С СИСТЕМОЙ УПРАВЛЕНИЯ ЗНАНИЯМИ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idx="17"/>
          </p:nvPr>
        </p:nvSpPr>
        <p:spPr>
          <a:xfrm>
            <a:off x="737365" y="1884540"/>
            <a:ext cx="2797366" cy="783006"/>
          </a:xfrm>
          <a:ln>
            <a:solidFill>
              <a:schemeClr val="bg1"/>
            </a:solidFill>
          </a:ln>
        </p:spPr>
        <p:txBody>
          <a:bodyPr/>
          <a:lstStyle/>
          <a:p>
            <a:pPr algn="l"/>
            <a:r>
              <a:rPr lang="ru-RU" sz="1600" dirty="0">
                <a:solidFill>
                  <a:schemeClr val="tx1"/>
                </a:solidFill>
              </a:rPr>
              <a:t>1. Разработка колонки (на базе Яндекс. «Алиса»)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idx="19"/>
          </p:nvPr>
        </p:nvSpPr>
        <p:spPr>
          <a:xfrm>
            <a:off x="6258307" y="1992422"/>
            <a:ext cx="3572504" cy="969484"/>
          </a:xfrm>
        </p:spPr>
        <p:txBody>
          <a:bodyPr/>
          <a:lstStyle/>
          <a:p>
            <a:pPr algn="l"/>
            <a:r>
              <a:rPr lang="ru-RU" sz="1600" dirty="0">
                <a:solidFill>
                  <a:schemeClr val="tx1"/>
                </a:solidFill>
              </a:rPr>
              <a:t>5. </a:t>
            </a:r>
            <a:r>
              <a:rPr lang="ru-RU" sz="1600" dirty="0" err="1">
                <a:solidFill>
                  <a:schemeClr val="tx1"/>
                </a:solidFill>
              </a:rPr>
              <a:t>Bluetooth</a:t>
            </a:r>
            <a:r>
              <a:rPr lang="ru-RU" sz="1600" dirty="0">
                <a:solidFill>
                  <a:schemeClr val="tx1"/>
                </a:solidFill>
              </a:rPr>
              <a:t> (для соединения с компьютером и/или смартфоном)</a:t>
            </a:r>
          </a:p>
          <a:p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idx="23"/>
          </p:nvPr>
        </p:nvSpPr>
        <p:spPr>
          <a:xfrm>
            <a:off x="6291942" y="4222664"/>
            <a:ext cx="2842093" cy="534066"/>
          </a:xfrm>
        </p:spPr>
        <p:txBody>
          <a:bodyPr/>
          <a:lstStyle/>
          <a:p>
            <a:pPr algn="l"/>
            <a:r>
              <a:rPr lang="ru-RU" sz="1600" dirty="0">
                <a:solidFill>
                  <a:schemeClr val="tx1"/>
                </a:solidFill>
              </a:rPr>
              <a:t>7. Модуль распознавания речи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idx="24"/>
          </p:nvPr>
        </p:nvSpPr>
        <p:spPr>
          <a:xfrm>
            <a:off x="737365" y="4222664"/>
            <a:ext cx="3449046" cy="766691"/>
          </a:xfrm>
        </p:spPr>
        <p:txBody>
          <a:bodyPr/>
          <a:lstStyle/>
          <a:p>
            <a:pPr algn="l"/>
            <a:r>
              <a:rPr lang="ru-RU" sz="1600" dirty="0">
                <a:solidFill>
                  <a:schemeClr val="tx1"/>
                </a:solidFill>
              </a:rPr>
              <a:t>3. Разработка СУЗ (на базе Minervasoft или любой другой системы управления знаниями)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737365" y="4025197"/>
            <a:ext cx="3585001" cy="110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737365" y="6501658"/>
            <a:ext cx="3657883" cy="4435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6246584" y="4019900"/>
            <a:ext cx="3659436" cy="918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6258307" y="6511544"/>
            <a:ext cx="3626386" cy="18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32446" y="504359"/>
            <a:ext cx="10515600" cy="924808"/>
          </a:xfrm>
        </p:spPr>
        <p:txBody>
          <a:bodyPr>
            <a:normAutofit/>
          </a:bodyPr>
          <a:lstStyle/>
          <a:p>
            <a:r>
              <a:rPr lang="ru-RU" sz="3600" dirty="0" err="1"/>
              <a:t>Юнит-экономика</a:t>
            </a:r>
            <a:endParaRPr lang="ru-RU" sz="3600" dirty="0"/>
          </a:p>
        </p:txBody>
      </p:sp>
      <p:graphicFrame>
        <p:nvGraphicFramePr>
          <p:cNvPr id="3" name="Таблица 9">
            <a:extLst>
              <a:ext uri="{FF2B5EF4-FFF2-40B4-BE49-F238E27FC236}">
                <a16:creationId xmlns:a16="http://schemas.microsoft.com/office/drawing/2014/main" id="{4FEE1642-B122-4C8C-812B-30F133EF6C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6256644"/>
              </p:ext>
            </p:extLst>
          </p:nvPr>
        </p:nvGraphicFramePr>
        <p:xfrm>
          <a:off x="646200" y="1354329"/>
          <a:ext cx="10828899" cy="5094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9054">
                  <a:extLst>
                    <a:ext uri="{9D8B030D-6E8A-4147-A177-3AD203B41FA5}">
                      <a16:colId xmlns:a16="http://schemas.microsoft.com/office/drawing/2014/main" val="3446012419"/>
                    </a:ext>
                  </a:extLst>
                </a:gridCol>
                <a:gridCol w="1575857">
                  <a:extLst>
                    <a:ext uri="{9D8B030D-6E8A-4147-A177-3AD203B41FA5}">
                      <a16:colId xmlns:a16="http://schemas.microsoft.com/office/drawing/2014/main" val="4052646397"/>
                    </a:ext>
                  </a:extLst>
                </a:gridCol>
                <a:gridCol w="2972212">
                  <a:extLst>
                    <a:ext uri="{9D8B030D-6E8A-4147-A177-3AD203B41FA5}">
                      <a16:colId xmlns:a16="http://schemas.microsoft.com/office/drawing/2014/main" val="1935352797"/>
                    </a:ext>
                  </a:extLst>
                </a:gridCol>
                <a:gridCol w="16918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9878">
                  <a:extLst>
                    <a:ext uri="{9D8B030D-6E8A-4147-A177-3AD203B41FA5}">
                      <a16:colId xmlns:a16="http://schemas.microsoft.com/office/drawing/2014/main" val="3235153012"/>
                    </a:ext>
                  </a:extLst>
                </a:gridCol>
              </a:tblGrid>
              <a:tr h="319489">
                <a:tc gridSpan="5">
                  <a:txBody>
                    <a:bodyPr/>
                    <a:lstStyle/>
                    <a:p>
                      <a:pPr algn="l" rtl="0" fontAlgn="b"/>
                      <a:r>
                        <a:rPr lang="ru-RU" sz="1600" b="0" i="0" u="none" strike="noStrike" baseline="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                  ПОКАЗАТЕЛИ                        РЕЗУЛЬТАТЫ              КОЛИЧЕСТВО КЛИЕНТОВ</a:t>
                      </a:r>
                      <a:endParaRPr lang="ru-RU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28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00000">
                          <a:schemeClr val="accent2"/>
                        </a:gs>
                        <a:gs pos="8000">
                          <a:schemeClr val="accent1"/>
                        </a:gs>
                      </a:gsLst>
                      <a:lin ang="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r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2911372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САС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10 000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~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5 (фирм,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</a:rPr>
                        <a:t> покупка оптом)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Себестоимость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8 957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3393929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ARPU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223 925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~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4 (фирмы,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</a:rPr>
                        <a:t> покупка оптом, прибыль с одной)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600" b="0" i="0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711469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LTV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31 680 000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При продаже 1 партии в месяц (100 шт.), клиент пользуется товаром в течение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</a:rPr>
                        <a:t> 4 лет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600" b="0" i="0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44196"/>
                  </a:ext>
                </a:extLst>
              </a:tr>
              <a:tr h="319489">
                <a:tc gridSpan="5">
                  <a:txBody>
                    <a:bodyPr/>
                    <a:lstStyle/>
                    <a:p>
                      <a:pPr algn="l" rtl="0" fontAlgn="b"/>
                      <a:r>
                        <a:rPr lang="ru-RU" sz="16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                  ПОКАЗАТЕЛЬ</a:t>
                      </a:r>
                      <a:r>
                        <a:rPr lang="ru-RU" sz="1600" b="0" i="0" u="none" strike="noStrike" baseline="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                              ДОХОД                                    УСЛОВИЕ</a:t>
                      </a:r>
                      <a:endParaRPr lang="ru-RU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00000">
                          <a:schemeClr val="accent2"/>
                        </a:gs>
                        <a:gs pos="8000">
                          <a:schemeClr val="accent1"/>
                        </a:gs>
                      </a:gsLst>
                      <a:lin ang="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22160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Макс. доход в месяц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1 791 400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Продажа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~2 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</a:rPr>
                        <a:t>партий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2407092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Средний доход в месяц 50%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895 700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При продажах в среднем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6368409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Доход в ср. за год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10 748 400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ЗАТРАТНОЕ</a:t>
                      </a:r>
                      <a:r>
                        <a:rPr lang="ru-RU" sz="1600" baseline="0" dirty="0">
                          <a:solidFill>
                            <a:schemeClr val="bg1"/>
                          </a:solidFill>
                        </a:rPr>
                        <a:t> ЦЕНООБРАЗОВАНИЕ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marL="288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AB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AB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AB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AB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AB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Месяц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0,406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год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0,384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54479" y="526392"/>
            <a:ext cx="10515600" cy="924808"/>
          </a:xfrm>
        </p:spPr>
        <p:txBody>
          <a:bodyPr>
            <a:normAutofit/>
          </a:bodyPr>
          <a:lstStyle/>
          <a:p>
            <a:r>
              <a:rPr lang="ru-RU" sz="3600"/>
              <a:t>Инвестиции </a:t>
            </a:r>
          </a:p>
        </p:txBody>
      </p:sp>
      <p:graphicFrame>
        <p:nvGraphicFramePr>
          <p:cNvPr id="3" name="Таблица 9">
            <a:extLst>
              <a:ext uri="{FF2B5EF4-FFF2-40B4-BE49-F238E27FC236}">
                <a16:creationId xmlns:a16="http://schemas.microsoft.com/office/drawing/2014/main" id="{4FEE1642-B122-4C8C-812B-30F133EF6C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4643995"/>
              </p:ext>
            </p:extLst>
          </p:nvPr>
        </p:nvGraphicFramePr>
        <p:xfrm>
          <a:off x="616912" y="1511103"/>
          <a:ext cx="11058621" cy="4644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1038">
                  <a:extLst>
                    <a:ext uri="{9D8B030D-6E8A-4147-A177-3AD203B41FA5}">
                      <a16:colId xmlns:a16="http://schemas.microsoft.com/office/drawing/2014/main" val="3446012419"/>
                    </a:ext>
                  </a:extLst>
                </a:gridCol>
                <a:gridCol w="2327570">
                  <a:extLst>
                    <a:ext uri="{9D8B030D-6E8A-4147-A177-3AD203B41FA5}">
                      <a16:colId xmlns:a16="http://schemas.microsoft.com/office/drawing/2014/main" val="4052646397"/>
                    </a:ext>
                  </a:extLst>
                </a:gridCol>
                <a:gridCol w="4390013">
                  <a:extLst>
                    <a:ext uri="{9D8B030D-6E8A-4147-A177-3AD203B41FA5}">
                      <a16:colId xmlns:a16="http://schemas.microsoft.com/office/drawing/2014/main" val="1935352797"/>
                    </a:ext>
                  </a:extLst>
                </a:gridCol>
              </a:tblGrid>
              <a:tr h="319489">
                <a:tc gridSpan="3"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ru-RU" sz="16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                                 ИНВЕСТИЦИИ</a:t>
                      </a:r>
                      <a:r>
                        <a:rPr lang="ru-RU" sz="1600" b="0" i="0" u="none" strike="noStrike" baseline="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                                                         ЦЕНА                                                            КОЛИЧЕСТВО                            </a:t>
                      </a:r>
                      <a:endParaRPr lang="ru-RU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28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00000">
                          <a:schemeClr val="accent2"/>
                        </a:gs>
                        <a:gs pos="8000">
                          <a:schemeClr val="accent1"/>
                        </a:gs>
                      </a:gsLst>
                      <a:lin ang="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lvl="0" algn="l" rtl="0">
                        <a:buNone/>
                      </a:pPr>
                      <a:endParaRPr lang="ru-RU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28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00000">
                          <a:schemeClr val="accent2"/>
                        </a:gs>
                        <a:gs pos="8000">
                          <a:schemeClr val="accent1"/>
                        </a:gs>
                      </a:gsLst>
                      <a:lin ang="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lvl="0" algn="l" rtl="0">
                        <a:buNone/>
                      </a:pPr>
                      <a:endParaRPr lang="ru-RU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28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00000">
                          <a:schemeClr val="accent2"/>
                        </a:gs>
                        <a:gs pos="8000">
                          <a:schemeClr val="accent1"/>
                        </a:gs>
                      </a:gsLst>
                      <a:lin ang="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42911372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Разработка,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</a:rPr>
                        <a:t> производство электронных устройств и встроенных систем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700 000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Разработка тех.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</a:rPr>
                        <a:t> п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аспорта,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b="0" baseline="0" err="1">
                          <a:solidFill>
                            <a:schemeClr val="tx1"/>
                          </a:solidFill>
                        </a:rPr>
                        <a:t>тестировка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3393929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Разработчик информационных систем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500 000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Создание СУЗ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711469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Разработчик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="1" baseline="0" dirty="0">
                          <a:solidFill>
                            <a:schemeClr val="tx1"/>
                          </a:solidFill>
                        </a:rPr>
                        <a:t>AI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500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</a:rPr>
                        <a:t> 000 руб.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Создание 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44196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Покупка сервера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1 489 000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Стационарный сервер (1 шт.)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Тестировщик программного обеспечения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150 000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err="1">
                          <a:solidFill>
                            <a:schemeClr val="tx1"/>
                          </a:solidFill>
                        </a:rPr>
                        <a:t>Тестировка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 первой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</a:rPr>
                        <a:t> версии ПО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Веб-дизайнер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100 000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Создание логотипа, интерфейса меню на колонке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Колонка (первые партии)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Производство (стоимость собранной колонки)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4 000 000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1 партия (100 шт.)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</a:rPr>
                        <a:t> х8</a:t>
                      </a:r>
                    </a:p>
                    <a:p>
                      <a:pPr algn="ctr"/>
                      <a:r>
                        <a:rPr lang="ru-RU" sz="1600" b="0" baseline="0" dirty="0">
                          <a:solidFill>
                            <a:schemeClr val="tx1"/>
                          </a:solidFill>
                        </a:rPr>
                        <a:t>1 колонка: 5000 руб.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Итого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7 439 000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9489">
                <a:tc gridSpan="3">
                  <a:txBody>
                    <a:bodyPr/>
                    <a:lstStyle/>
                    <a:p>
                      <a:pPr algn="l" rtl="0" fontAlgn="b"/>
                      <a:endParaRPr lang="ru-RU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00000">
                          <a:schemeClr val="accent2"/>
                        </a:gs>
                        <a:gs pos="8000">
                          <a:schemeClr val="accent1"/>
                        </a:gs>
                      </a:gsLst>
                      <a:lin ang="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2216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54479" y="526392"/>
            <a:ext cx="10515600" cy="924808"/>
          </a:xfrm>
        </p:spPr>
        <p:txBody>
          <a:bodyPr>
            <a:normAutofit/>
          </a:bodyPr>
          <a:lstStyle/>
          <a:p>
            <a:r>
              <a:rPr lang="ru-RU" sz="3600">
                <a:ea typeface="Source Sans Pro"/>
              </a:rPr>
              <a:t>Текущие затраты</a:t>
            </a:r>
            <a:endParaRPr lang="ru-RU" sz="3600"/>
          </a:p>
        </p:txBody>
      </p:sp>
      <p:graphicFrame>
        <p:nvGraphicFramePr>
          <p:cNvPr id="3" name="Таблица 9">
            <a:extLst>
              <a:ext uri="{FF2B5EF4-FFF2-40B4-BE49-F238E27FC236}">
                <a16:creationId xmlns:a16="http://schemas.microsoft.com/office/drawing/2014/main" id="{4FEE1642-B122-4C8C-812B-30F133EF6C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4196760"/>
              </p:ext>
            </p:extLst>
          </p:nvPr>
        </p:nvGraphicFramePr>
        <p:xfrm>
          <a:off x="1094776" y="1976052"/>
          <a:ext cx="7919645" cy="1683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9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6454">
                  <a:extLst>
                    <a:ext uri="{9D8B030D-6E8A-4147-A177-3AD203B41FA5}">
                      <a16:colId xmlns:a16="http://schemas.microsoft.com/office/drawing/2014/main" val="3235153012"/>
                    </a:ext>
                  </a:extLst>
                </a:gridCol>
                <a:gridCol w="2156846">
                  <a:extLst>
                    <a:ext uri="{9D8B030D-6E8A-4147-A177-3AD203B41FA5}">
                      <a16:colId xmlns:a16="http://schemas.microsoft.com/office/drawing/2014/main" val="400563715"/>
                    </a:ext>
                  </a:extLst>
                </a:gridCol>
                <a:gridCol w="1416617">
                  <a:extLst>
                    <a:ext uri="{9D8B030D-6E8A-4147-A177-3AD203B41FA5}">
                      <a16:colId xmlns:a16="http://schemas.microsoft.com/office/drawing/2014/main" val="2269502894"/>
                    </a:ext>
                  </a:extLst>
                </a:gridCol>
              </a:tblGrid>
              <a:tr h="319489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dirty="0"/>
                        <a:t>                                                    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</a:rPr>
                        <a:t>Цена за год</a:t>
                      </a:r>
                    </a:p>
                  </a:txBody>
                  <a:tcPr>
                    <a:lnB w="12700">
                      <a:solidFill>
                        <a:schemeClr val="bg1"/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>
                    <a:lnB w="12700">
                      <a:solidFill>
                        <a:schemeClr val="bg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</a:rPr>
                        <a:t>Цена за год</a:t>
                      </a:r>
                    </a:p>
                  </a:txBody>
                  <a:tcPr>
                    <a:lnB w="12700">
                      <a:solidFill>
                        <a:schemeClr val="bg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2911372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Амортизация (линейный метод)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bg1"/>
                      </a:solidFill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148 780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Амортизация (нелинейный метод)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bg1"/>
                      </a:solidFill>
                    </a:lnT>
                    <a:lnB w="12700">
                      <a:solidFill>
                        <a:schemeClr val="bg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297 560 руб.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</a:lnL>
                    <a:lnR w="12700">
                      <a:solidFill>
                        <a:schemeClr val="bg1"/>
                      </a:solidFill>
                    </a:lnR>
                    <a:lnT w="12700">
                      <a:solidFill>
                        <a:schemeClr val="bg1"/>
                      </a:solidFill>
                    </a:lnT>
                    <a:lnB w="12700">
                      <a:solidFill>
                        <a:schemeClr val="bg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3393929"/>
                  </a:ext>
                </a:extLst>
              </a:tr>
              <a:tr h="372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Итого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4 282 900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Итого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4 431 680 руб.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</a:lnL>
                    <a:lnR w="12700">
                      <a:solidFill>
                        <a:schemeClr val="bg1"/>
                      </a:solidFill>
                    </a:lnR>
                    <a:lnT w="12700">
                      <a:solidFill>
                        <a:schemeClr val="bg1"/>
                      </a:solidFill>
                    </a:lnT>
                    <a:lnB w="12700">
                      <a:solidFill>
                        <a:schemeClr val="bg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9489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>
                    <a:lnT w="12700">
                      <a:solidFill>
                        <a:schemeClr val="bg1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>
                    <a:lnT w="12700">
                      <a:solidFill>
                        <a:schemeClr val="bg1"/>
                      </a:solidFill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41422160"/>
                  </a:ext>
                </a:extLst>
              </a:tr>
            </a:tbl>
          </a:graphicData>
        </a:graphic>
      </p:graphicFrame>
      <p:pic>
        <p:nvPicPr>
          <p:cNvPr id="2" name="Рисунок 1" descr="Изображение выглядит как снимок экрана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B184D703-72DD-CBDF-F5FD-D4F4DE1ED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0126" y="3999854"/>
            <a:ext cx="2564970" cy="256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639952"/>
      </p:ext>
    </p:extLst>
  </p:cSld>
  <p:clrMapOvr>
    <a:masterClrMapping/>
  </p:clrMapOvr>
  <p:transition spd="med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54479" y="526392"/>
            <a:ext cx="10515600" cy="924808"/>
          </a:xfrm>
        </p:spPr>
        <p:txBody>
          <a:bodyPr>
            <a:normAutofit/>
          </a:bodyPr>
          <a:lstStyle/>
          <a:p>
            <a:r>
              <a:rPr lang="ru-RU" sz="3600">
                <a:ea typeface="Source Sans Pro"/>
              </a:rPr>
              <a:t>Текущие расходы</a:t>
            </a:r>
            <a:endParaRPr lang="ru-RU" sz="3600" dirty="0">
              <a:ea typeface="Source Sans Pro"/>
            </a:endParaRPr>
          </a:p>
        </p:txBody>
      </p:sp>
      <p:graphicFrame>
        <p:nvGraphicFramePr>
          <p:cNvPr id="4" name="Таблица 9">
            <a:extLst>
              <a:ext uri="{FF2B5EF4-FFF2-40B4-BE49-F238E27FC236}">
                <a16:creationId xmlns:a16="http://schemas.microsoft.com/office/drawing/2014/main" id="{552E90F8-8CF6-0219-9995-DAE1687391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5988355"/>
              </p:ext>
            </p:extLst>
          </p:nvPr>
        </p:nvGraphicFramePr>
        <p:xfrm>
          <a:off x="191081" y="1366894"/>
          <a:ext cx="11810084" cy="5256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5356">
                  <a:extLst>
                    <a:ext uri="{9D8B030D-6E8A-4147-A177-3AD203B41FA5}">
                      <a16:colId xmlns:a16="http://schemas.microsoft.com/office/drawing/2014/main" val="3446012419"/>
                    </a:ext>
                  </a:extLst>
                </a:gridCol>
                <a:gridCol w="1873421">
                  <a:extLst>
                    <a:ext uri="{9D8B030D-6E8A-4147-A177-3AD203B41FA5}">
                      <a16:colId xmlns:a16="http://schemas.microsoft.com/office/drawing/2014/main" val="4052646397"/>
                    </a:ext>
                  </a:extLst>
                </a:gridCol>
                <a:gridCol w="1740665">
                  <a:extLst>
                    <a:ext uri="{9D8B030D-6E8A-4147-A177-3AD203B41FA5}">
                      <a16:colId xmlns:a16="http://schemas.microsoft.com/office/drawing/2014/main" val="1935352797"/>
                    </a:ext>
                  </a:extLst>
                </a:gridCol>
                <a:gridCol w="27321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8459">
                  <a:extLst>
                    <a:ext uri="{9D8B030D-6E8A-4147-A177-3AD203B41FA5}">
                      <a16:colId xmlns:a16="http://schemas.microsoft.com/office/drawing/2014/main" val="3235153012"/>
                    </a:ext>
                  </a:extLst>
                </a:gridCol>
              </a:tblGrid>
              <a:tr h="355750">
                <a:tc gridSpan="5"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 baseline="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                                                                                            ЦЕНА В МЕСЯЦ                ЗАТРАТЫ В ГОД                 З/П С ОТЧИСЛЕНИЯМИ (7,6 %)                      ПРИМЕЧАНИЯ</a:t>
                      </a:r>
                      <a:endParaRPr lang="ru-RU" sz="1400" b="0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28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00000">
                          <a:schemeClr val="accent2"/>
                        </a:gs>
                        <a:gs pos="8000">
                          <a:schemeClr val="accent1"/>
                        </a:gs>
                      </a:gsLst>
                      <a:lin ang="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r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2911372"/>
                  </a:ext>
                </a:extLst>
              </a:tr>
              <a:tr h="57696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Аренда склада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13 890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166 680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>
                          <a:solidFill>
                            <a:schemeClr val="tx1"/>
                          </a:solidFill>
                        </a:rPr>
                        <a:t>https://alfasklad.ru/services/khraneniya-pod-klyuch/</a:t>
                      </a:r>
                      <a:endParaRPr lang="ru-RU" sz="140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3393929"/>
                  </a:ext>
                </a:extLst>
              </a:tr>
              <a:tr h="57696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Аренда офиса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39 000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468 000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 кв.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м. – 1300 руб. мес.; (нужно 30 кв.м.)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711469"/>
                  </a:ext>
                </a:extLst>
              </a:tr>
              <a:tr h="57696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Доставка товара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6000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72 000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На склад со склада на место </a:t>
                      </a:r>
                      <a:r>
                        <a:rPr lang="ru-RU" sz="1400" err="1">
                          <a:solidFill>
                            <a:schemeClr val="tx1"/>
                          </a:solidFill>
                        </a:rPr>
                        <a:t>назаначения</a:t>
                      </a:r>
                      <a:endParaRPr lang="ru-RU" sz="1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44196"/>
                  </a:ext>
                </a:extLst>
              </a:tr>
              <a:tr h="41504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Реклама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50 000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600 000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Соцсети, сайты и т.д.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96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Системный администратор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50 000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600 000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554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400 руб.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Наблюдение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за состоянием сервера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696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Тестировщик ПО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60 000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720 000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665 280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Исправление различных ошибок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в системе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504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Разработка ПО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65 000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780 000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720 720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Совершенствование ПО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504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Разработка ИИ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80 000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960 000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887 040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Совершенствование 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504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Итого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363 890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4 366 680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4 134 120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50">
                <a:tc gridSpan="5">
                  <a:txBody>
                    <a:bodyPr/>
                    <a:lstStyle/>
                    <a:p>
                      <a:pPr algn="l" rtl="0" fontAlgn="b"/>
                      <a:endParaRPr lang="ru-RU" sz="1400" b="0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00000">
                          <a:schemeClr val="accent2"/>
                        </a:gs>
                        <a:gs pos="8000">
                          <a:schemeClr val="accent1"/>
                        </a:gs>
                      </a:gsLst>
                      <a:lin ang="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22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5429997"/>
      </p:ext>
    </p:extLst>
  </p:cSld>
  <p:clrMapOvr>
    <a:masterClrMapping/>
  </p:clrMapOvr>
  <p:transition spd="med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99396" y="471310"/>
            <a:ext cx="10515600" cy="924808"/>
          </a:xfrm>
        </p:spPr>
        <p:txBody>
          <a:bodyPr>
            <a:normAutofit/>
          </a:bodyPr>
          <a:lstStyle/>
          <a:p>
            <a:r>
              <a:rPr lang="ru-RU" sz="3600" dirty="0"/>
              <a:t>Ключевые итоговые показатели</a:t>
            </a:r>
          </a:p>
        </p:txBody>
      </p:sp>
      <p:graphicFrame>
        <p:nvGraphicFramePr>
          <p:cNvPr id="3" name="Таблица 9">
            <a:extLst>
              <a:ext uri="{FF2B5EF4-FFF2-40B4-BE49-F238E27FC236}">
                <a16:creationId xmlns:a16="http://schemas.microsoft.com/office/drawing/2014/main" id="{4FEE1642-B122-4C8C-812B-30F133EF6C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0679068"/>
              </p:ext>
            </p:extLst>
          </p:nvPr>
        </p:nvGraphicFramePr>
        <p:xfrm>
          <a:off x="694062" y="1428518"/>
          <a:ext cx="11005850" cy="5233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3986">
                  <a:extLst>
                    <a:ext uri="{9D8B030D-6E8A-4147-A177-3AD203B41FA5}">
                      <a16:colId xmlns:a16="http://schemas.microsoft.com/office/drawing/2014/main" val="3446012419"/>
                    </a:ext>
                  </a:extLst>
                </a:gridCol>
                <a:gridCol w="1889484">
                  <a:extLst>
                    <a:ext uri="{9D8B030D-6E8A-4147-A177-3AD203B41FA5}">
                      <a16:colId xmlns:a16="http://schemas.microsoft.com/office/drawing/2014/main" val="4052646397"/>
                    </a:ext>
                  </a:extLst>
                </a:gridCol>
                <a:gridCol w="3563743">
                  <a:extLst>
                    <a:ext uri="{9D8B030D-6E8A-4147-A177-3AD203B41FA5}">
                      <a16:colId xmlns:a16="http://schemas.microsoft.com/office/drawing/2014/main" val="1935352797"/>
                    </a:ext>
                  </a:extLst>
                </a:gridCol>
                <a:gridCol w="2028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8961">
                <a:tc gridSpan="4">
                  <a:txBody>
                    <a:bodyPr/>
                    <a:lstStyle/>
                    <a:p>
                      <a:pPr algn="l" rtl="0" fontAlgn="b"/>
                      <a:r>
                        <a:rPr lang="ru-RU" sz="16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                           ПОКАЗАТЕЛИ                                                                                                 ПРИМЕЧАНИЕ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00000">
                          <a:schemeClr val="accent2"/>
                        </a:gs>
                        <a:gs pos="8000">
                          <a:schemeClr val="accent1"/>
                        </a:gs>
                      </a:gsLst>
                      <a:lin ang="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r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911372"/>
                  </a:ext>
                </a:extLst>
              </a:tr>
              <a:tr h="39545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Прибыль до налогообложения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6 465 500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</a:rPr>
                        <a:t> руб.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Линейный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способ амортизации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3393929"/>
                  </a:ext>
                </a:extLst>
              </a:tr>
              <a:tr h="39545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Налог на прибыль 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</a:rPr>
                        <a:t> 293 100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711469"/>
                  </a:ext>
                </a:extLst>
              </a:tr>
              <a:tr h="39545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Чистая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</a:rPr>
                        <a:t> прибыль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>
                          <a:solidFill>
                            <a:schemeClr val="tx1"/>
                          </a:solidFill>
                        </a:rPr>
                        <a:t>5 172 400 руб.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44196"/>
                  </a:ext>
                </a:extLst>
              </a:tr>
              <a:tr h="39545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Рентабельность продукта,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24%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Линейный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способ амортизации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606819"/>
                  </a:ext>
                </a:extLst>
              </a:tr>
              <a:tr h="41687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NPV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5 313 571,4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545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Рентабельность проекта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69,5%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20011"/>
                  </a:ext>
                </a:extLst>
              </a:tr>
              <a:tr h="39545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IRR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17,58%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545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Перио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</a:rPr>
                        <a:t>д окупаемости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~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1,5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</a:rPr>
                        <a:t> года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545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43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шт.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97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Точка безубыточности (ден. эквивалент)</a:t>
                      </a: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385 404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545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NCF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889 500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Линейный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способ амортизации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8961">
                <a:tc gridSpan="4">
                  <a:txBody>
                    <a:bodyPr/>
                    <a:lstStyle/>
                    <a:p>
                      <a:pPr algn="l" rtl="0" fontAlgn="b"/>
                      <a:endParaRPr lang="ru-RU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28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00000">
                          <a:schemeClr val="accent2"/>
                        </a:gs>
                        <a:gs pos="8000">
                          <a:schemeClr val="accent1"/>
                        </a:gs>
                      </a:gsLst>
                      <a:lin ang="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42216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Box 85"/>
          <p:cNvSpPr txBox="1"/>
          <p:nvPr/>
        </p:nvSpPr>
        <p:spPr>
          <a:xfrm>
            <a:off x="5058007" y="2375231"/>
            <a:ext cx="1060799" cy="1053768"/>
          </a:xfrm>
          <a:prstGeom prst="rect">
            <a:avLst/>
          </a:prstGeom>
          <a:noFill/>
        </p:spPr>
        <p:txBody>
          <a:bodyPr wrap="none" lIns="121917" tIns="60958" rIns="121917" bIns="60958" rtlCol="0" anchor="ctr">
            <a:noAutofit/>
          </a:bodyPr>
          <a:lstStyle/>
          <a:p>
            <a:pPr algn="ctr"/>
            <a:r>
              <a:rPr lang="en-US" sz="5300" b="1" dirty="0">
                <a:solidFill>
                  <a:srgbClr val="19967C"/>
                </a:solidFill>
                <a:latin typeface="Lato" charset="0"/>
                <a:ea typeface="Lato" charset="0"/>
                <a:cs typeface="Lato" charset="0"/>
              </a:rPr>
              <a:t>S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118805" y="2372953"/>
            <a:ext cx="1071563" cy="1056047"/>
          </a:xfrm>
          <a:prstGeom prst="rect">
            <a:avLst/>
          </a:prstGeom>
          <a:noFill/>
        </p:spPr>
        <p:txBody>
          <a:bodyPr wrap="none" lIns="121917" tIns="60958" rIns="121917" bIns="60958" rtlCol="0" anchor="ctr">
            <a:noAutofit/>
          </a:bodyPr>
          <a:lstStyle/>
          <a:p>
            <a:pPr algn="ctr"/>
            <a:r>
              <a:rPr lang="en-US" sz="5300" b="1" dirty="0">
                <a:solidFill>
                  <a:srgbClr val="62ECD2"/>
                </a:solidFill>
                <a:latin typeface="Lato" charset="0"/>
                <a:ea typeface="Lato" charset="0"/>
                <a:cs typeface="Lato" charset="0"/>
              </a:rPr>
              <a:t>W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023846" y="3428999"/>
            <a:ext cx="1070223" cy="1058360"/>
          </a:xfrm>
          <a:prstGeom prst="rect">
            <a:avLst/>
          </a:prstGeom>
          <a:noFill/>
        </p:spPr>
        <p:txBody>
          <a:bodyPr wrap="none" lIns="121917" tIns="60958" rIns="121917" bIns="60958" rtlCol="0" anchor="ctr">
            <a:noAutofit/>
          </a:bodyPr>
          <a:lstStyle/>
          <a:p>
            <a:pPr algn="ctr"/>
            <a:r>
              <a:rPr lang="en-US" sz="5300" b="1" dirty="0">
                <a:solidFill>
                  <a:srgbClr val="2FC09F"/>
                </a:solidFill>
                <a:latin typeface="Lato" charset="0"/>
                <a:ea typeface="Lato" charset="0"/>
                <a:cs typeface="Lato" charset="0"/>
              </a:rPr>
              <a:t>O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084649" y="3428999"/>
            <a:ext cx="1070220" cy="1076619"/>
          </a:xfrm>
          <a:prstGeom prst="rect">
            <a:avLst/>
          </a:prstGeom>
          <a:noFill/>
        </p:spPr>
        <p:txBody>
          <a:bodyPr wrap="square" lIns="121917" tIns="60958" rIns="121917" bIns="60958" rtlCol="0" anchor="ctr">
            <a:noAutofit/>
          </a:bodyPr>
          <a:lstStyle/>
          <a:p>
            <a:pPr algn="ctr"/>
            <a:r>
              <a:rPr lang="en-US" sz="5300" b="1" dirty="0">
                <a:solidFill>
                  <a:srgbClr val="2DD5B0"/>
                </a:solidFill>
                <a:latin typeface="Lato" charset="0"/>
                <a:ea typeface="Lato" charset="0"/>
                <a:cs typeface="Lato" charset="0"/>
              </a:rPr>
              <a:t>T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9163710" y="790488"/>
            <a:ext cx="1615181" cy="35393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ctr"/>
            <a:r>
              <a:rPr lang="en-US" sz="1500" b="1" dirty="0">
                <a:solidFill>
                  <a:srgbClr val="62ECD2"/>
                </a:solidFill>
                <a:latin typeface="Lato" charset="0"/>
                <a:ea typeface="Lato" charset="0"/>
                <a:cs typeface="Lato" charset="0"/>
              </a:rPr>
              <a:t>WEAKNESSES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8449854" y="1103205"/>
            <a:ext cx="3516057" cy="195437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/>
              <a:t>Некоторые трудности в реализации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/>
              <a:t>Отсутствие работающего прототипа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/>
              <a:t>Отсутствие испытаний непосредственно в сфере предполагаемого применения</a:t>
            </a:r>
            <a:endParaRPr lang="en-US" sz="1700" dirty="0"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9400892" y="5073155"/>
            <a:ext cx="1140819" cy="35393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ctr"/>
            <a:r>
              <a:rPr lang="en-US" sz="1500" b="1" dirty="0">
                <a:solidFill>
                  <a:srgbClr val="2DD5B0"/>
                </a:solidFill>
                <a:latin typeface="Lato" charset="0"/>
                <a:ea typeface="Lato" charset="0"/>
                <a:cs typeface="Lato" charset="0"/>
              </a:rPr>
              <a:t>THREATS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8449854" y="5369870"/>
            <a:ext cx="3549107" cy="116954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/>
              <a:t>Невозможность реализовать           данную концепцию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 err="1"/>
              <a:t>Невостребованность</a:t>
            </a:r>
            <a:r>
              <a:rPr lang="ru-RU" sz="1700" dirty="0"/>
              <a:t> продукта на рынке</a:t>
            </a:r>
            <a:endParaRPr lang="en-US" sz="1700" dirty="0">
              <a:latin typeface="Lato" charset="0"/>
              <a:ea typeface="Lato" charset="0"/>
              <a:cs typeface="Lato" charset="0"/>
            </a:endParaRPr>
          </a:p>
        </p:txBody>
      </p:sp>
      <p:pic>
        <p:nvPicPr>
          <p:cNvPr id="106" name="Picture 10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25" y="4635798"/>
            <a:ext cx="420384" cy="420384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857" y="365902"/>
            <a:ext cx="420384" cy="420384"/>
          </a:xfrm>
          <a:prstGeom prst="rect">
            <a:avLst/>
          </a:prstGeom>
        </p:spPr>
      </p:pic>
      <p:sp>
        <p:nvSpPr>
          <p:cNvPr id="90" name="TextBox 89"/>
          <p:cNvSpPr txBox="1"/>
          <p:nvPr/>
        </p:nvSpPr>
        <p:spPr>
          <a:xfrm>
            <a:off x="1549732" y="790488"/>
            <a:ext cx="1432437" cy="35393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ctr"/>
            <a:r>
              <a:rPr lang="en-US" sz="1500" b="1" dirty="0">
                <a:solidFill>
                  <a:schemeClr val="accent2"/>
                </a:solidFill>
                <a:latin typeface="Lato" charset="0"/>
                <a:ea typeface="Lato" charset="0"/>
                <a:cs typeface="Lato" charset="0"/>
              </a:rPr>
              <a:t>STRENGTHS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89676" y="1103191"/>
            <a:ext cx="3172934" cy="221598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/>
              <a:t>Уникальная концепция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/>
              <a:t>Объединение лучших практик корпораций, работающих в сфере создания систем управления знаниями и искусственного интеллекта</a:t>
            </a:r>
            <a:endParaRPr lang="en-US" sz="1700" dirty="0"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401057" y="5062138"/>
            <a:ext cx="1815556" cy="35393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ctr"/>
            <a:r>
              <a:rPr lang="en-US" sz="1500" b="1" dirty="0">
                <a:solidFill>
                  <a:schemeClr val="accent2"/>
                </a:solidFill>
                <a:latin typeface="Lato" charset="0"/>
                <a:ea typeface="Lato" charset="0"/>
                <a:cs typeface="Lato" charset="0"/>
              </a:rPr>
              <a:t>OPPORTUNITIES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89676" y="5369870"/>
            <a:ext cx="4263605" cy="143115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/>
              <a:t>Создание приложения и/или компьютерной программы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/>
              <a:t>Создание сервера, где будет собрана вся информация, со всех станций в разных компаниях</a:t>
            </a:r>
            <a:endParaRPr lang="en-US" sz="1700" dirty="0">
              <a:latin typeface="Lato" charset="0"/>
              <a:ea typeface="Lato" charset="0"/>
              <a:cs typeface="Lato" charset="0"/>
            </a:endParaRPr>
          </a:p>
        </p:txBody>
      </p:sp>
      <p:pic>
        <p:nvPicPr>
          <p:cNvPr id="105" name="Picture 10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759" y="365902"/>
            <a:ext cx="420384" cy="420384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759" y="4645046"/>
            <a:ext cx="420384" cy="420384"/>
          </a:xfrm>
          <a:prstGeom prst="rect">
            <a:avLst/>
          </a:prstGeom>
        </p:spPr>
      </p:pic>
      <p:grpSp>
        <p:nvGrpSpPr>
          <p:cNvPr id="2" name="Group 19"/>
          <p:cNvGrpSpPr/>
          <p:nvPr/>
        </p:nvGrpSpPr>
        <p:grpSpPr>
          <a:xfrm>
            <a:off x="4399871" y="1733078"/>
            <a:ext cx="3391848" cy="3391847"/>
            <a:chOff x="3299903" y="1299808"/>
            <a:chExt cx="2543886" cy="2543885"/>
          </a:xfrm>
        </p:grpSpPr>
        <p:sp>
          <p:nvSpPr>
            <p:cNvPr id="14" name="Arc 13"/>
            <p:cNvSpPr/>
            <p:nvPr/>
          </p:nvSpPr>
          <p:spPr>
            <a:xfrm>
              <a:off x="3299904" y="1299808"/>
              <a:ext cx="2543885" cy="2543884"/>
            </a:xfrm>
            <a:prstGeom prst="arc">
              <a:avLst/>
            </a:prstGeom>
            <a:ln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Arc 97"/>
            <p:cNvSpPr/>
            <p:nvPr/>
          </p:nvSpPr>
          <p:spPr>
            <a:xfrm rot="5400000">
              <a:off x="3299904" y="1299808"/>
              <a:ext cx="2543884" cy="2543885"/>
            </a:xfrm>
            <a:prstGeom prst="arc">
              <a:avLst/>
            </a:prstGeom>
            <a:ln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Arc 98"/>
            <p:cNvSpPr/>
            <p:nvPr/>
          </p:nvSpPr>
          <p:spPr>
            <a:xfrm rot="10800000">
              <a:off x="3299904" y="1299808"/>
              <a:ext cx="2543885" cy="2543884"/>
            </a:xfrm>
            <a:prstGeom prst="arc">
              <a:avLst/>
            </a:prstGeom>
            <a:ln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Arc 99"/>
            <p:cNvSpPr/>
            <p:nvPr/>
          </p:nvSpPr>
          <p:spPr>
            <a:xfrm rot="16200000">
              <a:off x="3299904" y="1299808"/>
              <a:ext cx="2543884" cy="2543885"/>
            </a:xfrm>
            <a:prstGeom prst="arc">
              <a:avLst/>
            </a:prstGeom>
            <a:ln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/>
            <p:cNvSpPr/>
            <p:nvPr/>
          </p:nvSpPr>
          <p:spPr>
            <a:xfrm>
              <a:off x="3299904" y="1299808"/>
              <a:ext cx="2543885" cy="2543884"/>
            </a:xfrm>
            <a:prstGeom prst="arc">
              <a:avLst>
                <a:gd name="adj1" fmla="val 16200000"/>
                <a:gd name="adj2" fmla="val 17493777"/>
              </a:avLst>
            </a:prstGeom>
            <a:ln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riangle 16"/>
          <p:cNvSpPr/>
          <p:nvPr/>
        </p:nvSpPr>
        <p:spPr>
          <a:xfrm rot="2700000">
            <a:off x="7328816" y="1749275"/>
            <a:ext cx="478049" cy="412112"/>
          </a:xfrm>
          <a:prstGeom prst="triangl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46" name="Triangle 45"/>
          <p:cNvSpPr/>
          <p:nvPr/>
        </p:nvSpPr>
        <p:spPr>
          <a:xfrm rot="8100000">
            <a:off x="7336038" y="4692380"/>
            <a:ext cx="478049" cy="412112"/>
          </a:xfrm>
          <a:prstGeom prst="triangl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49" name="Triangle 48"/>
          <p:cNvSpPr/>
          <p:nvPr/>
        </p:nvSpPr>
        <p:spPr>
          <a:xfrm rot="18900000">
            <a:off x="4381948" y="1749273"/>
            <a:ext cx="478049" cy="412112"/>
          </a:xfrm>
          <a:prstGeom prst="triangl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50" name="Triangle 49"/>
          <p:cNvSpPr/>
          <p:nvPr/>
        </p:nvSpPr>
        <p:spPr>
          <a:xfrm rot="13500000">
            <a:off x="4380706" y="4692381"/>
            <a:ext cx="478049" cy="412112"/>
          </a:xfrm>
          <a:prstGeom prst="triangl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64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08775" y="1594004"/>
            <a:ext cx="4203247" cy="743744"/>
          </a:xfrm>
        </p:spPr>
        <p:txBody>
          <a:bodyPr/>
          <a:lstStyle/>
          <a:p>
            <a:r>
              <a:rPr lang="ru-RU" sz="3600" dirty="0"/>
              <a:t>Степень готовности проекта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000304" y="4023795"/>
            <a:ext cx="6623368" cy="2668952"/>
          </a:xfrm>
        </p:spPr>
        <p:txBody>
          <a:bodyPr>
            <a:normAutofit/>
          </a:bodyPr>
          <a:lstStyle/>
          <a:p>
            <a:r>
              <a:rPr lang="ru-RU" sz="1800" dirty="0" err="1"/>
              <a:t>Старт-ап</a:t>
            </a:r>
            <a:r>
              <a:rPr lang="ru-RU" sz="1800" dirty="0"/>
              <a:t> прошел уровни готовности: </a:t>
            </a:r>
          </a:p>
          <a:p>
            <a:r>
              <a:rPr lang="ru-RU" sz="1800" dirty="0"/>
              <a:t>TRL -1: Идея </a:t>
            </a:r>
          </a:p>
          <a:p>
            <a:r>
              <a:rPr lang="ru-RU" sz="1800" dirty="0"/>
              <a:t>TRL -2: Техническая проработка, формирование концепта</a:t>
            </a:r>
          </a:p>
          <a:p>
            <a:r>
              <a:rPr lang="ru-RU" sz="1800" dirty="0"/>
              <a:t>TRL -3: Расчетное и/или экспериментальное подтверждение концепции </a:t>
            </a:r>
          </a:p>
          <a:p>
            <a:endParaRPr lang="ru-RU" sz="1800" dirty="0"/>
          </a:p>
        </p:txBody>
      </p:sp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3928E386-F287-2231-4F3A-9CE049487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2145" y="700030"/>
            <a:ext cx="4525213" cy="2991799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51097571-3B21-B237-1564-F421BAB76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205" y="4280694"/>
            <a:ext cx="2155153" cy="2155153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Объект 2">
            <a:extLst>
              <a:ext uri="{FF2B5EF4-FFF2-40B4-BE49-F238E27FC236}">
                <a16:creationId xmlns:a16="http://schemas.microsoft.com/office/drawing/2014/main" id="{FB19BD1C-075E-A74F-B379-737B98CAF0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81065" y="1524553"/>
            <a:ext cx="3564612" cy="998310"/>
          </a:xfrm>
        </p:spPr>
        <p:txBody>
          <a:bodyPr vert="horz" lIns="0" tIns="45720" rIns="91440" bIns="45720" rtlCol="0" anchor="t">
            <a:normAutofit/>
          </a:bodyPr>
          <a:lstStyle/>
          <a:p>
            <a:pPr rtl="0"/>
            <a:r>
              <a:rPr lang="ru-RU" dirty="0"/>
              <a:t>Консилиум</a:t>
            </a:r>
          </a:p>
        </p:txBody>
      </p:sp>
      <p:sp>
        <p:nvSpPr>
          <p:cNvPr id="32" name="Текст 4">
            <a:extLst>
              <a:ext uri="{FF2B5EF4-FFF2-40B4-BE49-F238E27FC236}">
                <a16:creationId xmlns:a16="http://schemas.microsoft.com/office/drawing/2014/main" id="{559B810C-73DF-B44C-80E1-083E2F3B7C5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860456" y="3450156"/>
            <a:ext cx="5331544" cy="320381"/>
          </a:xfrm>
        </p:spPr>
        <p:txBody>
          <a:bodyPr rtlCol="0"/>
          <a:lstStyle/>
          <a:p>
            <a:r>
              <a:rPr lang="ru-RU" dirty="0"/>
              <a:t>огромное хранилище знаний собранных со всех организаций с системой «Коллега»</a:t>
            </a:r>
          </a:p>
        </p:txBody>
      </p:sp>
      <p:sp>
        <p:nvSpPr>
          <p:cNvPr id="34" name="Текст 6">
            <a:extLst>
              <a:ext uri="{FF2B5EF4-FFF2-40B4-BE49-F238E27FC236}">
                <a16:creationId xmlns:a16="http://schemas.microsoft.com/office/drawing/2014/main" id="{D1DAC95E-B0DB-8B46-B628-F1B5520F05C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945272" y="5199490"/>
            <a:ext cx="3295186" cy="320381"/>
          </a:xfrm>
        </p:spPr>
        <p:txBody>
          <a:bodyPr rtlCol="0"/>
          <a:lstStyle/>
          <a:p>
            <a:pPr rtl="0"/>
            <a:r>
              <a:rPr lang="ru-RU" dirty="0"/>
              <a:t>Цифровая версия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468" y="416223"/>
            <a:ext cx="5873434" cy="924808"/>
          </a:xfrm>
        </p:spPr>
        <p:txBody>
          <a:bodyPr rtlCol="0">
            <a:noAutofit/>
          </a:bodyPr>
          <a:lstStyle/>
          <a:p>
            <a:r>
              <a:rPr lang="ru-RU" sz="3600" dirty="0"/>
              <a:t>план развития</a:t>
            </a:r>
          </a:p>
        </p:txBody>
      </p:sp>
      <p:sp>
        <p:nvSpPr>
          <p:cNvPr id="8" name="Текст 12"/>
          <p:cNvSpPr>
            <a:spLocks noGrp="1"/>
          </p:cNvSpPr>
          <p:nvPr>
            <p:ph type="body" sz="quarter" idx="25"/>
          </p:nvPr>
        </p:nvSpPr>
        <p:spPr>
          <a:xfrm>
            <a:off x="231354" y="1517119"/>
            <a:ext cx="1799279" cy="320381"/>
          </a:xfrm>
        </p:spPr>
        <p:txBody>
          <a:bodyPr/>
          <a:lstStyle/>
          <a:p>
            <a:r>
              <a:rPr lang="ru-RU" dirty="0"/>
              <a:t>1 год</a:t>
            </a:r>
          </a:p>
        </p:txBody>
      </p:sp>
      <p:sp>
        <p:nvSpPr>
          <p:cNvPr id="9" name="Текст 12"/>
          <p:cNvSpPr>
            <a:spLocks noGrp="1"/>
          </p:cNvSpPr>
          <p:nvPr>
            <p:ph type="body" sz="quarter" idx="25"/>
          </p:nvPr>
        </p:nvSpPr>
        <p:spPr>
          <a:xfrm>
            <a:off x="231354" y="2879582"/>
            <a:ext cx="1799279" cy="320381"/>
          </a:xfrm>
        </p:spPr>
        <p:txBody>
          <a:bodyPr/>
          <a:lstStyle/>
          <a:p>
            <a:r>
              <a:rPr lang="ru-RU" dirty="0"/>
              <a:t>2 год</a:t>
            </a:r>
          </a:p>
        </p:txBody>
      </p:sp>
      <p:sp>
        <p:nvSpPr>
          <p:cNvPr id="10" name="Текст 12"/>
          <p:cNvSpPr>
            <a:spLocks noGrp="1"/>
          </p:cNvSpPr>
          <p:nvPr>
            <p:ph type="body" sz="quarter" idx="25"/>
          </p:nvPr>
        </p:nvSpPr>
        <p:spPr>
          <a:xfrm>
            <a:off x="231353" y="4351072"/>
            <a:ext cx="1799279" cy="320381"/>
          </a:xfrm>
        </p:spPr>
        <p:txBody>
          <a:bodyPr/>
          <a:lstStyle/>
          <a:p>
            <a:r>
              <a:rPr lang="ru-RU" dirty="0"/>
              <a:t>3 год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2598" y="1856601"/>
            <a:ext cx="444347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/>
              <a:t>Налаживание производства, контактов с заказчиками, работа над ошибками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72598" y="3219949"/>
            <a:ext cx="450957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/>
              <a:t>Наращивание клиентской базы, усовершенствование технологий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2598" y="4671453"/>
            <a:ext cx="432962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/>
              <a:t>Масштабирование производства за пределы Москвы и Московской области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9FCED0-2101-C3B0-436F-AFFA529BE5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28185" y="4900045"/>
            <a:ext cx="3341077" cy="1922986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2C7C7ECD-204E-C259-A694-3E4EA3842E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5376" y="5452476"/>
            <a:ext cx="577079" cy="577079"/>
          </a:xfrm>
          <a:prstGeom prst="rect">
            <a:avLst/>
          </a:prstGeom>
        </p:spPr>
      </p:pic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06780430-13EE-E558-1100-2803B84321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39081" y="6153997"/>
            <a:ext cx="360544" cy="36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685324"/>
      </p:ext>
    </p:extLst>
  </p:cSld>
  <p:clrMapOvr>
    <a:masterClrMapping/>
  </p:clrMapOvr>
  <p:transition spd="med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34142" y="1000118"/>
            <a:ext cx="10515600" cy="924808"/>
          </a:xfrm>
        </p:spPr>
        <p:txBody>
          <a:bodyPr>
            <a:normAutofit/>
          </a:bodyPr>
          <a:lstStyle/>
          <a:p>
            <a:r>
              <a:rPr lang="ru-RU" sz="3600" dirty="0"/>
              <a:t>СХЕМА КОНСИЛИУМА</a:t>
            </a:r>
          </a:p>
        </p:txBody>
      </p:sp>
      <p:pic>
        <p:nvPicPr>
          <p:cNvPr id="3" name="Содержимое 5" descr="Изображение выглядит как текст, графический дизайн, График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E4C88EA3-7799-249F-1672-39A8BCD36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9868" y="2289720"/>
            <a:ext cx="3191801" cy="4521388"/>
          </a:xfrm>
          <a:prstGeom prst="rect">
            <a:avLst/>
          </a:prstGeom>
        </p:spPr>
      </p:pic>
      <p:pic>
        <p:nvPicPr>
          <p:cNvPr id="2" name="Рисунок 1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718CEF4A-12CF-37BC-C69D-5A84FFD53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739" y="416169"/>
            <a:ext cx="2743200" cy="2743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46247D-1981-BF14-6A94-5C6EE9EC327F}"/>
              </a:ext>
            </a:extLst>
          </p:cNvPr>
          <p:cNvSpPr txBox="1"/>
          <p:nvPr/>
        </p:nvSpPr>
        <p:spPr>
          <a:xfrm>
            <a:off x="7636292" y="1231121"/>
            <a:ext cx="1641230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700" dirty="0">
                <a:ea typeface="Source Sans Pro"/>
              </a:rPr>
              <a:t>Полученная информация</a:t>
            </a:r>
          </a:p>
        </p:txBody>
      </p:sp>
    </p:spTree>
  </p:cSld>
  <p:clrMapOvr>
    <a:masterClrMapping/>
  </p:clrMapOvr>
  <p:transition spd="med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AEE93-8585-46D4-A7EC-F184E317C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4015" y="1237429"/>
            <a:ext cx="9225053" cy="555171"/>
          </a:xfrm>
        </p:spPr>
        <p:txBody>
          <a:bodyPr rtlCol="0">
            <a:noAutofit/>
          </a:bodyPr>
          <a:lstStyle/>
          <a:p>
            <a:pPr algn="ctr" rtl="0"/>
            <a:r>
              <a:rPr lang="ru-RU" sz="5000" dirty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pic>
        <p:nvPicPr>
          <p:cNvPr id="11" name="Рисунок 10" descr="c5e06cb50363756701b19c2578f3f98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028" y="2291508"/>
            <a:ext cx="3520381" cy="440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36108"/>
      </p:ext>
    </p:extLst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Тема Office">
  <a:themeElements>
    <a:clrScheme name="Custom 174">
      <a:dk1>
        <a:srgbClr val="1E1E1E"/>
      </a:dk1>
      <a:lt1>
        <a:sysClr val="window" lastClr="FFFFFF"/>
      </a:lt1>
      <a:dk2>
        <a:srgbClr val="44546A"/>
      </a:dk2>
      <a:lt2>
        <a:srgbClr val="E7E6E6"/>
      </a:lt2>
      <a:accent1>
        <a:srgbClr val="81CC48"/>
      </a:accent1>
      <a:accent2>
        <a:srgbClr val="45BEAD"/>
      </a:accent2>
      <a:accent3>
        <a:srgbClr val="BFFF4B"/>
      </a:accent3>
      <a:accent4>
        <a:srgbClr val="B001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60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EM Deck_tm12041065_Win32_LW_v2" id="{4F206296-6CCA-437B-ABEB-95E882651B70}" vid="{35168526-4CBB-4325-9C81-5B5C83385FFB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72B6A28-7094-4F7C-9CE6-FEFFCFA7E15D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71af3243-3dd4-4a8d-8c0d-dd76da1f02a5"/>
    <ds:schemaRef ds:uri="16c05727-aa75-4e4a-9b5f-8a80a1165891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7817B950-985C-4D79-B0A3-FA5D2FD780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126E60-8824-40C8-9624-5890E719C527}">
  <ds:schemaRefs>
    <ds:schemaRef ds:uri="http://schemas.microsoft.com/office/2006/metadata/properties"/>
    <ds:schemaRef ds:uri="http://www.w3.org/2000/xmlns/"/>
    <ds:schemaRef ds:uri="71af3243-3dd4-4a8d-8c0d-dd76da1f02a5"/>
    <ds:schemaRef ds:uri="http://schemas.microsoft.com/sharepoint/v3"/>
    <ds:schemaRef ds:uri="http://www.w3.org/2001/XMLSchema-instance"/>
    <ds:schemaRef ds:uri="http://schemas.microsoft.com/office/infopath/2007/PartnerControls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1160</Words>
  <Application>Microsoft Office PowerPoint</Application>
  <PresentationFormat>Широкоэкранный</PresentationFormat>
  <Paragraphs>245</Paragraphs>
  <Slides>18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умная станция с программой системы управления знаниями и встроенным ИИ</vt:lpstr>
      <vt:lpstr>Концепция</vt:lpstr>
      <vt:lpstr>актуальность</vt:lpstr>
      <vt:lpstr>Потребительский сегмент</vt:lpstr>
      <vt:lpstr>проблема</vt:lpstr>
      <vt:lpstr>конкуренты</vt:lpstr>
      <vt:lpstr>Преимущества «Коллеги»</vt:lpstr>
      <vt:lpstr>Технологическое решение</vt:lpstr>
      <vt:lpstr>Юнит-экономика</vt:lpstr>
      <vt:lpstr>Инвестиции </vt:lpstr>
      <vt:lpstr>Текущие затраты</vt:lpstr>
      <vt:lpstr>Текущие расходы</vt:lpstr>
      <vt:lpstr>Ключевые итоговые показатели</vt:lpstr>
      <vt:lpstr>Презентация PowerPoint</vt:lpstr>
      <vt:lpstr>Степень готовности проекта</vt:lpstr>
      <vt:lpstr>план развития</vt:lpstr>
      <vt:lpstr>СХЕМА КОНСИЛИУМА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Набор слайдов для презентации</dc:title>
  <dc:creator/>
  <cp:lastModifiedBy>Александр Тырин</cp:lastModifiedBy>
  <cp:revision>220</cp:revision>
  <dcterms:created xsi:type="dcterms:W3CDTF">2021-07-29T04:12:45Z</dcterms:created>
  <dcterms:modified xsi:type="dcterms:W3CDTF">2023-12-13T14:06:46Z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