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1" r:id="rId7"/>
    <p:sldId id="292" r:id="rId8"/>
    <p:sldId id="293" r:id="rId9"/>
    <p:sldId id="294" r:id="rId10"/>
    <p:sldId id="303" r:id="rId11"/>
    <p:sldId id="302" r:id="rId12"/>
    <p:sldId id="299" r:id="rId13"/>
    <p:sldId id="281" r:id="rId14"/>
    <p:sldId id="297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11CC57-5E10-4733-9218-4416AF9B0322}" v="1" dt="2023-11-20T20:37:24.123"/>
    <p1510:client id="{37CDCA6B-FD93-4BD8-924E-3385F7DF24A8}" v="484" dt="2023-11-17T14:43:24.794"/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301" y="-56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улкин Антон Александрович" userId="S::aabulkin@chsu.ru::115d8804-1c20-4a30-ae44-6d4740b9411f" providerId="AD" clId="Web-{0411CC57-5E10-4733-9218-4416AF9B0322}"/>
    <pc:docChg chg="modSld">
      <pc:chgData name="Булкин Антон Александрович" userId="S::aabulkin@chsu.ru::115d8804-1c20-4a30-ae44-6d4740b9411f" providerId="AD" clId="Web-{0411CC57-5E10-4733-9218-4416AF9B0322}" dt="2023-11-20T20:37:24.123" v="0" actId="20577"/>
      <pc:docMkLst>
        <pc:docMk/>
      </pc:docMkLst>
      <pc:sldChg chg="modSp">
        <pc:chgData name="Булкин Антон Александрович" userId="S::aabulkin@chsu.ru::115d8804-1c20-4a30-ae44-6d4740b9411f" providerId="AD" clId="Web-{0411CC57-5E10-4733-9218-4416AF9B0322}" dt="2023-11-20T20:37:24.123" v="0" actId="20577"/>
        <pc:sldMkLst>
          <pc:docMk/>
          <pc:sldMk cId="3331001426" sldId="281"/>
        </pc:sldMkLst>
        <pc:spChg chg="mod">
          <ac:chgData name="Булкин Антон Александрович" userId="S::aabulkin@chsu.ru::115d8804-1c20-4a30-ae44-6d4740b9411f" providerId="AD" clId="Web-{0411CC57-5E10-4733-9218-4416AF9B0322}" dt="2023-11-20T20:37:24.123" v="0" actId="20577"/>
          <ac:spMkLst>
            <pc:docMk/>
            <pc:sldMk cId="3331001426" sldId="281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EEA4A-50D2-49CA-A79D-4187E119DB5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1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b="0" dirty="0"/>
              <a:t>Эффективное использование отходящих тепловых потоков от технологического оборудования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35013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0" dirty="0"/>
              <a:t> Мы превращаем лишнее тепло от производства в деньги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Актуальность проекта: использование отходящих тепловых потоков актуально с точки зрения экологии и устойчивого развития. Это позволяет уменьшить количество лишней энергии и способствует дополнительным доходам, что в свою очередь снижает негативное воздействие на окружающую среду. </a:t>
            </a:r>
            <a:br>
              <a:rPr lang="ru-RU" dirty="0"/>
            </a:br>
            <a:endParaRPr lang="ru-RU" dirty="0"/>
          </a:p>
          <a:p>
            <a:r>
              <a:rPr lang="ru-RU" dirty="0"/>
              <a:t>Многие предприятия сталкиваются с проблемами производства лишней энергии, которая может мешать производственному процессу и отсутствием способа её использования для получения дополнительной прибыли.</a:t>
            </a:r>
          </a:p>
        </p:txBody>
      </p:sp>
      <p:pic>
        <p:nvPicPr>
          <p:cNvPr id="13314" name="Picture 2" descr="https://classpic.ru/wp-content/uploads/2020/02/42476/rabochij-litejshhik-na-zavo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3788" y="3973687"/>
            <a:ext cx="5326626" cy="28859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Решение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 fontScale="92500" lnSpcReduction="20000"/>
          </a:bodyPr>
          <a:lstStyle/>
          <a:p>
            <a:pPr marL="1905" indent="-1905"/>
            <a:r>
              <a:rPr lang="ru-RU" dirty="0">
                <a:cs typeface="Arial"/>
              </a:rPr>
              <a:t>В промышленности используются два основных типа оборудования для рекуперации тепла: теплообменники и тепловые насосы. Теплообменники используются чаще, чем тепловые насосы, особенно при модернизации. Однако в некоторых случаях тепловые насосы могут быть более экономичным вариантом. Например, тепловые насосы могут способствовать экономии энергии, когда пассивный теплообмен невозможен из-за низкой температуры отходящего тепла или небольшой разницы температур.</a:t>
            </a:r>
          </a:p>
          <a:p>
            <a:pPr marL="1905" indent="-1905"/>
            <a:r>
              <a:rPr lang="ru-RU" dirty="0"/>
              <a:t>Наше оборудование будет более эффективно использовать отходящее тепло на производстве, снижать </a:t>
            </a:r>
            <a:r>
              <a:rPr lang="ru-RU" dirty="0" err="1"/>
              <a:t>теплопотери</a:t>
            </a:r>
            <a:r>
              <a:rPr lang="ru-RU" dirty="0"/>
              <a:t>, повышать эффективность.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i.playground.ru/p/bW1GIArnPedvzv7JqStL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8204" y="1881112"/>
            <a:ext cx="5416950" cy="33759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342900" indent="-342900">
              <a:buChar char="•"/>
            </a:pPr>
            <a:r>
              <a:rPr lang="ru-RU" dirty="0">
                <a:cs typeface="Arial"/>
              </a:rPr>
              <a:t>Промышленные предприятия (например, Северсталь, </a:t>
            </a:r>
            <a:r>
              <a:rPr lang="ru-RU" dirty="0" err="1">
                <a:cs typeface="Arial"/>
              </a:rPr>
              <a:t>ФосАгро</a:t>
            </a:r>
            <a:r>
              <a:rPr lang="ru-RU" dirty="0">
                <a:cs typeface="Arial"/>
              </a:rPr>
              <a:t>), производство на которых связано с выделением тепла, которое рассеивается, а не используется для получения прибыли или с эффективными целями.</a:t>
            </a:r>
          </a:p>
          <a:p>
            <a:pPr marL="342900" indent="-342900">
              <a:buChar char="•"/>
            </a:pPr>
            <a:endParaRPr lang="ru-RU" dirty="0"/>
          </a:p>
        </p:txBody>
      </p:sp>
      <p:pic>
        <p:nvPicPr>
          <p:cNvPr id="11266" name="Picture 2" descr="https://www.finam.ru/Images/u/nmacro/scenario_forecasts/202008/fosagr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7342" y="2985731"/>
            <a:ext cx="6403071" cy="3873858"/>
          </a:xfrm>
          <a:prstGeom prst="rect">
            <a:avLst/>
          </a:prstGeom>
          <a:noFill/>
        </p:spPr>
      </p:pic>
      <p:pic>
        <p:nvPicPr>
          <p:cNvPr id="11268" name="Picture 4" descr="https://lineartworks.ru/wp-content/uploads/2017/01/8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74694"/>
            <a:ext cx="5827340" cy="38848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0513" y="1125739"/>
            <a:ext cx="10971372" cy="5144573"/>
          </a:xfrm>
        </p:spPr>
        <p:txBody>
          <a:bodyPr vert="horz" lIns="117226" tIns="58613" rIns="117226" bIns="58613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ru-RU" sz="1400" dirty="0"/>
              <a:t>Ключевые партнеры: металлургические предприятия и другие промышленные предприятия, использующие «горячие цехи»</a:t>
            </a:r>
          </a:p>
          <a:p>
            <a:pPr marL="457200" indent="-457200">
              <a:buAutoNum type="arabicPeriod"/>
            </a:pPr>
            <a:r>
              <a:rPr lang="ru-RU" sz="1400" dirty="0"/>
              <a:t> Ключевые виды деятельности: проектирование и создание систем использования отходящего тепла, продажа и установка продукции. </a:t>
            </a:r>
          </a:p>
          <a:p>
            <a:pPr marL="457200" indent="-457200">
              <a:buAutoNum type="arabicPeriod"/>
            </a:pPr>
            <a:r>
              <a:rPr lang="ru-RU" sz="1400" dirty="0"/>
              <a:t>Ключевые ресурсы: производственные материалы, технические специалисты, производственные помещения и оборудование.</a:t>
            </a:r>
          </a:p>
          <a:p>
            <a:pPr marL="457200" indent="-457200">
              <a:buAutoNum type="arabicPeriod"/>
            </a:pPr>
            <a:r>
              <a:rPr lang="ru-RU" sz="1400" dirty="0"/>
              <a:t>Ценностное предложение: использование устойчивых материалов, оригинальный дизайн, экологическая ответственность.</a:t>
            </a:r>
          </a:p>
          <a:p>
            <a:pPr marL="457200" indent="-457200">
              <a:buAutoNum type="arabicPeriod"/>
            </a:pPr>
            <a:r>
              <a:rPr lang="ru-RU" sz="1400" dirty="0"/>
              <a:t> Каналы сбыта: продажа через промышленные предприятия, участие в выставках и конференциях, </a:t>
            </a:r>
            <a:r>
              <a:rPr lang="ru-RU" sz="1400" dirty="0" err="1"/>
              <a:t>онлайн-продажи</a:t>
            </a:r>
            <a:r>
              <a:rPr lang="ru-RU" sz="1400" dirty="0"/>
              <a:t>.</a:t>
            </a:r>
          </a:p>
          <a:p>
            <a:pPr marL="457200" indent="-457200">
              <a:buAutoNum type="arabicPeriod"/>
            </a:pPr>
            <a:r>
              <a:rPr lang="ru-RU" sz="1400" dirty="0"/>
              <a:t>Отношения с клиентами: консультирование по выбору продукции, индивидуальный подход к проектированию и установке.</a:t>
            </a:r>
          </a:p>
          <a:p>
            <a:pPr marL="457200" indent="-457200">
              <a:buAutoNum type="arabicPeriod"/>
            </a:pPr>
            <a:r>
              <a:rPr lang="ru-RU" sz="1400" dirty="0"/>
              <a:t>Потоки доходов: продажа систем, услуги по проектированию и установке, возможные лицензионные соглашения с другими компаниями</a:t>
            </a:r>
          </a:p>
          <a:p>
            <a:pPr marL="457200" indent="-457200">
              <a:buAutoNum type="arabicPeriod"/>
            </a:pPr>
            <a:r>
              <a:rPr lang="ru-RU" sz="1400" dirty="0"/>
              <a:t>Структура затрат: закупка материалов, проектирование и производство, маркетинг и продажи, управление и административные расходы.</a:t>
            </a:r>
          </a:p>
          <a:p>
            <a:pPr marL="457200" indent="-457200"/>
            <a:r>
              <a:rPr lang="ru-RU" sz="1400" dirty="0"/>
              <a:t> Расчет экономики продукта:</a:t>
            </a:r>
          </a:p>
          <a:p>
            <a:pPr marL="457200" indent="-457200"/>
            <a:r>
              <a:rPr lang="ru-RU" sz="1400" dirty="0"/>
              <a:t>9. Ключевые показатели успеха: увеличение объемов продаж, увеличение числа партнеров и клиентов, улучшение репутации компании в сфере устойчивого строительства. </a:t>
            </a:r>
          </a:p>
          <a:p>
            <a:pPr marL="457200" indent="-457200"/>
            <a:r>
              <a:rPr lang="ru-RU" sz="1400" dirty="0"/>
              <a:t>10. Риски: изменение цен материалы для производства, конкуренция на рынке, изменение законодательства в области экологии. </a:t>
            </a:r>
          </a:p>
          <a:p>
            <a:pPr marL="457200" indent="-457200"/>
            <a:r>
              <a:rPr lang="ru-RU" sz="1400" dirty="0"/>
              <a:t>11. Масштабирование: расширение ассортимента продукции, запуск производства в других регионах, развитие собственной </a:t>
            </a:r>
            <a:r>
              <a:rPr lang="ru-RU" sz="1400" dirty="0" err="1"/>
              <a:t>дистрибуционной</a:t>
            </a:r>
            <a:r>
              <a:rPr lang="ru-RU" sz="1400" dirty="0"/>
              <a:t> сети.</a:t>
            </a:r>
          </a:p>
          <a:p>
            <a:pPr marL="457200" indent="-457200"/>
            <a:r>
              <a:rPr lang="ru-RU" sz="1400" dirty="0"/>
              <a:t> 12. Прогнозируемые результаты: увеличение выручки и прибыли, укрепление позиций на рынке, создание устойчивого бизнеса с высокой репутацией.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b="1" dirty="0"/>
              <a:t>География продаж - </a:t>
            </a:r>
            <a:r>
              <a:rPr lang="ru-RU" dirty="0"/>
              <a:t>Вологодская область, в перспективе - СЗФО</a:t>
            </a:r>
          </a:p>
          <a:p>
            <a:pPr marL="1905" indent="-1905"/>
            <a:r>
              <a:rPr lang="ru-RU" b="1" dirty="0"/>
              <a:t>Объем продаж - </a:t>
            </a:r>
            <a:r>
              <a:rPr lang="ru-RU" dirty="0"/>
              <a:t>Не менее 100 СИОТ за год</a:t>
            </a:r>
            <a:endParaRPr lang="ru-RU" dirty="0">
              <a:cs typeface="Arial"/>
            </a:endParaRPr>
          </a:p>
          <a:p>
            <a:pPr marL="1905" indent="-1905"/>
            <a:r>
              <a:rPr lang="ru-RU" b="1" dirty="0"/>
              <a:t>Какой потенциал продаж? </a:t>
            </a:r>
            <a:r>
              <a:rPr lang="ru-RU" dirty="0"/>
              <a:t>Не менее 300 СИОТ в год</a:t>
            </a:r>
            <a:endParaRPr lang="ru-RU" dirty="0">
              <a:cs typeface="Arial"/>
            </a:endParaRPr>
          </a:p>
          <a:p>
            <a:pPr marL="1905" indent="-1905"/>
            <a:r>
              <a:rPr lang="ru-RU" b="1" dirty="0"/>
              <a:t>Постоянные и переменные затраты </a:t>
            </a:r>
            <a:endParaRPr lang="ru-RU" b="1" dirty="0">
              <a:cs typeface="Arial"/>
            </a:endParaRP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Закупка деталей для производства</a:t>
            </a: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Транспортные расходы</a:t>
            </a: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Аренда и коммунальные расходы</a:t>
            </a:r>
          </a:p>
          <a:p>
            <a:pPr marL="1905" indent="-1905"/>
            <a:endParaRPr lang="ru-RU" dirty="0"/>
          </a:p>
          <a:p>
            <a:pPr marL="1905" indent="-1905"/>
            <a:r>
              <a:rPr lang="ru-RU" b="1" dirty="0"/>
              <a:t>Выручка от продажи ед.товара</a:t>
            </a:r>
            <a:endParaRPr lang="ru-RU" b="1" dirty="0">
              <a:cs typeface="Arial"/>
            </a:endParaRP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27000 рублей</a:t>
            </a:r>
          </a:p>
          <a:p>
            <a:pPr marL="1905" indent="-1905"/>
            <a:r>
              <a:rPr lang="ru-RU" b="1" dirty="0"/>
              <a:t>Точка безубыточности</a:t>
            </a:r>
            <a:endParaRPr lang="ru-RU" b="1" dirty="0">
              <a:cs typeface="Arial"/>
            </a:endParaRPr>
          </a:p>
          <a:p>
            <a:pPr marL="1905" indent="-1905"/>
            <a:r>
              <a:rPr lang="ru-RU" dirty="0">
                <a:cs typeface="Arial"/>
              </a:rPr>
              <a:t>540000 рублей (через 2 года после старта)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B344C-00EE-4345-9214-4B121D73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5146" y="363613"/>
            <a:ext cx="7295861" cy="576196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+mn-lt"/>
              </a:rPr>
              <a:t>Наши отличия от конкурентов</a:t>
            </a:r>
            <a:br>
              <a:rPr lang="ru-RU" b="0" dirty="0"/>
            </a:br>
            <a:endParaRPr lang="ru-RU" b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45B8F0-777F-4580-A67D-3AB827436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413" y="3366517"/>
            <a:ext cx="5440101" cy="1429090"/>
          </a:xfrm>
        </p:spPr>
        <p:txBody>
          <a:bodyPr>
            <a:noAutofit/>
          </a:bodyPr>
          <a:lstStyle/>
          <a:p>
            <a:r>
              <a:rPr lang="ru-RU" b="1" dirty="0"/>
              <a:t>Улучшенная энергоэффективность</a:t>
            </a:r>
            <a:r>
              <a:rPr lang="ru-RU" dirty="0"/>
              <a:t>:</a:t>
            </a:r>
          </a:p>
          <a:p>
            <a:r>
              <a:rPr lang="ru-RU" dirty="0"/>
              <a:t>Предложение решений с высокой</a:t>
            </a:r>
          </a:p>
          <a:p>
            <a:r>
              <a:rPr lang="ru-RU" dirty="0"/>
              <a:t>энергоэффективностью, снижающих</a:t>
            </a:r>
          </a:p>
          <a:p>
            <a:r>
              <a:rPr lang="ru-RU" dirty="0"/>
              <a:t>операционные расходы клиентов.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93FD06-52C9-42B3-BAEE-9B32E37E5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089" y="3475602"/>
            <a:ext cx="4615879" cy="169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811" y="1317358"/>
            <a:ext cx="1129462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indent="-1905"/>
            <a:r>
              <a:rPr lang="ru-RU" b="1" dirty="0"/>
              <a:t>Конкурентами </a:t>
            </a:r>
            <a:r>
              <a:rPr lang="ru-RU" dirty="0"/>
              <a:t>в этой области являются такие компании как </a:t>
            </a:r>
            <a:r>
              <a:rPr lang="en-US" dirty="0" err="1"/>
              <a:t>Piller</a:t>
            </a:r>
            <a:r>
              <a:rPr lang="en-US" dirty="0"/>
              <a:t> Blowers &amp; Compressors GmbH, APROVIS Energy Systems GmbH, Mitsubishi Heavy Industries, Alfa Laval, Schneider Electric.</a:t>
            </a:r>
            <a:endParaRPr lang="ru-RU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536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6401" y="3026304"/>
            <a:ext cx="5869048" cy="401867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r>
              <a:rPr lang="ru-RU" b="1" dirty="0"/>
              <a:t>Инновационные технологии</a:t>
            </a:r>
            <a:r>
              <a:rPr lang="ru-RU" dirty="0"/>
              <a:t>:</a:t>
            </a:r>
          </a:p>
          <a:p>
            <a:r>
              <a:rPr lang="ru-RU" dirty="0"/>
              <a:t>Внедрение передовых технологий, таких как искусственный интеллект или машинное обучение, для оптимизации работы системы утилизации тепла.</a:t>
            </a:r>
          </a:p>
          <a:p>
            <a:endParaRPr lang="ru-RU" dirty="0"/>
          </a:p>
          <a:p>
            <a:r>
              <a:rPr lang="ru-RU" dirty="0"/>
              <a:t>Разработка новаторских материалов или компонентов, которые улучшают эффективность и долговечность оборудования.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prstClr val="black"/>
              </a:solidFill>
              <a:latin typeface="GOST type B" pitchFamily="2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A4D9CD-8901-43F3-9FBB-3E45FCE43060}"/>
              </a:ext>
            </a:extLst>
          </p:cNvPr>
          <p:cNvSpPr txBox="1"/>
          <p:nvPr/>
        </p:nvSpPr>
        <p:spPr>
          <a:xfrm>
            <a:off x="3300341" y="182262"/>
            <a:ext cx="6815870" cy="617744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r>
              <a:rPr lang="ru-RU" sz="3300" b="1" dirty="0">
                <a:solidFill>
                  <a:schemeClr val="bg1"/>
                </a:solidFill>
              </a:rPr>
              <a:t>Наши отличия от конкурентов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8DF5F8-15E5-45EF-A93C-630D28683B29}"/>
              </a:ext>
            </a:extLst>
          </p:cNvPr>
          <p:cNvSpPr txBox="1"/>
          <p:nvPr/>
        </p:nvSpPr>
        <p:spPr>
          <a:xfrm>
            <a:off x="734285" y="840791"/>
            <a:ext cx="5855888" cy="2587514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r>
              <a:rPr lang="ru-RU" b="1" dirty="0"/>
              <a:t>Специализированные решения</a:t>
            </a:r>
            <a:r>
              <a:rPr lang="ru-RU" dirty="0"/>
              <a:t>:</a:t>
            </a:r>
          </a:p>
          <a:p>
            <a:r>
              <a:rPr lang="ru-RU" dirty="0"/>
              <a:t>Создание уникальных, высокоспециализированных решений для конкретных отраслей или процессов, где ваши конкуренты могут не иметь такого же уровня экспертизы.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95F6A3-2D6A-478B-954D-37EE9DD37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187" y="1269054"/>
            <a:ext cx="4062123" cy="203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D73FC5E-5B98-4DFE-BB46-DD9B2F4B4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198" y="3559968"/>
            <a:ext cx="4638112" cy="232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100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1C213-2FA7-4231-A785-B7D79022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61" y="228600"/>
            <a:ext cx="7309651" cy="504173"/>
          </a:xfrm>
        </p:spPr>
        <p:txBody>
          <a:bodyPr>
            <a:normAutofit fontScale="90000"/>
          </a:bodyPr>
          <a:lstStyle/>
          <a:p>
            <a:r>
              <a:rPr lang="ru-RU" sz="3500" dirty="0"/>
              <a:t>Текущие результаты команды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641F43-38AD-4107-A391-3FDFD8BFA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2000703"/>
            <a:ext cx="10861583" cy="1573140"/>
          </a:xfrm>
        </p:spPr>
        <p:txBody>
          <a:bodyPr/>
          <a:lstStyle/>
          <a:p>
            <a:pPr marL="612282" indent="-612282">
              <a:buFont typeface="+mj-lt"/>
              <a:buAutoNum type="arabicPeriod"/>
            </a:pPr>
            <a:r>
              <a:rPr lang="ru-RU" sz="2100" dirty="0"/>
              <a:t>Проанализирован рынок</a:t>
            </a:r>
          </a:p>
          <a:p>
            <a:pPr marL="612282" indent="-612282">
              <a:buFont typeface="+mj-lt"/>
              <a:buAutoNum type="arabicPeriod"/>
            </a:pPr>
            <a:r>
              <a:rPr lang="ru-RU" sz="2100" dirty="0"/>
              <a:t>Разработан концепт</a:t>
            </a:r>
          </a:p>
          <a:p>
            <a:pPr marL="612282" indent="-612282">
              <a:buFont typeface="+mj-lt"/>
              <a:buAutoNum type="arabicPeriod"/>
            </a:pPr>
            <a:r>
              <a:rPr lang="ru-RU" sz="2100" dirty="0"/>
              <a:t>Изучаем технологии эффективной утилизации отходного тепла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B0F40B-935A-4701-8792-D3937E7A5C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043" y="3460884"/>
            <a:ext cx="3824382" cy="27057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C4DC1A-2676-4D73-B2AB-5842D2743D4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40312" y="3429795"/>
            <a:ext cx="5320158" cy="270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9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44245" y="948285"/>
            <a:ext cx="10971372" cy="5740024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fontAlgn="base"/>
            <a:r>
              <a:rPr lang="ru-RU" b="1" dirty="0"/>
              <a:t>1-2 года</a:t>
            </a:r>
            <a:r>
              <a:rPr lang="ru-RU" dirty="0"/>
              <a:t>: Тестирование прототипов в реальных условиях, сбор обратной связи, улучшение дизайна.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Выбор производственных партнеров</a:t>
            </a:r>
            <a:r>
              <a:rPr lang="en-US" dirty="0"/>
              <a:t>​</a:t>
            </a:r>
          </a:p>
          <a:p>
            <a:pPr fontAlgn="base"/>
            <a:r>
              <a:rPr lang="ru-RU" b="1" dirty="0"/>
              <a:t>3-4 года</a:t>
            </a:r>
            <a:r>
              <a:rPr lang="ru-RU" dirty="0"/>
              <a:t>: Массовое производство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Разработка маркетинговой стратегии, продвижение продукта, построение сети продаж.</a:t>
            </a:r>
            <a:r>
              <a:rPr lang="en-US" dirty="0"/>
              <a:t>​</a:t>
            </a:r>
          </a:p>
          <a:p>
            <a:pPr fontAlgn="base"/>
            <a:r>
              <a:rPr lang="ru-RU" b="1" dirty="0"/>
              <a:t>5 лет</a:t>
            </a:r>
            <a:r>
              <a:rPr lang="ru-RU" dirty="0"/>
              <a:t>: Оптимизация процессов для увеличения объемов производства.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Разработка новых моделей или улучшение существующих, исследование новых рыночных ниш.</a:t>
            </a:r>
          </a:p>
          <a:p>
            <a:pPr marL="1905" indent="-1905" fontAlgn="base"/>
            <a:r>
              <a:rPr lang="ru-RU"/>
              <a:t>Прогнозируемая</a:t>
            </a:r>
            <a:r>
              <a:rPr lang="ru-RU" dirty="0"/>
              <a:t> доля на рынке 60-80%</a:t>
            </a:r>
            <a:endParaRPr lang="en-US" dirty="0">
              <a:cs typeface="Arial"/>
            </a:endParaRPr>
          </a:p>
          <a:p>
            <a:r>
              <a:rPr lang="ru-RU" dirty="0"/>
              <a:t>Точка безубыточности - 1000000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 fontScale="92500" lnSpcReduction="20000"/>
          </a:bodyPr>
          <a:lstStyle/>
          <a:p>
            <a:pPr fontAlgn="base"/>
            <a:r>
              <a:rPr lang="ru-RU" dirty="0"/>
              <a:t>Уважаемый инвестор, Мы представляем вам захватывающую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возможность стать частью революционного </a:t>
            </a:r>
            <a:r>
              <a:rPr lang="ru-RU" dirty="0" err="1"/>
              <a:t>стартапа</a:t>
            </a:r>
            <a:r>
              <a:rPr lang="ru-RU" dirty="0"/>
              <a:t> в сфере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утилизации отходящих тепловых потоков. </a:t>
            </a:r>
          </a:p>
          <a:p>
            <a:pPr fontAlgn="base"/>
            <a:r>
              <a:rPr lang="ru-RU" dirty="0"/>
              <a:t>Для успешного старта нашего проекта нам требуется </a:t>
            </a:r>
            <a:r>
              <a:rPr lang="ru-RU" dirty="0">
                <a:cs typeface="Arial"/>
              </a:rPr>
              <a:t>540 000 рублей.</a:t>
            </a:r>
            <a:endParaRPr lang="ru-RU" dirty="0"/>
          </a:p>
          <a:p>
            <a:pPr fontAlgn="base"/>
            <a:r>
              <a:rPr lang="ru-RU" dirty="0"/>
              <a:t>Ваша выгода как инвестора:</a:t>
            </a:r>
            <a:r>
              <a:rPr lang="en-US" dirty="0"/>
              <a:t>​</a:t>
            </a:r>
          </a:p>
          <a:p>
            <a:pPr fontAlgn="base"/>
            <a:r>
              <a:rPr lang="ru-RU" b="1" dirty="0"/>
              <a:t>Процент от выручки</a:t>
            </a:r>
            <a:r>
              <a:rPr lang="ru-RU" dirty="0"/>
              <a:t>: Мы предлагаем вам долю в нашем бизнесе с периодическими выплатами,</a:t>
            </a:r>
            <a:r>
              <a:rPr lang="en-US" dirty="0"/>
              <a:t>​</a:t>
            </a:r>
            <a:r>
              <a:rPr lang="ru-RU" dirty="0"/>
              <a:t> пропорциональными вашему вкладу, в виде процента от общей выручки. Это обеспечит вам</a:t>
            </a:r>
            <a:r>
              <a:rPr lang="en-US" dirty="0"/>
              <a:t>​</a:t>
            </a:r>
            <a:r>
              <a:rPr lang="ru-RU" dirty="0"/>
              <a:t> постоянный и</a:t>
            </a:r>
            <a:r>
              <a:rPr lang="en-US" dirty="0"/>
              <a:t>​</a:t>
            </a:r>
            <a:r>
              <a:rPr lang="ru-RU" dirty="0"/>
              <a:t> устойчивый доход по мере роста и расширения нашего бизнеса.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Мы верим, что ваша поддержка будет ключевым фактором в реализации нашего замысла и создании</a:t>
            </a:r>
            <a:r>
              <a:rPr lang="en-US" dirty="0"/>
              <a:t>​</a:t>
            </a:r>
            <a:r>
              <a:rPr lang="ru-RU" dirty="0"/>
              <a:t> положительного воздействия на экономику и окружающую среду. Будем рады обсудить с вами детали и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ответить на все интересующие вас вопросы.</a:t>
            </a:r>
            <a:r>
              <a:rPr lang="en-US" dirty="0"/>
              <a:t>​</a:t>
            </a:r>
            <a:endParaRPr lang="ru-RU" dirty="0"/>
          </a:p>
          <a:p>
            <a:pPr fontAlgn="base"/>
            <a:r>
              <a:rPr lang="ru-RU" dirty="0"/>
              <a:t>С уважением, 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Каменских Альберта Дмитриевна, </a:t>
            </a:r>
            <a:r>
              <a:rPr lang="en-US" dirty="0"/>
              <a:t>​</a:t>
            </a:r>
          </a:p>
          <a:p>
            <a:pPr fontAlgn="base"/>
            <a:r>
              <a:rPr lang="ru-RU" dirty="0"/>
              <a:t>Булкин Антон Александрович</a:t>
            </a:r>
            <a:r>
              <a:rPr lang="en-US" dirty="0"/>
              <a:t>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ФИО и фотографии участников команды с указанием роли с научно-техническим/инженерно-техническим, управленческим и предпринимательским потенциалом (</a:t>
            </a:r>
            <a:r>
              <a:rPr lang="ru-RU" sz="2400" dirty="0"/>
              <a:t>Ключевые члены вашей команды (</a:t>
            </a:r>
            <a:r>
              <a:rPr lang="en" sz="2400" dirty="0"/>
              <a:t>CEO, CTO </a:t>
            </a:r>
            <a:r>
              <a:rPr lang="ru-RU" sz="2400" dirty="0"/>
              <a:t>и С</a:t>
            </a:r>
            <a:r>
              <a:rPr lang="en" sz="2400" dirty="0"/>
              <a:t>MO), </a:t>
            </a:r>
            <a:r>
              <a:rPr lang="ru-RU" sz="2400" dirty="0"/>
              <a:t>опыт и компетенции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Квалификация и укомплектованность команды? </a:t>
            </a:r>
          </a:p>
          <a:p>
            <a:endParaRPr lang="ru-RU" dirty="0"/>
          </a:p>
          <a:p>
            <a:r>
              <a:rPr lang="ru-RU" dirty="0"/>
              <a:t>Контакты команды (телефон и </a:t>
            </a:r>
            <a:r>
              <a:rPr lang="ru-RU" dirty="0" err="1"/>
              <a:t>эл.почта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Ментор команды? </a:t>
            </a:r>
            <a:r>
              <a:rPr lang="ru-RU" dirty="0" err="1"/>
              <a:t>Трекер</a:t>
            </a:r>
            <a:r>
              <a:rPr lang="ru-RU" dirty="0"/>
              <a:t> команды?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2b9d9955-93fb-4bd4-bcdb-8e7ddc259c20"/>
    <ds:schemaRef ds:uri="4c612441-9502-4d03-96ef-459065c861a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2b9d9955-93fb-4bd4-bcdb-8e7ddc259c20"/>
    <ds:schemaRef ds:uri="4c612441-9502-4d03-96ef-459065c861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554</Words>
  <Application>Microsoft Office PowerPoint</Application>
  <PresentationFormat>Произвольный</PresentationFormat>
  <Paragraphs>94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Эффективное использование отходящих тепловых потоков от технологического оборудования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Наши отличия от конкурентов </vt:lpstr>
      <vt:lpstr>Презентация PowerPoint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Ewagraz</cp:lastModifiedBy>
  <cp:revision>28</cp:revision>
  <dcterms:created xsi:type="dcterms:W3CDTF">2022-04-04T12:37:27Z</dcterms:created>
  <dcterms:modified xsi:type="dcterms:W3CDTF">2023-11-20T20:37:24Z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