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3"/>
  </p:notes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8" d="100"/>
          <a:sy n="78" d="100"/>
        </p:scale>
        <p:origin x="-708" y="-7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ЖК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 smtClean="0"/>
            <a:t>Загрязнение дворов  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 smtClean="0"/>
            <a:t>РАМ</a:t>
          </a:r>
        </a:p>
        <a:p>
          <a:r>
            <a:rPr lang="ru-RU" sz="1000" b="1" dirty="0" smtClean="0"/>
            <a:t>ИП и организации 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 smtClean="0"/>
            <a:t>Муниципальные   учреждения 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 smtClean="0"/>
            <a:t>ЖК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Конечные потребители</a:t>
          </a:r>
          <a:endParaRPr lang="ru-RU" sz="1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1269" custLinFactNeighborY="535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Загрязнение дворов  </a:t>
          </a:r>
          <a:endParaRPr lang="ru-RU" sz="4000" kern="1200" dirty="0"/>
        </a:p>
      </dsp:txBody>
      <dsp:txXfrm rot="5400000">
        <a:off x="5894521" y="-2254143"/>
        <a:ext cx="1333695" cy="6175406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ЖК</a:t>
          </a:r>
          <a:endParaRPr lang="ru-RU" sz="4000" kern="1200" dirty="0"/>
        </a:p>
      </dsp:txBody>
      <dsp:txXfrm>
        <a:off x="0" y="0"/>
        <a:ext cx="3473665" cy="16671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2279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ИП и организации </a:t>
          </a:r>
          <a:endParaRPr lang="ru-RU" sz="1000" b="1" kern="1200" dirty="0"/>
        </a:p>
      </dsp:txBody>
      <dsp:txXfrm>
        <a:off x="2025806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Муниципальные   учреждения 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ЖК</a:t>
          </a:r>
          <a:endParaRPr lang="ru-RU" sz="10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Конечные потребители</a:t>
          </a:r>
          <a:endParaRPr lang="ru-RU" sz="12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BCA5A-2C8E-4D54-A0F6-31A4BD470F75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6CB96-F3D5-41E5-80C8-13A0454E04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178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6CB96-F3D5-41E5-80C8-13A0454E041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254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6CB96-F3D5-41E5-80C8-13A0454E041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4494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367904" y="2355349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 err="1" smtClean="0"/>
              <a:t>SunEnergy</a:t>
            </a:r>
            <a:endParaRPr lang="ru-RU" sz="3200" dirty="0" smtClean="0"/>
          </a:p>
          <a:p>
            <a:pPr algn="ctr"/>
            <a:r>
              <a:rPr lang="ru-RU" sz="2800" dirty="0"/>
              <a:t>Производство мусорных баков на солнечной батарее</a:t>
            </a:r>
          </a:p>
          <a:p>
            <a:pPr algn="ctr">
              <a:lnSpc>
                <a:spcPct val="100000"/>
              </a:lnSpc>
            </a:pPr>
            <a:endParaRPr lang="ru-RU" sz="2800" dirty="0" smtClean="0"/>
          </a:p>
          <a:p>
            <a:pPr algn="ctr">
              <a:lnSpc>
                <a:spcPct val="100000"/>
              </a:lnSpc>
            </a:pPr>
            <a:endParaRPr lang="ru-RU" sz="2800" dirty="0" smtClean="0"/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72" y="3123307"/>
            <a:ext cx="3196407" cy="2381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20799" y="3656844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Наговицын Александр 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Роль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: Занимается презентацией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идейник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Сильные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стороны: подбор идей в реализации бизнеса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Черепанова Анастасия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929831" y="3669832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Черепанова Анастасия 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Роль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: Капитан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команды.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Сильные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стороны: Опыт в создании подобного проекта </a:t>
            </a: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7010602" y="3645435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Ананин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Глеб 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Роль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Креативщик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Сильные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стороны:: умение организовать команду </a:t>
            </a: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3848" y="1243803"/>
            <a:ext cx="2106416" cy="2365668"/>
          </a:xfrm>
          <a:prstGeom prst="rect">
            <a:avLst/>
          </a:prstGeom>
        </p:spPr>
      </p:pic>
      <p:pic>
        <p:nvPicPr>
          <p:cNvPr id="17" name="그래픽 36">
            <a:extLst>
              <a:ext uri="{FF2B5EF4-FFF2-40B4-BE49-F238E27FC236}">
                <a16:creationId xmlns="" xmlns:a16="http://schemas.microsoft.com/office/drawing/2014/main" id="{CFD7A5DB-5F69-4921-BC72-591397A67C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565" b="8252"/>
          <a:stretch/>
        </p:blipFill>
        <p:spPr>
          <a:xfrm>
            <a:off x="7184903" y="1243803"/>
            <a:ext cx="1994737" cy="2376325"/>
          </a:xfrm>
          <a:prstGeom prst="rect">
            <a:avLst/>
          </a:prstGeom>
        </p:spPr>
      </p:pic>
      <p:pic>
        <p:nvPicPr>
          <p:cNvPr id="18" name="그래픽 34">
            <a:extLst>
              <a:ext uri="{FF2B5EF4-FFF2-40B4-BE49-F238E27FC236}">
                <a16:creationId xmlns="" xmlns:a16="http://schemas.microsoft.com/office/drawing/2014/main" id="{C7A58521-8CD0-444F-A5BD-3EDA2E580F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264"/>
          <a:stretch/>
        </p:blipFill>
        <p:spPr>
          <a:xfrm>
            <a:off x="4097470" y="1217838"/>
            <a:ext cx="1990682" cy="2363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 smtClean="0">
                <a:ea typeface="MS Gothic" pitchFamily="49" charset="-128"/>
              </a:rPr>
              <a:t>Загрязнение улиц и дворов города 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 smtClean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  <a:endParaRPr lang="ru-RU" sz="4000" kern="0" dirty="0">
              <a:solidFill>
                <a:sysClr val="windowText" lastClr="000000"/>
              </a:solidFill>
              <a:latin typeface="+mj-lt"/>
              <a:ea typeface="MS Gothic" pitchFamily="49" charset="-128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10287325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75816" y="4059411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установка мусорных баков с функцией пресса, работающих от солнечных батарей</a:t>
            </a:r>
            <a:r>
              <a:rPr lang="ru-RU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Производство и установка мусорных баков с функцией пресса, работающих от солнечных батарей.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998" y="1539131"/>
            <a:ext cx="5347486" cy="38100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6884" y="3317889"/>
            <a:ext cx="32331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данный момент мы имеем: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Идея проекта</a:t>
            </a:r>
          </a:p>
          <a:p>
            <a:r>
              <a:rPr lang="ru-RU" dirty="0" smtClean="0"/>
              <a:t>-план работы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Примерные расчеты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Макет продукта  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xh2pNG5z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832" y="314995"/>
            <a:ext cx="3854649" cy="51395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56336" y="1467123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>Макет мусорного бака </a:t>
            </a:r>
            <a:r>
              <a:rPr lang="en-US" dirty="0" err="1" smtClean="0"/>
              <a:t>SunEnergy</a:t>
            </a: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3519385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3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       Новые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 портативные источники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энергии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Bef>
                          <a:spcPts val="3600"/>
                        </a:spcBef>
                        <a:spcAft>
                          <a:spcPts val="0"/>
                        </a:spcAft>
                      </a:pP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36" y="456346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197117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12330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9CE4209-9209-498A-8D79-8D9ED60FD732}"/>
              </a:ext>
            </a:extLst>
          </p:cNvPr>
          <p:cNvSpPr txBox="1"/>
          <p:nvPr/>
        </p:nvSpPr>
        <p:spPr>
          <a:xfrm>
            <a:off x="279924" y="981429"/>
            <a:ext cx="5336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Покупатели: </a:t>
            </a:r>
          </a:p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местного самоуправления, которые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оборудовали  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места для скопления ТКО с учетом норм, прописанных 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действующем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законодательстве.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Собственники территорий, где установлены места сбора ТКО.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Компании, управляющие многоквартирными домами.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оператор, если действует единая тарификация с включением установленных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615D2DA-D28B-44EF-A131-888F3D583535}"/>
              </a:ext>
            </a:extLst>
          </p:cNvPr>
          <p:cNvSpPr txBox="1"/>
          <p:nvPr/>
        </p:nvSpPr>
        <p:spPr>
          <a:xfrm>
            <a:off x="5896832" y="1073287"/>
            <a:ext cx="3698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 </a:t>
            </a:r>
          </a:p>
          <a:p>
            <a:pPr algn="l">
              <a:lnSpc>
                <a:spcPct val="100000"/>
              </a:lnSpc>
            </a:pPr>
            <a:r>
              <a:rPr lang="ru-RU" altLang="ko-K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случае потребителями являются все люди, которые могут находится в зоне установки бака</a:t>
            </a:r>
            <a:endParaRPr lang="ko-KR" alt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Рисунок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76800312"/>
              </p:ext>
            </p:extLst>
          </p:nvPr>
        </p:nvGraphicFramePr>
        <p:xfrm>
          <a:off x="462150" y="3070572"/>
          <a:ext cx="8954113" cy="210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811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729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6152">
                <a:tc>
                  <a:txBody>
                    <a:bodyPr/>
                    <a:lstStyle/>
                    <a:p>
                      <a:r>
                        <a:rPr lang="ru-RU" dirty="0" smtClean="0"/>
                        <a:t>Что?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Мусорные контейнеры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8265">
                <a:tc>
                  <a:txBody>
                    <a:bodyPr/>
                    <a:lstStyle/>
                    <a:p>
                      <a:r>
                        <a:rPr lang="ru-RU" dirty="0" smtClean="0"/>
                        <a:t>Кто?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Организации, занимающиеся обустройством города или ИП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824">
                <a:tc>
                  <a:txBody>
                    <a:bodyPr/>
                    <a:lstStyle/>
                    <a:p>
                      <a:r>
                        <a:rPr lang="ru-RU" dirty="0" smtClean="0"/>
                        <a:t>Почему?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Для организации места под хранение отходов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824">
                <a:tc>
                  <a:txBody>
                    <a:bodyPr/>
                    <a:lstStyle/>
                    <a:p>
                      <a:r>
                        <a:rPr lang="ru-RU" dirty="0" smtClean="0"/>
                        <a:t>Когда?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появлении проблемы с нехваткой места под мусор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6152">
                <a:tc>
                  <a:txBody>
                    <a:bodyPr/>
                    <a:lstStyle/>
                    <a:p>
                      <a:r>
                        <a:rPr lang="ru-RU" dirty="0" smtClean="0"/>
                        <a:t>Где?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Компания </a:t>
                      </a:r>
                      <a:r>
                        <a:rPr lang="en-US" dirty="0" err="1" smtClean="0"/>
                        <a:t>SunEnergy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05239" y="2664257"/>
            <a:ext cx="68953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портрета целевого потребителя методом 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Марка Шеррингтона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02129117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536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dirty="0" smtClean="0"/>
              <a:t>- </a:t>
            </a:r>
            <a:r>
              <a:rPr lang="en-US" sz="1200" dirty="0" smtClean="0"/>
              <a:t>B</a:t>
            </a:r>
            <a:r>
              <a:rPr lang="ru-RU" sz="1200" dirty="0" smtClean="0"/>
              <a:t>2</a:t>
            </a:r>
            <a:r>
              <a:rPr lang="en-US" sz="1200" dirty="0" smtClean="0"/>
              <a:t>G</a:t>
            </a:r>
            <a:r>
              <a:rPr lang="ru-RU" sz="1200" dirty="0" smtClean="0"/>
              <a:t>, Представители органов местного самоуправления, которые оборудовали специальные места для скопления ТКО с учетом норм, прописанных в действующем законодательстве.</a:t>
            </a:r>
          </a:p>
          <a:p>
            <a:r>
              <a:rPr lang="ru-RU" sz="1200" dirty="0" smtClean="0"/>
              <a:t>- B2C, Собственники жилья, где установлены места сбора ТКО, жители южных, солнечных регионов России, возраст 25-50 лет, средний и выше среднего уровень доходов.</a:t>
            </a:r>
          </a:p>
          <a:p>
            <a:pPr>
              <a:buFontTx/>
              <a:buChar char="-"/>
            </a:pPr>
            <a:r>
              <a:rPr lang="en-US" sz="1200" dirty="0" smtClean="0"/>
              <a:t>B2В</a:t>
            </a:r>
            <a:r>
              <a:rPr lang="ru-RU" sz="1200" dirty="0" smtClean="0"/>
              <a:t>, Компании, управляющие многоквартирными домами.</a:t>
            </a: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PAM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расчитываться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как с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гео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клиенты, имеющие потребность, но 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не обязательно готовые платить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Компания предлагает товары или услуги, которые отличаются от аналогичных у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конкурентов, и делает акцент на этом отличии.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Мусорные баки имеют функцию сжатия мусора и работают от солнечной батареи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747043"/>
            <a:ext cx="9477240" cy="824357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792" y="1899171"/>
            <a:ext cx="8195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Просмотрев все данные в сети «Интернет», можно сказать, что в России нет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предприятий, которые бы производили что-то подобное, встречаются баки с механическим прессом или работающие от электричества, следовательно, можно утверждать, что компания не имеет конкурентов. Также, экология играет большую роль в наше время, поэтому многие люди стремятся сохранить природу, с чем может помочь данный товар, что делает его более привлекательным.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>
                    <a:lumMod val="50000"/>
                  </a:schemeClr>
                </a:solidFill>
              </a:rPr>
              <a:t>B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1000" i="1" dirty="0" smtClean="0">
                <a:solidFill>
                  <a:schemeClr val="bg1">
                    <a:lumMod val="50000"/>
                  </a:schemeClr>
                </a:solidFill>
              </a:rPr>
              <a:t>G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</a:rPr>
              <a:t>, Представители органов местного самоуправления, которые оборудовали специальные места для скопления ТКО с учетом норм, прописанных в действующем законодательстве.</a:t>
            </a:r>
          </a:p>
          <a:p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</a:rPr>
              <a:t>- B2C, Собственники жилья, где установлены места сбора ТКО, жители южных, солнечных регионов России, возраст 25-50 лет, средний и выше среднего уровень доходов.</a:t>
            </a:r>
          </a:p>
          <a:p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1000" i="1" dirty="0" smtClean="0">
                <a:solidFill>
                  <a:schemeClr val="bg1">
                    <a:lumMod val="50000"/>
                  </a:schemeClr>
                </a:solidFill>
              </a:rPr>
              <a:t> B2В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</a:rPr>
              <a:t>, Компании, управляющие многоквартирными домами.</a:t>
            </a:r>
            <a:endParaRPr lang="ru-RU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Дизайн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Сокращение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расходов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магазины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01018" y="4361140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Продажа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ресурсы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Переменные издержки – материалы,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зп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, налог, аренда, кредит, доставка, реклама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053576"/>
            <a:ext cx="10047100" cy="982800"/>
          </a:xfrm>
        </p:spPr>
        <p:txBody>
          <a:bodyPr lIns="720000"/>
          <a:lstStyle/>
          <a:p>
            <a:r>
              <a:rPr lang="ru-RU" sz="3200" dirty="0">
                <a:ea typeface="MS Gothic" pitchFamily="49" charset="-128"/>
              </a:rPr>
              <a:t>Процесс производства товара (оказания услуги)</a:t>
            </a:r>
            <a:endParaRPr sz="3200" dirty="0"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8374" y="2403227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Закупка материалов 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Найм</a:t>
            </a:r>
            <a:r>
              <a:rPr lang="ru-RU" dirty="0" smtClean="0"/>
              <a:t> рабочих для сборки баков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Сборка 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Кастом</a:t>
            </a:r>
            <a:r>
              <a:rPr lang="ru-RU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Доставка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9011"/>
            <a:ext cx="10080625" cy="982800"/>
          </a:xfrm>
        </p:spPr>
        <p:txBody>
          <a:bodyPr lIns="720000"/>
          <a:lstStyle/>
          <a:p>
            <a:r>
              <a:rPr lang="ru-RU" sz="3600" dirty="0">
                <a:latin typeface="+mn-lt"/>
              </a:rPr>
              <a:t>Цель проекта по </a:t>
            </a:r>
            <a:r>
              <a:rPr lang="en-US" sz="3600" dirty="0">
                <a:latin typeface="+mn-lt"/>
              </a:rPr>
              <a:t>SMART</a:t>
            </a:r>
            <a:endParaRPr sz="36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840" y="1611139"/>
            <a:ext cx="46805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</a:t>
            </a:r>
            <a:r>
              <a:rPr lang="en-US" dirty="0" smtClean="0"/>
              <a:t> – </a:t>
            </a:r>
            <a:r>
              <a:rPr lang="ru-RU" dirty="0" smtClean="0"/>
              <a:t>поддержание чистоты придомовых территорий </a:t>
            </a:r>
            <a:r>
              <a:rPr lang="en-US" dirty="0" smtClean="0"/>
              <a:t> </a:t>
            </a:r>
          </a:p>
          <a:p>
            <a:r>
              <a:rPr lang="en-US" sz="2800" dirty="0" smtClean="0"/>
              <a:t>M</a:t>
            </a:r>
            <a:r>
              <a:rPr lang="en-US" dirty="0" smtClean="0"/>
              <a:t> – </a:t>
            </a:r>
            <a:r>
              <a:rPr lang="ru-RU" dirty="0" smtClean="0"/>
              <a:t>продажи и сокращение вывоза мусора </a:t>
            </a:r>
          </a:p>
          <a:p>
            <a:r>
              <a:rPr lang="en-US" sz="2800" dirty="0" smtClean="0"/>
              <a:t>A</a:t>
            </a:r>
            <a:r>
              <a:rPr lang="en-US" dirty="0" smtClean="0"/>
              <a:t> – </a:t>
            </a:r>
            <a:r>
              <a:rPr lang="ru-RU" dirty="0" smtClean="0"/>
              <a:t>продвижение с помощью рекламы;</a:t>
            </a:r>
          </a:p>
          <a:p>
            <a:r>
              <a:rPr lang="en-US" sz="2800" dirty="0" smtClean="0"/>
              <a:t>R</a:t>
            </a:r>
            <a:r>
              <a:rPr lang="en-US" dirty="0" smtClean="0"/>
              <a:t> – </a:t>
            </a:r>
            <a:r>
              <a:rPr lang="ru-RU" dirty="0" smtClean="0"/>
              <a:t>сохранение экологии и денежных средств </a:t>
            </a:r>
          </a:p>
          <a:p>
            <a:r>
              <a:rPr lang="en-US" sz="2800" dirty="0" smtClean="0"/>
              <a:t>T</a:t>
            </a:r>
            <a:r>
              <a:rPr lang="en-US" dirty="0" smtClean="0"/>
              <a:t> -  </a:t>
            </a:r>
            <a:r>
              <a:rPr lang="ru-RU" dirty="0" smtClean="0"/>
              <a:t>по истечению 3-х месяцев от даты начала производства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66264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39317751"/>
              </p:ext>
            </p:extLst>
          </p:nvPr>
        </p:nvGraphicFramePr>
        <p:xfrm>
          <a:off x="143766" y="1611139"/>
          <a:ext cx="9793089" cy="3541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Закупка</a:t>
                      </a:r>
                      <a:r>
                        <a:rPr lang="ru-RU" sz="2300" baseline="0" dirty="0" smtClean="0"/>
                        <a:t> комплектующих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440</a:t>
                      </a:r>
                      <a:r>
                        <a:rPr lang="ru-RU" sz="2300" baseline="0" dirty="0" smtClean="0"/>
                        <a:t>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Кредит(грант)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Постоянные расходы (реклама, аренда, электричество, отопление,</a:t>
                      </a:r>
                      <a:r>
                        <a:rPr lang="ru-RU" sz="2300" baseline="0" dirty="0" smtClean="0"/>
                        <a:t> кредит)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298</a:t>
                      </a:r>
                      <a:r>
                        <a:rPr lang="ru-RU" sz="2300" baseline="0" dirty="0" smtClean="0"/>
                        <a:t> 075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Кредит(грант)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8938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Страховой взнос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45 842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Кредит(грант)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4809229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783 917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31800" y="963067"/>
            <a:ext cx="4302980" cy="388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организационно-правовой формы выбрано ИП, так как оно имеет следующие 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Зарегистрировать бизнес просто. Для этого нужно скачать заявление на сайте налоговой и оплатить пошлину. Решение примут за 3 дня.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выбрать выгодную систему налогообложения. Чтобы предложить подходящий вариант, сервис налоговой учтет обороты бизнеса, число работников и вид деятельности.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 бухгалтерский учет не обязательно, потребуется только налоговый.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нужно сдавать отчетность в ФНС, ПФР и ФСС на сотрудников, если вы работаете один.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Заработанные деньги можно перевести на карту или снять наличными. В компаниях прибыль выплачивают дивидендами и вычитают подоходный налог.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 бизнес просто. Налоговая зарегистрирует прекращение деятельности ИП за 5 дней. Нужно заполнить заявление и оплатить пошлину.</a:t>
            </a:r>
          </a:p>
          <a:p>
            <a:pPr>
              <a:buFont typeface="Times New Roman" pitchFamily="18" charset="0"/>
              <a:buNone/>
            </a:pPr>
            <a:endParaRPr lang="ru-RU" sz="14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1400" b="1" i="1" dirty="0" smtClean="0"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82852" y="2403227"/>
            <a:ext cx="40324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организационно-правовой формы ИП, была выбрана упрощенная система налогообложения.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система имеет следующие плюсы: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и понятный налоговый учет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отчислений по налогу на прибыль, НДС, имущество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обложения можно выбрать самостоятельно — 6% или 15%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 может подаваться не ежеквартально, а 1 раз в год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некоторые виды деятельности установлены льготы по страховым взносам</a:t>
            </a: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97075102"/>
              </p:ext>
            </p:extLst>
          </p:nvPr>
        </p:nvGraphicFramePr>
        <p:xfrm>
          <a:off x="215776" y="1035075"/>
          <a:ext cx="9505057" cy="4197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470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983074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78120045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1147336638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714641244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1449489416"/>
                    </a:ext>
                  </a:extLst>
                </a:gridCol>
                <a:gridCol w="1440161">
                  <a:extLst>
                    <a:ext uri="{9D8B030D-6E8A-4147-A177-3AD203B41FA5}">
                      <a16:colId xmlns="" xmlns:a16="http://schemas.microsoft.com/office/drawing/2014/main" val="2046784077"/>
                    </a:ext>
                  </a:extLst>
                </a:gridCol>
              </a:tblGrid>
              <a:tr h="8353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10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109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2109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30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140 000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30 140 000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18 679 342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18 679 342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273 075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273 075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273 075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819 225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41911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440 000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440 000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440</a:t>
                      </a:r>
                      <a:r>
                        <a:rPr lang="ru-RU" sz="1400" baseline="0" dirty="0" smtClean="0"/>
                        <a:t> 000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1 320 000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13 617 300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13 617 300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в год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2 109 300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год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2 109 300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214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11 460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658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 год 11 460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658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109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109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1775838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в год 30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140 000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в год 18 679 342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в год 11 460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658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месяца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747043"/>
            <a:ext cx="10080625" cy="982800"/>
          </a:xfrm>
        </p:spPr>
        <p:txBody>
          <a:bodyPr lIns="720000"/>
          <a:lstStyle/>
          <a:p>
            <a:r>
              <a:rPr lang="ru-RU" sz="3600" dirty="0">
                <a:ea typeface="MS Gothic" pitchFamily="49" charset="-128"/>
              </a:rPr>
              <a:t>План реализации проекта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575816" y="1729843"/>
            <a:ext cx="48715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Формирование команды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Разработка идеи бизнес-проекта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Анализ рентабельности данного проекта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Расчет затрат на реализацию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Презентация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Защита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55866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52860" y="3797249"/>
            <a:ext cx="352839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ФИО- Наговицын Александр,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телефон - 89508396295,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aleksandrnagovicyn046@gmail.com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ВК-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https://vk.com/id303351198</a:t>
            </a:r>
            <a:endParaRPr lang="ru-RU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=""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="" xmlns:a16="http://schemas.microsoft.com/office/drawing/2014/main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799386" y="3797249"/>
            <a:ext cx="3127353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ФИО – </a:t>
            </a:r>
            <a:r>
              <a:rPr lang="ru-RU" sz="1400" b="1" dirty="0" err="1" smtClean="0">
                <a:solidFill>
                  <a:schemeClr val="bg1">
                    <a:lumMod val="50000"/>
                  </a:schemeClr>
                </a:solidFill>
              </a:rPr>
              <a:t>Ананин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Глеб,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телефон - 89226415449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– 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bigtape345@gmail.com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ВК -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https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://vk.com/cwoocheg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387215" y="3797249"/>
            <a:ext cx="3728767" cy="224358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ФИО – Черепанова Анастасия,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Телефон - 89127653850 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– 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Cherepanovvva.nnn@gmail.com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ВК -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https://vk.com/nch_nss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3848" y="1358651"/>
            <a:ext cx="2106416" cy="2365668"/>
          </a:xfrm>
          <a:prstGeom prst="rect">
            <a:avLst/>
          </a:prstGeom>
        </p:spPr>
      </p:pic>
      <p:pic>
        <p:nvPicPr>
          <p:cNvPr id="12" name="그래픽 34">
            <a:extLst>
              <a:ext uri="{FF2B5EF4-FFF2-40B4-BE49-F238E27FC236}">
                <a16:creationId xmlns="" xmlns:a16="http://schemas.microsoft.com/office/drawing/2014/main" id="{C7A58521-8CD0-444F-A5BD-3EDA2E580F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264"/>
          <a:stretch/>
        </p:blipFill>
        <p:spPr>
          <a:xfrm>
            <a:off x="4196247" y="1368578"/>
            <a:ext cx="1990682" cy="2363106"/>
          </a:xfrm>
          <a:prstGeom prst="rect">
            <a:avLst/>
          </a:prstGeom>
        </p:spPr>
      </p:pic>
      <p:pic>
        <p:nvPicPr>
          <p:cNvPr id="13" name="그래픽 36">
            <a:extLst>
              <a:ext uri="{FF2B5EF4-FFF2-40B4-BE49-F238E27FC236}">
                <a16:creationId xmlns="" xmlns:a16="http://schemas.microsoft.com/office/drawing/2014/main" id="{CFD7A5DB-5F69-4921-BC72-591397A67C0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565" b="8252"/>
          <a:stretch/>
        </p:blipFill>
        <p:spPr>
          <a:xfrm>
            <a:off x="7365693" y="1389805"/>
            <a:ext cx="1994737" cy="23763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8261</TotalTime>
  <Words>1058</Words>
  <Application>Microsoft Office PowerPoint</Application>
  <PresentationFormat>Произвольный</PresentationFormat>
  <Paragraphs>315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Office Theme</vt:lpstr>
      <vt:lpstr>Слайд 1</vt:lpstr>
      <vt:lpstr>Команда проекта</vt:lpstr>
      <vt:lpstr>Загрязнение улиц и дворов города </vt:lpstr>
      <vt:lpstr>О проекте.  Что есть сейчас.</vt:lpstr>
      <vt:lpstr>Слайд 5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Acer Swift</cp:lastModifiedBy>
  <cp:revision>58</cp:revision>
  <dcterms:created xsi:type="dcterms:W3CDTF">2022-10-14T10:42:52Z</dcterms:created>
  <dcterms:modified xsi:type="dcterms:W3CDTF">2023-07-27T10:03:22Z</dcterms:modified>
  <dc:language>ru-RU</dc:language>
</cp:coreProperties>
</file>