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3" r:id="rId4"/>
    <p:sldId id="260" r:id="rId5"/>
    <p:sldId id="258" r:id="rId6"/>
    <p:sldId id="259" r:id="rId7"/>
    <p:sldId id="261" r:id="rId8"/>
    <p:sldId id="264" r:id="rId9"/>
    <p:sldId id="266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56DFF"/>
    <a:srgbClr val="3FC1FF"/>
    <a:srgbClr val="A000FF"/>
    <a:srgbClr val="5B45FF"/>
    <a:srgbClr val="5550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74" autoAdjust="0"/>
    <p:restoredTop sz="96341"/>
  </p:normalViewPr>
  <p:slideViewPr>
    <p:cSldViewPr snapToGrid="0">
      <p:cViewPr varScale="1">
        <p:scale>
          <a:sx n="103" d="100"/>
          <a:sy n="103" d="100"/>
        </p:scale>
        <p:origin x="120" y="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EE7904-3073-E51E-E186-A984907481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5E657FB-8CD9-290B-EFCA-1EE937B7F0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9244DE1-A3FC-8E9B-5F5D-B1B164FC7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C208F-1006-FE41-9B55-F09936B5E83F}" type="datetimeFigureOut">
              <a:rPr lang="ru-RU" smtClean="0"/>
              <a:t>11.12.2024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2B09E30-FC3E-EF07-19C9-5807A85198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20FD065-EB0F-0E07-0B23-74444CEEB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B3238-9C64-6F4E-ABD5-A76BDB4859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17489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91A218-2C5F-E11F-93CC-7046A72154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C817AEE-49C2-89A5-68C6-27B2ACE11D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82518C8-FAD4-0E51-6130-CE75A00ED1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C208F-1006-FE41-9B55-F09936B5E83F}" type="datetimeFigureOut">
              <a:rPr lang="ru-RU" smtClean="0"/>
              <a:t>11.12.2024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6B7862-33D8-A1DE-E0C8-BFC8293FE5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1FAC2C2-A8D3-A3DB-8493-FECF8845B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B3238-9C64-6F4E-ABD5-A76BDB4859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47886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3A57AE-0EDE-BFC7-ACAC-590AFF1728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2809E0C-BE7F-6E3E-1C11-E848CFF558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1BCDF33-BC81-A651-E83B-4FC7AB76A8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C208F-1006-FE41-9B55-F09936B5E83F}" type="datetimeFigureOut">
              <a:rPr lang="ru-RU" smtClean="0"/>
              <a:t>11.12.2024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681F543-A273-714B-7CEF-3CFB095B6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C28CF43-0E3E-D123-769E-18AC8EF2A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B3238-9C64-6F4E-ABD5-A76BDB4859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0249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F9486B-24E9-4F36-EF24-6689E0B86B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D54EEA8-0519-899C-09CE-BFD497C470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9C04555-C43C-062D-024C-E727E23B81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949FB64-CA77-41CE-EA53-4BE87E2678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C208F-1006-FE41-9B55-F09936B5E83F}" type="datetimeFigureOut">
              <a:rPr lang="ru-RU" smtClean="0"/>
              <a:t>11.12.2024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EAF7846-21F1-DD9A-BB88-BE5B3107E6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DCDA3F8-38AC-5EBB-53E2-4CBDE32DF2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B3238-9C64-6F4E-ABD5-A76BDB4859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37344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051577-B6DD-9848-9907-7B459641EF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56038C5-1889-35C8-5801-2690CBC86C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C06B95C-06DD-AE43-6EBB-A37B63D665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30E685B5-A032-56B3-E39F-37C0F7AFE2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3B8612A-7B7E-7A36-A88A-6F2D3D4578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DF0063BC-B5B7-4ACC-912A-B5AA4143C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C208F-1006-FE41-9B55-F09936B5E83F}" type="datetimeFigureOut">
              <a:rPr lang="ru-RU" smtClean="0"/>
              <a:t>11.12.2024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4C42ABCD-ABC0-6880-001B-36B8831141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E1116692-2222-CDB4-BC11-D31F72BC4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B3238-9C64-6F4E-ABD5-A76BDB4859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12363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4CCD21-0C4B-27DF-4546-E1AC50BB28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C4D1899-77A7-7C68-E197-DC93419E52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C208F-1006-FE41-9B55-F09936B5E83F}" type="datetimeFigureOut">
              <a:rPr lang="ru-RU" smtClean="0"/>
              <a:t>11.12.2024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8761577-4963-8650-A5F7-8CE9504DCA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14F0ADC-F086-2A25-4261-7D61BBD2A0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B3238-9C64-6F4E-ABD5-A76BDB4859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95293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7833AA2-92AD-8D46-998A-C3702E76D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C208F-1006-FE41-9B55-F09936B5E83F}" type="datetimeFigureOut">
              <a:rPr lang="ru-RU" smtClean="0"/>
              <a:t>11.12.2024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31884CC9-4D2B-BA00-B49B-C070B899A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A967794-62E1-B80A-2953-EC9B8D26DF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B3238-9C64-6F4E-ABD5-A76BDB4859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5976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88FFA4-A9B6-D4FE-5D4C-1B1DE859AF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AE147A2-CDAD-5C68-700B-3242EFCA26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DEE5130-03F0-4EA3-0B0A-ED6B111C59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958C03F-93D6-A4EA-B354-670B6AA07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C208F-1006-FE41-9B55-F09936B5E83F}" type="datetimeFigureOut">
              <a:rPr lang="ru-RU" smtClean="0"/>
              <a:t>11.12.2024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980A8AE-332E-6F50-CD80-1B8516062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6ADDA99-9442-4378-4004-BF3F2C5BA6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B3238-9C64-6F4E-ABD5-A76BDB4859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44141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9B3033-75D7-7187-EDBA-46084D916A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21F0621B-397A-E779-B28E-36D70528C7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0660431-1FFB-2C55-D491-A7DACA16B3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A903033-C2D5-AB1D-EF45-D518DBE81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C208F-1006-FE41-9B55-F09936B5E83F}" type="datetimeFigureOut">
              <a:rPr lang="ru-RU" smtClean="0"/>
              <a:t>11.12.2024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E636892-B5EF-432F-A446-56242FC02B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5ACA5A2-EDC2-2287-40B3-1A95E0C89C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B3238-9C64-6F4E-ABD5-A76BDB4859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50082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900ECC-42E1-ADB6-E800-2ED081ABA6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D5FC390-BE96-CBAB-7487-BAA9C7D160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D793C38-6F6C-1ED5-FD49-1669219A04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C208F-1006-FE41-9B55-F09936B5E83F}" type="datetimeFigureOut">
              <a:rPr lang="ru-RU" smtClean="0"/>
              <a:t>11.12.2024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DE93080-4CED-C508-F339-C307822A70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2263F9D-F3C3-7990-0D29-EF5726D1E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B3238-9C64-6F4E-ABD5-A76BDB4859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033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8F55A613-D606-3955-B5D1-A44FC9886C3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013F6A0-5076-ED48-D43F-F6219FEEF9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C2C1874-5978-79D4-618F-E55B348C10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C208F-1006-FE41-9B55-F09936B5E83F}" type="datetimeFigureOut">
              <a:rPr lang="ru-RU" smtClean="0"/>
              <a:t>11.12.2024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ADB29A5-C106-C8AD-B9AA-4FCA879664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0C8ACFD-1F96-1839-2A1E-49160BFD24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B3238-9C64-6F4E-ABD5-A76BDB4859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53580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18D8C5-4DB7-9438-AE0B-7DB02E11C2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F31C3FB-2652-22E6-9959-99F91154E1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44A216A-04E8-B64B-6D7C-3FC1166D7A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CC208F-1006-FE41-9B55-F09936B5E83F}" type="datetimeFigureOut">
              <a:rPr lang="ru-RU" smtClean="0"/>
              <a:t>11.12.2024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114520-5295-BCA8-F286-202ED1B3E7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BC3EA80-B66D-FC2C-CB40-10076734AD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6B3238-9C64-6F4E-ABD5-A76BDB4859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7522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7.PNG"/><Relationship Id="rId5" Type="http://schemas.microsoft.com/office/2007/relationships/hdphoto" Target="../media/hdphoto2.wdp"/><Relationship Id="rId10" Type="http://schemas.openxmlformats.org/officeDocument/2006/relationships/image" Target="../media/image6.png"/><Relationship Id="rId4" Type="http://schemas.openxmlformats.org/officeDocument/2006/relationships/image" Target="../media/image2.png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4.wdp"/><Relationship Id="rId7" Type="http://schemas.microsoft.com/office/2007/relationships/hdphoto" Target="../media/hdphoto6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microsoft.com/office/2007/relationships/hdphoto" Target="../media/hdphoto5.wdp"/><Relationship Id="rId4" Type="http://schemas.openxmlformats.org/officeDocument/2006/relationships/image" Target="../media/image2.png"/><Relationship Id="rId9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4.wdp"/><Relationship Id="rId7" Type="http://schemas.microsoft.com/office/2007/relationships/hdphoto" Target="../media/hdphoto6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microsoft.com/office/2007/relationships/hdphoto" Target="../media/hdphoto5.wdp"/><Relationship Id="rId4" Type="http://schemas.openxmlformats.org/officeDocument/2006/relationships/image" Target="../media/image2.png"/><Relationship Id="rId9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svg"/><Relationship Id="rId18" Type="http://schemas.openxmlformats.org/officeDocument/2006/relationships/image" Target="../media/image20.png"/><Relationship Id="rId3" Type="http://schemas.microsoft.com/office/2007/relationships/hdphoto" Target="../media/hdphoto4.wdp"/><Relationship Id="rId21" Type="http://schemas.openxmlformats.org/officeDocument/2006/relationships/image" Target="../media/image23.svg"/><Relationship Id="rId7" Type="http://schemas.microsoft.com/office/2007/relationships/hdphoto" Target="../media/hdphoto6.wdp"/><Relationship Id="rId12" Type="http://schemas.openxmlformats.org/officeDocument/2006/relationships/image" Target="../media/image14.png"/><Relationship Id="rId17" Type="http://schemas.openxmlformats.org/officeDocument/2006/relationships/image" Target="../media/image19.svg"/><Relationship Id="rId25" Type="http://schemas.openxmlformats.org/officeDocument/2006/relationships/image" Target="../media/image27.svg"/><Relationship Id="rId2" Type="http://schemas.openxmlformats.org/officeDocument/2006/relationships/image" Target="../media/image1.png"/><Relationship Id="rId16" Type="http://schemas.openxmlformats.org/officeDocument/2006/relationships/image" Target="../media/image18.png"/><Relationship Id="rId20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11" Type="http://schemas.openxmlformats.org/officeDocument/2006/relationships/image" Target="../media/image13.svg"/><Relationship Id="rId24" Type="http://schemas.openxmlformats.org/officeDocument/2006/relationships/image" Target="../media/image26.png"/><Relationship Id="rId5" Type="http://schemas.microsoft.com/office/2007/relationships/hdphoto" Target="../media/hdphoto5.wdp"/><Relationship Id="rId15" Type="http://schemas.openxmlformats.org/officeDocument/2006/relationships/image" Target="../media/image17.svg"/><Relationship Id="rId23" Type="http://schemas.openxmlformats.org/officeDocument/2006/relationships/image" Target="../media/image25.svg"/><Relationship Id="rId10" Type="http://schemas.openxmlformats.org/officeDocument/2006/relationships/image" Target="../media/image12.png"/><Relationship Id="rId19" Type="http://schemas.openxmlformats.org/officeDocument/2006/relationships/image" Target="../media/image21.svg"/><Relationship Id="rId4" Type="http://schemas.openxmlformats.org/officeDocument/2006/relationships/image" Target="../media/image2.png"/><Relationship Id="rId9" Type="http://schemas.openxmlformats.org/officeDocument/2006/relationships/image" Target="../media/image11.svg"/><Relationship Id="rId14" Type="http://schemas.openxmlformats.org/officeDocument/2006/relationships/image" Target="../media/image16.png"/><Relationship Id="rId22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7" Type="http://schemas.microsoft.com/office/2007/relationships/hdphoto" Target="../media/hdphoto6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microsoft.com/office/2007/relationships/hdphoto" Target="../media/hdphoto5.wdp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4.wdp"/><Relationship Id="rId7" Type="http://schemas.microsoft.com/office/2007/relationships/hdphoto" Target="../media/hdphoto6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microsoft.com/office/2007/relationships/hdphoto" Target="../media/hdphoto5.wdp"/><Relationship Id="rId4" Type="http://schemas.openxmlformats.org/officeDocument/2006/relationships/image" Target="../media/image2.png"/><Relationship Id="rId9" Type="http://schemas.openxmlformats.org/officeDocument/2006/relationships/image" Target="../media/image28.jpe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7" Type="http://schemas.microsoft.com/office/2007/relationships/hdphoto" Target="../media/hdphoto6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microsoft.com/office/2007/relationships/hdphoto" Target="../media/hdphoto5.wdp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4.wdp"/><Relationship Id="rId7" Type="http://schemas.microsoft.com/office/2007/relationships/hdphoto" Target="../media/hdphoto6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microsoft.com/office/2007/relationships/hdphoto" Target="../media/hdphoto5.wdp"/><Relationship Id="rId4" Type="http://schemas.openxmlformats.org/officeDocument/2006/relationships/image" Target="../media/image2.png"/><Relationship Id="rId9" Type="http://schemas.openxmlformats.org/officeDocument/2006/relationships/image" Target="../media/image29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30.jpg"/><Relationship Id="rId5" Type="http://schemas.microsoft.com/office/2007/relationships/hdphoto" Target="../media/hdphoto2.wdp"/><Relationship Id="rId10" Type="http://schemas.openxmlformats.org/officeDocument/2006/relationships/image" Target="../media/image7.PNG"/><Relationship Id="rId4" Type="http://schemas.openxmlformats.org/officeDocument/2006/relationships/image" Target="../media/image2.png"/><Relationship Id="rId9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DCE83174-9511-E221-17AD-DE9B5C1D922A}"/>
              </a:ext>
            </a:extLst>
          </p:cNvPr>
          <p:cNvGrpSpPr/>
          <p:nvPr/>
        </p:nvGrpSpPr>
        <p:grpSpPr>
          <a:xfrm>
            <a:off x="357484" y="0"/>
            <a:ext cx="4876102" cy="1378229"/>
            <a:chOff x="2266835" y="1437413"/>
            <a:chExt cx="3419875" cy="1039692"/>
          </a:xfrm>
        </p:grpSpPr>
        <p:sp>
          <p:nvSpPr>
            <p:cNvPr id="5" name="Овал 4">
              <a:extLst>
                <a:ext uri="{FF2B5EF4-FFF2-40B4-BE49-F238E27FC236}">
                  <a16:creationId xmlns:a16="http://schemas.microsoft.com/office/drawing/2014/main" id="{171B7A3E-9CC7-095E-D508-C6ED15616C0C}"/>
                </a:ext>
              </a:extLst>
            </p:cNvPr>
            <p:cNvSpPr/>
            <p:nvPr/>
          </p:nvSpPr>
          <p:spPr>
            <a:xfrm>
              <a:off x="2483266" y="1718739"/>
              <a:ext cx="528810" cy="528810"/>
            </a:xfrm>
            <a:prstGeom prst="ellipse">
              <a:avLst/>
            </a:prstGeom>
            <a:noFill/>
            <a:ln>
              <a:solidFill>
                <a:srgbClr val="447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6" name="Группа 5">
              <a:extLst>
                <a:ext uri="{FF2B5EF4-FFF2-40B4-BE49-F238E27FC236}">
                  <a16:creationId xmlns:a16="http://schemas.microsoft.com/office/drawing/2014/main" id="{E274D08B-C3FE-C3D6-AFB0-50A41CAD1B2E}"/>
                </a:ext>
              </a:extLst>
            </p:cNvPr>
            <p:cNvGrpSpPr/>
            <p:nvPr/>
          </p:nvGrpSpPr>
          <p:grpSpPr>
            <a:xfrm>
              <a:off x="2266835" y="1737508"/>
              <a:ext cx="363991" cy="383452"/>
              <a:chOff x="2179089" y="1713266"/>
              <a:chExt cx="363991" cy="383452"/>
            </a:xfrm>
          </p:grpSpPr>
          <p:sp>
            <p:nvSpPr>
              <p:cNvPr id="14" name="Скругленный прямоугольник 13">
                <a:extLst>
                  <a:ext uri="{FF2B5EF4-FFF2-40B4-BE49-F238E27FC236}">
                    <a16:creationId xmlns:a16="http://schemas.microsoft.com/office/drawing/2014/main" id="{12D0E346-663A-C4F0-CF5B-92E3651B7E08}"/>
                  </a:ext>
                </a:extLst>
              </p:cNvPr>
              <p:cNvSpPr/>
              <p:nvPr/>
            </p:nvSpPr>
            <p:spPr>
              <a:xfrm rot="18963060">
                <a:off x="2179089" y="1722997"/>
                <a:ext cx="363991" cy="363991"/>
              </a:xfrm>
              <a:prstGeom prst="roundRect">
                <a:avLst/>
              </a:prstGeom>
              <a:solidFill>
                <a:srgbClr val="956D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5" name="Рисунок 14">
                <a:extLst>
                  <a:ext uri="{FF2B5EF4-FFF2-40B4-BE49-F238E27FC236}">
                    <a16:creationId xmlns:a16="http://schemas.microsoft.com/office/drawing/2014/main" id="{4821E515-311F-EA04-B987-AA0688DBA34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lum bright="70000" contrast="-70000"/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artisticPhotocopy/>
                        </a14:imgEffect>
                      </a14:imgLayer>
                    </a14:imgProps>
                  </a:ext>
                </a:extLst>
              </a:blip>
              <a:srcRect l="32942" t="-1" r="53009" b="56030"/>
              <a:stretch/>
            </p:blipFill>
            <p:spPr>
              <a:xfrm>
                <a:off x="2285581" y="1713266"/>
                <a:ext cx="151005" cy="383452"/>
              </a:xfrm>
              <a:prstGeom prst="rect">
                <a:avLst/>
              </a:prstGeom>
            </p:spPr>
          </p:pic>
        </p:grpSp>
        <p:grpSp>
          <p:nvGrpSpPr>
            <p:cNvPr id="7" name="Группа 6">
              <a:extLst>
                <a:ext uri="{FF2B5EF4-FFF2-40B4-BE49-F238E27FC236}">
                  <a16:creationId xmlns:a16="http://schemas.microsoft.com/office/drawing/2014/main" id="{5F56C1A4-6B87-98E8-D8DD-78CF52225DB7}"/>
                </a:ext>
              </a:extLst>
            </p:cNvPr>
            <p:cNvGrpSpPr/>
            <p:nvPr/>
          </p:nvGrpSpPr>
          <p:grpSpPr>
            <a:xfrm>
              <a:off x="2548232" y="2058470"/>
              <a:ext cx="405474" cy="418635"/>
              <a:chOff x="2548232" y="2058470"/>
              <a:chExt cx="405474" cy="418635"/>
            </a:xfrm>
          </p:grpSpPr>
          <p:sp>
            <p:nvSpPr>
              <p:cNvPr id="12" name="Скругленный прямоугольник 11">
                <a:extLst>
                  <a:ext uri="{FF2B5EF4-FFF2-40B4-BE49-F238E27FC236}">
                    <a16:creationId xmlns:a16="http://schemas.microsoft.com/office/drawing/2014/main" id="{CDD7A6E8-ABAC-18E4-9913-A11DD206D4BE}"/>
                  </a:ext>
                </a:extLst>
              </p:cNvPr>
              <p:cNvSpPr/>
              <p:nvPr/>
            </p:nvSpPr>
            <p:spPr>
              <a:xfrm rot="2773994">
                <a:off x="2565676" y="2058470"/>
                <a:ext cx="363991" cy="363991"/>
              </a:xfrm>
              <a:prstGeom prst="roundRect">
                <a:avLst/>
              </a:prstGeom>
              <a:solidFill>
                <a:srgbClr val="5B45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3" name="Рисунок 12">
                <a:extLst>
                  <a:ext uri="{FF2B5EF4-FFF2-40B4-BE49-F238E27FC236}">
                    <a16:creationId xmlns:a16="http://schemas.microsoft.com/office/drawing/2014/main" id="{D11B00D0-97ED-088D-3408-5406851B3F4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lum bright="70000" contrast="-70000"/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artisticPhotocopy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2548232" y="2071631"/>
                <a:ext cx="405474" cy="405474"/>
              </a:xfrm>
              <a:prstGeom prst="rect">
                <a:avLst/>
              </a:prstGeom>
            </p:spPr>
          </p:pic>
        </p:grpSp>
        <p:grpSp>
          <p:nvGrpSpPr>
            <p:cNvPr id="8" name="Группа 7">
              <a:extLst>
                <a:ext uri="{FF2B5EF4-FFF2-40B4-BE49-F238E27FC236}">
                  <a16:creationId xmlns:a16="http://schemas.microsoft.com/office/drawing/2014/main" id="{3B86B1B7-2111-4C9F-7C68-67F9C29B0AAB}"/>
                </a:ext>
              </a:extLst>
            </p:cNvPr>
            <p:cNvGrpSpPr/>
            <p:nvPr/>
          </p:nvGrpSpPr>
          <p:grpSpPr>
            <a:xfrm>
              <a:off x="2867220" y="1750669"/>
              <a:ext cx="364902" cy="371955"/>
              <a:chOff x="2922933" y="1715033"/>
              <a:chExt cx="364902" cy="371955"/>
            </a:xfrm>
          </p:grpSpPr>
          <p:sp>
            <p:nvSpPr>
              <p:cNvPr id="10" name="Скругленный прямоугольник 9">
                <a:extLst>
                  <a:ext uri="{FF2B5EF4-FFF2-40B4-BE49-F238E27FC236}">
                    <a16:creationId xmlns:a16="http://schemas.microsoft.com/office/drawing/2014/main" id="{7A627921-16B4-8DED-DFB5-C80E2C501BAD}"/>
                  </a:ext>
                </a:extLst>
              </p:cNvPr>
              <p:cNvSpPr/>
              <p:nvPr/>
            </p:nvSpPr>
            <p:spPr>
              <a:xfrm rot="2783226">
                <a:off x="2923844" y="1722997"/>
                <a:ext cx="363991" cy="363991"/>
              </a:xfrm>
              <a:prstGeom prst="roundRect">
                <a:avLst/>
              </a:prstGeom>
              <a:solidFill>
                <a:srgbClr val="3FC1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1" name="Рисунок 10">
                <a:extLst>
                  <a:ext uri="{FF2B5EF4-FFF2-40B4-BE49-F238E27FC236}">
                    <a16:creationId xmlns:a16="http://schemas.microsoft.com/office/drawing/2014/main" id="{DDABA8E3-0083-1749-04A8-89E21AE0275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lum bright="70000" contrast="-70000"/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artisticPhotocopy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2922933" y="1715033"/>
                <a:ext cx="352202" cy="352202"/>
              </a:xfrm>
              <a:prstGeom prst="rect">
                <a:avLst/>
              </a:prstGeom>
            </p:spPr>
          </p:pic>
        </p:grp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4A84F4E5-57D1-A215-48B8-91A886DD794C}"/>
                </a:ext>
              </a:extLst>
            </p:cNvPr>
            <p:cNvSpPr/>
            <p:nvPr/>
          </p:nvSpPr>
          <p:spPr>
            <a:xfrm>
              <a:off x="2634271" y="1437413"/>
              <a:ext cx="3052439" cy="968382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sz="7200" b="1" cap="none" spc="0" dirty="0">
                  <a:ln w="0"/>
                  <a:gradFill flip="none" rotWithShape="1">
                    <a:gsLst>
                      <a:gs pos="0">
                        <a:srgbClr val="521DFD"/>
                      </a:gs>
                      <a:gs pos="100000">
                        <a:srgbClr val="5778FD"/>
                      </a:gs>
                    </a:gsLst>
                    <a:lin ang="2700000" scaled="1"/>
                    <a:tileRect/>
                  </a:gradFill>
                  <a:latin typeface="Century Gothic" panose="020B0502020202020204" pitchFamily="34" charset="0"/>
                </a:rPr>
                <a:t> </a:t>
              </a:r>
              <a:r>
                <a:rPr lang="ru-RU" sz="4400" b="1" cap="none" spc="0" dirty="0">
                  <a:ln w="0"/>
                  <a:gradFill flip="none" rotWithShape="1">
                    <a:gsLst>
                      <a:gs pos="0">
                        <a:srgbClr val="521DFD"/>
                      </a:gs>
                      <a:gs pos="100000">
                        <a:srgbClr val="5778FD"/>
                      </a:gs>
                    </a:gsLst>
                    <a:lin ang="2700000" scaled="1"/>
                    <a:tileRect/>
                  </a:gradFill>
                  <a:latin typeface="Century Gothic" panose="020B0502020202020204" pitchFamily="34" charset="0"/>
                </a:rPr>
                <a:t>АПК-360</a:t>
              </a:r>
            </a:p>
            <a:p>
              <a:pPr algn="ctr"/>
              <a:r>
                <a:rPr lang="ru-RU" sz="1100" dirty="0">
                  <a:ln w="0"/>
                  <a:gradFill flip="none" rotWithShape="1">
                    <a:gsLst>
                      <a:gs pos="0">
                        <a:srgbClr val="521DFD"/>
                      </a:gs>
                      <a:gs pos="100000">
                        <a:srgbClr val="5778FD"/>
                      </a:gs>
                    </a:gsLst>
                    <a:lin ang="2700000" scaled="1"/>
                    <a:tileRect/>
                  </a:gradFill>
                  <a:latin typeface="Century Gothic" panose="020B0502020202020204" pitchFamily="34" charset="0"/>
                </a:rPr>
                <a:t>   </a:t>
              </a:r>
              <a:r>
                <a:rPr lang="ru-RU" sz="1400" dirty="0">
                  <a:ln w="0"/>
                  <a:gradFill flip="none" rotWithShape="1">
                    <a:gsLst>
                      <a:gs pos="0">
                        <a:srgbClr val="521DFD"/>
                      </a:gs>
                      <a:gs pos="100000">
                        <a:srgbClr val="5778FD"/>
                      </a:gs>
                    </a:gsLst>
                    <a:lin ang="2700000" scaled="1"/>
                    <a:tileRect/>
                  </a:gradFill>
                  <a:latin typeface="Century Gothic" panose="020B0502020202020204" pitchFamily="34" charset="0"/>
                </a:rPr>
                <a:t>Акселерационная программа</a:t>
              </a:r>
              <a:endParaRPr lang="ru-RU" sz="1100" cap="none" spc="0" dirty="0">
                <a:ln w="0"/>
                <a:gradFill flip="none" rotWithShape="1">
                  <a:gsLst>
                    <a:gs pos="0">
                      <a:srgbClr val="521DFD"/>
                    </a:gs>
                    <a:gs pos="100000">
                      <a:srgbClr val="5778FD"/>
                    </a:gs>
                  </a:gsLst>
                  <a:lin ang="2700000" scaled="1"/>
                  <a:tileRect/>
                </a:gradFill>
                <a:latin typeface="Century Gothic" panose="020B0502020202020204" pitchFamily="34" charset="0"/>
              </a:endParaRPr>
            </a:p>
          </p:txBody>
        </p:sp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6C156002-C08E-6830-529A-1FEA643AD5C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3280" y="245879"/>
            <a:ext cx="1061060" cy="106106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7521ADFC-8DC0-FEB5-71EC-17CCBF83DF2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1045" y="134559"/>
            <a:ext cx="1601261" cy="1283700"/>
          </a:xfrm>
          <a:prstGeom prst="rect">
            <a:avLst/>
          </a:prstGeom>
        </p:spPr>
      </p:pic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AE27B50B-BC7A-CDCD-E502-5602E5EBF15C}"/>
              </a:ext>
            </a:extLst>
          </p:cNvPr>
          <p:cNvSpPr/>
          <p:nvPr/>
        </p:nvSpPr>
        <p:spPr>
          <a:xfrm>
            <a:off x="509322" y="1822574"/>
            <a:ext cx="6976408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cap="none" spc="0" dirty="0">
                <a:ln w="0"/>
                <a:gradFill flip="none" rotWithShape="1">
                  <a:gsLst>
                    <a:gs pos="0">
                      <a:srgbClr val="521DFD"/>
                    </a:gs>
                    <a:gs pos="100000">
                      <a:srgbClr val="5778FD"/>
                    </a:gs>
                  </a:gsLst>
                  <a:lin ang="2700000" scaled="1"/>
                  <a:tileRect/>
                </a:gradFill>
                <a:latin typeface="Century Gothic" panose="020B0502020202020204" pitchFamily="34" charset="0"/>
              </a:rPr>
              <a:t>Рыбное здоровье</a:t>
            </a:r>
          </a:p>
        </p:txBody>
      </p:sp>
      <p:sp>
        <p:nvSpPr>
          <p:cNvPr id="20" name="Скругленный прямоугольник 19">
            <a:extLst>
              <a:ext uri="{FF2B5EF4-FFF2-40B4-BE49-F238E27FC236}">
                <a16:creationId xmlns:a16="http://schemas.microsoft.com/office/drawing/2014/main" id="{AF612968-6F77-B807-917F-24515BD49E6B}"/>
              </a:ext>
            </a:extLst>
          </p:cNvPr>
          <p:cNvSpPr/>
          <p:nvPr/>
        </p:nvSpPr>
        <p:spPr>
          <a:xfrm>
            <a:off x="913164" y="2669716"/>
            <a:ext cx="5182836" cy="1020418"/>
          </a:xfrm>
          <a:prstGeom prst="roundRect">
            <a:avLst/>
          </a:prstGeom>
          <a:noFill/>
          <a:ln>
            <a:solidFill>
              <a:srgbClr val="956D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BF095FE-B5BA-8E52-7C3B-65DA882161C6}"/>
              </a:ext>
            </a:extLst>
          </p:cNvPr>
          <p:cNvSpPr txBox="1"/>
          <p:nvPr/>
        </p:nvSpPr>
        <p:spPr>
          <a:xfrm>
            <a:off x="1172337" y="2856759"/>
            <a:ext cx="43168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Century Gothic" panose="020B0502020202020204" pitchFamily="34" charset="0"/>
              </a:rPr>
              <a:t>Федин Мирон Андреевич руководитель проекта</a:t>
            </a: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760D579E-294F-4498-9A9B-36E50D02237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95615" y="1884736"/>
            <a:ext cx="4762500" cy="47625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61C4D90-4784-4780-B400-0F2D98442F1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420058" y="3877177"/>
            <a:ext cx="3781953" cy="2867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4680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C9129B68-5A18-3B81-012C-C25A984B2030}"/>
              </a:ext>
            </a:extLst>
          </p:cNvPr>
          <p:cNvGrpSpPr/>
          <p:nvPr/>
        </p:nvGrpSpPr>
        <p:grpSpPr>
          <a:xfrm>
            <a:off x="388942" y="117950"/>
            <a:ext cx="4557938" cy="1400383"/>
            <a:chOff x="2266835" y="1415120"/>
            <a:chExt cx="3549654" cy="1090597"/>
          </a:xfrm>
        </p:grpSpPr>
        <p:sp>
          <p:nvSpPr>
            <p:cNvPr id="5" name="Овал 4">
              <a:extLst>
                <a:ext uri="{FF2B5EF4-FFF2-40B4-BE49-F238E27FC236}">
                  <a16:creationId xmlns:a16="http://schemas.microsoft.com/office/drawing/2014/main" id="{3B012A95-8437-927D-5831-80666C9402B1}"/>
                </a:ext>
              </a:extLst>
            </p:cNvPr>
            <p:cNvSpPr/>
            <p:nvPr/>
          </p:nvSpPr>
          <p:spPr>
            <a:xfrm>
              <a:off x="2483266" y="1718739"/>
              <a:ext cx="528810" cy="528810"/>
            </a:xfrm>
            <a:prstGeom prst="ellipse">
              <a:avLst/>
            </a:prstGeom>
            <a:noFill/>
            <a:ln>
              <a:solidFill>
                <a:srgbClr val="447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6" name="Группа 5">
              <a:extLst>
                <a:ext uri="{FF2B5EF4-FFF2-40B4-BE49-F238E27FC236}">
                  <a16:creationId xmlns:a16="http://schemas.microsoft.com/office/drawing/2014/main" id="{86319312-ACD7-C239-4E61-9D7F9D7F8B13}"/>
                </a:ext>
              </a:extLst>
            </p:cNvPr>
            <p:cNvGrpSpPr/>
            <p:nvPr/>
          </p:nvGrpSpPr>
          <p:grpSpPr>
            <a:xfrm>
              <a:off x="2266835" y="1737508"/>
              <a:ext cx="363991" cy="383452"/>
              <a:chOff x="2179089" y="1713266"/>
              <a:chExt cx="363991" cy="383452"/>
            </a:xfrm>
          </p:grpSpPr>
          <p:sp>
            <p:nvSpPr>
              <p:cNvPr id="14" name="Скругленный прямоугольник 13">
                <a:extLst>
                  <a:ext uri="{FF2B5EF4-FFF2-40B4-BE49-F238E27FC236}">
                    <a16:creationId xmlns:a16="http://schemas.microsoft.com/office/drawing/2014/main" id="{0E1F7370-91ED-EC56-8710-A90F19FEAAFF}"/>
                  </a:ext>
                </a:extLst>
              </p:cNvPr>
              <p:cNvSpPr/>
              <p:nvPr/>
            </p:nvSpPr>
            <p:spPr>
              <a:xfrm rot="18963060">
                <a:off x="2179089" y="1722997"/>
                <a:ext cx="363991" cy="363991"/>
              </a:xfrm>
              <a:prstGeom prst="roundRect">
                <a:avLst/>
              </a:prstGeom>
              <a:solidFill>
                <a:srgbClr val="956D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5" name="Рисунок 14">
                <a:extLst>
                  <a:ext uri="{FF2B5EF4-FFF2-40B4-BE49-F238E27FC236}">
                    <a16:creationId xmlns:a16="http://schemas.microsoft.com/office/drawing/2014/main" id="{481B4EFD-DC90-1177-246A-822FD24FD08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lum bright="70000" contrast="-70000"/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artisticPhotocopy/>
                        </a14:imgEffect>
                      </a14:imgLayer>
                    </a14:imgProps>
                  </a:ext>
                </a:extLst>
              </a:blip>
              <a:srcRect l="32942" t="-1" r="53009" b="56030"/>
              <a:stretch/>
            </p:blipFill>
            <p:spPr>
              <a:xfrm>
                <a:off x="2285581" y="1713266"/>
                <a:ext cx="151005" cy="383452"/>
              </a:xfrm>
              <a:prstGeom prst="rect">
                <a:avLst/>
              </a:prstGeom>
            </p:spPr>
          </p:pic>
        </p:grpSp>
        <p:grpSp>
          <p:nvGrpSpPr>
            <p:cNvPr id="7" name="Группа 6">
              <a:extLst>
                <a:ext uri="{FF2B5EF4-FFF2-40B4-BE49-F238E27FC236}">
                  <a16:creationId xmlns:a16="http://schemas.microsoft.com/office/drawing/2014/main" id="{62F2A129-D996-1A81-4023-9CC3E982A725}"/>
                </a:ext>
              </a:extLst>
            </p:cNvPr>
            <p:cNvGrpSpPr/>
            <p:nvPr/>
          </p:nvGrpSpPr>
          <p:grpSpPr>
            <a:xfrm>
              <a:off x="2548232" y="2058470"/>
              <a:ext cx="405474" cy="418635"/>
              <a:chOff x="2548232" y="2058470"/>
              <a:chExt cx="405474" cy="418635"/>
            </a:xfrm>
          </p:grpSpPr>
          <p:sp>
            <p:nvSpPr>
              <p:cNvPr id="12" name="Скругленный прямоугольник 11">
                <a:extLst>
                  <a:ext uri="{FF2B5EF4-FFF2-40B4-BE49-F238E27FC236}">
                    <a16:creationId xmlns:a16="http://schemas.microsoft.com/office/drawing/2014/main" id="{0E9B693E-894C-2650-5781-82AE26DF2CDE}"/>
                  </a:ext>
                </a:extLst>
              </p:cNvPr>
              <p:cNvSpPr/>
              <p:nvPr/>
            </p:nvSpPr>
            <p:spPr>
              <a:xfrm rot="2773994">
                <a:off x="2565676" y="2058470"/>
                <a:ext cx="363991" cy="363991"/>
              </a:xfrm>
              <a:prstGeom prst="roundRect">
                <a:avLst/>
              </a:prstGeom>
              <a:solidFill>
                <a:srgbClr val="5B45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3" name="Рисунок 12">
                <a:extLst>
                  <a:ext uri="{FF2B5EF4-FFF2-40B4-BE49-F238E27FC236}">
                    <a16:creationId xmlns:a16="http://schemas.microsoft.com/office/drawing/2014/main" id="{40ECFAC5-488C-648B-65DC-73540CF2885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lum bright="70000" contrast="-70000"/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artisticPhotocopy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2548232" y="2071631"/>
                <a:ext cx="405474" cy="405474"/>
              </a:xfrm>
              <a:prstGeom prst="rect">
                <a:avLst/>
              </a:prstGeom>
            </p:spPr>
          </p:pic>
        </p:grpSp>
        <p:grpSp>
          <p:nvGrpSpPr>
            <p:cNvPr id="8" name="Группа 7">
              <a:extLst>
                <a:ext uri="{FF2B5EF4-FFF2-40B4-BE49-F238E27FC236}">
                  <a16:creationId xmlns:a16="http://schemas.microsoft.com/office/drawing/2014/main" id="{6C9EE982-8172-5E53-27F1-343FDEC0739E}"/>
                </a:ext>
              </a:extLst>
            </p:cNvPr>
            <p:cNvGrpSpPr/>
            <p:nvPr/>
          </p:nvGrpSpPr>
          <p:grpSpPr>
            <a:xfrm>
              <a:off x="2867220" y="1750669"/>
              <a:ext cx="364902" cy="371955"/>
              <a:chOff x="2922933" y="1715033"/>
              <a:chExt cx="364902" cy="371955"/>
            </a:xfrm>
          </p:grpSpPr>
          <p:sp>
            <p:nvSpPr>
              <p:cNvPr id="10" name="Скругленный прямоугольник 9">
                <a:extLst>
                  <a:ext uri="{FF2B5EF4-FFF2-40B4-BE49-F238E27FC236}">
                    <a16:creationId xmlns:a16="http://schemas.microsoft.com/office/drawing/2014/main" id="{3F5863C9-2E5F-2E30-4689-06934F514A5E}"/>
                  </a:ext>
                </a:extLst>
              </p:cNvPr>
              <p:cNvSpPr/>
              <p:nvPr/>
            </p:nvSpPr>
            <p:spPr>
              <a:xfrm rot="2783226">
                <a:off x="2923844" y="1722997"/>
                <a:ext cx="363991" cy="363991"/>
              </a:xfrm>
              <a:prstGeom prst="roundRect">
                <a:avLst/>
              </a:prstGeom>
              <a:solidFill>
                <a:srgbClr val="3FC1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1" name="Рисунок 10">
                <a:extLst>
                  <a:ext uri="{FF2B5EF4-FFF2-40B4-BE49-F238E27FC236}">
                    <a16:creationId xmlns:a16="http://schemas.microsoft.com/office/drawing/2014/main" id="{3790EFA3-0CBF-7447-D1BB-2692EA3AE03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lum bright="70000" contrast="-70000"/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artisticPhotocopy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2922933" y="1715033"/>
                <a:ext cx="352202" cy="352202"/>
              </a:xfrm>
              <a:prstGeom prst="rect">
                <a:avLst/>
              </a:prstGeom>
            </p:spPr>
          </p:pic>
        </p:grp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EA97AE93-9324-4825-83CD-4DB676E62249}"/>
                </a:ext>
              </a:extLst>
            </p:cNvPr>
            <p:cNvSpPr/>
            <p:nvPr/>
          </p:nvSpPr>
          <p:spPr>
            <a:xfrm>
              <a:off x="2764050" y="1415120"/>
              <a:ext cx="3052439" cy="1090597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sz="7200" b="1" cap="none" spc="0" dirty="0">
                  <a:ln w="0"/>
                  <a:gradFill flip="none" rotWithShape="1">
                    <a:gsLst>
                      <a:gs pos="0">
                        <a:srgbClr val="521DFD"/>
                      </a:gs>
                      <a:gs pos="100000">
                        <a:srgbClr val="5778FD"/>
                      </a:gs>
                    </a:gsLst>
                    <a:lin ang="2700000" scaled="1"/>
                    <a:tileRect/>
                  </a:gradFill>
                  <a:latin typeface="Century Gothic" panose="020B0502020202020204" pitchFamily="34" charset="0"/>
                </a:rPr>
                <a:t> </a:t>
              </a:r>
              <a:r>
                <a:rPr lang="ru-RU" sz="4800" b="1" cap="none" spc="0" dirty="0">
                  <a:ln w="0"/>
                  <a:gradFill flip="none" rotWithShape="1">
                    <a:gsLst>
                      <a:gs pos="0">
                        <a:srgbClr val="521DFD"/>
                      </a:gs>
                      <a:gs pos="100000">
                        <a:srgbClr val="5778FD"/>
                      </a:gs>
                    </a:gsLst>
                    <a:lin ang="2700000" scaled="1"/>
                    <a:tileRect/>
                  </a:gradFill>
                  <a:latin typeface="Century Gothic" panose="020B0502020202020204" pitchFamily="34" charset="0"/>
                </a:rPr>
                <a:t>АПК-360</a:t>
              </a:r>
            </a:p>
            <a:p>
              <a:pPr algn="ctr"/>
              <a:r>
                <a:rPr lang="ru-RU" sz="1200" dirty="0">
                  <a:ln w="0"/>
                  <a:gradFill flip="none" rotWithShape="1">
                    <a:gsLst>
                      <a:gs pos="0">
                        <a:srgbClr val="521DFD"/>
                      </a:gs>
                      <a:gs pos="100000">
                        <a:srgbClr val="5778FD"/>
                      </a:gs>
                    </a:gsLst>
                    <a:lin ang="2700000" scaled="1"/>
                    <a:tileRect/>
                  </a:gradFill>
                  <a:latin typeface="Century Gothic" panose="020B0502020202020204" pitchFamily="34" charset="0"/>
                </a:rPr>
                <a:t>    </a:t>
              </a:r>
              <a:r>
                <a:rPr lang="ru-RU" sz="1250" dirty="0">
                  <a:ln w="0"/>
                  <a:gradFill flip="none" rotWithShape="1">
                    <a:gsLst>
                      <a:gs pos="0">
                        <a:srgbClr val="521DFD"/>
                      </a:gs>
                      <a:gs pos="100000">
                        <a:srgbClr val="5778FD"/>
                      </a:gs>
                    </a:gsLst>
                    <a:lin ang="2700000" scaled="1"/>
                    <a:tileRect/>
                  </a:gradFill>
                  <a:latin typeface="Century Gothic" panose="020B0502020202020204" pitchFamily="34" charset="0"/>
                </a:rPr>
                <a:t>Акселерационная программа</a:t>
              </a:r>
              <a:endParaRPr lang="ru-RU" sz="1250" cap="none" spc="0" dirty="0">
                <a:ln w="0"/>
                <a:gradFill flip="none" rotWithShape="1">
                  <a:gsLst>
                    <a:gs pos="0">
                      <a:srgbClr val="521DFD"/>
                    </a:gs>
                    <a:gs pos="100000">
                      <a:srgbClr val="5778FD"/>
                    </a:gs>
                  </a:gsLst>
                  <a:lin ang="2700000" scaled="1"/>
                  <a:tileRect/>
                </a:gradFill>
                <a:latin typeface="Century Gothic" panose="020B0502020202020204" pitchFamily="34" charset="0"/>
              </a:endParaRPr>
            </a:p>
          </p:txBody>
        </p:sp>
      </p:grpSp>
      <p:sp>
        <p:nvSpPr>
          <p:cNvPr id="16" name="Скругленный прямоугольник 15">
            <a:extLst>
              <a:ext uri="{FF2B5EF4-FFF2-40B4-BE49-F238E27FC236}">
                <a16:creationId xmlns:a16="http://schemas.microsoft.com/office/drawing/2014/main" id="{29A59A20-88F3-6D9A-B167-E9CDA4D479AD}"/>
              </a:ext>
            </a:extLst>
          </p:cNvPr>
          <p:cNvSpPr/>
          <p:nvPr/>
        </p:nvSpPr>
        <p:spPr>
          <a:xfrm>
            <a:off x="5048854" y="539802"/>
            <a:ext cx="6665844" cy="568732"/>
          </a:xfrm>
          <a:prstGeom prst="roundRect">
            <a:avLst/>
          </a:prstGeom>
          <a:solidFill>
            <a:srgbClr val="956D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latin typeface="Century Gothic" panose="020B0502020202020204" pitchFamily="34" charset="0"/>
              </a:rPr>
              <a:t>ГИПОТЕЗА БИЗНЕСА/ПРОДУКТА/СЕРВИСА</a:t>
            </a:r>
          </a:p>
        </p:txBody>
      </p:sp>
      <p:sp>
        <p:nvSpPr>
          <p:cNvPr id="18" name="Текст 2">
            <a:extLst>
              <a:ext uri="{FF2B5EF4-FFF2-40B4-BE49-F238E27FC236}">
                <a16:creationId xmlns:a16="http://schemas.microsoft.com/office/drawing/2014/main" id="{55959AA9-62F7-1522-72A4-00A153E62458}"/>
              </a:ext>
            </a:extLst>
          </p:cNvPr>
          <p:cNvSpPr txBox="1"/>
          <p:nvPr/>
        </p:nvSpPr>
        <p:spPr bwMode="auto">
          <a:xfrm>
            <a:off x="675947" y="2235200"/>
            <a:ext cx="6805508" cy="2031321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>
              <a:buClr>
                <a:srgbClr val="956DFF"/>
              </a:buClr>
              <a:buSzPct val="100000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</a:defRPr>
            </a:pPr>
            <a:endParaRPr lang="ru-RU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buClr>
                <a:srgbClr val="956DFF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</a:defRPr>
            </a:pP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Целевая аудитория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Коммерческие рыбоводческие </a:t>
            </a:r>
            <a:r>
              <a:rPr 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хозяйства,Рыбные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фермы, Государственные и частные </a:t>
            </a:r>
            <a:r>
              <a:rPr 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аквакультурные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проекты</a:t>
            </a:r>
          </a:p>
          <a:p>
            <a:r>
              <a:rPr lang="ru-RU" sz="1400" dirty="0"/>
              <a:t>Клиент покупает корма из за рубежа по причине отсутствие альтернативы</a:t>
            </a:r>
            <a:r>
              <a:rPr lang="en-US" sz="1400" dirty="0"/>
              <a:t>. </a:t>
            </a:r>
            <a:r>
              <a:rPr lang="ru-RU" sz="1400" dirty="0"/>
              <a:t>Переплачивает и теряет время и деньги на доставке корма из за рубежа</a:t>
            </a:r>
            <a:r>
              <a:rPr lang="en-US" sz="1400" dirty="0"/>
              <a:t>.</a:t>
            </a:r>
            <a:endParaRPr lang="ru-RU" sz="1400" dirty="0"/>
          </a:p>
          <a:p>
            <a:r>
              <a:rPr lang="ru-RU" sz="1400" dirty="0"/>
              <a:t>На сегодняшний день проблема решается закупкой импортного корма , и из-за этого : клиент теряет деньги(переплачивает) до 40%, тратится до 30 дней доставки</a:t>
            </a:r>
            <a:endParaRPr lang="ru-RU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buClr>
                <a:srgbClr val="956DFF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</a:defRPr>
            </a:pP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Польза для целевой аудитории является получение больше прибыли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более качественного локального продукта с минимальными сроками доставки</a:t>
            </a: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0BF5682C-2985-373E-EE06-DE10A143050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3442" y="5736030"/>
            <a:ext cx="1185750" cy="950593"/>
          </a:xfrm>
          <a:prstGeom prst="rect">
            <a:avLst/>
          </a:prstGeom>
        </p:spPr>
      </p:pic>
      <p:sp>
        <p:nvSpPr>
          <p:cNvPr id="22" name="Текст 2">
            <a:extLst>
              <a:ext uri="{FF2B5EF4-FFF2-40B4-BE49-F238E27FC236}">
                <a16:creationId xmlns:a16="http://schemas.microsoft.com/office/drawing/2014/main" id="{CD1AA580-4085-6D72-D58C-0E1A32219BCB}"/>
              </a:ext>
            </a:extLst>
          </p:cNvPr>
          <p:cNvSpPr txBox="1"/>
          <p:nvPr/>
        </p:nvSpPr>
        <p:spPr bwMode="auto">
          <a:xfrm>
            <a:off x="8260435" y="2579144"/>
            <a:ext cx="2485429" cy="52321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rPr lang="ru-RU" sz="1400" dirty="0">
                <a:solidFill>
                  <a:schemeClr val="bg1"/>
                </a:solidFill>
                <a:latin typeface="Gilroy" panose="00000400000000000000" pitchFamily="2" charset="-52"/>
              </a:rPr>
              <a:t>Здесь может быть фото/иллюстрация</a:t>
            </a:r>
          </a:p>
        </p:txBody>
      </p:sp>
      <p:sp>
        <p:nvSpPr>
          <p:cNvPr id="23" name="Текст 2">
            <a:extLst>
              <a:ext uri="{FF2B5EF4-FFF2-40B4-BE49-F238E27FC236}">
                <a16:creationId xmlns:a16="http://schemas.microsoft.com/office/drawing/2014/main" id="{B59CBB5C-8A82-B59B-2AD5-06D0E1858C4F}"/>
              </a:ext>
            </a:extLst>
          </p:cNvPr>
          <p:cNvSpPr txBox="1"/>
          <p:nvPr/>
        </p:nvSpPr>
        <p:spPr bwMode="auto">
          <a:xfrm>
            <a:off x="8280331" y="4418224"/>
            <a:ext cx="2485429" cy="52321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rPr lang="ru-RU" sz="1400" dirty="0">
                <a:solidFill>
                  <a:schemeClr val="bg1"/>
                </a:solidFill>
                <a:latin typeface="Gilroy" panose="00000400000000000000" pitchFamily="2" charset="-52"/>
              </a:rPr>
              <a:t>Здесь может быть фото/иллюстрация</a:t>
            </a:r>
          </a:p>
        </p:txBody>
      </p:sp>
      <p:pic>
        <p:nvPicPr>
          <p:cNvPr id="3074" name="Picture 2" descr="мультяшная рыба на прозрачном фоне 29 фото">
            <a:extLst>
              <a:ext uri="{FF2B5EF4-FFF2-40B4-BE49-F238E27FC236}">
                <a16:creationId xmlns:a16="http://schemas.microsoft.com/office/drawing/2014/main" id="{9CE0085D-DABA-47AA-9DD9-998F83013F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4278" y="3442608"/>
            <a:ext cx="2771775" cy="1647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88593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C9129B68-5A18-3B81-012C-C25A984B2030}"/>
              </a:ext>
            </a:extLst>
          </p:cNvPr>
          <p:cNvGrpSpPr/>
          <p:nvPr/>
        </p:nvGrpSpPr>
        <p:grpSpPr>
          <a:xfrm>
            <a:off x="388942" y="117950"/>
            <a:ext cx="4557938" cy="1400383"/>
            <a:chOff x="2266835" y="1415120"/>
            <a:chExt cx="3549654" cy="1090597"/>
          </a:xfrm>
        </p:grpSpPr>
        <p:sp>
          <p:nvSpPr>
            <p:cNvPr id="5" name="Овал 4">
              <a:extLst>
                <a:ext uri="{FF2B5EF4-FFF2-40B4-BE49-F238E27FC236}">
                  <a16:creationId xmlns:a16="http://schemas.microsoft.com/office/drawing/2014/main" id="{3B012A95-8437-927D-5831-80666C9402B1}"/>
                </a:ext>
              </a:extLst>
            </p:cNvPr>
            <p:cNvSpPr/>
            <p:nvPr/>
          </p:nvSpPr>
          <p:spPr>
            <a:xfrm>
              <a:off x="2483266" y="1718739"/>
              <a:ext cx="528810" cy="528810"/>
            </a:xfrm>
            <a:prstGeom prst="ellipse">
              <a:avLst/>
            </a:prstGeom>
            <a:noFill/>
            <a:ln>
              <a:solidFill>
                <a:srgbClr val="447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6" name="Группа 5">
              <a:extLst>
                <a:ext uri="{FF2B5EF4-FFF2-40B4-BE49-F238E27FC236}">
                  <a16:creationId xmlns:a16="http://schemas.microsoft.com/office/drawing/2014/main" id="{86319312-ACD7-C239-4E61-9D7F9D7F8B13}"/>
                </a:ext>
              </a:extLst>
            </p:cNvPr>
            <p:cNvGrpSpPr/>
            <p:nvPr/>
          </p:nvGrpSpPr>
          <p:grpSpPr>
            <a:xfrm>
              <a:off x="2266835" y="1737508"/>
              <a:ext cx="363991" cy="383452"/>
              <a:chOff x="2179089" y="1713266"/>
              <a:chExt cx="363991" cy="383452"/>
            </a:xfrm>
          </p:grpSpPr>
          <p:sp>
            <p:nvSpPr>
              <p:cNvPr id="14" name="Скругленный прямоугольник 13">
                <a:extLst>
                  <a:ext uri="{FF2B5EF4-FFF2-40B4-BE49-F238E27FC236}">
                    <a16:creationId xmlns:a16="http://schemas.microsoft.com/office/drawing/2014/main" id="{0E1F7370-91ED-EC56-8710-A90F19FEAAFF}"/>
                  </a:ext>
                </a:extLst>
              </p:cNvPr>
              <p:cNvSpPr/>
              <p:nvPr/>
            </p:nvSpPr>
            <p:spPr>
              <a:xfrm rot="18963060">
                <a:off x="2179089" y="1722997"/>
                <a:ext cx="363991" cy="363991"/>
              </a:xfrm>
              <a:prstGeom prst="roundRect">
                <a:avLst/>
              </a:prstGeom>
              <a:solidFill>
                <a:srgbClr val="956D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5" name="Рисунок 14">
                <a:extLst>
                  <a:ext uri="{FF2B5EF4-FFF2-40B4-BE49-F238E27FC236}">
                    <a16:creationId xmlns:a16="http://schemas.microsoft.com/office/drawing/2014/main" id="{481B4EFD-DC90-1177-246A-822FD24FD08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lum bright="70000" contrast="-70000"/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artisticPhotocopy/>
                        </a14:imgEffect>
                      </a14:imgLayer>
                    </a14:imgProps>
                  </a:ext>
                </a:extLst>
              </a:blip>
              <a:srcRect l="32942" t="-1" r="53009" b="56030"/>
              <a:stretch/>
            </p:blipFill>
            <p:spPr>
              <a:xfrm>
                <a:off x="2285581" y="1713266"/>
                <a:ext cx="151005" cy="383452"/>
              </a:xfrm>
              <a:prstGeom prst="rect">
                <a:avLst/>
              </a:prstGeom>
            </p:spPr>
          </p:pic>
        </p:grpSp>
        <p:grpSp>
          <p:nvGrpSpPr>
            <p:cNvPr id="7" name="Группа 6">
              <a:extLst>
                <a:ext uri="{FF2B5EF4-FFF2-40B4-BE49-F238E27FC236}">
                  <a16:creationId xmlns:a16="http://schemas.microsoft.com/office/drawing/2014/main" id="{62F2A129-D996-1A81-4023-9CC3E982A725}"/>
                </a:ext>
              </a:extLst>
            </p:cNvPr>
            <p:cNvGrpSpPr/>
            <p:nvPr/>
          </p:nvGrpSpPr>
          <p:grpSpPr>
            <a:xfrm>
              <a:off x="2548232" y="2058470"/>
              <a:ext cx="405474" cy="418635"/>
              <a:chOff x="2548232" y="2058470"/>
              <a:chExt cx="405474" cy="418635"/>
            </a:xfrm>
          </p:grpSpPr>
          <p:sp>
            <p:nvSpPr>
              <p:cNvPr id="12" name="Скругленный прямоугольник 11">
                <a:extLst>
                  <a:ext uri="{FF2B5EF4-FFF2-40B4-BE49-F238E27FC236}">
                    <a16:creationId xmlns:a16="http://schemas.microsoft.com/office/drawing/2014/main" id="{0E9B693E-894C-2650-5781-82AE26DF2CDE}"/>
                  </a:ext>
                </a:extLst>
              </p:cNvPr>
              <p:cNvSpPr/>
              <p:nvPr/>
            </p:nvSpPr>
            <p:spPr>
              <a:xfrm rot="2773994">
                <a:off x="2565676" y="2058470"/>
                <a:ext cx="363991" cy="363991"/>
              </a:xfrm>
              <a:prstGeom prst="roundRect">
                <a:avLst/>
              </a:prstGeom>
              <a:solidFill>
                <a:srgbClr val="5B45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3" name="Рисунок 12">
                <a:extLst>
                  <a:ext uri="{FF2B5EF4-FFF2-40B4-BE49-F238E27FC236}">
                    <a16:creationId xmlns:a16="http://schemas.microsoft.com/office/drawing/2014/main" id="{40ECFAC5-488C-648B-65DC-73540CF2885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lum bright="70000" contrast="-70000"/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artisticPhotocopy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2548232" y="2071631"/>
                <a:ext cx="405474" cy="405474"/>
              </a:xfrm>
              <a:prstGeom prst="rect">
                <a:avLst/>
              </a:prstGeom>
            </p:spPr>
          </p:pic>
        </p:grpSp>
        <p:grpSp>
          <p:nvGrpSpPr>
            <p:cNvPr id="8" name="Группа 7">
              <a:extLst>
                <a:ext uri="{FF2B5EF4-FFF2-40B4-BE49-F238E27FC236}">
                  <a16:creationId xmlns:a16="http://schemas.microsoft.com/office/drawing/2014/main" id="{6C9EE982-8172-5E53-27F1-343FDEC0739E}"/>
                </a:ext>
              </a:extLst>
            </p:cNvPr>
            <p:cNvGrpSpPr/>
            <p:nvPr/>
          </p:nvGrpSpPr>
          <p:grpSpPr>
            <a:xfrm>
              <a:off x="2867220" y="1750669"/>
              <a:ext cx="364902" cy="371955"/>
              <a:chOff x="2922933" y="1715033"/>
              <a:chExt cx="364902" cy="371955"/>
            </a:xfrm>
          </p:grpSpPr>
          <p:sp>
            <p:nvSpPr>
              <p:cNvPr id="10" name="Скругленный прямоугольник 9">
                <a:extLst>
                  <a:ext uri="{FF2B5EF4-FFF2-40B4-BE49-F238E27FC236}">
                    <a16:creationId xmlns:a16="http://schemas.microsoft.com/office/drawing/2014/main" id="{3F5863C9-2E5F-2E30-4689-06934F514A5E}"/>
                  </a:ext>
                </a:extLst>
              </p:cNvPr>
              <p:cNvSpPr/>
              <p:nvPr/>
            </p:nvSpPr>
            <p:spPr>
              <a:xfrm rot="2783226">
                <a:off x="2923844" y="1722997"/>
                <a:ext cx="363991" cy="363991"/>
              </a:xfrm>
              <a:prstGeom prst="roundRect">
                <a:avLst/>
              </a:prstGeom>
              <a:solidFill>
                <a:srgbClr val="3FC1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1" name="Рисунок 10">
                <a:extLst>
                  <a:ext uri="{FF2B5EF4-FFF2-40B4-BE49-F238E27FC236}">
                    <a16:creationId xmlns:a16="http://schemas.microsoft.com/office/drawing/2014/main" id="{3790EFA3-0CBF-7447-D1BB-2692EA3AE03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lum bright="70000" contrast="-70000"/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artisticPhotocopy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2922933" y="1715033"/>
                <a:ext cx="352202" cy="352202"/>
              </a:xfrm>
              <a:prstGeom prst="rect">
                <a:avLst/>
              </a:prstGeom>
            </p:spPr>
          </p:pic>
        </p:grp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EA97AE93-9324-4825-83CD-4DB676E62249}"/>
                </a:ext>
              </a:extLst>
            </p:cNvPr>
            <p:cNvSpPr/>
            <p:nvPr/>
          </p:nvSpPr>
          <p:spPr>
            <a:xfrm>
              <a:off x="2764050" y="1415120"/>
              <a:ext cx="3052439" cy="1090597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sz="7200" b="1" cap="none" spc="0" dirty="0">
                  <a:ln w="0"/>
                  <a:gradFill flip="none" rotWithShape="1">
                    <a:gsLst>
                      <a:gs pos="0">
                        <a:srgbClr val="521DFD"/>
                      </a:gs>
                      <a:gs pos="100000">
                        <a:srgbClr val="5778FD"/>
                      </a:gs>
                    </a:gsLst>
                    <a:lin ang="2700000" scaled="1"/>
                    <a:tileRect/>
                  </a:gradFill>
                  <a:latin typeface="Century Gothic" panose="020B0502020202020204" pitchFamily="34" charset="0"/>
                </a:rPr>
                <a:t> </a:t>
              </a:r>
              <a:r>
                <a:rPr lang="ru-RU" sz="4800" b="1" cap="none" spc="0" dirty="0">
                  <a:ln w="0"/>
                  <a:gradFill flip="none" rotWithShape="1">
                    <a:gsLst>
                      <a:gs pos="0">
                        <a:srgbClr val="521DFD"/>
                      </a:gs>
                      <a:gs pos="100000">
                        <a:srgbClr val="5778FD"/>
                      </a:gs>
                    </a:gsLst>
                    <a:lin ang="2700000" scaled="1"/>
                    <a:tileRect/>
                  </a:gradFill>
                  <a:latin typeface="Century Gothic" panose="020B0502020202020204" pitchFamily="34" charset="0"/>
                </a:rPr>
                <a:t>АПК-360</a:t>
              </a:r>
            </a:p>
            <a:p>
              <a:pPr algn="ctr"/>
              <a:r>
                <a:rPr lang="ru-RU" sz="1200" dirty="0">
                  <a:ln w="0"/>
                  <a:gradFill flip="none" rotWithShape="1">
                    <a:gsLst>
                      <a:gs pos="0">
                        <a:srgbClr val="521DFD"/>
                      </a:gs>
                      <a:gs pos="100000">
                        <a:srgbClr val="5778FD"/>
                      </a:gs>
                    </a:gsLst>
                    <a:lin ang="2700000" scaled="1"/>
                    <a:tileRect/>
                  </a:gradFill>
                  <a:latin typeface="Century Gothic" panose="020B0502020202020204" pitchFamily="34" charset="0"/>
                </a:rPr>
                <a:t>    </a:t>
              </a:r>
              <a:r>
                <a:rPr lang="ru-RU" sz="1250" dirty="0">
                  <a:ln w="0"/>
                  <a:gradFill flip="none" rotWithShape="1">
                    <a:gsLst>
                      <a:gs pos="0">
                        <a:srgbClr val="521DFD"/>
                      </a:gs>
                      <a:gs pos="100000">
                        <a:srgbClr val="5778FD"/>
                      </a:gs>
                    </a:gsLst>
                    <a:lin ang="2700000" scaled="1"/>
                    <a:tileRect/>
                  </a:gradFill>
                  <a:latin typeface="Century Gothic" panose="020B0502020202020204" pitchFamily="34" charset="0"/>
                </a:rPr>
                <a:t>Акселерационная программа</a:t>
              </a:r>
              <a:endParaRPr lang="ru-RU" sz="1250" cap="none" spc="0" dirty="0">
                <a:ln w="0"/>
                <a:gradFill flip="none" rotWithShape="1">
                  <a:gsLst>
                    <a:gs pos="0">
                      <a:srgbClr val="521DFD"/>
                    </a:gs>
                    <a:gs pos="100000">
                      <a:srgbClr val="5778FD"/>
                    </a:gs>
                  </a:gsLst>
                  <a:lin ang="2700000" scaled="1"/>
                  <a:tileRect/>
                </a:gradFill>
                <a:latin typeface="Century Gothic" panose="020B0502020202020204" pitchFamily="34" charset="0"/>
              </a:endParaRPr>
            </a:p>
          </p:txBody>
        </p:sp>
      </p:grpSp>
      <p:sp>
        <p:nvSpPr>
          <p:cNvPr id="16" name="Скругленный прямоугольник 15">
            <a:extLst>
              <a:ext uri="{FF2B5EF4-FFF2-40B4-BE49-F238E27FC236}">
                <a16:creationId xmlns:a16="http://schemas.microsoft.com/office/drawing/2014/main" id="{29A59A20-88F3-6D9A-B167-E9CDA4D479AD}"/>
              </a:ext>
            </a:extLst>
          </p:cNvPr>
          <p:cNvSpPr/>
          <p:nvPr/>
        </p:nvSpPr>
        <p:spPr>
          <a:xfrm>
            <a:off x="5048854" y="539802"/>
            <a:ext cx="6665844" cy="568732"/>
          </a:xfrm>
          <a:prstGeom prst="roundRect">
            <a:avLst/>
          </a:prstGeom>
          <a:solidFill>
            <a:srgbClr val="956D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latin typeface="Century Gothic" panose="020B0502020202020204" pitchFamily="34" charset="0"/>
              </a:rPr>
              <a:t>ГИПОТЕЗА БИЗНЕСА/ПРОДУКТА/СЕРВИСА</a:t>
            </a:r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0C7B932D-6489-48AA-9CA9-7CAB5DCB9178}"/>
              </a:ext>
            </a:extLst>
          </p:cNvPr>
          <p:cNvSpPr txBox="1"/>
          <p:nvPr/>
        </p:nvSpPr>
        <p:spPr bwMode="auto">
          <a:xfrm>
            <a:off x="622632" y="2057540"/>
            <a:ext cx="6683183" cy="307773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algn="l">
              <a:defRPr/>
            </a:pPr>
            <a:endParaRPr lang="ru-RU" sz="1400" dirty="0">
              <a:solidFill>
                <a:schemeClr val="bg2">
                  <a:lumMod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8" name="Текст 2">
            <a:extLst>
              <a:ext uri="{FF2B5EF4-FFF2-40B4-BE49-F238E27FC236}">
                <a16:creationId xmlns:a16="http://schemas.microsoft.com/office/drawing/2014/main" id="{55959AA9-62F7-1522-72A4-00A153E62458}"/>
              </a:ext>
            </a:extLst>
          </p:cNvPr>
          <p:cNvSpPr txBox="1"/>
          <p:nvPr/>
        </p:nvSpPr>
        <p:spPr bwMode="auto">
          <a:xfrm>
            <a:off x="719581" y="2876045"/>
            <a:ext cx="5545157" cy="954103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 marL="285750" indent="-285750">
              <a:buClr>
                <a:srgbClr val="956DFF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</a:defRPr>
            </a:pP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Основная идея стартапа заключается в продаже корма для сельхоз рыбы(форель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осетр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сом)</a:t>
            </a:r>
          </a:p>
          <a:p>
            <a:pPr marL="285750" indent="-285750">
              <a:buClr>
                <a:srgbClr val="956DFF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</a:defRPr>
            </a:pP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Основным продуктом является корм</a:t>
            </a:r>
          </a:p>
          <a:p>
            <a:pPr>
              <a:buClr>
                <a:srgbClr val="956DFF"/>
              </a:buClr>
              <a:buSzPct val="100000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</a:defRPr>
            </a:pPr>
            <a:endParaRPr lang="ru-RU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0BF5682C-2985-373E-EE06-DE10A143050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3442" y="5736030"/>
            <a:ext cx="1185750" cy="950593"/>
          </a:xfrm>
          <a:prstGeom prst="rect">
            <a:avLst/>
          </a:prstGeom>
        </p:spPr>
      </p:pic>
      <p:sp>
        <p:nvSpPr>
          <p:cNvPr id="22" name="Текст 2">
            <a:extLst>
              <a:ext uri="{FF2B5EF4-FFF2-40B4-BE49-F238E27FC236}">
                <a16:creationId xmlns:a16="http://schemas.microsoft.com/office/drawing/2014/main" id="{CD1AA580-4085-6D72-D58C-0E1A32219BCB}"/>
              </a:ext>
            </a:extLst>
          </p:cNvPr>
          <p:cNvSpPr txBox="1"/>
          <p:nvPr/>
        </p:nvSpPr>
        <p:spPr bwMode="auto">
          <a:xfrm>
            <a:off x="8260435" y="2579144"/>
            <a:ext cx="2485429" cy="52321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rPr lang="ru-RU" sz="1400" dirty="0">
                <a:solidFill>
                  <a:schemeClr val="bg1"/>
                </a:solidFill>
                <a:latin typeface="Gilroy" panose="00000400000000000000" pitchFamily="2" charset="-52"/>
              </a:rPr>
              <a:t>Здесь может быть фото/иллюстрация</a:t>
            </a:r>
          </a:p>
        </p:txBody>
      </p:sp>
      <p:sp>
        <p:nvSpPr>
          <p:cNvPr id="23" name="Текст 2">
            <a:extLst>
              <a:ext uri="{FF2B5EF4-FFF2-40B4-BE49-F238E27FC236}">
                <a16:creationId xmlns:a16="http://schemas.microsoft.com/office/drawing/2014/main" id="{B59CBB5C-8A82-B59B-2AD5-06D0E1858C4F}"/>
              </a:ext>
            </a:extLst>
          </p:cNvPr>
          <p:cNvSpPr txBox="1"/>
          <p:nvPr/>
        </p:nvSpPr>
        <p:spPr bwMode="auto">
          <a:xfrm>
            <a:off x="8280331" y="4418224"/>
            <a:ext cx="2485429" cy="52321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rPr lang="ru-RU" sz="1400" dirty="0">
                <a:solidFill>
                  <a:schemeClr val="bg1"/>
                </a:solidFill>
                <a:latin typeface="Gilroy" panose="00000400000000000000" pitchFamily="2" charset="-52"/>
              </a:rPr>
              <a:t>Здесь может быть фото/иллюстрация</a:t>
            </a: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58FBFAF7-A620-4ED0-A9B2-98AF1B6F776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54272" y="1596763"/>
            <a:ext cx="4133273" cy="4133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26573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Скругленный прямоугольник 33">
            <a:extLst>
              <a:ext uri="{FF2B5EF4-FFF2-40B4-BE49-F238E27FC236}">
                <a16:creationId xmlns:a16="http://schemas.microsoft.com/office/drawing/2014/main" id="{D7687DDA-0EE3-C40F-614D-284FB7C4C9C0}"/>
              </a:ext>
            </a:extLst>
          </p:cNvPr>
          <p:cNvSpPr/>
          <p:nvPr/>
        </p:nvSpPr>
        <p:spPr>
          <a:xfrm>
            <a:off x="6180382" y="1719900"/>
            <a:ext cx="2562863" cy="1400383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237514">
              <a:schemeClr val="accent3">
                <a:satMod val="175000"/>
                <a:alpha val="11657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6" name="Овал 35">
            <a:extLst>
              <a:ext uri="{FF2B5EF4-FFF2-40B4-BE49-F238E27FC236}">
                <a16:creationId xmlns:a16="http://schemas.microsoft.com/office/drawing/2014/main" id="{D8B77E03-3455-C361-D214-F461DCBC693D}"/>
              </a:ext>
            </a:extLst>
          </p:cNvPr>
          <p:cNvSpPr/>
          <p:nvPr/>
        </p:nvSpPr>
        <p:spPr>
          <a:xfrm>
            <a:off x="5956338" y="1526989"/>
            <a:ext cx="639393" cy="655976"/>
          </a:xfrm>
          <a:prstGeom prst="ellipse">
            <a:avLst/>
          </a:prstGeom>
          <a:solidFill>
            <a:srgbClr val="A00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EFB10C72-415D-1527-3288-4DB2AB7BB82A}"/>
              </a:ext>
            </a:extLst>
          </p:cNvPr>
          <p:cNvGrpSpPr/>
          <p:nvPr/>
        </p:nvGrpSpPr>
        <p:grpSpPr>
          <a:xfrm>
            <a:off x="855006" y="87864"/>
            <a:ext cx="4557938" cy="1400383"/>
            <a:chOff x="2266835" y="1415120"/>
            <a:chExt cx="3549654" cy="1090597"/>
          </a:xfrm>
        </p:grpSpPr>
        <p:sp>
          <p:nvSpPr>
            <p:cNvPr id="5" name="Овал 4">
              <a:extLst>
                <a:ext uri="{FF2B5EF4-FFF2-40B4-BE49-F238E27FC236}">
                  <a16:creationId xmlns:a16="http://schemas.microsoft.com/office/drawing/2014/main" id="{59BDCF35-ECB8-62F4-C3BF-CEBACE939FA9}"/>
                </a:ext>
              </a:extLst>
            </p:cNvPr>
            <p:cNvSpPr/>
            <p:nvPr/>
          </p:nvSpPr>
          <p:spPr>
            <a:xfrm>
              <a:off x="2483266" y="1718739"/>
              <a:ext cx="528810" cy="528810"/>
            </a:xfrm>
            <a:prstGeom prst="ellipse">
              <a:avLst/>
            </a:prstGeom>
            <a:noFill/>
            <a:ln>
              <a:solidFill>
                <a:srgbClr val="447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6" name="Группа 5">
              <a:extLst>
                <a:ext uri="{FF2B5EF4-FFF2-40B4-BE49-F238E27FC236}">
                  <a16:creationId xmlns:a16="http://schemas.microsoft.com/office/drawing/2014/main" id="{89F016BF-C8A1-1099-6A53-AB241D5E8D9B}"/>
                </a:ext>
              </a:extLst>
            </p:cNvPr>
            <p:cNvGrpSpPr/>
            <p:nvPr/>
          </p:nvGrpSpPr>
          <p:grpSpPr>
            <a:xfrm>
              <a:off x="2266835" y="1737508"/>
              <a:ext cx="363991" cy="383452"/>
              <a:chOff x="2179089" y="1713266"/>
              <a:chExt cx="363991" cy="383452"/>
            </a:xfrm>
          </p:grpSpPr>
          <p:sp>
            <p:nvSpPr>
              <p:cNvPr id="14" name="Скругленный прямоугольник 13">
                <a:extLst>
                  <a:ext uri="{FF2B5EF4-FFF2-40B4-BE49-F238E27FC236}">
                    <a16:creationId xmlns:a16="http://schemas.microsoft.com/office/drawing/2014/main" id="{FBCB98AB-140A-75BE-8854-4FDE308B5CAF}"/>
                  </a:ext>
                </a:extLst>
              </p:cNvPr>
              <p:cNvSpPr/>
              <p:nvPr/>
            </p:nvSpPr>
            <p:spPr>
              <a:xfrm rot="18963060">
                <a:off x="2179089" y="1722997"/>
                <a:ext cx="363991" cy="363991"/>
              </a:xfrm>
              <a:prstGeom prst="roundRect">
                <a:avLst/>
              </a:prstGeom>
              <a:solidFill>
                <a:srgbClr val="956D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5" name="Рисунок 14">
                <a:extLst>
                  <a:ext uri="{FF2B5EF4-FFF2-40B4-BE49-F238E27FC236}">
                    <a16:creationId xmlns:a16="http://schemas.microsoft.com/office/drawing/2014/main" id="{DB4B856A-DCE5-1C14-784A-9F7D968D665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lum bright="70000" contrast="-70000"/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artisticPhotocopy/>
                        </a14:imgEffect>
                      </a14:imgLayer>
                    </a14:imgProps>
                  </a:ext>
                </a:extLst>
              </a:blip>
              <a:srcRect l="32942" t="-1" r="53009" b="56030"/>
              <a:stretch/>
            </p:blipFill>
            <p:spPr>
              <a:xfrm>
                <a:off x="2285581" y="1713266"/>
                <a:ext cx="151005" cy="383452"/>
              </a:xfrm>
              <a:prstGeom prst="rect">
                <a:avLst/>
              </a:prstGeom>
            </p:spPr>
          </p:pic>
        </p:grpSp>
        <p:grpSp>
          <p:nvGrpSpPr>
            <p:cNvPr id="7" name="Группа 6">
              <a:extLst>
                <a:ext uri="{FF2B5EF4-FFF2-40B4-BE49-F238E27FC236}">
                  <a16:creationId xmlns:a16="http://schemas.microsoft.com/office/drawing/2014/main" id="{BC7D2670-C725-A7A8-E40E-8B0B910BAF87}"/>
                </a:ext>
              </a:extLst>
            </p:cNvPr>
            <p:cNvGrpSpPr/>
            <p:nvPr/>
          </p:nvGrpSpPr>
          <p:grpSpPr>
            <a:xfrm>
              <a:off x="2548232" y="2058470"/>
              <a:ext cx="405474" cy="418635"/>
              <a:chOff x="2548232" y="2058470"/>
              <a:chExt cx="405474" cy="418635"/>
            </a:xfrm>
          </p:grpSpPr>
          <p:sp>
            <p:nvSpPr>
              <p:cNvPr id="12" name="Скругленный прямоугольник 11">
                <a:extLst>
                  <a:ext uri="{FF2B5EF4-FFF2-40B4-BE49-F238E27FC236}">
                    <a16:creationId xmlns:a16="http://schemas.microsoft.com/office/drawing/2014/main" id="{32E32500-68C7-6005-F549-66DE1C67606D}"/>
                  </a:ext>
                </a:extLst>
              </p:cNvPr>
              <p:cNvSpPr/>
              <p:nvPr/>
            </p:nvSpPr>
            <p:spPr>
              <a:xfrm rot="2773994">
                <a:off x="2565676" y="2058470"/>
                <a:ext cx="363991" cy="363991"/>
              </a:xfrm>
              <a:prstGeom prst="roundRect">
                <a:avLst/>
              </a:prstGeom>
              <a:solidFill>
                <a:srgbClr val="5B45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3" name="Рисунок 12">
                <a:extLst>
                  <a:ext uri="{FF2B5EF4-FFF2-40B4-BE49-F238E27FC236}">
                    <a16:creationId xmlns:a16="http://schemas.microsoft.com/office/drawing/2014/main" id="{BCC9C19D-593E-AD02-08E1-141F9011B38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lum bright="70000" contrast="-70000"/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artisticPhotocopy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2548232" y="2071631"/>
                <a:ext cx="405474" cy="405474"/>
              </a:xfrm>
              <a:prstGeom prst="rect">
                <a:avLst/>
              </a:prstGeom>
            </p:spPr>
          </p:pic>
        </p:grpSp>
        <p:grpSp>
          <p:nvGrpSpPr>
            <p:cNvPr id="8" name="Группа 7">
              <a:extLst>
                <a:ext uri="{FF2B5EF4-FFF2-40B4-BE49-F238E27FC236}">
                  <a16:creationId xmlns:a16="http://schemas.microsoft.com/office/drawing/2014/main" id="{9BF9FC07-5FAD-C6D7-1C02-712CD8F2D265}"/>
                </a:ext>
              </a:extLst>
            </p:cNvPr>
            <p:cNvGrpSpPr/>
            <p:nvPr/>
          </p:nvGrpSpPr>
          <p:grpSpPr>
            <a:xfrm>
              <a:off x="2867220" y="1750669"/>
              <a:ext cx="364902" cy="371955"/>
              <a:chOff x="2922933" y="1715033"/>
              <a:chExt cx="364902" cy="371955"/>
            </a:xfrm>
          </p:grpSpPr>
          <p:sp>
            <p:nvSpPr>
              <p:cNvPr id="10" name="Скругленный прямоугольник 9">
                <a:extLst>
                  <a:ext uri="{FF2B5EF4-FFF2-40B4-BE49-F238E27FC236}">
                    <a16:creationId xmlns:a16="http://schemas.microsoft.com/office/drawing/2014/main" id="{E9817DFA-BF39-0587-D3B5-CB7FF9043169}"/>
                  </a:ext>
                </a:extLst>
              </p:cNvPr>
              <p:cNvSpPr/>
              <p:nvPr/>
            </p:nvSpPr>
            <p:spPr>
              <a:xfrm rot="2783226">
                <a:off x="2923844" y="1722997"/>
                <a:ext cx="363991" cy="363991"/>
              </a:xfrm>
              <a:prstGeom prst="roundRect">
                <a:avLst/>
              </a:prstGeom>
              <a:solidFill>
                <a:srgbClr val="3FC1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1" name="Рисунок 10">
                <a:extLst>
                  <a:ext uri="{FF2B5EF4-FFF2-40B4-BE49-F238E27FC236}">
                    <a16:creationId xmlns:a16="http://schemas.microsoft.com/office/drawing/2014/main" id="{38BA5F5C-BE54-142E-0A27-DED2E4F1498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lum bright="70000" contrast="-70000"/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artisticPhotocopy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2922933" y="1715033"/>
                <a:ext cx="352202" cy="352202"/>
              </a:xfrm>
              <a:prstGeom prst="rect">
                <a:avLst/>
              </a:prstGeom>
            </p:spPr>
          </p:pic>
        </p:grp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F592D12E-89AD-1A49-7652-9558CCAF3665}"/>
                </a:ext>
              </a:extLst>
            </p:cNvPr>
            <p:cNvSpPr/>
            <p:nvPr/>
          </p:nvSpPr>
          <p:spPr>
            <a:xfrm>
              <a:off x="2764050" y="1415120"/>
              <a:ext cx="3052439" cy="1090597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sz="7200" b="1" cap="none" spc="0" dirty="0">
                  <a:ln w="0"/>
                  <a:gradFill flip="none" rotWithShape="1">
                    <a:gsLst>
                      <a:gs pos="0">
                        <a:srgbClr val="521DFD"/>
                      </a:gs>
                      <a:gs pos="100000">
                        <a:srgbClr val="5778FD"/>
                      </a:gs>
                    </a:gsLst>
                    <a:lin ang="2700000" scaled="1"/>
                    <a:tileRect/>
                  </a:gradFill>
                  <a:latin typeface="Century Gothic" panose="020B0502020202020204" pitchFamily="34" charset="0"/>
                </a:rPr>
                <a:t> </a:t>
              </a:r>
              <a:r>
                <a:rPr lang="ru-RU" sz="4800" b="1" cap="none" spc="0" dirty="0">
                  <a:ln w="0"/>
                  <a:gradFill flip="none" rotWithShape="1">
                    <a:gsLst>
                      <a:gs pos="0">
                        <a:srgbClr val="521DFD"/>
                      </a:gs>
                      <a:gs pos="100000">
                        <a:srgbClr val="5778FD"/>
                      </a:gs>
                    </a:gsLst>
                    <a:lin ang="2700000" scaled="1"/>
                    <a:tileRect/>
                  </a:gradFill>
                  <a:latin typeface="Century Gothic" panose="020B0502020202020204" pitchFamily="34" charset="0"/>
                </a:rPr>
                <a:t>АПК-360</a:t>
              </a:r>
            </a:p>
            <a:p>
              <a:pPr algn="ctr"/>
              <a:r>
                <a:rPr lang="ru-RU" sz="1200" dirty="0">
                  <a:ln w="0"/>
                  <a:gradFill flip="none" rotWithShape="1">
                    <a:gsLst>
                      <a:gs pos="0">
                        <a:srgbClr val="521DFD"/>
                      </a:gs>
                      <a:gs pos="100000">
                        <a:srgbClr val="5778FD"/>
                      </a:gs>
                    </a:gsLst>
                    <a:lin ang="2700000" scaled="1"/>
                    <a:tileRect/>
                  </a:gradFill>
                  <a:latin typeface="Century Gothic" panose="020B0502020202020204" pitchFamily="34" charset="0"/>
                </a:rPr>
                <a:t>    </a:t>
              </a:r>
              <a:r>
                <a:rPr lang="ru-RU" sz="1250" dirty="0">
                  <a:ln w="0"/>
                  <a:gradFill flip="none" rotWithShape="1">
                    <a:gsLst>
                      <a:gs pos="0">
                        <a:srgbClr val="521DFD"/>
                      </a:gs>
                      <a:gs pos="100000">
                        <a:srgbClr val="5778FD"/>
                      </a:gs>
                    </a:gsLst>
                    <a:lin ang="2700000" scaled="1"/>
                    <a:tileRect/>
                  </a:gradFill>
                  <a:latin typeface="Century Gothic" panose="020B0502020202020204" pitchFamily="34" charset="0"/>
                </a:rPr>
                <a:t>Акселерационная программа</a:t>
              </a:r>
              <a:endParaRPr lang="ru-RU" sz="1250" cap="none" spc="0" dirty="0">
                <a:ln w="0"/>
                <a:gradFill flip="none" rotWithShape="1">
                  <a:gsLst>
                    <a:gs pos="0">
                      <a:srgbClr val="521DFD"/>
                    </a:gs>
                    <a:gs pos="100000">
                      <a:srgbClr val="5778FD"/>
                    </a:gs>
                  </a:gsLst>
                  <a:lin ang="2700000" scaled="1"/>
                  <a:tileRect/>
                </a:gradFill>
                <a:latin typeface="Century Gothic" panose="020B0502020202020204" pitchFamily="34" charset="0"/>
              </a:endParaRPr>
            </a:p>
          </p:txBody>
        </p:sp>
      </p:grpSp>
      <p:sp>
        <p:nvSpPr>
          <p:cNvPr id="16" name="Скругленный прямоугольник 15">
            <a:extLst>
              <a:ext uri="{FF2B5EF4-FFF2-40B4-BE49-F238E27FC236}">
                <a16:creationId xmlns:a16="http://schemas.microsoft.com/office/drawing/2014/main" id="{D1941249-E64B-E207-A19A-D14DB5FE6E23}"/>
              </a:ext>
            </a:extLst>
          </p:cNvPr>
          <p:cNvSpPr/>
          <p:nvPr/>
        </p:nvSpPr>
        <p:spPr>
          <a:xfrm>
            <a:off x="6189995" y="494928"/>
            <a:ext cx="4499153" cy="568732"/>
          </a:xfrm>
          <a:prstGeom prst="roundRect">
            <a:avLst/>
          </a:prstGeom>
          <a:solidFill>
            <a:srgbClr val="A000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БИЗНЕС-МОДЕЛЬ</a:t>
            </a:r>
          </a:p>
        </p:txBody>
      </p:sp>
      <p:sp>
        <p:nvSpPr>
          <p:cNvPr id="17" name="Скругленный прямоугольник 16">
            <a:extLst>
              <a:ext uri="{FF2B5EF4-FFF2-40B4-BE49-F238E27FC236}">
                <a16:creationId xmlns:a16="http://schemas.microsoft.com/office/drawing/2014/main" id="{ACEFF76A-A75D-EC37-FE58-E2FA7C7A3AF9}"/>
              </a:ext>
            </a:extLst>
          </p:cNvPr>
          <p:cNvSpPr/>
          <p:nvPr/>
        </p:nvSpPr>
        <p:spPr>
          <a:xfrm>
            <a:off x="9175519" y="1699180"/>
            <a:ext cx="2728797" cy="3195855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237514">
              <a:schemeClr val="accent3">
                <a:satMod val="175000"/>
                <a:alpha val="11657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DB996043-D619-C822-D67D-4E74DC5F9B5A}"/>
              </a:ext>
            </a:extLst>
          </p:cNvPr>
          <p:cNvSpPr/>
          <p:nvPr/>
        </p:nvSpPr>
        <p:spPr>
          <a:xfrm>
            <a:off x="8893725" y="1451508"/>
            <a:ext cx="616751" cy="651782"/>
          </a:xfrm>
          <a:prstGeom prst="ellipse">
            <a:avLst/>
          </a:prstGeom>
          <a:solidFill>
            <a:srgbClr val="A00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9" name="Рисунок 18" descr="Пользователь">
            <a:extLst>
              <a:ext uri="{FF2B5EF4-FFF2-40B4-BE49-F238E27FC236}">
                <a16:creationId xmlns:a16="http://schemas.microsoft.com/office/drawing/2014/main" id="{6C60EF19-CAB7-DE06-790E-983BE7843EA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924755" y="1476832"/>
            <a:ext cx="568732" cy="568732"/>
          </a:xfrm>
          <a:prstGeom prst="rect">
            <a:avLst/>
          </a:prstGeom>
        </p:spPr>
      </p:pic>
      <p:sp>
        <p:nvSpPr>
          <p:cNvPr id="21" name="Текст 2">
            <a:extLst>
              <a:ext uri="{FF2B5EF4-FFF2-40B4-BE49-F238E27FC236}">
                <a16:creationId xmlns:a16="http://schemas.microsoft.com/office/drawing/2014/main" id="{E5FF3B69-1C0F-A660-B2FC-2B96397FC9F7}"/>
              </a:ext>
            </a:extLst>
          </p:cNvPr>
          <p:cNvSpPr txBox="1"/>
          <p:nvPr/>
        </p:nvSpPr>
        <p:spPr bwMode="auto">
          <a:xfrm>
            <a:off x="9342437" y="1986948"/>
            <a:ext cx="2485429" cy="1384990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rPr lang="ru-RU" sz="1400" dirty="0">
                <a:solidFill>
                  <a:schemeClr val="tx1"/>
                </a:solidFill>
                <a:latin typeface="Gilroy" panose="00000400000000000000" pitchFamily="2" charset="-52"/>
              </a:rPr>
              <a:t>Потребительские сегменты</a:t>
            </a:r>
          </a:p>
          <a:p>
            <a:pPr>
              <a:defRPr/>
            </a:pPr>
            <a:r>
              <a:rPr lang="ru-RU" sz="14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Рыбоводческие фермы и предприятия, компании занимающиеся аквакультурой, а также владельцы рыбных хозяйств.</a:t>
            </a:r>
            <a:endParaRPr lang="ru-RU" sz="1400" dirty="0">
              <a:solidFill>
                <a:schemeClr val="tx1"/>
              </a:solidFill>
              <a:latin typeface="Gilroy" panose="00000400000000000000" pitchFamily="2" charset="-52"/>
            </a:endParaRPr>
          </a:p>
        </p:txBody>
      </p:sp>
      <p:sp>
        <p:nvSpPr>
          <p:cNvPr id="22" name="Скругленный прямоугольник 21">
            <a:extLst>
              <a:ext uri="{FF2B5EF4-FFF2-40B4-BE49-F238E27FC236}">
                <a16:creationId xmlns:a16="http://schemas.microsoft.com/office/drawing/2014/main" id="{700D6F74-AFAB-592B-6254-FFB1C3C010FC}"/>
              </a:ext>
            </a:extLst>
          </p:cNvPr>
          <p:cNvSpPr/>
          <p:nvPr/>
        </p:nvSpPr>
        <p:spPr>
          <a:xfrm>
            <a:off x="241305" y="1719900"/>
            <a:ext cx="2297994" cy="3195855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237514">
              <a:schemeClr val="accent3">
                <a:satMod val="175000"/>
                <a:alpha val="11657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3" name="Текст 2">
            <a:extLst>
              <a:ext uri="{FF2B5EF4-FFF2-40B4-BE49-F238E27FC236}">
                <a16:creationId xmlns:a16="http://schemas.microsoft.com/office/drawing/2014/main" id="{D323FC4C-7934-3224-B075-CB93DE530465}"/>
              </a:ext>
            </a:extLst>
          </p:cNvPr>
          <p:cNvSpPr txBox="1"/>
          <p:nvPr/>
        </p:nvSpPr>
        <p:spPr bwMode="auto">
          <a:xfrm>
            <a:off x="311208" y="1938124"/>
            <a:ext cx="2194219" cy="1600434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rPr lang="ru-RU" sz="1400" dirty="0">
                <a:solidFill>
                  <a:schemeClr val="tx1"/>
                </a:solidFill>
                <a:latin typeface="Gilroy" panose="00000400000000000000" pitchFamily="2" charset="-52"/>
              </a:rPr>
              <a:t>Ключевые партнеры</a:t>
            </a:r>
          </a:p>
          <a:p>
            <a:pPr>
              <a:defRPr/>
            </a:pPr>
            <a:r>
              <a:rPr lang="ru-RU" sz="14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Поставщики сырья (растительные и животные компоненты), исследовательские институты (для разработки рецептур).</a:t>
            </a:r>
            <a:endParaRPr lang="ru-RU" sz="1400" dirty="0">
              <a:solidFill>
                <a:schemeClr val="tx1"/>
              </a:solidFill>
              <a:latin typeface="Gilroy" panose="00000400000000000000" pitchFamily="2" charset="-52"/>
            </a:endParaRPr>
          </a:p>
        </p:txBody>
      </p:sp>
      <p:sp>
        <p:nvSpPr>
          <p:cNvPr id="24" name="Овал 23">
            <a:extLst>
              <a:ext uri="{FF2B5EF4-FFF2-40B4-BE49-F238E27FC236}">
                <a16:creationId xmlns:a16="http://schemas.microsoft.com/office/drawing/2014/main" id="{E05B2765-DFB3-1329-2F7F-0A3111516A7B}"/>
              </a:ext>
            </a:extLst>
          </p:cNvPr>
          <p:cNvSpPr/>
          <p:nvPr/>
        </p:nvSpPr>
        <p:spPr>
          <a:xfrm>
            <a:off x="39090" y="1476832"/>
            <a:ext cx="618614" cy="583552"/>
          </a:xfrm>
          <a:prstGeom prst="ellipse">
            <a:avLst/>
          </a:prstGeom>
          <a:solidFill>
            <a:srgbClr val="A00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6" name="Рисунок 25" descr="Пользовательская сеть">
            <a:extLst>
              <a:ext uri="{FF2B5EF4-FFF2-40B4-BE49-F238E27FC236}">
                <a16:creationId xmlns:a16="http://schemas.microsoft.com/office/drawing/2014/main" id="{D4B806B0-8A7B-713A-69CD-D0E4DC3452A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976330" y="1537931"/>
            <a:ext cx="612325" cy="612325"/>
          </a:xfrm>
          <a:prstGeom prst="rect">
            <a:avLst/>
          </a:prstGeom>
        </p:spPr>
      </p:pic>
      <p:sp>
        <p:nvSpPr>
          <p:cNvPr id="27" name="Скругленный прямоугольник 26">
            <a:extLst>
              <a:ext uri="{FF2B5EF4-FFF2-40B4-BE49-F238E27FC236}">
                <a16:creationId xmlns:a16="http://schemas.microsoft.com/office/drawing/2014/main" id="{70F0BDB6-46A6-C61D-202A-A429D0BD048B}"/>
              </a:ext>
            </a:extLst>
          </p:cNvPr>
          <p:cNvSpPr/>
          <p:nvPr/>
        </p:nvSpPr>
        <p:spPr>
          <a:xfrm>
            <a:off x="3165477" y="1749254"/>
            <a:ext cx="2562863" cy="1400383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237514">
              <a:schemeClr val="accent3">
                <a:satMod val="175000"/>
                <a:alpha val="11657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8" name="Скругленный прямоугольник 27">
            <a:extLst>
              <a:ext uri="{FF2B5EF4-FFF2-40B4-BE49-F238E27FC236}">
                <a16:creationId xmlns:a16="http://schemas.microsoft.com/office/drawing/2014/main" id="{4499C7A4-835C-1DC7-4093-A1111A8D3E7B}"/>
              </a:ext>
            </a:extLst>
          </p:cNvPr>
          <p:cNvSpPr/>
          <p:nvPr/>
        </p:nvSpPr>
        <p:spPr>
          <a:xfrm>
            <a:off x="3185246" y="3494652"/>
            <a:ext cx="2562862" cy="1400383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237514">
              <a:schemeClr val="accent3">
                <a:satMod val="175000"/>
                <a:alpha val="11657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9" name="Овал 28">
            <a:extLst>
              <a:ext uri="{FF2B5EF4-FFF2-40B4-BE49-F238E27FC236}">
                <a16:creationId xmlns:a16="http://schemas.microsoft.com/office/drawing/2014/main" id="{E0B80F28-7AA5-0EAC-53EA-073226D8BB9C}"/>
              </a:ext>
            </a:extLst>
          </p:cNvPr>
          <p:cNvSpPr/>
          <p:nvPr/>
        </p:nvSpPr>
        <p:spPr>
          <a:xfrm>
            <a:off x="2845528" y="1526989"/>
            <a:ext cx="602916" cy="549392"/>
          </a:xfrm>
          <a:prstGeom prst="ellipse">
            <a:avLst/>
          </a:prstGeom>
          <a:solidFill>
            <a:srgbClr val="A00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Текст 2">
            <a:extLst>
              <a:ext uri="{FF2B5EF4-FFF2-40B4-BE49-F238E27FC236}">
                <a16:creationId xmlns:a16="http://schemas.microsoft.com/office/drawing/2014/main" id="{0D70788F-97D2-6483-339D-7030A409B297}"/>
              </a:ext>
            </a:extLst>
          </p:cNvPr>
          <p:cNvSpPr txBox="1"/>
          <p:nvPr/>
        </p:nvSpPr>
        <p:spPr bwMode="auto">
          <a:xfrm>
            <a:off x="3241871" y="1737023"/>
            <a:ext cx="2485429" cy="1384990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rPr lang="ru-RU" sz="1400" dirty="0">
                <a:solidFill>
                  <a:schemeClr val="tx1"/>
                </a:solidFill>
                <a:latin typeface="Gilroy" panose="00000400000000000000" pitchFamily="2" charset="-52"/>
              </a:rPr>
              <a:t>Ключевая деятельность</a:t>
            </a:r>
          </a:p>
          <a:p>
            <a:pPr>
              <a:defRPr/>
            </a:pPr>
            <a:r>
              <a:rPr lang="ru-RU" sz="14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Разработка рецептур кормов, их производство, контроль качества, маркетинг и продажи, управление поставками и логистикой.</a:t>
            </a:r>
            <a:endParaRPr lang="ru-RU" sz="1400" dirty="0">
              <a:solidFill>
                <a:schemeClr val="tx1"/>
              </a:solidFill>
              <a:latin typeface="Gilroy" panose="00000400000000000000" pitchFamily="2" charset="-52"/>
            </a:endParaRPr>
          </a:p>
        </p:txBody>
      </p:sp>
      <p:sp>
        <p:nvSpPr>
          <p:cNvPr id="31" name="Овал 30">
            <a:extLst>
              <a:ext uri="{FF2B5EF4-FFF2-40B4-BE49-F238E27FC236}">
                <a16:creationId xmlns:a16="http://schemas.microsoft.com/office/drawing/2014/main" id="{E0C54A19-D141-35D3-09D4-850EF03BB83E}"/>
              </a:ext>
            </a:extLst>
          </p:cNvPr>
          <p:cNvSpPr/>
          <p:nvPr/>
        </p:nvSpPr>
        <p:spPr>
          <a:xfrm>
            <a:off x="2822452" y="3330612"/>
            <a:ext cx="655975" cy="608950"/>
          </a:xfrm>
          <a:prstGeom prst="ellipse">
            <a:avLst/>
          </a:prstGeom>
          <a:solidFill>
            <a:srgbClr val="A00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Текст 2">
            <a:extLst>
              <a:ext uri="{FF2B5EF4-FFF2-40B4-BE49-F238E27FC236}">
                <a16:creationId xmlns:a16="http://schemas.microsoft.com/office/drawing/2014/main" id="{3BF01E63-5379-6FF5-39BD-83C508B75A7B}"/>
              </a:ext>
            </a:extLst>
          </p:cNvPr>
          <p:cNvSpPr txBox="1"/>
          <p:nvPr/>
        </p:nvSpPr>
        <p:spPr bwMode="auto">
          <a:xfrm>
            <a:off x="3147966" y="3687374"/>
            <a:ext cx="2485429" cy="1169547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rPr lang="ru-RU" sz="1400" dirty="0">
                <a:solidFill>
                  <a:schemeClr val="tx1"/>
                </a:solidFill>
                <a:latin typeface="Gilroy" panose="00000400000000000000" pitchFamily="2" charset="-52"/>
              </a:rPr>
              <a:t>Ключевые ресурсы</a:t>
            </a:r>
          </a:p>
          <a:p>
            <a:pPr>
              <a:defRPr/>
            </a:pPr>
            <a:r>
              <a:rPr lang="ru-RU" sz="14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Производственные </a:t>
            </a:r>
            <a:r>
              <a:rPr lang="ru-RU" sz="14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мощности,брендинг</a:t>
            </a:r>
            <a:r>
              <a:rPr lang="ru-RU" sz="14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и маркетинговые материалы.</a:t>
            </a:r>
            <a:b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1400" dirty="0">
              <a:solidFill>
                <a:schemeClr val="tx1"/>
              </a:solidFill>
              <a:latin typeface="Gilroy" panose="00000400000000000000" pitchFamily="2" charset="-52"/>
            </a:endParaRPr>
          </a:p>
        </p:txBody>
      </p:sp>
      <p:sp>
        <p:nvSpPr>
          <p:cNvPr id="35" name="Скругленный прямоугольник 34">
            <a:extLst>
              <a:ext uri="{FF2B5EF4-FFF2-40B4-BE49-F238E27FC236}">
                <a16:creationId xmlns:a16="http://schemas.microsoft.com/office/drawing/2014/main" id="{2B41EF47-2B19-5F80-3FA9-D2D224D83E3C}"/>
              </a:ext>
            </a:extLst>
          </p:cNvPr>
          <p:cNvSpPr/>
          <p:nvPr/>
        </p:nvSpPr>
        <p:spPr>
          <a:xfrm>
            <a:off x="6227812" y="3494651"/>
            <a:ext cx="2562863" cy="1400383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237514">
              <a:schemeClr val="accent3">
                <a:satMod val="175000"/>
                <a:alpha val="11657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7" name="Овал 36">
            <a:extLst>
              <a:ext uri="{FF2B5EF4-FFF2-40B4-BE49-F238E27FC236}">
                <a16:creationId xmlns:a16="http://schemas.microsoft.com/office/drawing/2014/main" id="{056F1A0B-DD6C-145B-393D-D6FEFA2D9824}"/>
              </a:ext>
            </a:extLst>
          </p:cNvPr>
          <p:cNvSpPr/>
          <p:nvPr/>
        </p:nvSpPr>
        <p:spPr>
          <a:xfrm>
            <a:off x="5956338" y="3390019"/>
            <a:ext cx="649063" cy="608949"/>
          </a:xfrm>
          <a:prstGeom prst="ellipse">
            <a:avLst/>
          </a:prstGeom>
          <a:solidFill>
            <a:srgbClr val="A00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9" name="Рисунок 38" descr="Одна шестеренка">
            <a:extLst>
              <a:ext uri="{FF2B5EF4-FFF2-40B4-BE49-F238E27FC236}">
                <a16:creationId xmlns:a16="http://schemas.microsoft.com/office/drawing/2014/main" id="{B29B36FC-058F-979E-8ACD-4C6DA6A83C9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2822451" y="1465775"/>
            <a:ext cx="655976" cy="655976"/>
          </a:xfrm>
          <a:prstGeom prst="rect">
            <a:avLst/>
          </a:prstGeom>
        </p:spPr>
      </p:pic>
      <p:pic>
        <p:nvPicPr>
          <p:cNvPr id="41" name="Рисунок 40" descr="Ветряная мельница">
            <a:extLst>
              <a:ext uri="{FF2B5EF4-FFF2-40B4-BE49-F238E27FC236}">
                <a16:creationId xmlns:a16="http://schemas.microsoft.com/office/drawing/2014/main" id="{E44DDEF3-3A5A-0BBD-21A7-0A7B3D4E1FF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2881326" y="3371938"/>
            <a:ext cx="527571" cy="527571"/>
          </a:xfrm>
          <a:prstGeom prst="rect">
            <a:avLst/>
          </a:prstGeom>
        </p:spPr>
      </p:pic>
      <p:pic>
        <p:nvPicPr>
          <p:cNvPr id="43" name="Рисунок 42" descr="Поделиться с человеком">
            <a:extLst>
              <a:ext uri="{FF2B5EF4-FFF2-40B4-BE49-F238E27FC236}">
                <a16:creationId xmlns:a16="http://schemas.microsoft.com/office/drawing/2014/main" id="{03F9139A-DA7D-9C65-3C1F-762583A44E2D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-9148" y="1437629"/>
            <a:ext cx="645683" cy="645683"/>
          </a:xfrm>
          <a:prstGeom prst="rect">
            <a:avLst/>
          </a:prstGeom>
        </p:spPr>
      </p:pic>
      <p:pic>
        <p:nvPicPr>
          <p:cNvPr id="45" name="Рисунок 44" descr="Грузовик">
            <a:extLst>
              <a:ext uri="{FF2B5EF4-FFF2-40B4-BE49-F238E27FC236}">
                <a16:creationId xmlns:a16="http://schemas.microsoft.com/office/drawing/2014/main" id="{F6561DE1-0E62-1AA8-3CE5-C4D3100FF7F4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6029902" y="3377894"/>
            <a:ext cx="558753" cy="631287"/>
          </a:xfrm>
          <a:prstGeom prst="rect">
            <a:avLst/>
          </a:prstGeom>
        </p:spPr>
      </p:pic>
      <p:sp>
        <p:nvSpPr>
          <p:cNvPr id="46" name="Скругленный прямоугольник 45">
            <a:extLst>
              <a:ext uri="{FF2B5EF4-FFF2-40B4-BE49-F238E27FC236}">
                <a16:creationId xmlns:a16="http://schemas.microsoft.com/office/drawing/2014/main" id="{4D806680-DFBF-4034-EAA1-7EB4F18947E7}"/>
              </a:ext>
            </a:extLst>
          </p:cNvPr>
          <p:cNvSpPr/>
          <p:nvPr/>
        </p:nvSpPr>
        <p:spPr>
          <a:xfrm>
            <a:off x="455552" y="5198026"/>
            <a:ext cx="3451430" cy="1400383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237514">
              <a:schemeClr val="accent3">
                <a:satMod val="175000"/>
                <a:alpha val="11657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7" name="Скругленный прямоугольник 46">
            <a:extLst>
              <a:ext uri="{FF2B5EF4-FFF2-40B4-BE49-F238E27FC236}">
                <a16:creationId xmlns:a16="http://schemas.microsoft.com/office/drawing/2014/main" id="{407643A5-2048-5860-7D6E-A1AAD8181B8A}"/>
              </a:ext>
            </a:extLst>
          </p:cNvPr>
          <p:cNvSpPr/>
          <p:nvPr/>
        </p:nvSpPr>
        <p:spPr>
          <a:xfrm>
            <a:off x="4370285" y="5198026"/>
            <a:ext cx="3451430" cy="1400383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237514">
              <a:schemeClr val="accent3">
                <a:satMod val="175000"/>
                <a:alpha val="11657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8" name="Скругленный прямоугольник 47">
            <a:extLst>
              <a:ext uri="{FF2B5EF4-FFF2-40B4-BE49-F238E27FC236}">
                <a16:creationId xmlns:a16="http://schemas.microsoft.com/office/drawing/2014/main" id="{C3828EC5-12C0-1FA0-A43C-2976F821FFF3}"/>
              </a:ext>
            </a:extLst>
          </p:cNvPr>
          <p:cNvSpPr/>
          <p:nvPr/>
        </p:nvSpPr>
        <p:spPr>
          <a:xfrm>
            <a:off x="8306761" y="5142707"/>
            <a:ext cx="3451430" cy="1400383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237514">
              <a:schemeClr val="accent3">
                <a:satMod val="175000"/>
                <a:alpha val="11657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9" name="Овал 48">
            <a:extLst>
              <a:ext uri="{FF2B5EF4-FFF2-40B4-BE49-F238E27FC236}">
                <a16:creationId xmlns:a16="http://schemas.microsoft.com/office/drawing/2014/main" id="{243C7ECF-48AD-511A-A1E3-B9B97A87E3ED}"/>
              </a:ext>
            </a:extLst>
          </p:cNvPr>
          <p:cNvSpPr/>
          <p:nvPr/>
        </p:nvSpPr>
        <p:spPr>
          <a:xfrm>
            <a:off x="99253" y="4993720"/>
            <a:ext cx="652767" cy="652766"/>
          </a:xfrm>
          <a:prstGeom prst="ellipse">
            <a:avLst/>
          </a:prstGeom>
          <a:solidFill>
            <a:srgbClr val="A00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Овал 49">
            <a:extLst>
              <a:ext uri="{FF2B5EF4-FFF2-40B4-BE49-F238E27FC236}">
                <a16:creationId xmlns:a16="http://schemas.microsoft.com/office/drawing/2014/main" id="{3334F69A-817F-CCBF-42A3-29DA43B2651F}"/>
              </a:ext>
            </a:extLst>
          </p:cNvPr>
          <p:cNvSpPr/>
          <p:nvPr/>
        </p:nvSpPr>
        <p:spPr>
          <a:xfrm>
            <a:off x="4110378" y="5023375"/>
            <a:ext cx="674075" cy="632614"/>
          </a:xfrm>
          <a:prstGeom prst="ellipse">
            <a:avLst/>
          </a:prstGeom>
          <a:solidFill>
            <a:srgbClr val="A00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Овал 50">
            <a:extLst>
              <a:ext uri="{FF2B5EF4-FFF2-40B4-BE49-F238E27FC236}">
                <a16:creationId xmlns:a16="http://schemas.microsoft.com/office/drawing/2014/main" id="{924652CD-5D5F-F4CC-D38F-BCE048B8ED3D}"/>
              </a:ext>
            </a:extLst>
          </p:cNvPr>
          <p:cNvSpPr/>
          <p:nvPr/>
        </p:nvSpPr>
        <p:spPr>
          <a:xfrm>
            <a:off x="8121503" y="5023375"/>
            <a:ext cx="646073" cy="625599"/>
          </a:xfrm>
          <a:prstGeom prst="ellipse">
            <a:avLst/>
          </a:prstGeom>
          <a:solidFill>
            <a:srgbClr val="A00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Текст 2">
            <a:extLst>
              <a:ext uri="{FF2B5EF4-FFF2-40B4-BE49-F238E27FC236}">
                <a16:creationId xmlns:a16="http://schemas.microsoft.com/office/drawing/2014/main" id="{C473F9DF-64BB-3B7F-513B-4BD811BE0A5E}"/>
              </a:ext>
            </a:extLst>
          </p:cNvPr>
          <p:cNvSpPr txBox="1"/>
          <p:nvPr/>
        </p:nvSpPr>
        <p:spPr bwMode="auto">
          <a:xfrm>
            <a:off x="6311112" y="1700969"/>
            <a:ext cx="2485429" cy="1384990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rPr lang="ru-RU" sz="1400" dirty="0">
                <a:solidFill>
                  <a:schemeClr val="tx1"/>
                </a:solidFill>
                <a:latin typeface="Gilroy" panose="00000400000000000000" pitchFamily="2" charset="-52"/>
              </a:rPr>
              <a:t>Отношения с клиентами</a:t>
            </a:r>
          </a:p>
          <a:p>
            <a:pPr>
              <a:defRPr/>
            </a:pPr>
            <a:r>
              <a:rPr lang="ru-RU" sz="14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Персонализированное обслуживание, консультации по выбору кормов , поддержка в вопросах питания и здоровья рыбы.</a:t>
            </a:r>
            <a:endParaRPr lang="ru-RU" sz="1400" dirty="0">
              <a:solidFill>
                <a:schemeClr val="tx1"/>
              </a:solidFill>
              <a:latin typeface="Gilroy" panose="00000400000000000000" pitchFamily="2" charset="-52"/>
            </a:endParaRPr>
          </a:p>
        </p:txBody>
      </p:sp>
      <p:sp>
        <p:nvSpPr>
          <p:cNvPr id="53" name="Текст 2">
            <a:extLst>
              <a:ext uri="{FF2B5EF4-FFF2-40B4-BE49-F238E27FC236}">
                <a16:creationId xmlns:a16="http://schemas.microsoft.com/office/drawing/2014/main" id="{931A1E57-58D7-944A-DB04-86359511E9CF}"/>
              </a:ext>
            </a:extLst>
          </p:cNvPr>
          <p:cNvSpPr txBox="1"/>
          <p:nvPr/>
        </p:nvSpPr>
        <p:spPr bwMode="auto">
          <a:xfrm>
            <a:off x="6373565" y="3475759"/>
            <a:ext cx="2156730" cy="1384990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rPr lang="ru-RU" sz="1400" dirty="0">
                <a:solidFill>
                  <a:schemeClr val="tx1"/>
                </a:solidFill>
                <a:latin typeface="Gilroy" panose="00000400000000000000" pitchFamily="2" charset="-52"/>
              </a:rPr>
              <a:t>Каналы сбыта</a:t>
            </a:r>
          </a:p>
          <a:p>
            <a:pPr>
              <a:defRPr/>
            </a:pPr>
            <a:r>
              <a:rPr lang="ru-RU" sz="14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Прямые продажи</a:t>
            </a:r>
            <a:r>
              <a:rPr lang="en-US" sz="14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14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продажа через интернет</a:t>
            </a:r>
            <a:r>
              <a:rPr lang="en-US" sz="14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</a:p>
          <a:p>
            <a:pPr>
              <a:defRPr/>
            </a:pPr>
            <a:r>
              <a:rPr lang="ru-RU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Продажа через посредника</a:t>
            </a:r>
            <a:b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1400" dirty="0">
              <a:solidFill>
                <a:schemeClr val="tx1"/>
              </a:solidFill>
              <a:latin typeface="Gilroy" panose="00000400000000000000" pitchFamily="2" charset="-52"/>
            </a:endParaRPr>
          </a:p>
        </p:txBody>
      </p:sp>
      <p:sp>
        <p:nvSpPr>
          <p:cNvPr id="54" name="Текст 2">
            <a:extLst>
              <a:ext uri="{FF2B5EF4-FFF2-40B4-BE49-F238E27FC236}">
                <a16:creationId xmlns:a16="http://schemas.microsoft.com/office/drawing/2014/main" id="{E5B3A0C0-5175-7D5C-3051-36C909A0D17F}"/>
              </a:ext>
            </a:extLst>
          </p:cNvPr>
          <p:cNvSpPr txBox="1"/>
          <p:nvPr/>
        </p:nvSpPr>
        <p:spPr bwMode="auto">
          <a:xfrm>
            <a:off x="532841" y="5293909"/>
            <a:ext cx="3246299" cy="1169547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rPr lang="ru-RU" sz="1400" dirty="0">
                <a:solidFill>
                  <a:schemeClr val="tx1"/>
                </a:solidFill>
                <a:latin typeface="Gilroy" panose="00000400000000000000" pitchFamily="2" charset="-52"/>
              </a:rPr>
              <a:t>Структура издержек</a:t>
            </a:r>
          </a:p>
          <a:p>
            <a:pPr>
              <a:defRPr/>
            </a:pPr>
            <a:r>
              <a:rPr lang="ru-RU" sz="14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Затраты на сырьё, производство, исследования и разработки, маркетинг, зарплаты сотрудников и логистику.</a:t>
            </a:r>
            <a:b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1400" dirty="0">
              <a:solidFill>
                <a:schemeClr val="tx1"/>
              </a:solidFill>
              <a:latin typeface="Gilroy" panose="00000400000000000000" pitchFamily="2" charset="-52"/>
            </a:endParaRPr>
          </a:p>
        </p:txBody>
      </p:sp>
      <p:sp>
        <p:nvSpPr>
          <p:cNvPr id="55" name="Текст 2">
            <a:extLst>
              <a:ext uri="{FF2B5EF4-FFF2-40B4-BE49-F238E27FC236}">
                <a16:creationId xmlns:a16="http://schemas.microsoft.com/office/drawing/2014/main" id="{ADD7077C-47A7-3BC8-2619-8375C51823B0}"/>
              </a:ext>
            </a:extLst>
          </p:cNvPr>
          <p:cNvSpPr txBox="1"/>
          <p:nvPr/>
        </p:nvSpPr>
        <p:spPr bwMode="auto">
          <a:xfrm>
            <a:off x="4643608" y="5290359"/>
            <a:ext cx="3092774" cy="1169547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rPr lang="ru-RU" sz="1400" dirty="0">
                <a:solidFill>
                  <a:schemeClr val="tx1"/>
                </a:solidFill>
                <a:latin typeface="Gilroy" panose="00000400000000000000" pitchFamily="2" charset="-52"/>
              </a:rPr>
              <a:t>Потоки доходов</a:t>
            </a:r>
          </a:p>
          <a:p>
            <a:pPr>
              <a:defRPr/>
            </a:pPr>
            <a:r>
              <a:rPr lang="ru-RU" sz="14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Продажа кормов для рыб, возможные услуги по консультированию, а также долгосрочные контракты с крупными предприятиями аквакультуры</a:t>
            </a:r>
            <a:endParaRPr lang="ru-RU" sz="1400" dirty="0">
              <a:solidFill>
                <a:schemeClr val="tx1"/>
              </a:solidFill>
              <a:latin typeface="Gilroy" panose="00000400000000000000" pitchFamily="2" charset="-52"/>
            </a:endParaRPr>
          </a:p>
        </p:txBody>
      </p:sp>
      <p:sp>
        <p:nvSpPr>
          <p:cNvPr id="56" name="Текст 2">
            <a:extLst>
              <a:ext uri="{FF2B5EF4-FFF2-40B4-BE49-F238E27FC236}">
                <a16:creationId xmlns:a16="http://schemas.microsoft.com/office/drawing/2014/main" id="{6CC58EB6-F783-0E74-A267-B521931BDA56}"/>
              </a:ext>
            </a:extLst>
          </p:cNvPr>
          <p:cNvSpPr txBox="1"/>
          <p:nvPr/>
        </p:nvSpPr>
        <p:spPr bwMode="auto">
          <a:xfrm>
            <a:off x="8530295" y="5098622"/>
            <a:ext cx="3227896" cy="1815878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rPr lang="ru-RU" sz="1400" dirty="0">
                <a:solidFill>
                  <a:schemeClr val="tx1"/>
                </a:solidFill>
                <a:latin typeface="Gilroy" panose="00000400000000000000" pitchFamily="2" charset="-52"/>
              </a:rPr>
              <a:t>Ценностные предложения</a:t>
            </a:r>
          </a:p>
          <a:p>
            <a:pPr>
              <a:defRPr/>
            </a:pPr>
            <a:r>
              <a:rPr lang="ru-RU" sz="14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Высококачественные, питательные и экологически чистые корма для сельскохозяйственных рыб, которые способствуют быстрому росту и здоровью рыб, а также соответствуют требованиям потребителей.</a:t>
            </a:r>
            <a:b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1400" dirty="0">
              <a:solidFill>
                <a:schemeClr val="tx1"/>
              </a:solidFill>
              <a:latin typeface="Gilroy" panose="00000400000000000000" pitchFamily="2" charset="-52"/>
            </a:endParaRPr>
          </a:p>
        </p:txBody>
      </p:sp>
      <p:pic>
        <p:nvPicPr>
          <p:cNvPr id="58" name="Рисунок 57" descr="Иерархия">
            <a:extLst>
              <a:ext uri="{FF2B5EF4-FFF2-40B4-BE49-F238E27FC236}">
                <a16:creationId xmlns:a16="http://schemas.microsoft.com/office/drawing/2014/main" id="{ADAABEEE-0756-3694-72DD-F300C6637F33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131380" y="5007900"/>
            <a:ext cx="588512" cy="588512"/>
          </a:xfrm>
          <a:prstGeom prst="rect">
            <a:avLst/>
          </a:prstGeom>
        </p:spPr>
      </p:pic>
      <p:pic>
        <p:nvPicPr>
          <p:cNvPr id="60" name="Рисунок 59" descr="Тенденция к повышению">
            <a:extLst>
              <a:ext uri="{FF2B5EF4-FFF2-40B4-BE49-F238E27FC236}">
                <a16:creationId xmlns:a16="http://schemas.microsoft.com/office/drawing/2014/main" id="{1E34572A-5010-63B2-13FC-E6620FF9AEF9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4178129" y="5046686"/>
            <a:ext cx="588512" cy="588512"/>
          </a:xfrm>
          <a:prstGeom prst="rect">
            <a:avLst/>
          </a:prstGeom>
        </p:spPr>
      </p:pic>
      <p:pic>
        <p:nvPicPr>
          <p:cNvPr id="62" name="Рисунок 61" descr="Резиновый утенок">
            <a:extLst>
              <a:ext uri="{FF2B5EF4-FFF2-40B4-BE49-F238E27FC236}">
                <a16:creationId xmlns:a16="http://schemas.microsoft.com/office/drawing/2014/main" id="{036DE60D-8FB3-EDAB-D6C7-E16B68D2C10A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8151417" y="5024565"/>
            <a:ext cx="610633" cy="610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4674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13DBE108-F2A2-56FC-F827-4A99B0A21024}"/>
              </a:ext>
            </a:extLst>
          </p:cNvPr>
          <p:cNvGrpSpPr/>
          <p:nvPr/>
        </p:nvGrpSpPr>
        <p:grpSpPr>
          <a:xfrm>
            <a:off x="855006" y="87864"/>
            <a:ext cx="4557938" cy="1400383"/>
            <a:chOff x="2266835" y="1415120"/>
            <a:chExt cx="3549654" cy="1090597"/>
          </a:xfrm>
        </p:grpSpPr>
        <p:sp>
          <p:nvSpPr>
            <p:cNvPr id="5" name="Овал 4">
              <a:extLst>
                <a:ext uri="{FF2B5EF4-FFF2-40B4-BE49-F238E27FC236}">
                  <a16:creationId xmlns:a16="http://schemas.microsoft.com/office/drawing/2014/main" id="{2A42AC7A-F1AE-AE6A-2876-E3562A795BE4}"/>
                </a:ext>
              </a:extLst>
            </p:cNvPr>
            <p:cNvSpPr/>
            <p:nvPr/>
          </p:nvSpPr>
          <p:spPr>
            <a:xfrm>
              <a:off x="2483266" y="1718739"/>
              <a:ext cx="528810" cy="528810"/>
            </a:xfrm>
            <a:prstGeom prst="ellipse">
              <a:avLst/>
            </a:prstGeom>
            <a:noFill/>
            <a:ln>
              <a:solidFill>
                <a:srgbClr val="447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6" name="Группа 5">
              <a:extLst>
                <a:ext uri="{FF2B5EF4-FFF2-40B4-BE49-F238E27FC236}">
                  <a16:creationId xmlns:a16="http://schemas.microsoft.com/office/drawing/2014/main" id="{8AFF7A2F-8B6E-7ECC-6F0F-F3ABBB257704}"/>
                </a:ext>
              </a:extLst>
            </p:cNvPr>
            <p:cNvGrpSpPr/>
            <p:nvPr/>
          </p:nvGrpSpPr>
          <p:grpSpPr>
            <a:xfrm>
              <a:off x="2266835" y="1737508"/>
              <a:ext cx="363991" cy="383452"/>
              <a:chOff x="2179089" y="1713266"/>
              <a:chExt cx="363991" cy="383452"/>
            </a:xfrm>
          </p:grpSpPr>
          <p:sp>
            <p:nvSpPr>
              <p:cNvPr id="14" name="Скругленный прямоугольник 13">
                <a:extLst>
                  <a:ext uri="{FF2B5EF4-FFF2-40B4-BE49-F238E27FC236}">
                    <a16:creationId xmlns:a16="http://schemas.microsoft.com/office/drawing/2014/main" id="{EF16CAB9-DA9B-DC69-CDD2-13201201344C}"/>
                  </a:ext>
                </a:extLst>
              </p:cNvPr>
              <p:cNvSpPr/>
              <p:nvPr/>
            </p:nvSpPr>
            <p:spPr>
              <a:xfrm rot="18963060">
                <a:off x="2179089" y="1722997"/>
                <a:ext cx="363991" cy="363991"/>
              </a:xfrm>
              <a:prstGeom prst="roundRect">
                <a:avLst/>
              </a:prstGeom>
              <a:solidFill>
                <a:srgbClr val="956D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5" name="Рисунок 14">
                <a:extLst>
                  <a:ext uri="{FF2B5EF4-FFF2-40B4-BE49-F238E27FC236}">
                    <a16:creationId xmlns:a16="http://schemas.microsoft.com/office/drawing/2014/main" id="{F899D2CE-F389-48DA-7CCB-FF740B1962D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lum bright="70000" contrast="-70000"/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artisticPhotocopy/>
                        </a14:imgEffect>
                      </a14:imgLayer>
                    </a14:imgProps>
                  </a:ext>
                </a:extLst>
              </a:blip>
              <a:srcRect l="32942" t="-1" r="53009" b="56030"/>
              <a:stretch/>
            </p:blipFill>
            <p:spPr>
              <a:xfrm>
                <a:off x="2285581" y="1713266"/>
                <a:ext cx="151005" cy="383452"/>
              </a:xfrm>
              <a:prstGeom prst="rect">
                <a:avLst/>
              </a:prstGeom>
            </p:spPr>
          </p:pic>
        </p:grpSp>
        <p:grpSp>
          <p:nvGrpSpPr>
            <p:cNvPr id="7" name="Группа 6">
              <a:extLst>
                <a:ext uri="{FF2B5EF4-FFF2-40B4-BE49-F238E27FC236}">
                  <a16:creationId xmlns:a16="http://schemas.microsoft.com/office/drawing/2014/main" id="{5263E4E0-6524-BB9C-FD96-2EAEF12633AD}"/>
                </a:ext>
              </a:extLst>
            </p:cNvPr>
            <p:cNvGrpSpPr/>
            <p:nvPr/>
          </p:nvGrpSpPr>
          <p:grpSpPr>
            <a:xfrm>
              <a:off x="2548232" y="2058470"/>
              <a:ext cx="405474" cy="418635"/>
              <a:chOff x="2548232" y="2058470"/>
              <a:chExt cx="405474" cy="418635"/>
            </a:xfrm>
          </p:grpSpPr>
          <p:sp>
            <p:nvSpPr>
              <p:cNvPr id="12" name="Скругленный прямоугольник 11">
                <a:extLst>
                  <a:ext uri="{FF2B5EF4-FFF2-40B4-BE49-F238E27FC236}">
                    <a16:creationId xmlns:a16="http://schemas.microsoft.com/office/drawing/2014/main" id="{1AF5AA8E-967A-D628-C895-967E5E432BA2}"/>
                  </a:ext>
                </a:extLst>
              </p:cNvPr>
              <p:cNvSpPr/>
              <p:nvPr/>
            </p:nvSpPr>
            <p:spPr>
              <a:xfrm rot="2773994">
                <a:off x="2565676" y="2058470"/>
                <a:ext cx="363991" cy="363991"/>
              </a:xfrm>
              <a:prstGeom prst="roundRect">
                <a:avLst/>
              </a:prstGeom>
              <a:solidFill>
                <a:srgbClr val="5B45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3" name="Рисунок 12">
                <a:extLst>
                  <a:ext uri="{FF2B5EF4-FFF2-40B4-BE49-F238E27FC236}">
                    <a16:creationId xmlns:a16="http://schemas.microsoft.com/office/drawing/2014/main" id="{FE7D1AD0-E061-5794-59F4-40A51D49D6E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lum bright="70000" contrast="-70000"/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artisticPhotocopy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2548232" y="2071631"/>
                <a:ext cx="405474" cy="405474"/>
              </a:xfrm>
              <a:prstGeom prst="rect">
                <a:avLst/>
              </a:prstGeom>
            </p:spPr>
          </p:pic>
        </p:grpSp>
        <p:grpSp>
          <p:nvGrpSpPr>
            <p:cNvPr id="8" name="Группа 7">
              <a:extLst>
                <a:ext uri="{FF2B5EF4-FFF2-40B4-BE49-F238E27FC236}">
                  <a16:creationId xmlns:a16="http://schemas.microsoft.com/office/drawing/2014/main" id="{23B8384E-A2F3-DD75-B270-817760C0AD5D}"/>
                </a:ext>
              </a:extLst>
            </p:cNvPr>
            <p:cNvGrpSpPr/>
            <p:nvPr/>
          </p:nvGrpSpPr>
          <p:grpSpPr>
            <a:xfrm>
              <a:off x="2867220" y="1750669"/>
              <a:ext cx="364902" cy="371955"/>
              <a:chOff x="2922933" y="1715033"/>
              <a:chExt cx="364902" cy="371955"/>
            </a:xfrm>
          </p:grpSpPr>
          <p:sp>
            <p:nvSpPr>
              <p:cNvPr id="10" name="Скругленный прямоугольник 9">
                <a:extLst>
                  <a:ext uri="{FF2B5EF4-FFF2-40B4-BE49-F238E27FC236}">
                    <a16:creationId xmlns:a16="http://schemas.microsoft.com/office/drawing/2014/main" id="{3EB4F179-B050-AAA9-C23D-84EDD80C8110}"/>
                  </a:ext>
                </a:extLst>
              </p:cNvPr>
              <p:cNvSpPr/>
              <p:nvPr/>
            </p:nvSpPr>
            <p:spPr>
              <a:xfrm rot="2783226">
                <a:off x="2923844" y="1722997"/>
                <a:ext cx="363991" cy="363991"/>
              </a:xfrm>
              <a:prstGeom prst="roundRect">
                <a:avLst/>
              </a:prstGeom>
              <a:solidFill>
                <a:srgbClr val="3FC1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1" name="Рисунок 10">
                <a:extLst>
                  <a:ext uri="{FF2B5EF4-FFF2-40B4-BE49-F238E27FC236}">
                    <a16:creationId xmlns:a16="http://schemas.microsoft.com/office/drawing/2014/main" id="{7E388DA2-0601-5114-6F56-289F7DA6987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lum bright="70000" contrast="-70000"/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artisticPhotocopy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2922933" y="1715033"/>
                <a:ext cx="352202" cy="352202"/>
              </a:xfrm>
              <a:prstGeom prst="rect">
                <a:avLst/>
              </a:prstGeom>
            </p:spPr>
          </p:pic>
        </p:grp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76DED85F-A944-8DA5-24C0-4271B76807A5}"/>
                </a:ext>
              </a:extLst>
            </p:cNvPr>
            <p:cNvSpPr/>
            <p:nvPr/>
          </p:nvSpPr>
          <p:spPr>
            <a:xfrm>
              <a:off x="2764050" y="1415120"/>
              <a:ext cx="3052439" cy="1090597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sz="7200" b="1" cap="none" spc="0" dirty="0">
                  <a:ln w="0"/>
                  <a:gradFill flip="none" rotWithShape="1">
                    <a:gsLst>
                      <a:gs pos="0">
                        <a:srgbClr val="521DFD"/>
                      </a:gs>
                      <a:gs pos="100000">
                        <a:srgbClr val="5778FD"/>
                      </a:gs>
                    </a:gsLst>
                    <a:lin ang="2700000" scaled="1"/>
                    <a:tileRect/>
                  </a:gradFill>
                  <a:latin typeface="Century Gothic" panose="020B0502020202020204" pitchFamily="34" charset="0"/>
                </a:rPr>
                <a:t> </a:t>
              </a:r>
              <a:r>
                <a:rPr lang="ru-RU" sz="4800" b="1" cap="none" spc="0" dirty="0">
                  <a:ln w="0"/>
                  <a:gradFill flip="none" rotWithShape="1">
                    <a:gsLst>
                      <a:gs pos="0">
                        <a:srgbClr val="521DFD"/>
                      </a:gs>
                      <a:gs pos="100000">
                        <a:srgbClr val="5778FD"/>
                      </a:gs>
                    </a:gsLst>
                    <a:lin ang="2700000" scaled="1"/>
                    <a:tileRect/>
                  </a:gradFill>
                  <a:latin typeface="Century Gothic" panose="020B0502020202020204" pitchFamily="34" charset="0"/>
                </a:rPr>
                <a:t>АПК-360</a:t>
              </a:r>
            </a:p>
            <a:p>
              <a:pPr algn="ctr"/>
              <a:r>
                <a:rPr lang="ru-RU" sz="1200" dirty="0">
                  <a:ln w="0"/>
                  <a:gradFill flip="none" rotWithShape="1">
                    <a:gsLst>
                      <a:gs pos="0">
                        <a:srgbClr val="521DFD"/>
                      </a:gs>
                      <a:gs pos="100000">
                        <a:srgbClr val="5778FD"/>
                      </a:gs>
                    </a:gsLst>
                    <a:lin ang="2700000" scaled="1"/>
                    <a:tileRect/>
                  </a:gradFill>
                  <a:latin typeface="Century Gothic" panose="020B0502020202020204" pitchFamily="34" charset="0"/>
                </a:rPr>
                <a:t>    </a:t>
              </a:r>
              <a:r>
                <a:rPr lang="ru-RU" sz="1250" dirty="0">
                  <a:ln w="0"/>
                  <a:gradFill flip="none" rotWithShape="1">
                    <a:gsLst>
                      <a:gs pos="0">
                        <a:srgbClr val="521DFD"/>
                      </a:gs>
                      <a:gs pos="100000">
                        <a:srgbClr val="5778FD"/>
                      </a:gs>
                    </a:gsLst>
                    <a:lin ang="2700000" scaled="1"/>
                    <a:tileRect/>
                  </a:gradFill>
                  <a:latin typeface="Century Gothic" panose="020B0502020202020204" pitchFamily="34" charset="0"/>
                </a:rPr>
                <a:t>Акселерационная программа</a:t>
              </a:r>
              <a:endParaRPr lang="ru-RU" sz="1250" cap="none" spc="0" dirty="0">
                <a:ln w="0"/>
                <a:gradFill flip="none" rotWithShape="1">
                  <a:gsLst>
                    <a:gs pos="0">
                      <a:srgbClr val="521DFD"/>
                    </a:gs>
                    <a:gs pos="100000">
                      <a:srgbClr val="5778FD"/>
                    </a:gs>
                  </a:gsLst>
                  <a:lin ang="2700000" scaled="1"/>
                  <a:tileRect/>
                </a:gradFill>
                <a:latin typeface="Century Gothic" panose="020B0502020202020204" pitchFamily="34" charset="0"/>
              </a:endParaRPr>
            </a:p>
          </p:txBody>
        </p:sp>
      </p:grpSp>
      <p:sp>
        <p:nvSpPr>
          <p:cNvPr id="16" name="Скругленный прямоугольник 15">
            <a:extLst>
              <a:ext uri="{FF2B5EF4-FFF2-40B4-BE49-F238E27FC236}">
                <a16:creationId xmlns:a16="http://schemas.microsoft.com/office/drawing/2014/main" id="{2AFCE4D4-B732-E3EC-7A09-1EBBAA349F28}"/>
              </a:ext>
            </a:extLst>
          </p:cNvPr>
          <p:cNvSpPr/>
          <p:nvPr/>
        </p:nvSpPr>
        <p:spPr>
          <a:xfrm>
            <a:off x="6559932" y="501827"/>
            <a:ext cx="4499153" cy="568732"/>
          </a:xfrm>
          <a:prstGeom prst="roundRect">
            <a:avLst/>
          </a:prstGeom>
          <a:solidFill>
            <a:srgbClr val="5B45FF"/>
          </a:solidFill>
          <a:ln>
            <a:solidFill>
              <a:srgbClr val="5B45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latin typeface="Century Gothic" panose="020B0502020202020204" pitchFamily="34" charset="0"/>
              </a:rPr>
              <a:t>РЫНОК и КОНКУРЕНТЫ</a:t>
            </a:r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9C26DB09-7A0B-6B7D-5930-EE02C0DDACB3}"/>
              </a:ext>
            </a:extLst>
          </p:cNvPr>
          <p:cNvSpPr txBox="1"/>
          <p:nvPr/>
        </p:nvSpPr>
        <p:spPr bwMode="auto">
          <a:xfrm>
            <a:off x="663260" y="1731184"/>
            <a:ext cx="7436170" cy="1615823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 marL="285750" indent="-285750">
              <a:spcAft>
                <a:spcPts val="600"/>
              </a:spcAft>
              <a:buClr>
                <a:srgbClr val="5B45FF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</a:defRPr>
            </a:pPr>
            <a:r>
              <a:rPr lang="ru-RU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Обьем</a:t>
            </a: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рынка равен 250тыс тон, сократился на 7тыс тонн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Основным потребителем продукта являются коммерческие предприятие по выращиванию </a:t>
            </a:r>
            <a:r>
              <a:rPr lang="ru-RU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сельхозяственной</a:t>
            </a: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рыбы </a:t>
            </a:r>
          </a:p>
          <a:p>
            <a:pPr marL="285750" indent="-285750">
              <a:spcAft>
                <a:spcPts val="600"/>
              </a:spcAft>
              <a:buClr>
                <a:srgbClr val="5B45FF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</a:defRPr>
            </a:pP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Предприятие сможет забрать 432тонны от рынка </a:t>
            </a:r>
          </a:p>
          <a:p>
            <a:pPr marL="285750" indent="-285750">
              <a:spcAft>
                <a:spcPts val="600"/>
              </a:spcAft>
              <a:buClr>
                <a:srgbClr val="5B45FF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</a:defRPr>
            </a:pP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Предприятие сможет конкурировать за счет отсутствия отечественного корма на рынке(30%от рынка составляет отечественный корм) и гибкого обслуживания клиентов предлагая услуги консультирования и подбора удобной тары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marL="285750" indent="-285750">
              <a:spcAft>
                <a:spcPts val="600"/>
              </a:spcAft>
              <a:buClr>
                <a:srgbClr val="5B45FF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</a:defRPr>
            </a:pP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Расширение планируется за счет наращивания производственных мощностей и расширения ассортимента </a:t>
            </a:r>
          </a:p>
        </p:txBody>
      </p:sp>
      <p:graphicFrame>
        <p:nvGraphicFramePr>
          <p:cNvPr id="19" name="Таблица 18">
            <a:extLst>
              <a:ext uri="{FF2B5EF4-FFF2-40B4-BE49-F238E27FC236}">
                <a16:creationId xmlns:a16="http://schemas.microsoft.com/office/drawing/2014/main" id="{BD9B2CAE-377E-1441-8D10-478773A3FE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9641106"/>
              </p:ext>
            </p:extLst>
          </p:nvPr>
        </p:nvGraphicFramePr>
        <p:xfrm>
          <a:off x="1079314" y="3510994"/>
          <a:ext cx="7174608" cy="30702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3652">
                  <a:extLst>
                    <a:ext uri="{9D8B030D-6E8A-4147-A177-3AD203B41FA5}">
                      <a16:colId xmlns:a16="http://schemas.microsoft.com/office/drawing/2014/main" val="2526321402"/>
                    </a:ext>
                  </a:extLst>
                </a:gridCol>
                <a:gridCol w="1793652">
                  <a:extLst>
                    <a:ext uri="{9D8B030D-6E8A-4147-A177-3AD203B41FA5}">
                      <a16:colId xmlns:a16="http://schemas.microsoft.com/office/drawing/2014/main" val="440180693"/>
                    </a:ext>
                  </a:extLst>
                </a:gridCol>
                <a:gridCol w="1793652">
                  <a:extLst>
                    <a:ext uri="{9D8B030D-6E8A-4147-A177-3AD203B41FA5}">
                      <a16:colId xmlns:a16="http://schemas.microsoft.com/office/drawing/2014/main" val="2034918024"/>
                    </a:ext>
                  </a:extLst>
                </a:gridCol>
                <a:gridCol w="1793652">
                  <a:extLst>
                    <a:ext uri="{9D8B030D-6E8A-4147-A177-3AD203B41FA5}">
                      <a16:colId xmlns:a16="http://schemas.microsoft.com/office/drawing/2014/main" val="456800732"/>
                    </a:ext>
                  </a:extLst>
                </a:gridCol>
              </a:tblGrid>
              <a:tr h="614053">
                <a:tc>
                  <a:txBody>
                    <a:bodyPr/>
                    <a:lstStyle/>
                    <a:p>
                      <a:endParaRPr lang="ru-RU" sz="1400" dirty="0">
                        <a:latin typeface="Gilroy" panose="00000400000000000000" pitchFamily="2" charset="-52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Gilroy" panose="00000400000000000000" pitchFamily="2" charset="-52"/>
                        </a:rPr>
                        <a:t>МОЙ ПРОДУКТ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4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>
                          <a:latin typeface="Gilroy" panose="00000400000000000000" pitchFamily="2" charset="-52"/>
                        </a:rPr>
                        <a:t>Limkorm</a:t>
                      </a:r>
                      <a:r>
                        <a:rPr lang="en-US" sz="1400" dirty="0">
                          <a:latin typeface="Gilroy" panose="00000400000000000000" pitchFamily="2" charset="-52"/>
                        </a:rPr>
                        <a:t> aqua</a:t>
                      </a:r>
                      <a:endParaRPr lang="ru-RU" sz="1400" dirty="0">
                        <a:latin typeface="Gilroy" panose="00000400000000000000" pitchFamily="2" charset="-52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13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Gilroy" panose="00000400000000000000" pitchFamily="2" charset="-52"/>
                      </a:endParaRPr>
                    </a:p>
                    <a:p>
                      <a:pPr algn="ctr"/>
                      <a:r>
                        <a:rPr lang="ru-RU" sz="1400" dirty="0" err="1">
                          <a:latin typeface="Gilroy" panose="00000400000000000000" pitchFamily="2" charset="-52"/>
                        </a:rPr>
                        <a:t>бифф</a:t>
                      </a:r>
                      <a:endParaRPr lang="ru-RU" sz="1400" dirty="0">
                        <a:latin typeface="Gilroy" panose="00000400000000000000" pitchFamily="2" charset="-52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13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5754689"/>
                  </a:ext>
                </a:extLst>
              </a:tr>
              <a:tr h="614053"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latin typeface="Gilroy" panose="00000400000000000000" pitchFamily="2" charset="-52"/>
                        </a:rPr>
                        <a:t>Стоимость р</a:t>
                      </a:r>
                      <a:r>
                        <a:rPr lang="en-US" sz="1200" dirty="0">
                          <a:latin typeface="Gilroy" panose="00000400000000000000" pitchFamily="2" charset="-52"/>
                        </a:rPr>
                        <a:t>/</a:t>
                      </a:r>
                      <a:r>
                        <a:rPr lang="ru-RU" sz="1200" dirty="0">
                          <a:latin typeface="Gilroy" panose="00000400000000000000" pitchFamily="2" charset="-52"/>
                        </a:rPr>
                        <a:t>кг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Gilroy" panose="00000400000000000000" pitchFamily="2" charset="-52"/>
                        </a:rPr>
                        <a:t>220р</a:t>
                      </a:r>
                    </a:p>
                  </a:txBody>
                  <a:tcPr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45FF">
                        <a:alpha val="2478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Gilroy" panose="00000400000000000000" pitchFamily="2" charset="-52"/>
                        </a:rPr>
                        <a:t>300р</a:t>
                      </a:r>
                    </a:p>
                  </a:txBody>
                  <a:tcPr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Gilroy" panose="00000400000000000000" pitchFamily="2" charset="-52"/>
                        </a:rPr>
                        <a:t>210р</a:t>
                      </a:r>
                    </a:p>
                  </a:txBody>
                  <a:tcPr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7200996"/>
                  </a:ext>
                </a:extLst>
              </a:tr>
              <a:tr h="614053"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latin typeface="Gilroy" panose="00000400000000000000" pitchFamily="2" charset="-52"/>
                        </a:rPr>
                        <a:t>Содержание белка</a:t>
                      </a:r>
                      <a:r>
                        <a:rPr lang="en-US" sz="1200" dirty="0">
                          <a:latin typeface="Gilroy" panose="00000400000000000000" pitchFamily="2" charset="-52"/>
                        </a:rPr>
                        <a:t>%</a:t>
                      </a:r>
                      <a:endParaRPr lang="ru-RU" sz="1200" dirty="0">
                        <a:latin typeface="Gilroy" panose="00000400000000000000" pitchFamily="2" charset="-52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Gilroy" panose="00000400000000000000" pitchFamily="2" charset="-52"/>
                        </a:rPr>
                        <a:t>45,5</a:t>
                      </a:r>
                    </a:p>
                  </a:txBody>
                  <a:tcPr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FC1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latin typeface="Gilroy" panose="00000400000000000000" pitchFamily="2" charset="-52"/>
                        </a:rPr>
                        <a:t>44,5%</a:t>
                      </a:r>
                      <a:endParaRPr lang="ru-RU" sz="1400" dirty="0">
                        <a:latin typeface="Gilroy" panose="00000400000000000000" pitchFamily="2" charset="-52"/>
                      </a:endParaRPr>
                    </a:p>
                    <a:p>
                      <a:endParaRPr lang="ru-RU" sz="1400" dirty="0">
                        <a:latin typeface="Gilroy" panose="00000400000000000000" pitchFamily="2" charset="-52"/>
                      </a:endParaRPr>
                    </a:p>
                  </a:txBody>
                  <a:tcPr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Gilroy" panose="00000400000000000000" pitchFamily="2" charset="-52"/>
                        </a:rPr>
                        <a:t>50%</a:t>
                      </a:r>
                    </a:p>
                  </a:txBody>
                  <a:tcPr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9664133"/>
                  </a:ext>
                </a:extLst>
              </a:tr>
              <a:tr h="61405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Gilroy" panose="00000400000000000000" pitchFamily="2" charset="-52"/>
                        </a:rPr>
                        <a:t>Содержание золы%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Gilroy" panose="00000400000000000000" pitchFamily="2" charset="-52"/>
                        </a:rPr>
                        <a:t>9</a:t>
                      </a:r>
                    </a:p>
                  </a:txBody>
                  <a:tcPr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45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Gilroy" panose="00000400000000000000" pitchFamily="2" charset="-52"/>
                        </a:rPr>
                        <a:t>7</a:t>
                      </a:r>
                      <a:r>
                        <a:rPr lang="en-US" sz="1400" dirty="0">
                          <a:latin typeface="Gilroy" panose="00000400000000000000" pitchFamily="2" charset="-52"/>
                        </a:rPr>
                        <a:t>,5%</a:t>
                      </a:r>
                      <a:endParaRPr lang="ru-RU" sz="1400" dirty="0">
                        <a:latin typeface="Gilroy" panose="00000400000000000000" pitchFamily="2" charset="-52"/>
                      </a:endParaRPr>
                    </a:p>
                  </a:txBody>
                  <a:tcPr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Gilroy" panose="00000400000000000000" pitchFamily="2" charset="-52"/>
                        </a:rPr>
                        <a:t>10-12%</a:t>
                      </a:r>
                    </a:p>
                  </a:txBody>
                  <a:tcPr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3293006"/>
                  </a:ext>
                </a:extLst>
              </a:tr>
              <a:tr h="61405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latin typeface="Gilroy" panose="00000400000000000000" pitchFamily="2" charset="-52"/>
                        </a:rPr>
                        <a:t> </a:t>
                      </a:r>
                      <a:r>
                        <a:rPr lang="ru-RU" sz="1200" dirty="0">
                          <a:latin typeface="Gilroy" panose="00000400000000000000" pitchFamily="2" charset="-52"/>
                        </a:rPr>
                        <a:t>содержание углеводов%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Gilroy" panose="00000400000000000000" pitchFamily="2" charset="-52"/>
                        </a:rPr>
                        <a:t>20</a:t>
                      </a:r>
                    </a:p>
                  </a:txBody>
                  <a:tcPr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FC1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Gilroy" panose="00000400000000000000" pitchFamily="2" charset="-52"/>
                        </a:rPr>
                        <a:t>21%</a:t>
                      </a:r>
                      <a:endParaRPr lang="ru-RU" sz="1400" dirty="0">
                        <a:latin typeface="Gilroy" panose="00000400000000000000" pitchFamily="2" charset="-52"/>
                      </a:endParaRPr>
                    </a:p>
                  </a:txBody>
                  <a:tcPr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Gilroy" panose="00000400000000000000" pitchFamily="2" charset="-52"/>
                        </a:rPr>
                        <a:t>15%</a:t>
                      </a:r>
                    </a:p>
                  </a:txBody>
                  <a:tcPr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6976907"/>
                  </a:ext>
                </a:extLst>
              </a:tr>
            </a:tbl>
          </a:graphicData>
        </a:graphic>
      </p:graphicFrame>
      <p:sp>
        <p:nvSpPr>
          <p:cNvPr id="20" name="Google Shape;522;p38">
            <a:extLst>
              <a:ext uri="{FF2B5EF4-FFF2-40B4-BE49-F238E27FC236}">
                <a16:creationId xmlns:a16="http://schemas.microsoft.com/office/drawing/2014/main" id="{506B62B0-7F43-05DF-9E2C-15431B211823}"/>
              </a:ext>
            </a:extLst>
          </p:cNvPr>
          <p:cNvSpPr/>
          <p:nvPr/>
        </p:nvSpPr>
        <p:spPr bwMode="auto">
          <a:xfrm>
            <a:off x="8953863" y="2423620"/>
            <a:ext cx="2868405" cy="4434380"/>
          </a:xfrm>
          <a:prstGeom prst="rect">
            <a:avLst/>
          </a:prstGeom>
          <a:solidFill>
            <a:srgbClr val="3FC1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21" name="Google Shape;523;p38">
            <a:extLst>
              <a:ext uri="{FF2B5EF4-FFF2-40B4-BE49-F238E27FC236}">
                <a16:creationId xmlns:a16="http://schemas.microsoft.com/office/drawing/2014/main" id="{7E1AE1AD-BDBA-5541-05A5-FC5F7E1CA82B}"/>
              </a:ext>
            </a:extLst>
          </p:cNvPr>
          <p:cNvSpPr/>
          <p:nvPr/>
        </p:nvSpPr>
        <p:spPr bwMode="auto">
          <a:xfrm>
            <a:off x="9366534" y="3568587"/>
            <a:ext cx="2043064" cy="3289413"/>
          </a:xfrm>
          <a:prstGeom prst="rect">
            <a:avLst/>
          </a:prstGeom>
          <a:solidFill>
            <a:srgbClr val="5B45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22" name="Google Shape;524;p38">
            <a:extLst>
              <a:ext uri="{FF2B5EF4-FFF2-40B4-BE49-F238E27FC236}">
                <a16:creationId xmlns:a16="http://schemas.microsoft.com/office/drawing/2014/main" id="{8F310D89-001C-689D-966C-19501FCF9183}"/>
              </a:ext>
            </a:extLst>
          </p:cNvPr>
          <p:cNvSpPr/>
          <p:nvPr/>
        </p:nvSpPr>
        <p:spPr bwMode="auto">
          <a:xfrm>
            <a:off x="9794012" y="4963800"/>
            <a:ext cx="1318674" cy="1894200"/>
          </a:xfrm>
          <a:prstGeom prst="rect">
            <a:avLst/>
          </a:prstGeom>
          <a:solidFill>
            <a:srgbClr val="956D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23" name="Google Shape;525;p38">
            <a:extLst>
              <a:ext uri="{FF2B5EF4-FFF2-40B4-BE49-F238E27FC236}">
                <a16:creationId xmlns:a16="http://schemas.microsoft.com/office/drawing/2014/main" id="{401CEEA9-82A6-A3C4-AE28-A5FCFE2E711F}"/>
              </a:ext>
            </a:extLst>
          </p:cNvPr>
          <p:cNvSpPr/>
          <p:nvPr/>
        </p:nvSpPr>
        <p:spPr bwMode="auto">
          <a:xfrm>
            <a:off x="9988015" y="2869069"/>
            <a:ext cx="8001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3"/>
              <a:buFont typeface="Arial"/>
              <a:buNone/>
            </a:pPr>
            <a:r>
              <a:rPr lang="ru" sz="1600" i="0" u="none" strike="noStrike" cap="none" dirty="0">
                <a:solidFill>
                  <a:schemeClr val="bg1"/>
                </a:solidFill>
                <a:latin typeface="Gilroy-Bold" panose="00000800000000000000" pitchFamily="2" charset="-52"/>
                <a:ea typeface="Raleway SemiBold"/>
                <a:cs typeface="Raleway SemiBold"/>
                <a:sym typeface="Raleway SemiBold"/>
              </a:rPr>
              <a:t>TAM</a:t>
            </a:r>
            <a:endParaRPr sz="1600" i="0" u="none" strike="noStrike" cap="none" dirty="0">
              <a:solidFill>
                <a:schemeClr val="bg1"/>
              </a:solidFill>
              <a:latin typeface="Gilroy-Bold" panose="00000800000000000000" pitchFamily="2" charset="-52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24" name="Google Shape;526;p38">
            <a:extLst>
              <a:ext uri="{FF2B5EF4-FFF2-40B4-BE49-F238E27FC236}">
                <a16:creationId xmlns:a16="http://schemas.microsoft.com/office/drawing/2014/main" id="{414E1438-ED9B-08C5-5C74-2B63DB241FEC}"/>
              </a:ext>
            </a:extLst>
          </p:cNvPr>
          <p:cNvSpPr/>
          <p:nvPr/>
        </p:nvSpPr>
        <p:spPr bwMode="auto">
          <a:xfrm>
            <a:off x="10076408" y="4153012"/>
            <a:ext cx="7716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3"/>
              <a:buFont typeface="Arial"/>
              <a:buNone/>
            </a:pPr>
            <a:r>
              <a:rPr lang="ru" sz="1600" i="0" u="none" strike="noStrike" cap="none" dirty="0">
                <a:solidFill>
                  <a:schemeClr val="bg1"/>
                </a:solidFill>
                <a:latin typeface="Gilroy-Bold" panose="00000800000000000000" pitchFamily="2" charset="-52"/>
                <a:ea typeface="Raleway SemiBold"/>
                <a:cs typeface="Raleway SemiBold"/>
                <a:sym typeface="Raleway SemiBold"/>
              </a:rPr>
              <a:t>SAM</a:t>
            </a:r>
            <a:endParaRPr sz="1600" i="0" u="none" strike="noStrike" cap="none" dirty="0">
              <a:solidFill>
                <a:schemeClr val="bg1"/>
              </a:solidFill>
              <a:latin typeface="Gilroy-Bold" panose="00000800000000000000" pitchFamily="2" charset="-52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25" name="Google Shape;527;p38">
            <a:extLst>
              <a:ext uri="{FF2B5EF4-FFF2-40B4-BE49-F238E27FC236}">
                <a16:creationId xmlns:a16="http://schemas.microsoft.com/office/drawing/2014/main" id="{C5C7BEDA-F84D-06B7-AD60-DDF970FB3E75}"/>
              </a:ext>
            </a:extLst>
          </p:cNvPr>
          <p:cNvSpPr/>
          <p:nvPr/>
        </p:nvSpPr>
        <p:spPr bwMode="auto">
          <a:xfrm>
            <a:off x="10062158" y="5334137"/>
            <a:ext cx="8001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3"/>
              <a:buFont typeface="Arial"/>
              <a:buNone/>
            </a:pPr>
            <a:r>
              <a:rPr lang="ru" sz="1600" i="0" u="none" strike="noStrike" cap="none" dirty="0">
                <a:solidFill>
                  <a:schemeClr val="bg1"/>
                </a:solidFill>
                <a:latin typeface="Gilroy-Bold" panose="00000800000000000000" pitchFamily="2" charset="-52"/>
                <a:ea typeface="Raleway SemiBold"/>
                <a:cs typeface="Raleway SemiBold"/>
                <a:sym typeface="Raleway SemiBold"/>
              </a:rPr>
              <a:t>SOM</a:t>
            </a:r>
            <a:endParaRPr sz="1600" i="0" u="none" strike="noStrike" cap="none" dirty="0">
              <a:solidFill>
                <a:schemeClr val="bg1"/>
              </a:solidFill>
              <a:latin typeface="Gilroy-Bold" panose="00000800000000000000" pitchFamily="2" charset="-52"/>
              <a:ea typeface="Raleway SemiBold"/>
              <a:cs typeface="Raleway SemiBold"/>
              <a:sym typeface="Raleway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21397671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Скругленный прямоугольник 43">
            <a:extLst>
              <a:ext uri="{FF2B5EF4-FFF2-40B4-BE49-F238E27FC236}">
                <a16:creationId xmlns:a16="http://schemas.microsoft.com/office/drawing/2014/main" id="{DD338DAB-4D7C-D7C7-B39D-D6CC15A6147D}"/>
              </a:ext>
            </a:extLst>
          </p:cNvPr>
          <p:cNvSpPr/>
          <p:nvPr/>
        </p:nvSpPr>
        <p:spPr>
          <a:xfrm>
            <a:off x="500082" y="1603470"/>
            <a:ext cx="5125261" cy="2194802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237514">
              <a:schemeClr val="accent3">
                <a:satMod val="175000"/>
                <a:alpha val="11657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D56694AA-B923-419F-3513-91DB86297F93}"/>
              </a:ext>
            </a:extLst>
          </p:cNvPr>
          <p:cNvGrpSpPr/>
          <p:nvPr/>
        </p:nvGrpSpPr>
        <p:grpSpPr>
          <a:xfrm>
            <a:off x="855006" y="87864"/>
            <a:ext cx="4557938" cy="1400383"/>
            <a:chOff x="2266835" y="1415120"/>
            <a:chExt cx="3549654" cy="1090597"/>
          </a:xfrm>
        </p:grpSpPr>
        <p:sp>
          <p:nvSpPr>
            <p:cNvPr id="5" name="Овал 4">
              <a:extLst>
                <a:ext uri="{FF2B5EF4-FFF2-40B4-BE49-F238E27FC236}">
                  <a16:creationId xmlns:a16="http://schemas.microsoft.com/office/drawing/2014/main" id="{1A3422C7-2E17-B3DA-AEE2-1F6EC1210E59}"/>
                </a:ext>
              </a:extLst>
            </p:cNvPr>
            <p:cNvSpPr/>
            <p:nvPr/>
          </p:nvSpPr>
          <p:spPr>
            <a:xfrm>
              <a:off x="2483266" y="1718739"/>
              <a:ext cx="528810" cy="528810"/>
            </a:xfrm>
            <a:prstGeom prst="ellipse">
              <a:avLst/>
            </a:prstGeom>
            <a:noFill/>
            <a:ln>
              <a:solidFill>
                <a:srgbClr val="447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6" name="Группа 5">
              <a:extLst>
                <a:ext uri="{FF2B5EF4-FFF2-40B4-BE49-F238E27FC236}">
                  <a16:creationId xmlns:a16="http://schemas.microsoft.com/office/drawing/2014/main" id="{D824211A-34CA-6231-6C86-2D9B9AFA0CB1}"/>
                </a:ext>
              </a:extLst>
            </p:cNvPr>
            <p:cNvGrpSpPr/>
            <p:nvPr/>
          </p:nvGrpSpPr>
          <p:grpSpPr>
            <a:xfrm>
              <a:off x="2266835" y="1737508"/>
              <a:ext cx="363991" cy="383452"/>
              <a:chOff x="2179089" y="1713266"/>
              <a:chExt cx="363991" cy="383452"/>
            </a:xfrm>
          </p:grpSpPr>
          <p:sp>
            <p:nvSpPr>
              <p:cNvPr id="14" name="Скругленный прямоугольник 13">
                <a:extLst>
                  <a:ext uri="{FF2B5EF4-FFF2-40B4-BE49-F238E27FC236}">
                    <a16:creationId xmlns:a16="http://schemas.microsoft.com/office/drawing/2014/main" id="{0B115BD2-B155-D918-5D37-DC3964AB8190}"/>
                  </a:ext>
                </a:extLst>
              </p:cNvPr>
              <p:cNvSpPr/>
              <p:nvPr/>
            </p:nvSpPr>
            <p:spPr>
              <a:xfrm rot="18963060">
                <a:off x="2179089" y="1722997"/>
                <a:ext cx="363991" cy="363991"/>
              </a:xfrm>
              <a:prstGeom prst="roundRect">
                <a:avLst/>
              </a:prstGeom>
              <a:solidFill>
                <a:srgbClr val="956D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5" name="Рисунок 14">
                <a:extLst>
                  <a:ext uri="{FF2B5EF4-FFF2-40B4-BE49-F238E27FC236}">
                    <a16:creationId xmlns:a16="http://schemas.microsoft.com/office/drawing/2014/main" id="{5A86E262-CCF6-1404-A5A9-E1FD90CC326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lum bright="70000" contrast="-70000"/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artisticPhotocopy/>
                        </a14:imgEffect>
                      </a14:imgLayer>
                    </a14:imgProps>
                  </a:ext>
                </a:extLst>
              </a:blip>
              <a:srcRect l="32942" t="-1" r="53009" b="56030"/>
              <a:stretch/>
            </p:blipFill>
            <p:spPr>
              <a:xfrm>
                <a:off x="2285581" y="1713266"/>
                <a:ext cx="151005" cy="383452"/>
              </a:xfrm>
              <a:prstGeom prst="rect">
                <a:avLst/>
              </a:prstGeom>
            </p:spPr>
          </p:pic>
        </p:grpSp>
        <p:grpSp>
          <p:nvGrpSpPr>
            <p:cNvPr id="7" name="Группа 6">
              <a:extLst>
                <a:ext uri="{FF2B5EF4-FFF2-40B4-BE49-F238E27FC236}">
                  <a16:creationId xmlns:a16="http://schemas.microsoft.com/office/drawing/2014/main" id="{10051426-83FF-DBFF-4BF1-CC42189B2FCE}"/>
                </a:ext>
              </a:extLst>
            </p:cNvPr>
            <p:cNvGrpSpPr/>
            <p:nvPr/>
          </p:nvGrpSpPr>
          <p:grpSpPr>
            <a:xfrm>
              <a:off x="2548232" y="2058470"/>
              <a:ext cx="405474" cy="418635"/>
              <a:chOff x="2548232" y="2058470"/>
              <a:chExt cx="405474" cy="418635"/>
            </a:xfrm>
          </p:grpSpPr>
          <p:sp>
            <p:nvSpPr>
              <p:cNvPr id="12" name="Скругленный прямоугольник 11">
                <a:extLst>
                  <a:ext uri="{FF2B5EF4-FFF2-40B4-BE49-F238E27FC236}">
                    <a16:creationId xmlns:a16="http://schemas.microsoft.com/office/drawing/2014/main" id="{5B18DD5A-6FC6-4F58-53E0-3B5B922A999B}"/>
                  </a:ext>
                </a:extLst>
              </p:cNvPr>
              <p:cNvSpPr/>
              <p:nvPr/>
            </p:nvSpPr>
            <p:spPr>
              <a:xfrm rot="2773994">
                <a:off x="2565676" y="2058470"/>
                <a:ext cx="363991" cy="363991"/>
              </a:xfrm>
              <a:prstGeom prst="roundRect">
                <a:avLst/>
              </a:prstGeom>
              <a:solidFill>
                <a:srgbClr val="5B45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3" name="Рисунок 12">
                <a:extLst>
                  <a:ext uri="{FF2B5EF4-FFF2-40B4-BE49-F238E27FC236}">
                    <a16:creationId xmlns:a16="http://schemas.microsoft.com/office/drawing/2014/main" id="{3A8727FE-FDB5-1388-028C-D4AEFED477F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lum bright="70000" contrast="-70000"/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artisticPhotocopy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2548232" y="2071631"/>
                <a:ext cx="405474" cy="405474"/>
              </a:xfrm>
              <a:prstGeom prst="rect">
                <a:avLst/>
              </a:prstGeom>
            </p:spPr>
          </p:pic>
        </p:grpSp>
        <p:grpSp>
          <p:nvGrpSpPr>
            <p:cNvPr id="8" name="Группа 7">
              <a:extLst>
                <a:ext uri="{FF2B5EF4-FFF2-40B4-BE49-F238E27FC236}">
                  <a16:creationId xmlns:a16="http://schemas.microsoft.com/office/drawing/2014/main" id="{09B2E1FA-21CE-6A06-AB85-91953C50C044}"/>
                </a:ext>
              </a:extLst>
            </p:cNvPr>
            <p:cNvGrpSpPr/>
            <p:nvPr/>
          </p:nvGrpSpPr>
          <p:grpSpPr>
            <a:xfrm>
              <a:off x="2867220" y="1750669"/>
              <a:ext cx="364902" cy="371955"/>
              <a:chOff x="2922933" y="1715033"/>
              <a:chExt cx="364902" cy="371955"/>
            </a:xfrm>
          </p:grpSpPr>
          <p:sp>
            <p:nvSpPr>
              <p:cNvPr id="10" name="Скругленный прямоугольник 9">
                <a:extLst>
                  <a:ext uri="{FF2B5EF4-FFF2-40B4-BE49-F238E27FC236}">
                    <a16:creationId xmlns:a16="http://schemas.microsoft.com/office/drawing/2014/main" id="{452EEC42-82BF-8E9B-8DDD-4825019E49AE}"/>
                  </a:ext>
                </a:extLst>
              </p:cNvPr>
              <p:cNvSpPr/>
              <p:nvPr/>
            </p:nvSpPr>
            <p:spPr>
              <a:xfrm rot="2783226">
                <a:off x="2923844" y="1722997"/>
                <a:ext cx="363991" cy="363991"/>
              </a:xfrm>
              <a:prstGeom prst="roundRect">
                <a:avLst/>
              </a:prstGeom>
              <a:solidFill>
                <a:srgbClr val="3FC1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1" name="Рисунок 10">
                <a:extLst>
                  <a:ext uri="{FF2B5EF4-FFF2-40B4-BE49-F238E27FC236}">
                    <a16:creationId xmlns:a16="http://schemas.microsoft.com/office/drawing/2014/main" id="{5DA3E93F-2F71-B74E-88CC-7732D63D15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lum bright="70000" contrast="-70000"/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artisticPhotocopy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2922933" y="1715033"/>
                <a:ext cx="352202" cy="352202"/>
              </a:xfrm>
              <a:prstGeom prst="rect">
                <a:avLst/>
              </a:prstGeom>
            </p:spPr>
          </p:pic>
        </p:grp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23AD8CA5-87F7-34EF-51BD-4D2DE3529DB3}"/>
                </a:ext>
              </a:extLst>
            </p:cNvPr>
            <p:cNvSpPr/>
            <p:nvPr/>
          </p:nvSpPr>
          <p:spPr>
            <a:xfrm>
              <a:off x="2764050" y="1415120"/>
              <a:ext cx="3052439" cy="1090597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sz="7200" b="1" cap="none" spc="0" dirty="0">
                  <a:ln w="0"/>
                  <a:gradFill flip="none" rotWithShape="1">
                    <a:gsLst>
                      <a:gs pos="0">
                        <a:srgbClr val="521DFD"/>
                      </a:gs>
                      <a:gs pos="100000">
                        <a:srgbClr val="5778FD"/>
                      </a:gs>
                    </a:gsLst>
                    <a:lin ang="2700000" scaled="1"/>
                    <a:tileRect/>
                  </a:gradFill>
                  <a:latin typeface="Century Gothic" panose="020B0502020202020204" pitchFamily="34" charset="0"/>
                </a:rPr>
                <a:t> </a:t>
              </a:r>
              <a:r>
                <a:rPr lang="ru-RU" sz="4800" b="1" cap="none" spc="0" dirty="0">
                  <a:ln w="0"/>
                  <a:gradFill flip="none" rotWithShape="1">
                    <a:gsLst>
                      <a:gs pos="0">
                        <a:srgbClr val="521DFD"/>
                      </a:gs>
                      <a:gs pos="100000">
                        <a:srgbClr val="5778FD"/>
                      </a:gs>
                    </a:gsLst>
                    <a:lin ang="2700000" scaled="1"/>
                    <a:tileRect/>
                  </a:gradFill>
                  <a:latin typeface="Century Gothic" panose="020B0502020202020204" pitchFamily="34" charset="0"/>
                </a:rPr>
                <a:t>АПК-360</a:t>
              </a:r>
            </a:p>
            <a:p>
              <a:pPr algn="ctr"/>
              <a:r>
                <a:rPr lang="ru-RU" sz="1200" dirty="0">
                  <a:ln w="0"/>
                  <a:gradFill flip="none" rotWithShape="1">
                    <a:gsLst>
                      <a:gs pos="0">
                        <a:srgbClr val="521DFD"/>
                      </a:gs>
                      <a:gs pos="100000">
                        <a:srgbClr val="5778FD"/>
                      </a:gs>
                    </a:gsLst>
                    <a:lin ang="2700000" scaled="1"/>
                    <a:tileRect/>
                  </a:gradFill>
                  <a:latin typeface="Century Gothic" panose="020B0502020202020204" pitchFamily="34" charset="0"/>
                </a:rPr>
                <a:t>    </a:t>
              </a:r>
              <a:r>
                <a:rPr lang="ru-RU" sz="1250" dirty="0">
                  <a:ln w="0"/>
                  <a:gradFill flip="none" rotWithShape="1">
                    <a:gsLst>
                      <a:gs pos="0">
                        <a:srgbClr val="521DFD"/>
                      </a:gs>
                      <a:gs pos="100000">
                        <a:srgbClr val="5778FD"/>
                      </a:gs>
                    </a:gsLst>
                    <a:lin ang="2700000" scaled="1"/>
                    <a:tileRect/>
                  </a:gradFill>
                  <a:latin typeface="Century Gothic" panose="020B0502020202020204" pitchFamily="34" charset="0"/>
                </a:rPr>
                <a:t>Акселерационная программа</a:t>
              </a:r>
              <a:endParaRPr lang="ru-RU" sz="1250" cap="none" spc="0" dirty="0">
                <a:ln w="0"/>
                <a:gradFill flip="none" rotWithShape="1">
                  <a:gsLst>
                    <a:gs pos="0">
                      <a:srgbClr val="521DFD"/>
                    </a:gs>
                    <a:gs pos="100000">
                      <a:srgbClr val="5778FD"/>
                    </a:gs>
                  </a:gsLst>
                  <a:lin ang="2700000" scaled="1"/>
                  <a:tileRect/>
                </a:gradFill>
                <a:latin typeface="Century Gothic" panose="020B0502020202020204" pitchFamily="34" charset="0"/>
              </a:endParaRPr>
            </a:p>
          </p:txBody>
        </p:sp>
      </p:grpSp>
      <p:sp>
        <p:nvSpPr>
          <p:cNvPr id="16" name="Скругленный прямоугольник 15">
            <a:extLst>
              <a:ext uri="{FF2B5EF4-FFF2-40B4-BE49-F238E27FC236}">
                <a16:creationId xmlns:a16="http://schemas.microsoft.com/office/drawing/2014/main" id="{43D3AE29-E31B-68AC-7427-9EAFA6FFB170}"/>
              </a:ext>
            </a:extLst>
          </p:cNvPr>
          <p:cNvSpPr/>
          <p:nvPr/>
        </p:nvSpPr>
        <p:spPr>
          <a:xfrm>
            <a:off x="6199391" y="524305"/>
            <a:ext cx="4499153" cy="568732"/>
          </a:xfrm>
          <a:prstGeom prst="roundRect">
            <a:avLst/>
          </a:prstGeom>
          <a:solidFill>
            <a:srgbClr val="A000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КОММЕРЦИАЛИЗАЦИЯ</a:t>
            </a:r>
          </a:p>
        </p:txBody>
      </p:sp>
      <p:sp>
        <p:nvSpPr>
          <p:cNvPr id="29" name="Текст 2">
            <a:extLst>
              <a:ext uri="{FF2B5EF4-FFF2-40B4-BE49-F238E27FC236}">
                <a16:creationId xmlns:a16="http://schemas.microsoft.com/office/drawing/2014/main" id="{1657B805-08A5-69C0-A63B-DCF3E20697D6}"/>
              </a:ext>
            </a:extLst>
          </p:cNvPr>
          <p:cNvSpPr txBox="1"/>
          <p:nvPr/>
        </p:nvSpPr>
        <p:spPr bwMode="auto">
          <a:xfrm>
            <a:off x="875135" y="2402701"/>
            <a:ext cx="4350303" cy="276995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1200" dirty="0">
                <a:solidFill>
                  <a:srgbClr val="1B1B1B"/>
                </a:solidFill>
                <a:latin typeface="Century Gothic" panose="020B0502020202020204" pitchFamily="34" charset="0"/>
                <a:ea typeface="Jost"/>
              </a:rPr>
              <a:t>:</a:t>
            </a:r>
            <a:endParaRPr lang="en-US" sz="1200" dirty="0">
              <a:solidFill>
                <a:srgbClr val="1B1B1B"/>
              </a:solidFill>
              <a:latin typeface="Century Gothic" panose="020B0502020202020204" pitchFamily="34" charset="0"/>
              <a:ea typeface="Jost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F12E25A-B25E-4CAA-D2BB-F32D1DEF1937}"/>
              </a:ext>
            </a:extLst>
          </p:cNvPr>
          <p:cNvSpPr txBox="1"/>
          <p:nvPr/>
        </p:nvSpPr>
        <p:spPr>
          <a:xfrm>
            <a:off x="5048994" y="4701081"/>
            <a:ext cx="19058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ПРЯМЫЕ ПРОДАЖИ</a:t>
            </a:r>
          </a:p>
        </p:txBody>
      </p:sp>
      <p:sp>
        <p:nvSpPr>
          <p:cNvPr id="32" name="Текст 2">
            <a:extLst>
              <a:ext uri="{FF2B5EF4-FFF2-40B4-BE49-F238E27FC236}">
                <a16:creationId xmlns:a16="http://schemas.microsoft.com/office/drawing/2014/main" id="{C7FA72ED-E564-3659-94F0-F6088F6C236A}"/>
              </a:ext>
            </a:extLst>
          </p:cNvPr>
          <p:cNvSpPr txBox="1"/>
          <p:nvPr/>
        </p:nvSpPr>
        <p:spPr bwMode="auto">
          <a:xfrm>
            <a:off x="7860862" y="1848143"/>
            <a:ext cx="3297151" cy="338550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1600" b="1" dirty="0">
                <a:solidFill>
                  <a:srgbClr val="1B1B1B"/>
                </a:solidFill>
                <a:latin typeface="Century Gothic" panose="020B0502020202020204" pitchFamily="34" charset="0"/>
                <a:ea typeface="Jost"/>
                <a:cs typeface="Gilroy-Light"/>
              </a:rPr>
              <a:t>Методы продвижения</a:t>
            </a:r>
            <a:endParaRPr lang="en-US" sz="1600" b="1" dirty="0">
              <a:solidFill>
                <a:srgbClr val="1B1B1B"/>
              </a:solidFill>
              <a:latin typeface="Century Gothic" panose="020B0502020202020204" pitchFamily="34" charset="0"/>
              <a:ea typeface="Jost"/>
              <a:cs typeface="Gilroy-Light"/>
            </a:endParaRPr>
          </a:p>
        </p:txBody>
      </p:sp>
      <p:sp>
        <p:nvSpPr>
          <p:cNvPr id="33" name="Текст 2">
            <a:extLst>
              <a:ext uri="{FF2B5EF4-FFF2-40B4-BE49-F238E27FC236}">
                <a16:creationId xmlns:a16="http://schemas.microsoft.com/office/drawing/2014/main" id="{68CCABA1-E53F-5B0E-64BA-9BBD06D1EF9B}"/>
              </a:ext>
            </a:extLst>
          </p:cNvPr>
          <p:cNvSpPr txBox="1"/>
          <p:nvPr/>
        </p:nvSpPr>
        <p:spPr bwMode="auto">
          <a:xfrm>
            <a:off x="7340007" y="2346550"/>
            <a:ext cx="3713828" cy="340514"/>
          </a:xfrm>
          <a:prstGeom prst="roundRect">
            <a:avLst/>
          </a:prstGeom>
          <a:solidFill>
            <a:srgbClr val="5550FD"/>
          </a:solidFill>
          <a:ln w="76200">
            <a:noFill/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1400" dirty="0">
                <a:solidFill>
                  <a:schemeClr val="bg1"/>
                </a:solidFill>
                <a:latin typeface="Century Gothic" panose="020B0502020202020204" pitchFamily="34" charset="0"/>
                <a:ea typeface="Jost Medium" pitchFamily="2" charset="-52"/>
                <a:cs typeface="Gilroy-Light"/>
              </a:rPr>
              <a:t>Прямое продвижение в интернете</a:t>
            </a:r>
            <a:endParaRPr lang="en-US" sz="1400" dirty="0">
              <a:solidFill>
                <a:schemeClr val="bg1"/>
              </a:solidFill>
              <a:latin typeface="Century Gothic" panose="020B0502020202020204" pitchFamily="34" charset="0"/>
              <a:ea typeface="Jost Medium" pitchFamily="2" charset="-52"/>
              <a:cs typeface="Gilroy-Light"/>
            </a:endParaRPr>
          </a:p>
        </p:txBody>
      </p:sp>
      <p:sp>
        <p:nvSpPr>
          <p:cNvPr id="35" name="Текст 2">
            <a:extLst>
              <a:ext uri="{FF2B5EF4-FFF2-40B4-BE49-F238E27FC236}">
                <a16:creationId xmlns:a16="http://schemas.microsoft.com/office/drawing/2014/main" id="{D9B1D0F9-2FCF-C41E-AC5A-1A7DCF575C28}"/>
              </a:ext>
            </a:extLst>
          </p:cNvPr>
          <p:cNvSpPr txBox="1"/>
          <p:nvPr/>
        </p:nvSpPr>
        <p:spPr bwMode="auto">
          <a:xfrm>
            <a:off x="7189536" y="2868096"/>
            <a:ext cx="3864300" cy="340514"/>
          </a:xfrm>
          <a:prstGeom prst="roundRect">
            <a:avLst/>
          </a:prstGeom>
          <a:solidFill>
            <a:srgbClr val="5550FD"/>
          </a:solidFill>
          <a:ln w="76200">
            <a:noFill/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1400" dirty="0">
                <a:solidFill>
                  <a:schemeClr val="bg1"/>
                </a:solidFill>
                <a:latin typeface="Century Gothic" panose="020B0502020202020204" pitchFamily="34" charset="0"/>
                <a:ea typeface="Jost Medium" pitchFamily="2" charset="-52"/>
                <a:cs typeface="Gilroy-Light"/>
              </a:rPr>
              <a:t>Сельхоз выставки</a:t>
            </a:r>
            <a:endParaRPr lang="en-US" sz="1400" dirty="0">
              <a:solidFill>
                <a:schemeClr val="bg1"/>
              </a:solidFill>
              <a:latin typeface="Century Gothic" panose="020B0502020202020204" pitchFamily="34" charset="0"/>
              <a:ea typeface="Jost Medium" pitchFamily="2" charset="-52"/>
              <a:cs typeface="Gilroy-Light"/>
            </a:endParaRPr>
          </a:p>
        </p:txBody>
      </p:sp>
      <p:sp>
        <p:nvSpPr>
          <p:cNvPr id="36" name="Текст 2">
            <a:extLst>
              <a:ext uri="{FF2B5EF4-FFF2-40B4-BE49-F238E27FC236}">
                <a16:creationId xmlns:a16="http://schemas.microsoft.com/office/drawing/2014/main" id="{EC3300E7-AF96-5C0C-5993-4F123BCA5C74}"/>
              </a:ext>
            </a:extLst>
          </p:cNvPr>
          <p:cNvSpPr txBox="1"/>
          <p:nvPr/>
        </p:nvSpPr>
        <p:spPr bwMode="auto">
          <a:xfrm>
            <a:off x="7654332" y="3391090"/>
            <a:ext cx="3399503" cy="340514"/>
          </a:xfrm>
          <a:prstGeom prst="roundRect">
            <a:avLst/>
          </a:prstGeom>
          <a:solidFill>
            <a:srgbClr val="5550FD"/>
          </a:solidFill>
          <a:ln w="76200">
            <a:noFill/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1400" dirty="0">
                <a:solidFill>
                  <a:schemeClr val="bg1"/>
                </a:solidFill>
                <a:latin typeface="Century Gothic" panose="020B0502020202020204" pitchFamily="34" charset="0"/>
                <a:ea typeface="Jost Medium" pitchFamily="2" charset="-52"/>
                <a:cs typeface="Gilroy-Light"/>
              </a:rPr>
              <a:t>И реклама за счет рекомендаций </a:t>
            </a:r>
            <a:endParaRPr lang="en-US" sz="1400" dirty="0">
              <a:solidFill>
                <a:schemeClr val="bg1"/>
              </a:solidFill>
              <a:latin typeface="Century Gothic" panose="020B0502020202020204" pitchFamily="34" charset="0"/>
              <a:ea typeface="Jost Medium" pitchFamily="2" charset="-52"/>
              <a:cs typeface="Gilroy-Light"/>
            </a:endParaRPr>
          </a:p>
        </p:txBody>
      </p:sp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5A2CE19C-118E-2FA8-AC99-FE82D1AF60D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3442" y="5736030"/>
            <a:ext cx="1185750" cy="950593"/>
          </a:xfrm>
          <a:prstGeom prst="rect">
            <a:avLst/>
          </a:prstGeom>
        </p:spPr>
      </p:pic>
      <p:sp>
        <p:nvSpPr>
          <p:cNvPr id="47" name="Знак завершения 46">
            <a:extLst>
              <a:ext uri="{FF2B5EF4-FFF2-40B4-BE49-F238E27FC236}">
                <a16:creationId xmlns:a16="http://schemas.microsoft.com/office/drawing/2014/main" id="{713C9EE4-1AAA-1F27-2ED0-1CFA49C4D909}"/>
              </a:ext>
            </a:extLst>
          </p:cNvPr>
          <p:cNvSpPr/>
          <p:nvPr/>
        </p:nvSpPr>
        <p:spPr>
          <a:xfrm>
            <a:off x="1625931" y="1787465"/>
            <a:ext cx="2379584" cy="450967"/>
          </a:xfrm>
          <a:prstGeom prst="flowChartTerminator">
            <a:avLst/>
          </a:prstGeom>
          <a:solidFill>
            <a:srgbClr val="A00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96327C77-9854-8520-EA26-4FC42144D381}"/>
              </a:ext>
            </a:extLst>
          </p:cNvPr>
          <p:cNvSpPr txBox="1"/>
          <p:nvPr/>
        </p:nvSpPr>
        <p:spPr>
          <a:xfrm>
            <a:off x="1736983" y="1859061"/>
            <a:ext cx="19058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ПРЯМЫЕ ПРОДАЖИ</a:t>
            </a:r>
          </a:p>
        </p:txBody>
      </p:sp>
      <p:sp>
        <p:nvSpPr>
          <p:cNvPr id="49" name="Текст 2">
            <a:extLst>
              <a:ext uri="{FF2B5EF4-FFF2-40B4-BE49-F238E27FC236}">
                <a16:creationId xmlns:a16="http://schemas.microsoft.com/office/drawing/2014/main" id="{A4ED7C10-54EB-A1C9-B09C-B7EB74A16996}"/>
              </a:ext>
            </a:extLst>
          </p:cNvPr>
          <p:cNvSpPr txBox="1"/>
          <p:nvPr/>
        </p:nvSpPr>
        <p:spPr bwMode="auto">
          <a:xfrm>
            <a:off x="890306" y="2277295"/>
            <a:ext cx="4350303" cy="646327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1200" i="1" dirty="0">
                <a:solidFill>
                  <a:srgbClr val="1B1B1B"/>
                </a:solidFill>
                <a:latin typeface="Jost"/>
                <a:ea typeface="Jost"/>
              </a:rPr>
              <a:t>Продажа напрямую</a:t>
            </a:r>
            <a:r>
              <a:rPr lang="en-US" sz="1200" i="1" dirty="0">
                <a:solidFill>
                  <a:srgbClr val="1B1B1B"/>
                </a:solidFill>
                <a:latin typeface="Jost"/>
                <a:ea typeface="Jost"/>
              </a:rPr>
              <a:t>:</a:t>
            </a:r>
            <a:r>
              <a:rPr lang="ru-RU" sz="1200" i="1" dirty="0">
                <a:solidFill>
                  <a:srgbClr val="1B1B1B"/>
                </a:solidFill>
                <a:latin typeface="Jost"/>
                <a:ea typeface="Jost"/>
              </a:rPr>
              <a:t> способствует продвижению товара под собственным брендом </a:t>
            </a:r>
            <a:r>
              <a:rPr lang="en-US" sz="1200" i="1" dirty="0">
                <a:solidFill>
                  <a:srgbClr val="1B1B1B"/>
                </a:solidFill>
                <a:latin typeface="Jost"/>
                <a:ea typeface="Jost"/>
              </a:rPr>
              <a:t>,</a:t>
            </a:r>
            <a:r>
              <a:rPr lang="ru-RU" sz="1200" i="1" dirty="0">
                <a:solidFill>
                  <a:srgbClr val="1B1B1B"/>
                </a:solidFill>
                <a:latin typeface="Jost"/>
                <a:ea typeface="Jost"/>
              </a:rPr>
              <a:t> и вызывает большее доверие со стороны клиента</a:t>
            </a:r>
            <a:r>
              <a:rPr lang="en-US" sz="1200" i="1" dirty="0">
                <a:solidFill>
                  <a:srgbClr val="1B1B1B"/>
                </a:solidFill>
                <a:latin typeface="Jost"/>
                <a:ea typeface="Jost"/>
              </a:rPr>
              <a:t>.</a:t>
            </a:r>
          </a:p>
        </p:txBody>
      </p:sp>
      <p:pic>
        <p:nvPicPr>
          <p:cNvPr id="2052" name="Picture 4" descr="Падающие деньги без фона - фото и картинки abrakadabra.fun">
            <a:extLst>
              <a:ext uri="{FF2B5EF4-FFF2-40B4-BE49-F238E27FC236}">
                <a16:creationId xmlns:a16="http://schemas.microsoft.com/office/drawing/2014/main" id="{67E1E804-8B56-4B32-87DE-A2DF3C7040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561" y="4323294"/>
            <a:ext cx="2143125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1526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Скругленный прямоугольник 31">
            <a:extLst>
              <a:ext uri="{FF2B5EF4-FFF2-40B4-BE49-F238E27FC236}">
                <a16:creationId xmlns:a16="http://schemas.microsoft.com/office/drawing/2014/main" id="{375CC22C-32C9-FFD2-5E1E-C3015DEFF59D}"/>
              </a:ext>
            </a:extLst>
          </p:cNvPr>
          <p:cNvSpPr/>
          <p:nvPr/>
        </p:nvSpPr>
        <p:spPr>
          <a:xfrm>
            <a:off x="3483190" y="3239282"/>
            <a:ext cx="2468054" cy="165097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237514">
              <a:schemeClr val="accent3">
                <a:satMod val="175000"/>
                <a:alpha val="11657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8" name="Скругленный прямоугольник 27">
            <a:extLst>
              <a:ext uri="{FF2B5EF4-FFF2-40B4-BE49-F238E27FC236}">
                <a16:creationId xmlns:a16="http://schemas.microsoft.com/office/drawing/2014/main" id="{58F69D00-6508-ED5A-109D-A24A4C8A0336}"/>
              </a:ext>
            </a:extLst>
          </p:cNvPr>
          <p:cNvSpPr/>
          <p:nvPr/>
        </p:nvSpPr>
        <p:spPr>
          <a:xfrm>
            <a:off x="857685" y="5212259"/>
            <a:ext cx="4765964" cy="1007879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237514">
              <a:schemeClr val="accent3">
                <a:satMod val="175000"/>
                <a:alpha val="11657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0782947D-F22D-6BD1-DEBA-D1121531A20B}"/>
              </a:ext>
            </a:extLst>
          </p:cNvPr>
          <p:cNvGrpSpPr/>
          <p:nvPr/>
        </p:nvGrpSpPr>
        <p:grpSpPr>
          <a:xfrm>
            <a:off x="855006" y="87864"/>
            <a:ext cx="4557938" cy="1400383"/>
            <a:chOff x="2266835" y="1415120"/>
            <a:chExt cx="3549654" cy="1090597"/>
          </a:xfrm>
        </p:grpSpPr>
        <p:sp>
          <p:nvSpPr>
            <p:cNvPr id="5" name="Овал 4">
              <a:extLst>
                <a:ext uri="{FF2B5EF4-FFF2-40B4-BE49-F238E27FC236}">
                  <a16:creationId xmlns:a16="http://schemas.microsoft.com/office/drawing/2014/main" id="{379BC2D9-ED77-9F82-A6BC-182EF11AABED}"/>
                </a:ext>
              </a:extLst>
            </p:cNvPr>
            <p:cNvSpPr/>
            <p:nvPr/>
          </p:nvSpPr>
          <p:spPr>
            <a:xfrm>
              <a:off x="2483266" y="1718739"/>
              <a:ext cx="528810" cy="528810"/>
            </a:xfrm>
            <a:prstGeom prst="ellipse">
              <a:avLst/>
            </a:prstGeom>
            <a:noFill/>
            <a:ln>
              <a:solidFill>
                <a:srgbClr val="447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6" name="Группа 5">
              <a:extLst>
                <a:ext uri="{FF2B5EF4-FFF2-40B4-BE49-F238E27FC236}">
                  <a16:creationId xmlns:a16="http://schemas.microsoft.com/office/drawing/2014/main" id="{0A9DE528-E76A-37BD-5753-6D7881253264}"/>
                </a:ext>
              </a:extLst>
            </p:cNvPr>
            <p:cNvGrpSpPr/>
            <p:nvPr/>
          </p:nvGrpSpPr>
          <p:grpSpPr>
            <a:xfrm>
              <a:off x="2266835" y="1737508"/>
              <a:ext cx="363991" cy="383452"/>
              <a:chOff x="2179089" y="1713266"/>
              <a:chExt cx="363991" cy="383452"/>
            </a:xfrm>
          </p:grpSpPr>
          <p:sp>
            <p:nvSpPr>
              <p:cNvPr id="14" name="Скругленный прямоугольник 13">
                <a:extLst>
                  <a:ext uri="{FF2B5EF4-FFF2-40B4-BE49-F238E27FC236}">
                    <a16:creationId xmlns:a16="http://schemas.microsoft.com/office/drawing/2014/main" id="{397D13A3-68E6-BD6E-A78C-F5363E5FC2EF}"/>
                  </a:ext>
                </a:extLst>
              </p:cNvPr>
              <p:cNvSpPr/>
              <p:nvPr/>
            </p:nvSpPr>
            <p:spPr>
              <a:xfrm rot="18963060">
                <a:off x="2179089" y="1722997"/>
                <a:ext cx="363991" cy="363991"/>
              </a:xfrm>
              <a:prstGeom prst="roundRect">
                <a:avLst/>
              </a:prstGeom>
              <a:solidFill>
                <a:srgbClr val="956D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5" name="Рисунок 14">
                <a:extLst>
                  <a:ext uri="{FF2B5EF4-FFF2-40B4-BE49-F238E27FC236}">
                    <a16:creationId xmlns:a16="http://schemas.microsoft.com/office/drawing/2014/main" id="{0BF445D8-707B-ACBD-D4BB-3ACA5BD311E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lum bright="70000" contrast="-70000"/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artisticPhotocopy/>
                        </a14:imgEffect>
                      </a14:imgLayer>
                    </a14:imgProps>
                  </a:ext>
                </a:extLst>
              </a:blip>
              <a:srcRect l="32942" t="-1" r="53009" b="56030"/>
              <a:stretch/>
            </p:blipFill>
            <p:spPr>
              <a:xfrm>
                <a:off x="2285581" y="1713266"/>
                <a:ext cx="151005" cy="383452"/>
              </a:xfrm>
              <a:prstGeom prst="rect">
                <a:avLst/>
              </a:prstGeom>
            </p:spPr>
          </p:pic>
        </p:grpSp>
        <p:grpSp>
          <p:nvGrpSpPr>
            <p:cNvPr id="7" name="Группа 6">
              <a:extLst>
                <a:ext uri="{FF2B5EF4-FFF2-40B4-BE49-F238E27FC236}">
                  <a16:creationId xmlns:a16="http://schemas.microsoft.com/office/drawing/2014/main" id="{C8B03E7C-E840-DC11-57A1-5A062B119E18}"/>
                </a:ext>
              </a:extLst>
            </p:cNvPr>
            <p:cNvGrpSpPr/>
            <p:nvPr/>
          </p:nvGrpSpPr>
          <p:grpSpPr>
            <a:xfrm>
              <a:off x="2548232" y="2058470"/>
              <a:ext cx="405474" cy="418635"/>
              <a:chOff x="2548232" y="2058470"/>
              <a:chExt cx="405474" cy="418635"/>
            </a:xfrm>
          </p:grpSpPr>
          <p:sp>
            <p:nvSpPr>
              <p:cNvPr id="12" name="Скругленный прямоугольник 11">
                <a:extLst>
                  <a:ext uri="{FF2B5EF4-FFF2-40B4-BE49-F238E27FC236}">
                    <a16:creationId xmlns:a16="http://schemas.microsoft.com/office/drawing/2014/main" id="{B4E06EAF-66F7-8E69-8C2E-6333A7DEA93A}"/>
                  </a:ext>
                </a:extLst>
              </p:cNvPr>
              <p:cNvSpPr/>
              <p:nvPr/>
            </p:nvSpPr>
            <p:spPr>
              <a:xfrm rot="2773994">
                <a:off x="2565676" y="2058470"/>
                <a:ext cx="363991" cy="363991"/>
              </a:xfrm>
              <a:prstGeom prst="roundRect">
                <a:avLst/>
              </a:prstGeom>
              <a:solidFill>
                <a:srgbClr val="5B45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3" name="Рисунок 12">
                <a:extLst>
                  <a:ext uri="{FF2B5EF4-FFF2-40B4-BE49-F238E27FC236}">
                    <a16:creationId xmlns:a16="http://schemas.microsoft.com/office/drawing/2014/main" id="{9B271CE3-3BF4-C918-A922-BCDF1361BA1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lum bright="70000" contrast="-70000"/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artisticPhotocopy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2548232" y="2071631"/>
                <a:ext cx="405474" cy="405474"/>
              </a:xfrm>
              <a:prstGeom prst="rect">
                <a:avLst/>
              </a:prstGeom>
            </p:spPr>
          </p:pic>
        </p:grpSp>
        <p:grpSp>
          <p:nvGrpSpPr>
            <p:cNvPr id="8" name="Группа 7">
              <a:extLst>
                <a:ext uri="{FF2B5EF4-FFF2-40B4-BE49-F238E27FC236}">
                  <a16:creationId xmlns:a16="http://schemas.microsoft.com/office/drawing/2014/main" id="{0571CA58-0D41-E3AB-E079-BBFDD1CA388E}"/>
                </a:ext>
              </a:extLst>
            </p:cNvPr>
            <p:cNvGrpSpPr/>
            <p:nvPr/>
          </p:nvGrpSpPr>
          <p:grpSpPr>
            <a:xfrm>
              <a:off x="2867220" y="1750669"/>
              <a:ext cx="364902" cy="371955"/>
              <a:chOff x="2922933" y="1715033"/>
              <a:chExt cx="364902" cy="371955"/>
            </a:xfrm>
          </p:grpSpPr>
          <p:sp>
            <p:nvSpPr>
              <p:cNvPr id="10" name="Скругленный прямоугольник 9">
                <a:extLst>
                  <a:ext uri="{FF2B5EF4-FFF2-40B4-BE49-F238E27FC236}">
                    <a16:creationId xmlns:a16="http://schemas.microsoft.com/office/drawing/2014/main" id="{5141147D-1E46-80D4-CE28-F9E88F748383}"/>
                  </a:ext>
                </a:extLst>
              </p:cNvPr>
              <p:cNvSpPr/>
              <p:nvPr/>
            </p:nvSpPr>
            <p:spPr>
              <a:xfrm rot="2783226">
                <a:off x="2923844" y="1722997"/>
                <a:ext cx="363991" cy="363991"/>
              </a:xfrm>
              <a:prstGeom prst="roundRect">
                <a:avLst/>
              </a:prstGeom>
              <a:solidFill>
                <a:srgbClr val="3FC1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1" name="Рисунок 10">
                <a:extLst>
                  <a:ext uri="{FF2B5EF4-FFF2-40B4-BE49-F238E27FC236}">
                    <a16:creationId xmlns:a16="http://schemas.microsoft.com/office/drawing/2014/main" id="{E875BA89-258A-BAA2-5489-130633E98AF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lum bright="70000" contrast="-70000"/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artisticPhotocopy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2922933" y="1715033"/>
                <a:ext cx="352202" cy="352202"/>
              </a:xfrm>
              <a:prstGeom prst="rect">
                <a:avLst/>
              </a:prstGeom>
            </p:spPr>
          </p:pic>
        </p:grp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436957-703E-E823-2400-81B9749C62C3}"/>
                </a:ext>
              </a:extLst>
            </p:cNvPr>
            <p:cNvSpPr/>
            <p:nvPr/>
          </p:nvSpPr>
          <p:spPr>
            <a:xfrm>
              <a:off x="2764050" y="1415120"/>
              <a:ext cx="3052439" cy="1090597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sz="7200" b="1" cap="none" spc="0" dirty="0">
                  <a:ln w="0"/>
                  <a:gradFill flip="none" rotWithShape="1">
                    <a:gsLst>
                      <a:gs pos="0">
                        <a:srgbClr val="521DFD"/>
                      </a:gs>
                      <a:gs pos="100000">
                        <a:srgbClr val="5778FD"/>
                      </a:gs>
                    </a:gsLst>
                    <a:lin ang="2700000" scaled="1"/>
                    <a:tileRect/>
                  </a:gradFill>
                  <a:latin typeface="Century Gothic" panose="020B0502020202020204" pitchFamily="34" charset="0"/>
                </a:rPr>
                <a:t> </a:t>
              </a:r>
              <a:r>
                <a:rPr lang="ru-RU" sz="4800" b="1" cap="none" spc="0" dirty="0">
                  <a:ln w="0"/>
                  <a:gradFill flip="none" rotWithShape="1">
                    <a:gsLst>
                      <a:gs pos="0">
                        <a:srgbClr val="521DFD"/>
                      </a:gs>
                      <a:gs pos="100000">
                        <a:srgbClr val="5778FD"/>
                      </a:gs>
                    </a:gsLst>
                    <a:lin ang="2700000" scaled="1"/>
                    <a:tileRect/>
                  </a:gradFill>
                  <a:latin typeface="Century Gothic" panose="020B0502020202020204" pitchFamily="34" charset="0"/>
                </a:rPr>
                <a:t>АПК-360</a:t>
              </a:r>
            </a:p>
            <a:p>
              <a:pPr algn="ctr"/>
              <a:r>
                <a:rPr lang="ru-RU" sz="1200" dirty="0">
                  <a:ln w="0"/>
                  <a:gradFill flip="none" rotWithShape="1">
                    <a:gsLst>
                      <a:gs pos="0">
                        <a:srgbClr val="521DFD"/>
                      </a:gs>
                      <a:gs pos="100000">
                        <a:srgbClr val="5778FD"/>
                      </a:gs>
                    </a:gsLst>
                    <a:lin ang="2700000" scaled="1"/>
                    <a:tileRect/>
                  </a:gradFill>
                  <a:latin typeface="Century Gothic" panose="020B0502020202020204" pitchFamily="34" charset="0"/>
                </a:rPr>
                <a:t>    </a:t>
              </a:r>
              <a:r>
                <a:rPr lang="ru-RU" sz="1250" dirty="0">
                  <a:ln w="0"/>
                  <a:gradFill flip="none" rotWithShape="1">
                    <a:gsLst>
                      <a:gs pos="0">
                        <a:srgbClr val="521DFD"/>
                      </a:gs>
                      <a:gs pos="100000">
                        <a:srgbClr val="5778FD"/>
                      </a:gs>
                    </a:gsLst>
                    <a:lin ang="2700000" scaled="1"/>
                    <a:tileRect/>
                  </a:gradFill>
                  <a:latin typeface="Century Gothic" panose="020B0502020202020204" pitchFamily="34" charset="0"/>
                </a:rPr>
                <a:t>Акселерационная программа</a:t>
              </a:r>
              <a:endParaRPr lang="ru-RU" sz="1250" cap="none" spc="0" dirty="0">
                <a:ln w="0"/>
                <a:gradFill flip="none" rotWithShape="1">
                  <a:gsLst>
                    <a:gs pos="0">
                      <a:srgbClr val="521DFD"/>
                    </a:gs>
                    <a:gs pos="100000">
                      <a:srgbClr val="5778FD"/>
                    </a:gs>
                  </a:gsLst>
                  <a:lin ang="2700000" scaled="1"/>
                  <a:tileRect/>
                </a:gradFill>
                <a:latin typeface="Century Gothic" panose="020B0502020202020204" pitchFamily="34" charset="0"/>
              </a:endParaRPr>
            </a:p>
          </p:txBody>
        </p:sp>
      </p:grpSp>
      <p:sp>
        <p:nvSpPr>
          <p:cNvPr id="16" name="Скругленный прямоугольник 15">
            <a:extLst>
              <a:ext uri="{FF2B5EF4-FFF2-40B4-BE49-F238E27FC236}">
                <a16:creationId xmlns:a16="http://schemas.microsoft.com/office/drawing/2014/main" id="{AAB84A00-ABC7-29D0-92B6-DC4F1077233E}"/>
              </a:ext>
            </a:extLst>
          </p:cNvPr>
          <p:cNvSpPr/>
          <p:nvPr/>
        </p:nvSpPr>
        <p:spPr>
          <a:xfrm>
            <a:off x="6162448" y="503689"/>
            <a:ext cx="4499153" cy="568732"/>
          </a:xfrm>
          <a:prstGeom prst="roundRect">
            <a:avLst/>
          </a:prstGeom>
          <a:solidFill>
            <a:srgbClr val="3FC1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СМЕТА</a:t>
            </a:r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A50E7202-20E5-DF99-2D63-5E3691BF4ABE}"/>
              </a:ext>
            </a:extLst>
          </p:cNvPr>
          <p:cNvSpPr txBox="1"/>
          <p:nvPr/>
        </p:nvSpPr>
        <p:spPr bwMode="auto">
          <a:xfrm>
            <a:off x="328069" y="1794985"/>
            <a:ext cx="5545157" cy="1169547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 marL="285750" indent="-285750">
              <a:buClr>
                <a:srgbClr val="3FC1FF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</a:defRPr>
            </a:pP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Разработка продукта стоит не меняя 100000рублей</a:t>
            </a:r>
          </a:p>
          <a:p>
            <a:pPr marL="285750" indent="-285750">
              <a:buClr>
                <a:srgbClr val="3FC1FF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</a:defRPr>
            </a:pP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Ключевые статьи расхода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:</a:t>
            </a:r>
            <a:endParaRPr lang="ru-RU" sz="14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  <a:p>
            <a:pPr marL="285750" indent="-285750">
              <a:buClr>
                <a:srgbClr val="3FC1FF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</a:defRPr>
            </a:pP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Материалы для разработки технологии</a:t>
            </a:r>
          </a:p>
          <a:p>
            <a:pPr marL="285750" indent="-285750">
              <a:buClr>
                <a:srgbClr val="3FC1FF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</a:defRPr>
            </a:pP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итоговая стоимость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: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 2213400</a:t>
            </a:r>
          </a:p>
          <a:p>
            <a:pPr>
              <a:buClr>
                <a:srgbClr val="3FC1FF"/>
              </a:buClr>
              <a:buSzPct val="100000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</a:defRPr>
            </a:pPr>
            <a:endParaRPr lang="ru-RU" sz="14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  <p:graphicFrame>
        <p:nvGraphicFramePr>
          <p:cNvPr id="18" name="Google Shape;312;p14">
            <a:extLst>
              <a:ext uri="{FF2B5EF4-FFF2-40B4-BE49-F238E27FC236}">
                <a16:creationId xmlns:a16="http://schemas.microsoft.com/office/drawing/2014/main" id="{BC60AA7D-25DB-7FAF-5AD6-F7825BDF58B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07149458"/>
              </p:ext>
            </p:extLst>
          </p:nvPr>
        </p:nvGraphicFramePr>
        <p:xfrm>
          <a:off x="6333508" y="1488247"/>
          <a:ext cx="5276850" cy="482623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5985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783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0737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Jost SemiBold" pitchFamily="2" charset="-52"/>
                          <a:ea typeface="Jost SemiBold" pitchFamily="2" charset="-52"/>
                        </a:rPr>
                        <a:t>Статьи расходов</a:t>
                      </a: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Jost SemiBold" pitchFamily="2" charset="-52"/>
                          <a:ea typeface="Jost SemiBold" pitchFamily="2" charset="-52"/>
                        </a:rPr>
                        <a:t> </a:t>
                      </a: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Jost SemiBold" pitchFamily="2" charset="-52"/>
                          <a:ea typeface="Jost SemiBold" pitchFamily="2" charset="-52"/>
                        </a:rPr>
                        <a:t>на 6 </a:t>
                      </a:r>
                      <a:r>
                        <a:rPr lang="ru-RU" sz="1400" b="1" dirty="0" err="1">
                          <a:solidFill>
                            <a:schemeClr val="bg1"/>
                          </a:solidFill>
                          <a:latin typeface="Jost SemiBold" pitchFamily="2" charset="-52"/>
                          <a:ea typeface="Jost SemiBold" pitchFamily="2" charset="-52"/>
                        </a:rPr>
                        <a:t>мес</a:t>
                      </a: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Jost SemiBold" pitchFamily="2" charset="-52"/>
                          <a:ea typeface="Jost SemiBold" pitchFamily="2" charset="-52"/>
                        </a:rPr>
                        <a:t>.</a:t>
                      </a:r>
                      <a:endParaRPr lang="ru-RU" sz="1400" dirty="0">
                        <a:solidFill>
                          <a:schemeClr val="bg1"/>
                        </a:solidFill>
                        <a:latin typeface="Jost SemiBold" pitchFamily="2" charset="-52"/>
                        <a:ea typeface="Jost SemiBold" pitchFamily="2" charset="-52"/>
                      </a:endParaRPr>
                    </a:p>
                  </a:txBody>
                  <a:tcPr marL="68390" marR="68390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6D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Jost SemiBold" pitchFamily="2" charset="-52"/>
                          <a:ea typeface="Jost SemiBold" pitchFamily="2" charset="-52"/>
                        </a:rPr>
                        <a:t>Сумма (тыс. руб.)</a:t>
                      </a:r>
                      <a:endParaRPr lang="ru-RU" sz="1400" dirty="0">
                        <a:solidFill>
                          <a:schemeClr val="bg1"/>
                        </a:solidFill>
                        <a:latin typeface="Jost SemiBold" pitchFamily="2" charset="-52"/>
                        <a:ea typeface="Jost SemiBold" pitchFamily="2" charset="-52"/>
                      </a:endParaRPr>
                    </a:p>
                  </a:txBody>
                  <a:tcPr marL="68390" marR="68390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6D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3248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Jost SemiBold" pitchFamily="2" charset="-52"/>
                          <a:ea typeface="Jost SemiBold" pitchFamily="2" charset="-52"/>
                        </a:rPr>
                        <a:t>Капитальные затраты (оборудование)</a:t>
                      </a:r>
                      <a:endParaRPr lang="ru-RU" sz="1400" b="1" dirty="0">
                        <a:latin typeface="Jost SemiBold" pitchFamily="2" charset="-52"/>
                        <a:ea typeface="Jost SemiBold" pitchFamily="2" charset="-52"/>
                      </a:endParaRPr>
                    </a:p>
                  </a:txBody>
                  <a:tcPr marL="68390" marR="68390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dirty="0">
                          <a:latin typeface="Jost SemiBold" pitchFamily="2" charset="-52"/>
                          <a:ea typeface="Jost SemiBold" pitchFamily="2" charset="-52"/>
                        </a:rPr>
                        <a:t>725</a:t>
                      </a:r>
                    </a:p>
                  </a:txBody>
                  <a:tcPr marL="68390" marR="68390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3248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1" dirty="0">
                          <a:latin typeface="Jost SemiBold" pitchFamily="2" charset="-52"/>
                          <a:ea typeface="Jost SemiBold" pitchFamily="2" charset="-52"/>
                        </a:rPr>
                        <a:t>Затраты на </a:t>
                      </a:r>
                      <a:r>
                        <a:rPr lang="ru-RU" sz="1400" b="1">
                          <a:latin typeface="Jost SemiBold" pitchFamily="2" charset="-52"/>
                          <a:ea typeface="Jost SemiBold" pitchFamily="2" charset="-52"/>
                        </a:rPr>
                        <a:t>расходные материалы</a:t>
                      </a:r>
                      <a:endParaRPr lang="ru-RU" sz="1400" b="1" dirty="0">
                        <a:latin typeface="Jost SemiBold" pitchFamily="2" charset="-52"/>
                        <a:ea typeface="Jost SemiBold" pitchFamily="2" charset="-52"/>
                      </a:endParaRPr>
                    </a:p>
                  </a:txBody>
                  <a:tcPr marL="68390" marR="68390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400" dirty="0">
                          <a:latin typeface="Jost SemiBold" pitchFamily="2" charset="-52"/>
                          <a:ea typeface="Jost SemiBold" pitchFamily="2" charset="-52"/>
                        </a:rPr>
                        <a:t>1</a:t>
                      </a:r>
                      <a:r>
                        <a:rPr lang="ru-RU" sz="1400" dirty="0">
                          <a:latin typeface="Jost SemiBold" pitchFamily="2" charset="-52"/>
                          <a:ea typeface="Jost SemiBold" pitchFamily="2" charset="-52"/>
                        </a:rPr>
                        <a:t>01</a:t>
                      </a:r>
                    </a:p>
                  </a:txBody>
                  <a:tcPr marL="68390" marR="68390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5139537"/>
                  </a:ext>
                </a:extLst>
              </a:tr>
              <a:tr h="353248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Jost SemiBold" pitchFamily="2" charset="-52"/>
                          <a:ea typeface="Jost SemiBold" pitchFamily="2" charset="-52"/>
                        </a:rPr>
                        <a:t>Фонд оплаты труда, в том числе:</a:t>
                      </a:r>
                      <a:endParaRPr lang="ru-RU" sz="1400" b="1" dirty="0">
                        <a:latin typeface="Jost SemiBold" pitchFamily="2" charset="-52"/>
                        <a:ea typeface="Jost SemiBold" pitchFamily="2" charset="-52"/>
                      </a:endParaRPr>
                    </a:p>
                  </a:txBody>
                  <a:tcPr marL="68390" marR="68390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dirty="0">
                          <a:latin typeface="Jost SemiBold" pitchFamily="2" charset="-52"/>
                          <a:ea typeface="Jost SemiBold" pitchFamily="2" charset="-52"/>
                        </a:rPr>
                        <a:t>809,4</a:t>
                      </a:r>
                    </a:p>
                  </a:txBody>
                  <a:tcPr marL="68390" marR="68390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9768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dirty="0">
                          <a:solidFill>
                            <a:srgbClr val="000000"/>
                          </a:solidFill>
                          <a:latin typeface="Jost" pitchFamily="2" charset="-52"/>
                          <a:ea typeface="Jost" pitchFamily="2" charset="-52"/>
                        </a:rPr>
                        <a:t>- Заработная плата Директора</a:t>
                      </a:r>
                      <a:endParaRPr lang="ru-RU" sz="1400" b="0" dirty="0">
                        <a:latin typeface="Jost" pitchFamily="2" charset="-52"/>
                        <a:ea typeface="Jost" pitchFamily="2" charset="-52"/>
                      </a:endParaRPr>
                    </a:p>
                  </a:txBody>
                  <a:tcPr marL="68390" marR="68390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dirty="0">
                          <a:latin typeface="Jost" pitchFamily="2" charset="-52"/>
                          <a:ea typeface="Jost" pitchFamily="2" charset="-52"/>
                        </a:rPr>
                        <a:t>25</a:t>
                      </a:r>
                    </a:p>
                  </a:txBody>
                  <a:tcPr marL="68390" marR="68390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3248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dirty="0">
                          <a:solidFill>
                            <a:srgbClr val="000000"/>
                          </a:solidFill>
                          <a:latin typeface="Jost" pitchFamily="2" charset="-52"/>
                          <a:ea typeface="Jost" pitchFamily="2" charset="-52"/>
                        </a:rPr>
                        <a:t>- Отчисления работодателя</a:t>
                      </a:r>
                      <a:endParaRPr lang="ru-RU" sz="1400" b="0" dirty="0">
                        <a:latin typeface="Jost" pitchFamily="2" charset="-52"/>
                        <a:ea typeface="Jost" pitchFamily="2" charset="-52"/>
                      </a:endParaRPr>
                    </a:p>
                  </a:txBody>
                  <a:tcPr marL="68390" marR="68390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dirty="0">
                          <a:latin typeface="Jost" pitchFamily="2" charset="-52"/>
                          <a:ea typeface="Jost" pitchFamily="2" charset="-52"/>
                        </a:rPr>
                        <a:t>239,4</a:t>
                      </a:r>
                    </a:p>
                  </a:txBody>
                  <a:tcPr marL="68390" marR="68390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3248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dirty="0">
                          <a:latin typeface="Jost" pitchFamily="2" charset="-52"/>
                          <a:ea typeface="Jost" pitchFamily="2" charset="-52"/>
                        </a:rPr>
                        <a:t>- Оплата труда сотрудников</a:t>
                      </a:r>
                      <a:endParaRPr sz="1400" b="0" dirty="0">
                        <a:latin typeface="Jost" pitchFamily="2" charset="-52"/>
                        <a:ea typeface="Jost" pitchFamily="2" charset="-52"/>
                      </a:endParaRPr>
                    </a:p>
                  </a:txBody>
                  <a:tcPr marL="68390" marR="68390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dirty="0">
                          <a:latin typeface="Jost" pitchFamily="2" charset="-52"/>
                          <a:ea typeface="Jost" pitchFamily="2" charset="-52"/>
                        </a:rPr>
                        <a:t>420</a:t>
                      </a:r>
                      <a:endParaRPr sz="1400" dirty="0">
                        <a:latin typeface="Jost" pitchFamily="2" charset="-52"/>
                        <a:ea typeface="Jost" pitchFamily="2" charset="-52"/>
                      </a:endParaRPr>
                    </a:p>
                  </a:txBody>
                  <a:tcPr marL="68390" marR="68390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3248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Jost SemiBold" pitchFamily="2" charset="-52"/>
                          <a:ea typeface="Jost SemiBold" pitchFamily="2" charset="-52"/>
                        </a:rPr>
                        <a:t>Прочие расходы, в том числе:</a:t>
                      </a:r>
                      <a:endParaRPr lang="ru-RU" sz="1400" b="1" dirty="0">
                        <a:latin typeface="Jost SemiBold" pitchFamily="2" charset="-52"/>
                        <a:ea typeface="Jost SemiBold" pitchFamily="2" charset="-52"/>
                      </a:endParaRPr>
                    </a:p>
                  </a:txBody>
                  <a:tcPr marL="68390" marR="68390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400" dirty="0">
                          <a:latin typeface="Jost SemiBold" pitchFamily="2" charset="-52"/>
                          <a:ea typeface="Jost SemiBold" pitchFamily="2" charset="-52"/>
                        </a:rPr>
                        <a:t>528</a:t>
                      </a:r>
                      <a:endParaRPr lang="ru-RU" sz="1400" dirty="0">
                        <a:latin typeface="Jost SemiBold" pitchFamily="2" charset="-52"/>
                        <a:ea typeface="Jost SemiBold" pitchFamily="2" charset="-52"/>
                      </a:endParaRPr>
                    </a:p>
                  </a:txBody>
                  <a:tcPr marL="68390" marR="68390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3248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Jost" pitchFamily="2" charset="-52"/>
                          <a:ea typeface="Jost" pitchFamily="2" charset="-52"/>
                        </a:rPr>
                        <a:t>- Расходы на услуги (работы) третьих лиц</a:t>
                      </a:r>
                      <a:endParaRPr lang="ru-RU" sz="1400" dirty="0">
                        <a:latin typeface="Jost" pitchFamily="2" charset="-52"/>
                        <a:ea typeface="Jost" pitchFamily="2" charset="-52"/>
                      </a:endParaRPr>
                    </a:p>
                  </a:txBody>
                  <a:tcPr marL="68390" marR="68390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400" dirty="0">
                          <a:latin typeface="Jost" pitchFamily="2" charset="-52"/>
                          <a:ea typeface="Jost" pitchFamily="2" charset="-52"/>
                        </a:rPr>
                        <a:t>432</a:t>
                      </a:r>
                      <a:endParaRPr lang="ru-RU" sz="1400" dirty="0">
                        <a:latin typeface="Jost" pitchFamily="2" charset="-52"/>
                        <a:ea typeface="Jost" pitchFamily="2" charset="-52"/>
                      </a:endParaRPr>
                    </a:p>
                  </a:txBody>
                  <a:tcPr marL="68390" marR="68390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3248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dirty="0">
                          <a:latin typeface="Jost" pitchFamily="2" charset="-52"/>
                          <a:ea typeface="Jost" pitchFamily="2" charset="-52"/>
                        </a:rPr>
                        <a:t>- Бухгалтерское обслуживание</a:t>
                      </a:r>
                      <a:endParaRPr sz="1400" dirty="0">
                        <a:latin typeface="Jost" pitchFamily="2" charset="-52"/>
                        <a:ea typeface="Jost" pitchFamily="2" charset="-52"/>
                      </a:endParaRPr>
                    </a:p>
                  </a:txBody>
                  <a:tcPr marL="68390" marR="68390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400" dirty="0">
                          <a:latin typeface="Jost" pitchFamily="2" charset="-52"/>
                          <a:ea typeface="Jost" pitchFamily="2" charset="-52"/>
                        </a:rPr>
                        <a:t>51</a:t>
                      </a:r>
                      <a:endParaRPr sz="1400" dirty="0">
                        <a:latin typeface="Jost" pitchFamily="2" charset="-52"/>
                        <a:ea typeface="Jost" pitchFamily="2" charset="-52"/>
                      </a:endParaRPr>
                    </a:p>
                  </a:txBody>
                  <a:tcPr marL="68390" marR="68390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3248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dirty="0">
                          <a:latin typeface="Jost" pitchFamily="2" charset="-52"/>
                          <a:ea typeface="Jost" pitchFamily="2" charset="-52"/>
                        </a:rPr>
                        <a:t>- Услуги по аренде юридического адреса</a:t>
                      </a:r>
                      <a:endParaRPr sz="1400" dirty="0">
                        <a:latin typeface="Jost" pitchFamily="2" charset="-52"/>
                        <a:ea typeface="Jost" pitchFamily="2" charset="-52"/>
                      </a:endParaRPr>
                    </a:p>
                  </a:txBody>
                  <a:tcPr marL="68390" marR="68390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dirty="0">
                          <a:latin typeface="Jost" pitchFamily="2" charset="-52"/>
                          <a:ea typeface="Jost" pitchFamily="2" charset="-52"/>
                        </a:rPr>
                        <a:t> 45</a:t>
                      </a:r>
                      <a:endParaRPr sz="1400" dirty="0">
                        <a:latin typeface="Jost" pitchFamily="2" charset="-52"/>
                        <a:ea typeface="Jost" pitchFamily="2" charset="-52"/>
                      </a:endParaRPr>
                    </a:p>
                  </a:txBody>
                  <a:tcPr marL="68390" marR="68390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3248"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Jost SemiBold" pitchFamily="2" charset="-52"/>
                          <a:ea typeface="Jost SemiBold" pitchFamily="2" charset="-52"/>
                        </a:rPr>
                        <a:t>Непредвиденные расходы:</a:t>
                      </a:r>
                      <a:endParaRPr lang="ru-RU" sz="1400" b="1" dirty="0">
                        <a:latin typeface="Jost SemiBold" pitchFamily="2" charset="-52"/>
                        <a:ea typeface="Jost SemiBold" pitchFamily="2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Jost SemiBold" pitchFamily="2" charset="-52"/>
                          <a:ea typeface="Jost SemiBold" pitchFamily="2" charset="-52"/>
                        </a:rPr>
                        <a:t>50</a:t>
                      </a:r>
                      <a:endParaRPr lang="ru-RU" sz="1400" dirty="0">
                        <a:latin typeface="Jost SemiBold" pitchFamily="2" charset="-52"/>
                        <a:ea typeface="Jost SemiBold" pitchFamily="2" charset="-52"/>
                      </a:endParaRPr>
                    </a:p>
                  </a:txBody>
                  <a:tcPr marL="68390" marR="68390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3248"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Jost SemiBold" pitchFamily="2" charset="-52"/>
                          <a:ea typeface="Jost SemiBold" pitchFamily="2" charset="-52"/>
                        </a:rPr>
                        <a:t>Итого (за счет средств Фонда):</a:t>
                      </a:r>
                      <a:endParaRPr sz="1400" dirty="0">
                        <a:latin typeface="Jost SemiBold" pitchFamily="2" charset="-52"/>
                        <a:ea typeface="Jost SemiBold" pitchFamily="2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dirty="0">
                          <a:latin typeface="Jost SemiBold" pitchFamily="2" charset="-52"/>
                          <a:ea typeface="Jost SemiBold" pitchFamily="2" charset="-52"/>
                        </a:rPr>
                        <a:t>2213</a:t>
                      </a:r>
                      <a:r>
                        <a:rPr lang="en-US" sz="1400" dirty="0">
                          <a:latin typeface="Jost SemiBold" pitchFamily="2" charset="-52"/>
                          <a:ea typeface="Jost SemiBold" pitchFamily="2" charset="-52"/>
                        </a:rPr>
                        <a:t>,</a:t>
                      </a:r>
                      <a:r>
                        <a:rPr lang="ru-RU" sz="1400" dirty="0">
                          <a:latin typeface="Jost SemiBold" pitchFamily="2" charset="-52"/>
                          <a:ea typeface="Jost SemiBold" pitchFamily="2" charset="-52"/>
                        </a:rPr>
                        <a:t>4</a:t>
                      </a:r>
                    </a:p>
                  </a:txBody>
                  <a:tcPr marL="68390" marR="68390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24" name="Текст 2">
            <a:extLst>
              <a:ext uri="{FF2B5EF4-FFF2-40B4-BE49-F238E27FC236}">
                <a16:creationId xmlns:a16="http://schemas.microsoft.com/office/drawing/2014/main" id="{217D0EF3-18DF-5504-2ED0-10A4FB1E2C81}"/>
              </a:ext>
            </a:extLst>
          </p:cNvPr>
          <p:cNvSpPr txBox="1"/>
          <p:nvPr/>
        </p:nvSpPr>
        <p:spPr bwMode="auto">
          <a:xfrm>
            <a:off x="3667856" y="3681069"/>
            <a:ext cx="2138652" cy="954103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1400" b="1" dirty="0">
                <a:solidFill>
                  <a:srgbClr val="1B1B1B"/>
                </a:solidFill>
                <a:latin typeface="Jost"/>
                <a:ea typeface="Jost"/>
                <a:cs typeface="Gilroy-Light"/>
              </a:rPr>
              <a:t>Оборудование</a:t>
            </a:r>
          </a:p>
          <a:p>
            <a:pPr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1400" b="1" dirty="0">
                <a:solidFill>
                  <a:srgbClr val="1B1B1B"/>
                </a:solidFill>
                <a:latin typeface="Jost"/>
                <a:ea typeface="Jost"/>
                <a:cs typeface="Gilroy-Light"/>
              </a:rPr>
              <a:t>400000</a:t>
            </a:r>
          </a:p>
          <a:p>
            <a:pPr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1400" b="1" dirty="0">
                <a:solidFill>
                  <a:srgbClr val="1B1B1B"/>
                </a:solidFill>
                <a:latin typeface="Jost"/>
                <a:ea typeface="Jost"/>
                <a:cs typeface="Gilroy-Light"/>
              </a:rPr>
              <a:t>325000</a:t>
            </a:r>
          </a:p>
          <a:p>
            <a:pPr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endParaRPr lang="en-US" sz="1400" b="1" dirty="0">
              <a:solidFill>
                <a:srgbClr val="1B1B1B"/>
              </a:solidFill>
              <a:latin typeface="Jost"/>
              <a:ea typeface="Jost"/>
              <a:cs typeface="Gilroy-Light"/>
            </a:endParaRPr>
          </a:p>
        </p:txBody>
      </p:sp>
      <p:sp>
        <p:nvSpPr>
          <p:cNvPr id="25" name="Текст 2">
            <a:extLst>
              <a:ext uri="{FF2B5EF4-FFF2-40B4-BE49-F238E27FC236}">
                <a16:creationId xmlns:a16="http://schemas.microsoft.com/office/drawing/2014/main" id="{424E182D-4672-E9DB-2D39-4C570323DFCD}"/>
              </a:ext>
            </a:extLst>
          </p:cNvPr>
          <p:cNvSpPr txBox="1"/>
          <p:nvPr/>
        </p:nvSpPr>
        <p:spPr bwMode="auto">
          <a:xfrm>
            <a:off x="2164593" y="5171893"/>
            <a:ext cx="2152148" cy="1169547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1400" b="1" dirty="0">
                <a:solidFill>
                  <a:srgbClr val="1B1B1B"/>
                </a:solidFill>
                <a:latin typeface="Jost"/>
                <a:ea typeface="Jost"/>
                <a:cs typeface="Gilroy-Light"/>
              </a:rPr>
              <a:t>Прочие расходы</a:t>
            </a:r>
          </a:p>
          <a:p>
            <a:pPr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1400" b="1" dirty="0">
                <a:solidFill>
                  <a:srgbClr val="1B1B1B"/>
                </a:solidFill>
                <a:latin typeface="Jost"/>
                <a:ea typeface="Jost"/>
                <a:cs typeface="Gilroy-Light"/>
              </a:rPr>
              <a:t>Водитель (найм)-2400</a:t>
            </a:r>
          </a:p>
          <a:p>
            <a:pPr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1400" b="1" dirty="0" err="1">
                <a:solidFill>
                  <a:srgbClr val="1B1B1B"/>
                </a:solidFill>
                <a:latin typeface="Jost"/>
                <a:ea typeface="Jost"/>
                <a:cs typeface="Gilroy-Light"/>
              </a:rPr>
              <a:t>Покеты</a:t>
            </a:r>
            <a:r>
              <a:rPr lang="ru-RU" sz="1400" b="1" dirty="0">
                <a:solidFill>
                  <a:srgbClr val="1B1B1B"/>
                </a:solidFill>
                <a:latin typeface="Jost"/>
                <a:ea typeface="Jost"/>
                <a:cs typeface="Gilroy-Light"/>
              </a:rPr>
              <a:t> для вакуума-90000</a:t>
            </a:r>
          </a:p>
          <a:p>
            <a:pPr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1400" b="1" dirty="0">
                <a:solidFill>
                  <a:srgbClr val="1B1B1B"/>
                </a:solidFill>
                <a:latin typeface="Jost"/>
                <a:ea typeface="Jost"/>
                <a:cs typeface="Gilroy-Light"/>
              </a:rPr>
              <a:t>Бухгалтер(</a:t>
            </a:r>
            <a:r>
              <a:rPr lang="ru-RU" sz="1400" b="1" dirty="0" err="1">
                <a:solidFill>
                  <a:srgbClr val="1B1B1B"/>
                </a:solidFill>
                <a:latin typeface="Jost"/>
                <a:ea typeface="Jost"/>
                <a:cs typeface="Gilroy-Light"/>
              </a:rPr>
              <a:t>аутсорс</a:t>
            </a:r>
            <a:r>
              <a:rPr lang="ru-RU" sz="1400" b="1" dirty="0">
                <a:solidFill>
                  <a:srgbClr val="1B1B1B"/>
                </a:solidFill>
                <a:latin typeface="Jost"/>
                <a:ea typeface="Jost"/>
                <a:cs typeface="Gilroy-Light"/>
              </a:rPr>
              <a:t>)-8500</a:t>
            </a:r>
            <a:endParaRPr lang="en-US" sz="1400" b="1" dirty="0">
              <a:solidFill>
                <a:srgbClr val="1B1B1B"/>
              </a:solidFill>
              <a:latin typeface="Jost"/>
              <a:ea typeface="Jost"/>
              <a:cs typeface="Gilroy-Light"/>
            </a:endParaRPr>
          </a:p>
        </p:txBody>
      </p:sp>
      <p:sp>
        <p:nvSpPr>
          <p:cNvPr id="26" name="Текст 2">
            <a:extLst>
              <a:ext uri="{FF2B5EF4-FFF2-40B4-BE49-F238E27FC236}">
                <a16:creationId xmlns:a16="http://schemas.microsoft.com/office/drawing/2014/main" id="{E3432B97-591E-1BF0-4735-1F50248D29B8}"/>
              </a:ext>
            </a:extLst>
          </p:cNvPr>
          <p:cNvSpPr txBox="1"/>
          <p:nvPr/>
        </p:nvSpPr>
        <p:spPr bwMode="auto">
          <a:xfrm>
            <a:off x="3627160" y="4147169"/>
            <a:ext cx="2324084" cy="276995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endParaRPr lang="ru-RU" sz="1200" dirty="0">
              <a:solidFill>
                <a:srgbClr val="1B1B1B"/>
              </a:solidFill>
              <a:latin typeface="Jost"/>
              <a:ea typeface="Jost"/>
            </a:endParaRPr>
          </a:p>
        </p:txBody>
      </p:sp>
      <p:sp>
        <p:nvSpPr>
          <p:cNvPr id="29" name="Скругленный прямоугольник 28">
            <a:extLst>
              <a:ext uri="{FF2B5EF4-FFF2-40B4-BE49-F238E27FC236}">
                <a16:creationId xmlns:a16="http://schemas.microsoft.com/office/drawing/2014/main" id="{3134B439-F81D-7167-DB29-2BD5D5F7A254}"/>
              </a:ext>
            </a:extLst>
          </p:cNvPr>
          <p:cNvSpPr/>
          <p:nvPr/>
        </p:nvSpPr>
        <p:spPr>
          <a:xfrm>
            <a:off x="454549" y="3321684"/>
            <a:ext cx="2468054" cy="165097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237514">
              <a:schemeClr val="accent3">
                <a:satMod val="175000"/>
                <a:alpha val="11657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0" name="Текст 2">
            <a:extLst>
              <a:ext uri="{FF2B5EF4-FFF2-40B4-BE49-F238E27FC236}">
                <a16:creationId xmlns:a16="http://schemas.microsoft.com/office/drawing/2014/main" id="{3849374B-13A5-CD54-F8C5-98B6900A429A}"/>
              </a:ext>
            </a:extLst>
          </p:cNvPr>
          <p:cNvSpPr txBox="1"/>
          <p:nvPr/>
        </p:nvSpPr>
        <p:spPr bwMode="auto">
          <a:xfrm>
            <a:off x="942364" y="4444993"/>
            <a:ext cx="2014593" cy="276995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endParaRPr lang="ru-RU" sz="1200" dirty="0">
              <a:solidFill>
                <a:srgbClr val="1B1B1B"/>
              </a:solidFill>
              <a:latin typeface="Jost"/>
              <a:ea typeface="Jost"/>
            </a:endParaRPr>
          </a:p>
        </p:txBody>
      </p:sp>
      <p:sp>
        <p:nvSpPr>
          <p:cNvPr id="31" name="Текст 2">
            <a:extLst>
              <a:ext uri="{FF2B5EF4-FFF2-40B4-BE49-F238E27FC236}">
                <a16:creationId xmlns:a16="http://schemas.microsoft.com/office/drawing/2014/main" id="{C51D48D3-38E4-BCB5-4EC0-2E3CFEDD2BB6}"/>
              </a:ext>
            </a:extLst>
          </p:cNvPr>
          <p:cNvSpPr txBox="1"/>
          <p:nvPr/>
        </p:nvSpPr>
        <p:spPr bwMode="auto">
          <a:xfrm>
            <a:off x="657077" y="3660980"/>
            <a:ext cx="2014593" cy="954103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1400" b="1" dirty="0">
                <a:solidFill>
                  <a:srgbClr val="1B1B1B"/>
                </a:solidFill>
                <a:latin typeface="Jost"/>
                <a:ea typeface="Jost"/>
                <a:cs typeface="Gilroy-Light"/>
              </a:rPr>
              <a:t>Команда</a:t>
            </a:r>
          </a:p>
          <a:p>
            <a:pPr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1400" b="1" dirty="0">
                <a:solidFill>
                  <a:srgbClr val="1B1B1B"/>
                </a:solidFill>
                <a:latin typeface="Jost"/>
                <a:ea typeface="Jost"/>
                <a:cs typeface="Gilroy-Light"/>
              </a:rPr>
              <a:t>Роботники2</a:t>
            </a:r>
            <a:r>
              <a:rPr lang="en-US" sz="1400" b="1" dirty="0">
                <a:solidFill>
                  <a:srgbClr val="1B1B1B"/>
                </a:solidFill>
                <a:latin typeface="Jost"/>
                <a:ea typeface="Jost"/>
                <a:cs typeface="Gilroy-Light"/>
              </a:rPr>
              <a:t>/2 </a:t>
            </a:r>
            <a:r>
              <a:rPr lang="ru-RU" sz="1400" b="1" dirty="0">
                <a:solidFill>
                  <a:srgbClr val="1B1B1B"/>
                </a:solidFill>
                <a:latin typeface="Jost"/>
                <a:ea typeface="Jost"/>
                <a:cs typeface="Gilroy-Light"/>
              </a:rPr>
              <a:t>70000</a:t>
            </a:r>
          </a:p>
          <a:p>
            <a:pPr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endParaRPr lang="ru-RU" sz="1400" b="1" dirty="0">
              <a:solidFill>
                <a:srgbClr val="1B1B1B"/>
              </a:solidFill>
              <a:latin typeface="Jost"/>
              <a:ea typeface="Jost"/>
              <a:cs typeface="Gilroy-Light"/>
            </a:endParaRPr>
          </a:p>
          <a:p>
            <a:pPr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endParaRPr lang="en-US" sz="1400" b="1" dirty="0">
              <a:solidFill>
                <a:srgbClr val="1B1B1B"/>
              </a:solidFill>
              <a:latin typeface="Jost"/>
              <a:ea typeface="Jost"/>
              <a:cs typeface="Gilroy-Light"/>
            </a:endParaRPr>
          </a:p>
        </p:txBody>
      </p:sp>
    </p:spTree>
    <p:extLst>
      <p:ext uri="{BB962C8B-B14F-4D97-AF65-F5344CB8AC3E}">
        <p14:creationId xmlns:p14="http://schemas.microsoft.com/office/powerpoint/2010/main" val="19775832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2C1871C5-169E-CFD2-3AB1-2BDB2DB98ACE}"/>
              </a:ext>
            </a:extLst>
          </p:cNvPr>
          <p:cNvGrpSpPr/>
          <p:nvPr/>
        </p:nvGrpSpPr>
        <p:grpSpPr>
          <a:xfrm>
            <a:off x="855006" y="87864"/>
            <a:ext cx="4557938" cy="1400383"/>
            <a:chOff x="2266835" y="1415120"/>
            <a:chExt cx="3549654" cy="1090597"/>
          </a:xfrm>
        </p:grpSpPr>
        <p:sp>
          <p:nvSpPr>
            <p:cNvPr id="5" name="Овал 4">
              <a:extLst>
                <a:ext uri="{FF2B5EF4-FFF2-40B4-BE49-F238E27FC236}">
                  <a16:creationId xmlns:a16="http://schemas.microsoft.com/office/drawing/2014/main" id="{8DB929D9-6D41-3DCB-CE4D-938FC0B372CD}"/>
                </a:ext>
              </a:extLst>
            </p:cNvPr>
            <p:cNvSpPr/>
            <p:nvPr/>
          </p:nvSpPr>
          <p:spPr>
            <a:xfrm>
              <a:off x="2483266" y="1718739"/>
              <a:ext cx="528810" cy="528810"/>
            </a:xfrm>
            <a:prstGeom prst="ellipse">
              <a:avLst/>
            </a:prstGeom>
            <a:noFill/>
            <a:ln>
              <a:solidFill>
                <a:srgbClr val="447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6" name="Группа 5">
              <a:extLst>
                <a:ext uri="{FF2B5EF4-FFF2-40B4-BE49-F238E27FC236}">
                  <a16:creationId xmlns:a16="http://schemas.microsoft.com/office/drawing/2014/main" id="{80915D6A-D136-CD5E-E44F-536620C6ED2F}"/>
                </a:ext>
              </a:extLst>
            </p:cNvPr>
            <p:cNvGrpSpPr/>
            <p:nvPr/>
          </p:nvGrpSpPr>
          <p:grpSpPr>
            <a:xfrm>
              <a:off x="2266835" y="1737508"/>
              <a:ext cx="363991" cy="383452"/>
              <a:chOff x="2179089" y="1713266"/>
              <a:chExt cx="363991" cy="383452"/>
            </a:xfrm>
          </p:grpSpPr>
          <p:sp>
            <p:nvSpPr>
              <p:cNvPr id="14" name="Скругленный прямоугольник 13">
                <a:extLst>
                  <a:ext uri="{FF2B5EF4-FFF2-40B4-BE49-F238E27FC236}">
                    <a16:creationId xmlns:a16="http://schemas.microsoft.com/office/drawing/2014/main" id="{4CF23194-6E97-A4AA-2EDE-BD1A3E32750B}"/>
                  </a:ext>
                </a:extLst>
              </p:cNvPr>
              <p:cNvSpPr/>
              <p:nvPr/>
            </p:nvSpPr>
            <p:spPr>
              <a:xfrm rot="18963060">
                <a:off x="2179089" y="1722997"/>
                <a:ext cx="363991" cy="363991"/>
              </a:xfrm>
              <a:prstGeom prst="roundRect">
                <a:avLst/>
              </a:prstGeom>
              <a:solidFill>
                <a:srgbClr val="956D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5" name="Рисунок 14">
                <a:extLst>
                  <a:ext uri="{FF2B5EF4-FFF2-40B4-BE49-F238E27FC236}">
                    <a16:creationId xmlns:a16="http://schemas.microsoft.com/office/drawing/2014/main" id="{0BB45815-6D03-9EAB-B053-990690B2494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lum bright="70000" contrast="-70000"/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artisticPhotocopy/>
                        </a14:imgEffect>
                      </a14:imgLayer>
                    </a14:imgProps>
                  </a:ext>
                </a:extLst>
              </a:blip>
              <a:srcRect l="32942" t="-1" r="53009" b="56030"/>
              <a:stretch/>
            </p:blipFill>
            <p:spPr>
              <a:xfrm>
                <a:off x="2285581" y="1713266"/>
                <a:ext cx="151005" cy="383452"/>
              </a:xfrm>
              <a:prstGeom prst="rect">
                <a:avLst/>
              </a:prstGeom>
            </p:spPr>
          </p:pic>
        </p:grpSp>
        <p:grpSp>
          <p:nvGrpSpPr>
            <p:cNvPr id="7" name="Группа 6">
              <a:extLst>
                <a:ext uri="{FF2B5EF4-FFF2-40B4-BE49-F238E27FC236}">
                  <a16:creationId xmlns:a16="http://schemas.microsoft.com/office/drawing/2014/main" id="{C0630DBB-A096-1247-3AB7-204DECAC4330}"/>
                </a:ext>
              </a:extLst>
            </p:cNvPr>
            <p:cNvGrpSpPr/>
            <p:nvPr/>
          </p:nvGrpSpPr>
          <p:grpSpPr>
            <a:xfrm>
              <a:off x="2548232" y="2058470"/>
              <a:ext cx="405474" cy="418635"/>
              <a:chOff x="2548232" y="2058470"/>
              <a:chExt cx="405474" cy="418635"/>
            </a:xfrm>
          </p:grpSpPr>
          <p:sp>
            <p:nvSpPr>
              <p:cNvPr id="12" name="Скругленный прямоугольник 11">
                <a:extLst>
                  <a:ext uri="{FF2B5EF4-FFF2-40B4-BE49-F238E27FC236}">
                    <a16:creationId xmlns:a16="http://schemas.microsoft.com/office/drawing/2014/main" id="{2169CA82-AC5A-1E33-EAA6-FB251B0DED05}"/>
                  </a:ext>
                </a:extLst>
              </p:cNvPr>
              <p:cNvSpPr/>
              <p:nvPr/>
            </p:nvSpPr>
            <p:spPr>
              <a:xfrm rot="2773994">
                <a:off x="2565676" y="2058470"/>
                <a:ext cx="363991" cy="363991"/>
              </a:xfrm>
              <a:prstGeom prst="roundRect">
                <a:avLst/>
              </a:prstGeom>
              <a:solidFill>
                <a:srgbClr val="5B45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3" name="Рисунок 12">
                <a:extLst>
                  <a:ext uri="{FF2B5EF4-FFF2-40B4-BE49-F238E27FC236}">
                    <a16:creationId xmlns:a16="http://schemas.microsoft.com/office/drawing/2014/main" id="{A3F6D2C9-A0AE-7B1A-80CF-9AA85FD8FB9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lum bright="70000" contrast="-70000"/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artisticPhotocopy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2548232" y="2071631"/>
                <a:ext cx="405474" cy="405474"/>
              </a:xfrm>
              <a:prstGeom prst="rect">
                <a:avLst/>
              </a:prstGeom>
            </p:spPr>
          </p:pic>
        </p:grpSp>
        <p:grpSp>
          <p:nvGrpSpPr>
            <p:cNvPr id="8" name="Группа 7">
              <a:extLst>
                <a:ext uri="{FF2B5EF4-FFF2-40B4-BE49-F238E27FC236}">
                  <a16:creationId xmlns:a16="http://schemas.microsoft.com/office/drawing/2014/main" id="{0E7FEEB9-627D-EE92-0EBD-43890779455A}"/>
                </a:ext>
              </a:extLst>
            </p:cNvPr>
            <p:cNvGrpSpPr/>
            <p:nvPr/>
          </p:nvGrpSpPr>
          <p:grpSpPr>
            <a:xfrm>
              <a:off x="2867220" y="1750669"/>
              <a:ext cx="364902" cy="371955"/>
              <a:chOff x="2922933" y="1715033"/>
              <a:chExt cx="364902" cy="371955"/>
            </a:xfrm>
          </p:grpSpPr>
          <p:sp>
            <p:nvSpPr>
              <p:cNvPr id="10" name="Скругленный прямоугольник 9">
                <a:extLst>
                  <a:ext uri="{FF2B5EF4-FFF2-40B4-BE49-F238E27FC236}">
                    <a16:creationId xmlns:a16="http://schemas.microsoft.com/office/drawing/2014/main" id="{FFACFA54-B242-9603-827F-394A838872F2}"/>
                  </a:ext>
                </a:extLst>
              </p:cNvPr>
              <p:cNvSpPr/>
              <p:nvPr/>
            </p:nvSpPr>
            <p:spPr>
              <a:xfrm rot="2783226">
                <a:off x="2923844" y="1722997"/>
                <a:ext cx="363991" cy="363991"/>
              </a:xfrm>
              <a:prstGeom prst="roundRect">
                <a:avLst/>
              </a:prstGeom>
              <a:solidFill>
                <a:srgbClr val="3FC1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1" name="Рисунок 10">
                <a:extLst>
                  <a:ext uri="{FF2B5EF4-FFF2-40B4-BE49-F238E27FC236}">
                    <a16:creationId xmlns:a16="http://schemas.microsoft.com/office/drawing/2014/main" id="{35571CD2-D7C1-1B02-E221-3957CF1CA42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lum bright="70000" contrast="-70000"/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artisticPhotocopy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2922933" y="1715033"/>
                <a:ext cx="352202" cy="352202"/>
              </a:xfrm>
              <a:prstGeom prst="rect">
                <a:avLst/>
              </a:prstGeom>
            </p:spPr>
          </p:pic>
        </p:grp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2463C58B-AC35-5D17-0510-433D438C5D12}"/>
                </a:ext>
              </a:extLst>
            </p:cNvPr>
            <p:cNvSpPr/>
            <p:nvPr/>
          </p:nvSpPr>
          <p:spPr>
            <a:xfrm>
              <a:off x="2764050" y="1415120"/>
              <a:ext cx="3052439" cy="1090597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sz="7200" b="1" cap="none" spc="0" dirty="0">
                  <a:ln w="0"/>
                  <a:gradFill flip="none" rotWithShape="1">
                    <a:gsLst>
                      <a:gs pos="0">
                        <a:srgbClr val="521DFD"/>
                      </a:gs>
                      <a:gs pos="100000">
                        <a:srgbClr val="5778FD"/>
                      </a:gs>
                    </a:gsLst>
                    <a:lin ang="2700000" scaled="1"/>
                    <a:tileRect/>
                  </a:gradFill>
                  <a:latin typeface="Century Gothic" panose="020B0502020202020204" pitchFamily="34" charset="0"/>
                </a:rPr>
                <a:t> </a:t>
              </a:r>
              <a:r>
                <a:rPr lang="ru-RU" sz="4800" b="1" cap="none" spc="0" dirty="0">
                  <a:ln w="0"/>
                  <a:gradFill flip="none" rotWithShape="1">
                    <a:gsLst>
                      <a:gs pos="0">
                        <a:srgbClr val="521DFD"/>
                      </a:gs>
                      <a:gs pos="100000">
                        <a:srgbClr val="5778FD"/>
                      </a:gs>
                    </a:gsLst>
                    <a:lin ang="2700000" scaled="1"/>
                    <a:tileRect/>
                  </a:gradFill>
                  <a:latin typeface="Century Gothic" panose="020B0502020202020204" pitchFamily="34" charset="0"/>
                </a:rPr>
                <a:t>АПК-360</a:t>
              </a:r>
            </a:p>
            <a:p>
              <a:pPr algn="ctr"/>
              <a:r>
                <a:rPr lang="ru-RU" sz="1200" dirty="0">
                  <a:ln w="0"/>
                  <a:gradFill flip="none" rotWithShape="1">
                    <a:gsLst>
                      <a:gs pos="0">
                        <a:srgbClr val="521DFD"/>
                      </a:gs>
                      <a:gs pos="100000">
                        <a:srgbClr val="5778FD"/>
                      </a:gs>
                    </a:gsLst>
                    <a:lin ang="2700000" scaled="1"/>
                    <a:tileRect/>
                  </a:gradFill>
                  <a:latin typeface="Century Gothic" panose="020B0502020202020204" pitchFamily="34" charset="0"/>
                </a:rPr>
                <a:t>    </a:t>
              </a:r>
              <a:r>
                <a:rPr lang="ru-RU" sz="1250" dirty="0">
                  <a:ln w="0"/>
                  <a:gradFill flip="none" rotWithShape="1">
                    <a:gsLst>
                      <a:gs pos="0">
                        <a:srgbClr val="521DFD"/>
                      </a:gs>
                      <a:gs pos="100000">
                        <a:srgbClr val="5778FD"/>
                      </a:gs>
                    </a:gsLst>
                    <a:lin ang="2700000" scaled="1"/>
                    <a:tileRect/>
                  </a:gradFill>
                  <a:latin typeface="Century Gothic" panose="020B0502020202020204" pitchFamily="34" charset="0"/>
                </a:rPr>
                <a:t>Акселерационная программа</a:t>
              </a:r>
              <a:endParaRPr lang="ru-RU" sz="1250" cap="none" spc="0" dirty="0">
                <a:ln w="0"/>
                <a:gradFill flip="none" rotWithShape="1">
                  <a:gsLst>
                    <a:gs pos="0">
                      <a:srgbClr val="521DFD"/>
                    </a:gs>
                    <a:gs pos="100000">
                      <a:srgbClr val="5778FD"/>
                    </a:gs>
                  </a:gsLst>
                  <a:lin ang="2700000" scaled="1"/>
                  <a:tileRect/>
                </a:gradFill>
                <a:latin typeface="Century Gothic" panose="020B0502020202020204" pitchFamily="34" charset="0"/>
              </a:endParaRPr>
            </a:p>
          </p:txBody>
        </p:sp>
      </p:grpSp>
      <p:sp>
        <p:nvSpPr>
          <p:cNvPr id="16" name="Скругленный прямоугольник 15">
            <a:extLst>
              <a:ext uri="{FF2B5EF4-FFF2-40B4-BE49-F238E27FC236}">
                <a16:creationId xmlns:a16="http://schemas.microsoft.com/office/drawing/2014/main" id="{07FAC5E6-054D-B8E1-1C29-1C7C7E16825D}"/>
              </a:ext>
            </a:extLst>
          </p:cNvPr>
          <p:cNvSpPr/>
          <p:nvPr/>
        </p:nvSpPr>
        <p:spPr>
          <a:xfrm>
            <a:off x="6162448" y="646492"/>
            <a:ext cx="4499153" cy="568732"/>
          </a:xfrm>
          <a:prstGeom prst="roundRect">
            <a:avLst/>
          </a:prstGeom>
          <a:solidFill>
            <a:srgbClr val="956D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ИТОГИ АКСЕЛЕРАТОРА</a:t>
            </a:r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31591F0F-EB45-E177-743A-B19E99EA9069}"/>
              </a:ext>
            </a:extLst>
          </p:cNvPr>
          <p:cNvSpPr txBox="1"/>
          <p:nvPr/>
        </p:nvSpPr>
        <p:spPr bwMode="auto">
          <a:xfrm>
            <a:off x="253692" y="1874730"/>
            <a:ext cx="5545157" cy="3754870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>
              <a:buClr>
                <a:srgbClr val="3FC1FF"/>
              </a:buClr>
              <a:buSzPct val="100000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</a:defRPr>
            </a:pPr>
            <a:endParaRPr lang="ru-RU" sz="14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  <a:p>
            <a:pPr marL="285750" indent="-285750">
              <a:buClr>
                <a:srgbClr val="3FC1FF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</a:defRPr>
            </a:pP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Изначально идея заключалась в изготовление корма на основе белка добываемого из личинок мух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.</a:t>
            </a:r>
            <a:b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</a:br>
            <a:endParaRPr lang="ru-RU" sz="14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  <a:p>
            <a:pPr marL="285750" indent="-285750">
              <a:buClr>
                <a:srgbClr val="3FC1FF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</a:defRPr>
            </a:pP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Велась работа с </a:t>
            </a:r>
            <a:r>
              <a:rPr 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трекером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 ,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было10 встреч</a:t>
            </a:r>
            <a:b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</a:br>
            <a:endParaRPr lang="ru-RU" sz="14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  <a:p>
            <a:pPr marL="285750" indent="-285750">
              <a:buClr>
                <a:srgbClr val="3FC1FF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</a:defRPr>
            </a:pP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Исследование целевой аудитории : Определение сегментов потребителей, на которых будет ориентирован продукт или услуга. Анализ потребностей, предпочтений и поведения целевой аудитории. Проведение опросов, интервью для сбора информации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.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 Исследование рынка: Анализ рыночной ситуации, тенденций и конкурентной среды. Оценка потенциального размера рынка и его сегментов. Выявление ключевых конкурентов и их сильных и слабых сторон.</a:t>
            </a:r>
          </a:p>
          <a:p>
            <a:pPr marL="285750" indent="-285750">
              <a:buClr>
                <a:srgbClr val="3FC1FF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</a:defRPr>
            </a:pPr>
            <a:endParaRPr lang="ru-RU" sz="14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2762F12-DF72-146B-7408-380856A190C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3442" y="5736030"/>
            <a:ext cx="1185750" cy="950593"/>
          </a:xfrm>
          <a:prstGeom prst="rect">
            <a:avLst/>
          </a:prstGeom>
        </p:spPr>
      </p:pic>
      <p:pic>
        <p:nvPicPr>
          <p:cNvPr id="1028" name="Picture 4" descr="Пнг Радость головоломка 31 фото">
            <a:extLst>
              <a:ext uri="{FF2B5EF4-FFF2-40B4-BE49-F238E27FC236}">
                <a16:creationId xmlns:a16="http://schemas.microsoft.com/office/drawing/2014/main" id="{57A938EA-C0DD-4A98-91A4-A493EF1543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2031" y="1983532"/>
            <a:ext cx="2101887" cy="3269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97461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DCE83174-9511-E221-17AD-DE9B5C1D922A}"/>
              </a:ext>
            </a:extLst>
          </p:cNvPr>
          <p:cNvGrpSpPr/>
          <p:nvPr/>
        </p:nvGrpSpPr>
        <p:grpSpPr>
          <a:xfrm>
            <a:off x="357484" y="0"/>
            <a:ext cx="4876102" cy="1378229"/>
            <a:chOff x="2266835" y="1437413"/>
            <a:chExt cx="3419875" cy="1039692"/>
          </a:xfrm>
        </p:grpSpPr>
        <p:sp>
          <p:nvSpPr>
            <p:cNvPr id="5" name="Овал 4">
              <a:extLst>
                <a:ext uri="{FF2B5EF4-FFF2-40B4-BE49-F238E27FC236}">
                  <a16:creationId xmlns:a16="http://schemas.microsoft.com/office/drawing/2014/main" id="{171B7A3E-9CC7-095E-D508-C6ED15616C0C}"/>
                </a:ext>
              </a:extLst>
            </p:cNvPr>
            <p:cNvSpPr/>
            <p:nvPr/>
          </p:nvSpPr>
          <p:spPr>
            <a:xfrm>
              <a:off x="2483266" y="1718739"/>
              <a:ext cx="528810" cy="528810"/>
            </a:xfrm>
            <a:prstGeom prst="ellipse">
              <a:avLst/>
            </a:prstGeom>
            <a:noFill/>
            <a:ln>
              <a:solidFill>
                <a:srgbClr val="447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6" name="Группа 5">
              <a:extLst>
                <a:ext uri="{FF2B5EF4-FFF2-40B4-BE49-F238E27FC236}">
                  <a16:creationId xmlns:a16="http://schemas.microsoft.com/office/drawing/2014/main" id="{E274D08B-C3FE-C3D6-AFB0-50A41CAD1B2E}"/>
                </a:ext>
              </a:extLst>
            </p:cNvPr>
            <p:cNvGrpSpPr/>
            <p:nvPr/>
          </p:nvGrpSpPr>
          <p:grpSpPr>
            <a:xfrm>
              <a:off x="2266835" y="1737508"/>
              <a:ext cx="363991" cy="383452"/>
              <a:chOff x="2179089" y="1713266"/>
              <a:chExt cx="363991" cy="383452"/>
            </a:xfrm>
          </p:grpSpPr>
          <p:sp>
            <p:nvSpPr>
              <p:cNvPr id="14" name="Скругленный прямоугольник 13">
                <a:extLst>
                  <a:ext uri="{FF2B5EF4-FFF2-40B4-BE49-F238E27FC236}">
                    <a16:creationId xmlns:a16="http://schemas.microsoft.com/office/drawing/2014/main" id="{12D0E346-663A-C4F0-CF5B-92E3651B7E08}"/>
                  </a:ext>
                </a:extLst>
              </p:cNvPr>
              <p:cNvSpPr/>
              <p:nvPr/>
            </p:nvSpPr>
            <p:spPr>
              <a:xfrm rot="18963060">
                <a:off x="2179089" y="1722997"/>
                <a:ext cx="363991" cy="363991"/>
              </a:xfrm>
              <a:prstGeom prst="roundRect">
                <a:avLst/>
              </a:prstGeom>
              <a:solidFill>
                <a:srgbClr val="956D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5" name="Рисунок 14">
                <a:extLst>
                  <a:ext uri="{FF2B5EF4-FFF2-40B4-BE49-F238E27FC236}">
                    <a16:creationId xmlns:a16="http://schemas.microsoft.com/office/drawing/2014/main" id="{4821E515-311F-EA04-B987-AA0688DBA34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lum bright="70000" contrast="-70000"/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artisticPhotocopy/>
                        </a14:imgEffect>
                      </a14:imgLayer>
                    </a14:imgProps>
                  </a:ext>
                </a:extLst>
              </a:blip>
              <a:srcRect l="32942" t="-1" r="53009" b="56030"/>
              <a:stretch/>
            </p:blipFill>
            <p:spPr>
              <a:xfrm>
                <a:off x="2285581" y="1713266"/>
                <a:ext cx="151005" cy="383452"/>
              </a:xfrm>
              <a:prstGeom prst="rect">
                <a:avLst/>
              </a:prstGeom>
            </p:spPr>
          </p:pic>
        </p:grpSp>
        <p:grpSp>
          <p:nvGrpSpPr>
            <p:cNvPr id="7" name="Группа 6">
              <a:extLst>
                <a:ext uri="{FF2B5EF4-FFF2-40B4-BE49-F238E27FC236}">
                  <a16:creationId xmlns:a16="http://schemas.microsoft.com/office/drawing/2014/main" id="{5F56C1A4-6B87-98E8-D8DD-78CF52225DB7}"/>
                </a:ext>
              </a:extLst>
            </p:cNvPr>
            <p:cNvGrpSpPr/>
            <p:nvPr/>
          </p:nvGrpSpPr>
          <p:grpSpPr>
            <a:xfrm>
              <a:off x="2548232" y="2058470"/>
              <a:ext cx="405474" cy="418635"/>
              <a:chOff x="2548232" y="2058470"/>
              <a:chExt cx="405474" cy="418635"/>
            </a:xfrm>
          </p:grpSpPr>
          <p:sp>
            <p:nvSpPr>
              <p:cNvPr id="12" name="Скругленный прямоугольник 11">
                <a:extLst>
                  <a:ext uri="{FF2B5EF4-FFF2-40B4-BE49-F238E27FC236}">
                    <a16:creationId xmlns:a16="http://schemas.microsoft.com/office/drawing/2014/main" id="{CDD7A6E8-ABAC-18E4-9913-A11DD206D4BE}"/>
                  </a:ext>
                </a:extLst>
              </p:cNvPr>
              <p:cNvSpPr/>
              <p:nvPr/>
            </p:nvSpPr>
            <p:spPr>
              <a:xfrm rot="2773994">
                <a:off x="2565676" y="2058470"/>
                <a:ext cx="363991" cy="363991"/>
              </a:xfrm>
              <a:prstGeom prst="roundRect">
                <a:avLst/>
              </a:prstGeom>
              <a:solidFill>
                <a:srgbClr val="5B45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3" name="Рисунок 12">
                <a:extLst>
                  <a:ext uri="{FF2B5EF4-FFF2-40B4-BE49-F238E27FC236}">
                    <a16:creationId xmlns:a16="http://schemas.microsoft.com/office/drawing/2014/main" id="{D11B00D0-97ED-088D-3408-5406851B3F4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lum bright="70000" contrast="-70000"/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artisticPhotocopy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2548232" y="2071631"/>
                <a:ext cx="405474" cy="405474"/>
              </a:xfrm>
              <a:prstGeom prst="rect">
                <a:avLst/>
              </a:prstGeom>
            </p:spPr>
          </p:pic>
        </p:grpSp>
        <p:grpSp>
          <p:nvGrpSpPr>
            <p:cNvPr id="8" name="Группа 7">
              <a:extLst>
                <a:ext uri="{FF2B5EF4-FFF2-40B4-BE49-F238E27FC236}">
                  <a16:creationId xmlns:a16="http://schemas.microsoft.com/office/drawing/2014/main" id="{3B86B1B7-2111-4C9F-7C68-67F9C29B0AAB}"/>
                </a:ext>
              </a:extLst>
            </p:cNvPr>
            <p:cNvGrpSpPr/>
            <p:nvPr/>
          </p:nvGrpSpPr>
          <p:grpSpPr>
            <a:xfrm>
              <a:off x="2867220" y="1750669"/>
              <a:ext cx="364902" cy="371955"/>
              <a:chOff x="2922933" y="1715033"/>
              <a:chExt cx="364902" cy="371955"/>
            </a:xfrm>
          </p:grpSpPr>
          <p:sp>
            <p:nvSpPr>
              <p:cNvPr id="10" name="Скругленный прямоугольник 9">
                <a:extLst>
                  <a:ext uri="{FF2B5EF4-FFF2-40B4-BE49-F238E27FC236}">
                    <a16:creationId xmlns:a16="http://schemas.microsoft.com/office/drawing/2014/main" id="{7A627921-16B4-8DED-DFB5-C80E2C501BAD}"/>
                  </a:ext>
                </a:extLst>
              </p:cNvPr>
              <p:cNvSpPr/>
              <p:nvPr/>
            </p:nvSpPr>
            <p:spPr>
              <a:xfrm rot="2783226">
                <a:off x="2923844" y="1722997"/>
                <a:ext cx="363991" cy="363991"/>
              </a:xfrm>
              <a:prstGeom prst="roundRect">
                <a:avLst/>
              </a:prstGeom>
              <a:solidFill>
                <a:srgbClr val="3FC1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1" name="Рисунок 10">
                <a:extLst>
                  <a:ext uri="{FF2B5EF4-FFF2-40B4-BE49-F238E27FC236}">
                    <a16:creationId xmlns:a16="http://schemas.microsoft.com/office/drawing/2014/main" id="{DDABA8E3-0083-1749-04A8-89E21AE0275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lum bright="70000" contrast="-70000"/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artisticPhotocopy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2922933" y="1715033"/>
                <a:ext cx="352202" cy="352202"/>
              </a:xfrm>
              <a:prstGeom prst="rect">
                <a:avLst/>
              </a:prstGeom>
            </p:spPr>
          </p:pic>
        </p:grp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4A84F4E5-57D1-A215-48B8-91A886DD794C}"/>
                </a:ext>
              </a:extLst>
            </p:cNvPr>
            <p:cNvSpPr/>
            <p:nvPr/>
          </p:nvSpPr>
          <p:spPr>
            <a:xfrm>
              <a:off x="2634271" y="1437413"/>
              <a:ext cx="3052439" cy="968382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sz="7200" b="1" cap="none" spc="0" dirty="0">
                  <a:ln w="0"/>
                  <a:gradFill flip="none" rotWithShape="1">
                    <a:gsLst>
                      <a:gs pos="0">
                        <a:srgbClr val="521DFD"/>
                      </a:gs>
                      <a:gs pos="100000">
                        <a:srgbClr val="5778FD"/>
                      </a:gs>
                    </a:gsLst>
                    <a:lin ang="2700000" scaled="1"/>
                    <a:tileRect/>
                  </a:gradFill>
                  <a:latin typeface="Century Gothic" panose="020B0502020202020204" pitchFamily="34" charset="0"/>
                </a:rPr>
                <a:t> </a:t>
              </a:r>
              <a:r>
                <a:rPr lang="ru-RU" sz="4400" b="1" cap="none" spc="0" dirty="0">
                  <a:ln w="0"/>
                  <a:gradFill flip="none" rotWithShape="1">
                    <a:gsLst>
                      <a:gs pos="0">
                        <a:srgbClr val="521DFD"/>
                      </a:gs>
                      <a:gs pos="100000">
                        <a:srgbClr val="5778FD"/>
                      </a:gs>
                    </a:gsLst>
                    <a:lin ang="2700000" scaled="1"/>
                    <a:tileRect/>
                  </a:gradFill>
                  <a:latin typeface="Century Gothic" panose="020B0502020202020204" pitchFamily="34" charset="0"/>
                </a:rPr>
                <a:t>АПК-360</a:t>
              </a:r>
            </a:p>
            <a:p>
              <a:pPr algn="ctr"/>
              <a:r>
                <a:rPr lang="ru-RU" sz="1100" dirty="0">
                  <a:ln w="0"/>
                  <a:gradFill flip="none" rotWithShape="1">
                    <a:gsLst>
                      <a:gs pos="0">
                        <a:srgbClr val="521DFD"/>
                      </a:gs>
                      <a:gs pos="100000">
                        <a:srgbClr val="5778FD"/>
                      </a:gs>
                    </a:gsLst>
                    <a:lin ang="2700000" scaled="1"/>
                    <a:tileRect/>
                  </a:gradFill>
                  <a:latin typeface="Century Gothic" panose="020B0502020202020204" pitchFamily="34" charset="0"/>
                </a:rPr>
                <a:t>   </a:t>
              </a:r>
              <a:r>
                <a:rPr lang="ru-RU" sz="1400" dirty="0">
                  <a:ln w="0"/>
                  <a:gradFill flip="none" rotWithShape="1">
                    <a:gsLst>
                      <a:gs pos="0">
                        <a:srgbClr val="521DFD"/>
                      </a:gs>
                      <a:gs pos="100000">
                        <a:srgbClr val="5778FD"/>
                      </a:gs>
                    </a:gsLst>
                    <a:lin ang="2700000" scaled="1"/>
                    <a:tileRect/>
                  </a:gradFill>
                  <a:latin typeface="Century Gothic" panose="020B0502020202020204" pitchFamily="34" charset="0"/>
                </a:rPr>
                <a:t>Акселерационная программа</a:t>
              </a:r>
              <a:endParaRPr lang="ru-RU" sz="1100" cap="none" spc="0" dirty="0">
                <a:ln w="0"/>
                <a:gradFill flip="none" rotWithShape="1">
                  <a:gsLst>
                    <a:gs pos="0">
                      <a:srgbClr val="521DFD"/>
                    </a:gs>
                    <a:gs pos="100000">
                      <a:srgbClr val="5778FD"/>
                    </a:gs>
                  </a:gsLst>
                  <a:lin ang="2700000" scaled="1"/>
                  <a:tileRect/>
                </a:gradFill>
                <a:latin typeface="Century Gothic" panose="020B0502020202020204" pitchFamily="34" charset="0"/>
              </a:endParaRPr>
            </a:p>
          </p:txBody>
        </p:sp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6C156002-C08E-6830-529A-1FEA643AD5C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3280" y="245879"/>
            <a:ext cx="1061060" cy="106106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7521ADFC-8DC0-FEB5-71EC-17CCBF83DF2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1045" y="134559"/>
            <a:ext cx="1601261" cy="1283700"/>
          </a:xfrm>
          <a:prstGeom prst="rect">
            <a:avLst/>
          </a:prstGeom>
        </p:spPr>
      </p:pic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AE27B50B-BC7A-CDCD-E502-5602E5EBF15C}"/>
              </a:ext>
            </a:extLst>
          </p:cNvPr>
          <p:cNvSpPr/>
          <p:nvPr/>
        </p:nvSpPr>
        <p:spPr>
          <a:xfrm>
            <a:off x="509322" y="1822574"/>
            <a:ext cx="6976408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cap="none" spc="0" dirty="0">
                <a:ln w="0"/>
                <a:gradFill flip="none" rotWithShape="1">
                  <a:gsLst>
                    <a:gs pos="0">
                      <a:srgbClr val="521DFD"/>
                    </a:gs>
                    <a:gs pos="100000">
                      <a:srgbClr val="5778FD"/>
                    </a:gs>
                  </a:gsLst>
                  <a:lin ang="2700000" scaled="1"/>
                  <a:tileRect/>
                </a:gradFill>
                <a:latin typeface="Century Gothic" panose="020B0502020202020204" pitchFamily="34" charset="0"/>
              </a:rPr>
              <a:t>Спасибо за внимание!</a:t>
            </a:r>
            <a:endParaRPr lang="ru-RU" sz="4400" cap="none" spc="0" dirty="0">
              <a:ln w="0"/>
              <a:gradFill flip="none" rotWithShape="1">
                <a:gsLst>
                  <a:gs pos="0">
                    <a:srgbClr val="521DFD"/>
                  </a:gs>
                  <a:gs pos="100000">
                    <a:srgbClr val="5778FD"/>
                  </a:gs>
                </a:gsLst>
                <a:lin ang="2700000" scaled="1"/>
                <a:tileRect/>
              </a:gradFill>
              <a:latin typeface="Century Gothic" panose="020B0502020202020204" pitchFamily="34" charset="0"/>
            </a:endParaRPr>
          </a:p>
        </p:txBody>
      </p:sp>
      <p:sp>
        <p:nvSpPr>
          <p:cNvPr id="20" name="Скругленный прямоугольник 19">
            <a:extLst>
              <a:ext uri="{FF2B5EF4-FFF2-40B4-BE49-F238E27FC236}">
                <a16:creationId xmlns:a16="http://schemas.microsoft.com/office/drawing/2014/main" id="{AF612968-6F77-B807-917F-24515BD49E6B}"/>
              </a:ext>
            </a:extLst>
          </p:cNvPr>
          <p:cNvSpPr/>
          <p:nvPr/>
        </p:nvSpPr>
        <p:spPr>
          <a:xfrm>
            <a:off x="724627" y="2828726"/>
            <a:ext cx="5182836" cy="1020418"/>
          </a:xfrm>
          <a:prstGeom prst="roundRect">
            <a:avLst/>
          </a:prstGeom>
          <a:noFill/>
          <a:ln>
            <a:solidFill>
              <a:srgbClr val="956D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BF095FE-B5BA-8E52-7C3B-65DA882161C6}"/>
              </a:ext>
            </a:extLst>
          </p:cNvPr>
          <p:cNvSpPr txBox="1"/>
          <p:nvPr/>
        </p:nvSpPr>
        <p:spPr>
          <a:xfrm>
            <a:off x="916706" y="3107650"/>
            <a:ext cx="4316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Century Gothic" panose="020B0502020202020204" pitchFamily="34" charset="0"/>
              </a:rPr>
              <a:t>Федин Мирон Андреевич</a:t>
            </a: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9DD407A7-74F9-4B61-9805-6172B76F1A4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11528" y="2393610"/>
            <a:ext cx="3781953" cy="2867425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D633522-73A7-4A52-8079-5031FDD5E5E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712932" y="4085855"/>
            <a:ext cx="2667541" cy="2667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13243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7842</TotalTime>
  <Words>735</Words>
  <Application>Microsoft Office PowerPoint</Application>
  <PresentationFormat>Широкоэкранный</PresentationFormat>
  <Paragraphs>137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21" baseType="lpstr">
      <vt:lpstr>Arial</vt:lpstr>
      <vt:lpstr>Calibri</vt:lpstr>
      <vt:lpstr>Calibri Light</vt:lpstr>
      <vt:lpstr>Century Gothic</vt:lpstr>
      <vt:lpstr>Gilroy</vt:lpstr>
      <vt:lpstr>Gilroy-Bold</vt:lpstr>
      <vt:lpstr>Gilroy-Regular</vt:lpstr>
      <vt:lpstr>Jost</vt:lpstr>
      <vt:lpstr>Jost SemiBold</vt:lpstr>
      <vt:lpstr>Raleway SemiBold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Софья Осипова</dc:creator>
  <cp:lastModifiedBy>Питух</cp:lastModifiedBy>
  <cp:revision>27</cp:revision>
  <dcterms:created xsi:type="dcterms:W3CDTF">2024-11-25T08:23:48Z</dcterms:created>
  <dcterms:modified xsi:type="dcterms:W3CDTF">2024-12-11T15:07:25Z</dcterms:modified>
</cp:coreProperties>
</file>