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78" r:id="rId6"/>
  </p:sldMasterIdLst>
  <p:notesMasterIdLst>
    <p:notesMasterId r:id="rId20"/>
  </p:notesMasterIdLst>
  <p:handoutMasterIdLst>
    <p:handoutMasterId r:id="rId21"/>
  </p:handoutMasterIdLst>
  <p:sldIdLst>
    <p:sldId id="305" r:id="rId7"/>
    <p:sldId id="295" r:id="rId8"/>
    <p:sldId id="304" r:id="rId9"/>
    <p:sldId id="297" r:id="rId10"/>
    <p:sldId id="307" r:id="rId11"/>
    <p:sldId id="298" r:id="rId12"/>
    <p:sldId id="306" r:id="rId13"/>
    <p:sldId id="299" r:id="rId14"/>
    <p:sldId id="308" r:id="rId15"/>
    <p:sldId id="300" r:id="rId16"/>
    <p:sldId id="301" r:id="rId17"/>
    <p:sldId id="302" r:id="rId18"/>
    <p:sldId id="303" r:id="rId1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  <p:cmAuthor id="3" name="Ольга Хвостикова" initials="ОХ" lastIdx="1" clrIdx="2">
    <p:extLst>
      <p:ext uri="{19B8F6BF-5375-455C-9EA6-DF929625EA0E}">
        <p15:presenceInfo xmlns:p15="http://schemas.microsoft.com/office/powerpoint/2012/main" userId="e7d5f5582a76d7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332" autoAdjust="0"/>
  </p:normalViewPr>
  <p:slideViewPr>
    <p:cSldViewPr snapToGrid="0">
      <p:cViewPr varScale="1">
        <p:scale>
          <a:sx n="53" d="100"/>
          <a:sy n="53" d="100"/>
        </p:scale>
        <p:origin x="50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7;&#1086;&#1079;&#1076;&#1072;&#1090;&#1100;%20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2000"/>
              <a:t>Устраивает ли вас система очистки, используемая в данное время?</a:t>
            </a:r>
          </a:p>
        </c:rich>
      </c:tx>
      <c:layout>
        <c:manualLayout>
          <c:xMode val="edge"/>
          <c:yMode val="edge"/>
          <c:x val="0.11296455189856765"/>
          <c:y val="4.79422469971365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A5-4CE6-B1CB-ACC03D024C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4A5-4CE6-B1CB-ACC03D024C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4A5-4CE6-B1CB-ACC03D024C92}"/>
              </c:ext>
            </c:extLst>
          </c:dPt>
          <c:cat>
            <c:strRef>
              <c:f>Лист3!$A$1:$C$1</c:f>
              <c:strCache>
                <c:ptCount val="3"/>
                <c:pt idx="0">
                  <c:v>да</c:v>
                </c:pt>
                <c:pt idx="1">
                  <c:v>нет 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Лист3!$A$2:$C$2</c:f>
              <c:numCache>
                <c:formatCode>General</c:formatCode>
                <c:ptCount val="3"/>
                <c:pt idx="0">
                  <c:v>36</c:v>
                </c:pt>
                <c:pt idx="1">
                  <c:v>53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A5-4CE6-B1CB-ACC03D024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4-11-10T13:07:25.19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9FCBA4-B521-4C1B-B446-F1EAA524DA95}" type="doc">
      <dgm:prSet loTypeId="urn:microsoft.com/office/officeart/2009/3/layout/Spiral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2E8DB7-CA79-4A08-9361-B0BCDEA515E9}">
      <dgm:prSet/>
      <dgm:spPr/>
      <dgm:t>
        <a:bodyPr/>
        <a:lstStyle/>
        <a:p>
          <a:endParaRPr lang="ru-RU"/>
        </a:p>
      </dgm:t>
    </dgm:pt>
    <dgm:pt modelId="{CEBF0444-F4CB-456A-BB31-01B47A7F89DE}" type="parTrans" cxnId="{267C6BAB-98F8-44BB-B69C-3E4E2EC79830}">
      <dgm:prSet/>
      <dgm:spPr/>
      <dgm:t>
        <a:bodyPr/>
        <a:lstStyle/>
        <a:p>
          <a:endParaRPr lang="ru-RU"/>
        </a:p>
      </dgm:t>
    </dgm:pt>
    <dgm:pt modelId="{242D6B5C-1C96-4D24-B51B-54D4CCEDD5DC}" type="sibTrans" cxnId="{267C6BAB-98F8-44BB-B69C-3E4E2EC79830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A0937BE-0F1A-4153-A480-624DC84BB853}">
      <dgm:prSet/>
      <dgm:spPr/>
      <dgm:t>
        <a:bodyPr/>
        <a:lstStyle/>
        <a:p>
          <a:endParaRPr lang="ru-RU"/>
        </a:p>
      </dgm:t>
    </dgm:pt>
    <dgm:pt modelId="{329D7ED4-B412-4A49-8CE0-8F32854246A6}" type="parTrans" cxnId="{9018CA9F-ED0A-4583-9982-ED9C3356315E}">
      <dgm:prSet/>
      <dgm:spPr/>
      <dgm:t>
        <a:bodyPr/>
        <a:lstStyle/>
        <a:p>
          <a:endParaRPr lang="ru-RU"/>
        </a:p>
      </dgm:t>
    </dgm:pt>
    <dgm:pt modelId="{B3FE0C18-C383-4FC8-8374-8F4D7227AF5B}" type="sibTrans" cxnId="{9018CA9F-ED0A-4583-9982-ED9C3356315E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FE9FD00-21EB-4C99-9256-E41B802C0BEB}">
      <dgm:prSet/>
      <dgm:spPr/>
      <dgm:t>
        <a:bodyPr/>
        <a:lstStyle/>
        <a:p>
          <a:endParaRPr lang="ru-RU"/>
        </a:p>
      </dgm:t>
    </dgm:pt>
    <dgm:pt modelId="{D0A23985-B5BE-4384-BC92-6C4C9A30B654}" type="parTrans" cxnId="{5FD4780F-4DD3-4B5F-9C4A-D110A705D3EB}">
      <dgm:prSet/>
      <dgm:spPr/>
      <dgm:t>
        <a:bodyPr/>
        <a:lstStyle/>
        <a:p>
          <a:endParaRPr lang="ru-RU"/>
        </a:p>
      </dgm:t>
    </dgm:pt>
    <dgm:pt modelId="{E53B6F51-E14E-424D-AED5-96264F917ECE}" type="sibTrans" cxnId="{5FD4780F-4DD3-4B5F-9C4A-D110A705D3EB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90D1C6A-A58E-4B48-A9C7-2F1DF58891D3}">
      <dgm:prSet/>
      <dgm:spPr/>
      <dgm:t>
        <a:bodyPr/>
        <a:lstStyle/>
        <a:p>
          <a:endParaRPr lang="ru-RU"/>
        </a:p>
      </dgm:t>
    </dgm:pt>
    <dgm:pt modelId="{30673925-26C4-439F-8D24-831803ED6DE4}" type="parTrans" cxnId="{CE2272FD-1216-47AF-806D-CD1858597E86}">
      <dgm:prSet/>
      <dgm:spPr/>
      <dgm:t>
        <a:bodyPr/>
        <a:lstStyle/>
        <a:p>
          <a:endParaRPr lang="ru-RU"/>
        </a:p>
      </dgm:t>
    </dgm:pt>
    <dgm:pt modelId="{AB2B1553-D842-430A-B187-E70F40119BDD}" type="sibTrans" cxnId="{CE2272FD-1216-47AF-806D-CD1858597E86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48BB6DA-D42B-47E1-90E5-F80C64DCD886}">
      <dgm:prSet/>
      <dgm:spPr/>
      <dgm:t>
        <a:bodyPr/>
        <a:lstStyle/>
        <a:p>
          <a:endParaRPr lang="ru-RU"/>
        </a:p>
      </dgm:t>
    </dgm:pt>
    <dgm:pt modelId="{2FAF2E1B-3BE5-4DD0-8B31-EE6E2C7914F3}" type="parTrans" cxnId="{58C8C7FB-C95B-4BC3-8982-76ADDDA27DC3}">
      <dgm:prSet/>
      <dgm:spPr/>
      <dgm:t>
        <a:bodyPr/>
        <a:lstStyle/>
        <a:p>
          <a:endParaRPr lang="ru-RU"/>
        </a:p>
      </dgm:t>
    </dgm:pt>
    <dgm:pt modelId="{58E4ABA9-3417-4C62-AD58-FA3960D813C3}" type="sibTrans" cxnId="{58C8C7FB-C95B-4BC3-8982-76ADDDA27DC3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ru-RU"/>
        </a:p>
      </dgm:t>
    </dgm:pt>
    <dgm:pt modelId="{1B2A8F9B-EB55-4380-9F01-584A0E156424}" type="pres">
      <dgm:prSet presAssocID="{D19FCBA4-B521-4C1B-B446-F1EAA524DA95}" presName="Name0" presStyleCnt="0">
        <dgm:presLayoutVars>
          <dgm:chMax val="5"/>
          <dgm:dir/>
        </dgm:presLayoutVars>
      </dgm:prSet>
      <dgm:spPr/>
      <dgm:t>
        <a:bodyPr/>
        <a:lstStyle/>
        <a:p>
          <a:endParaRPr lang="ru-RU"/>
        </a:p>
      </dgm:t>
    </dgm:pt>
    <dgm:pt modelId="{422B7C76-54A5-432C-A15A-F7067FC6E561}" type="pres">
      <dgm:prSet presAssocID="{D19FCBA4-B521-4C1B-B446-F1EAA524DA95}" presName="picts" presStyleCnt="0"/>
      <dgm:spPr/>
    </dgm:pt>
    <dgm:pt modelId="{25A4658B-3D03-4C02-9CCC-257F82870359}" type="pres">
      <dgm:prSet presAssocID="{D19FCBA4-B521-4C1B-B446-F1EAA524DA95}" presName="space1" presStyleCnt="0"/>
      <dgm:spPr/>
    </dgm:pt>
    <dgm:pt modelId="{96E50307-1B7E-4A4E-BAB8-181ED4071ADF}" type="pres">
      <dgm:prSet presAssocID="{D19FCBA4-B521-4C1B-B446-F1EAA524DA95}" presName="space2" presStyleCnt="0"/>
      <dgm:spPr/>
    </dgm:pt>
    <dgm:pt modelId="{4E94C16A-4070-420F-930F-B4EFC78B792D}" type="pres">
      <dgm:prSet presAssocID="{242D6B5C-1C96-4D24-B51B-54D4CCEDD5DC}" presName="pictA1" presStyleCnt="0"/>
      <dgm:spPr/>
    </dgm:pt>
    <dgm:pt modelId="{80F814ED-4B55-41C1-B310-1B14307A253C}" type="pres">
      <dgm:prSet presAssocID="{242D6B5C-1C96-4D24-B51B-54D4CCEDD5DC}" presName="imageRepeatNode" presStyleLbl="alignNode1" presStyleIdx="0" presStyleCnt="5"/>
      <dgm:spPr/>
      <dgm:t>
        <a:bodyPr/>
        <a:lstStyle/>
        <a:p>
          <a:endParaRPr lang="ru-RU"/>
        </a:p>
      </dgm:t>
    </dgm:pt>
    <dgm:pt modelId="{79C28924-B742-44B6-8A95-57C054326FCB}" type="pres">
      <dgm:prSet presAssocID="{242D6B5C-1C96-4D24-B51B-54D4CCEDD5DC}" presName="oneDotPict" presStyleCnt="0"/>
      <dgm:spPr/>
    </dgm:pt>
    <dgm:pt modelId="{BB1AD1DF-4F9E-470C-B1AA-790EA14EFB42}" type="pres">
      <dgm:prSet presAssocID="{242D6B5C-1C96-4D24-B51B-54D4CCEDD5DC}" presName="dotPict_11" presStyleLbl="solidFgAcc1" presStyleIdx="0" presStyleCnt="30"/>
      <dgm:spPr/>
    </dgm:pt>
    <dgm:pt modelId="{1AB8BD69-0DEF-4932-9A5C-B52B05A2ABB7}" type="pres">
      <dgm:prSet presAssocID="{B3FE0C18-C383-4FC8-8374-8F4D7227AF5B}" presName="pictA2" presStyleCnt="0"/>
      <dgm:spPr/>
    </dgm:pt>
    <dgm:pt modelId="{D33FB736-FDD2-47B2-8A35-3268C2E541AD}" type="pres">
      <dgm:prSet presAssocID="{B3FE0C18-C383-4FC8-8374-8F4D7227AF5B}" presName="imageRepeatNode" presStyleLbl="alignNode1" presStyleIdx="1" presStyleCnt="5"/>
      <dgm:spPr/>
      <dgm:t>
        <a:bodyPr/>
        <a:lstStyle/>
        <a:p>
          <a:endParaRPr lang="ru-RU"/>
        </a:p>
      </dgm:t>
    </dgm:pt>
    <dgm:pt modelId="{A9054A1F-B5A6-48D5-ACDA-CA3DC38B3F16}" type="pres">
      <dgm:prSet presAssocID="{B3FE0C18-C383-4FC8-8374-8F4D7227AF5B}" presName="twoDotsPict" presStyleCnt="0"/>
      <dgm:spPr/>
    </dgm:pt>
    <dgm:pt modelId="{092B7163-ADEB-48A8-8CE0-2DA8DE4E13E4}" type="pres">
      <dgm:prSet presAssocID="{B3FE0C18-C383-4FC8-8374-8F4D7227AF5B}" presName="dotPict_21" presStyleLbl="solidFgAcc1" presStyleIdx="1" presStyleCnt="30"/>
      <dgm:spPr/>
    </dgm:pt>
    <dgm:pt modelId="{945BEDC1-FE42-4A6A-AEEA-596EFA9BBBA5}" type="pres">
      <dgm:prSet presAssocID="{B3FE0C18-C383-4FC8-8374-8F4D7227AF5B}" presName="dotPict_22" presStyleLbl="solidFgAcc1" presStyleIdx="2" presStyleCnt="30"/>
      <dgm:spPr/>
    </dgm:pt>
    <dgm:pt modelId="{489D3FAB-5433-4E76-B0DF-57213D9D41A5}" type="pres">
      <dgm:prSet presAssocID="{E53B6F51-E14E-424D-AED5-96264F917ECE}" presName="pictA3" presStyleCnt="0"/>
      <dgm:spPr/>
    </dgm:pt>
    <dgm:pt modelId="{1F4536C5-5B6B-407B-B550-819BBD3FA890}" type="pres">
      <dgm:prSet presAssocID="{E53B6F51-E14E-424D-AED5-96264F917ECE}" presName="imageRepeatNode" presStyleLbl="alignNode1" presStyleIdx="2" presStyleCnt="5"/>
      <dgm:spPr/>
      <dgm:t>
        <a:bodyPr/>
        <a:lstStyle/>
        <a:p>
          <a:endParaRPr lang="ru-RU"/>
        </a:p>
      </dgm:t>
    </dgm:pt>
    <dgm:pt modelId="{46A6A6E5-8ABC-43E3-9FFC-BD102881E38E}" type="pres">
      <dgm:prSet presAssocID="{E53B6F51-E14E-424D-AED5-96264F917ECE}" presName="threeDotsPict" presStyleCnt="0"/>
      <dgm:spPr/>
    </dgm:pt>
    <dgm:pt modelId="{1913A7D1-C849-4456-9150-4DD33842A139}" type="pres">
      <dgm:prSet presAssocID="{E53B6F51-E14E-424D-AED5-96264F917ECE}" presName="dotPict_31" presStyleLbl="solidFgAcc1" presStyleIdx="3" presStyleCnt="30"/>
      <dgm:spPr/>
    </dgm:pt>
    <dgm:pt modelId="{82BC0243-E791-40D3-A077-F3782BBE8526}" type="pres">
      <dgm:prSet presAssocID="{E53B6F51-E14E-424D-AED5-96264F917ECE}" presName="dotPict_32" presStyleLbl="solidFgAcc1" presStyleIdx="4" presStyleCnt="30"/>
      <dgm:spPr/>
    </dgm:pt>
    <dgm:pt modelId="{956ABD4D-97F4-4076-B03E-7B61CF47CE51}" type="pres">
      <dgm:prSet presAssocID="{E53B6F51-E14E-424D-AED5-96264F917ECE}" presName="dotPict_33" presStyleLbl="solidFgAcc1" presStyleIdx="5" presStyleCnt="30"/>
      <dgm:spPr/>
    </dgm:pt>
    <dgm:pt modelId="{D7AFE882-F2EA-47A9-A610-D7AC2F244EE3}" type="pres">
      <dgm:prSet presAssocID="{AB2B1553-D842-430A-B187-E70F40119BDD}" presName="pictA4" presStyleCnt="0"/>
      <dgm:spPr/>
    </dgm:pt>
    <dgm:pt modelId="{02C013BF-E524-4FAF-9CDF-2E7A5100663B}" type="pres">
      <dgm:prSet presAssocID="{AB2B1553-D842-430A-B187-E70F40119BDD}" presName="imageRepeatNode" presStyleLbl="alignNode1" presStyleIdx="3" presStyleCnt="5"/>
      <dgm:spPr/>
      <dgm:t>
        <a:bodyPr/>
        <a:lstStyle/>
        <a:p>
          <a:endParaRPr lang="ru-RU"/>
        </a:p>
      </dgm:t>
    </dgm:pt>
    <dgm:pt modelId="{8DF151D7-16F8-4AFF-87DA-ED2F5E8CD609}" type="pres">
      <dgm:prSet presAssocID="{AB2B1553-D842-430A-B187-E70F40119BDD}" presName="fourDotsPict" presStyleCnt="0"/>
      <dgm:spPr/>
    </dgm:pt>
    <dgm:pt modelId="{A11325D4-82BD-4DB8-857C-7670EA9A6F25}" type="pres">
      <dgm:prSet presAssocID="{AB2B1553-D842-430A-B187-E70F40119BDD}" presName="dotPict_41" presStyleLbl="solidFgAcc1" presStyleIdx="6" presStyleCnt="30"/>
      <dgm:spPr/>
    </dgm:pt>
    <dgm:pt modelId="{94CA6B1E-DF34-4AA5-8782-FDA170B47855}" type="pres">
      <dgm:prSet presAssocID="{AB2B1553-D842-430A-B187-E70F40119BDD}" presName="dotPict_42" presStyleLbl="solidFgAcc1" presStyleIdx="7" presStyleCnt="30"/>
      <dgm:spPr/>
    </dgm:pt>
    <dgm:pt modelId="{76780479-0A0D-4C08-AC72-ADAB4FFD042E}" type="pres">
      <dgm:prSet presAssocID="{AB2B1553-D842-430A-B187-E70F40119BDD}" presName="dotPict_43" presStyleLbl="solidFgAcc1" presStyleIdx="8" presStyleCnt="30"/>
      <dgm:spPr/>
    </dgm:pt>
    <dgm:pt modelId="{48930778-BEE1-460B-B27A-121AA81571B4}" type="pres">
      <dgm:prSet presAssocID="{AB2B1553-D842-430A-B187-E70F40119BDD}" presName="dotPict_44" presStyleLbl="solidFgAcc1" presStyleIdx="9" presStyleCnt="30"/>
      <dgm:spPr/>
    </dgm:pt>
    <dgm:pt modelId="{81CEC2BE-D961-43D4-9ADD-781977738171}" type="pres">
      <dgm:prSet presAssocID="{58E4ABA9-3417-4C62-AD58-FA3960D813C3}" presName="pictA5" presStyleCnt="0"/>
      <dgm:spPr/>
    </dgm:pt>
    <dgm:pt modelId="{E0591DF2-6FDD-4B43-8E83-1099C4D18938}" type="pres">
      <dgm:prSet presAssocID="{58E4ABA9-3417-4C62-AD58-FA3960D813C3}" presName="imageRepeatNode" presStyleLbl="alignNode1" presStyleIdx="4" presStyleCnt="5"/>
      <dgm:spPr/>
      <dgm:t>
        <a:bodyPr/>
        <a:lstStyle/>
        <a:p>
          <a:endParaRPr lang="ru-RU"/>
        </a:p>
      </dgm:t>
    </dgm:pt>
    <dgm:pt modelId="{F6007757-6604-4433-9B03-EC357261C774}" type="pres">
      <dgm:prSet presAssocID="{58E4ABA9-3417-4C62-AD58-FA3960D813C3}" presName="fiveDotsPict" presStyleCnt="0"/>
      <dgm:spPr/>
    </dgm:pt>
    <dgm:pt modelId="{2B2486DB-DA20-4510-92F0-FEBD35C014B5}" type="pres">
      <dgm:prSet presAssocID="{58E4ABA9-3417-4C62-AD58-FA3960D813C3}" presName="dotPict_51" presStyleLbl="solidFgAcc1" presStyleIdx="10" presStyleCnt="30"/>
      <dgm:spPr/>
    </dgm:pt>
    <dgm:pt modelId="{EC97727C-8B53-4E57-AF5F-32BF36B1D9A0}" type="pres">
      <dgm:prSet presAssocID="{58E4ABA9-3417-4C62-AD58-FA3960D813C3}" presName="dotPict_52" presStyleLbl="solidFgAcc1" presStyleIdx="11" presStyleCnt="30"/>
      <dgm:spPr/>
    </dgm:pt>
    <dgm:pt modelId="{4EFBCA94-6B50-4890-A0AA-011082A24012}" type="pres">
      <dgm:prSet presAssocID="{58E4ABA9-3417-4C62-AD58-FA3960D813C3}" presName="dotPict_53" presStyleLbl="solidFgAcc1" presStyleIdx="12" presStyleCnt="30"/>
      <dgm:spPr/>
    </dgm:pt>
    <dgm:pt modelId="{D0CAA90B-E7C3-43A8-BB2D-ADC0003FA1CB}" type="pres">
      <dgm:prSet presAssocID="{58E4ABA9-3417-4C62-AD58-FA3960D813C3}" presName="dotPict_54" presStyleLbl="solidFgAcc1" presStyleIdx="13" presStyleCnt="30"/>
      <dgm:spPr/>
    </dgm:pt>
    <dgm:pt modelId="{318E9847-8954-4CB8-953F-CA7C5970F120}" type="pres">
      <dgm:prSet presAssocID="{58E4ABA9-3417-4C62-AD58-FA3960D813C3}" presName="dotPict_55" presStyleLbl="solidFgAcc1" presStyleIdx="14" presStyleCnt="30"/>
      <dgm:spPr/>
    </dgm:pt>
    <dgm:pt modelId="{CFC52E8C-BEDA-41B3-AC50-D25D8FFED2A4}" type="pres">
      <dgm:prSet presAssocID="{D19FCBA4-B521-4C1B-B446-F1EAA524DA95}" presName="txLine" presStyleCnt="0"/>
      <dgm:spPr/>
    </dgm:pt>
    <dgm:pt modelId="{8D55CAB0-9205-4B7D-883F-B5A99D3B89A8}" type="pres">
      <dgm:prSet presAssocID="{BA2E8DB7-CA79-4A08-9361-B0BCDEA515E9}" presName="oneDotTx" presStyleCnt="0"/>
      <dgm:spPr/>
    </dgm:pt>
    <dgm:pt modelId="{0992B7DC-483B-4400-B459-2092F7859467}" type="pres">
      <dgm:prSet presAssocID="{BA2E8DB7-CA79-4A08-9361-B0BCDEA515E9}" presName="dotTx_11" presStyleLbl="solidFgAcc1" presStyleIdx="15" presStyleCnt="30"/>
      <dgm:spPr/>
    </dgm:pt>
    <dgm:pt modelId="{1E7941CF-3081-4D40-B8AA-9AFBFCA15DE8}" type="pres">
      <dgm:prSet presAssocID="{BA2E8DB7-CA79-4A08-9361-B0BCDEA515E9}" presName="Name37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4FDF1F-8F2E-4ACA-82D1-9BAEFB25BA17}" type="pres">
      <dgm:prSet presAssocID="{BA0937BE-0F1A-4153-A480-624DC84BB853}" presName="twoDotsTx" presStyleCnt="0"/>
      <dgm:spPr/>
    </dgm:pt>
    <dgm:pt modelId="{B11B9853-D381-455C-982F-CE81AC658D14}" type="pres">
      <dgm:prSet presAssocID="{BA0937BE-0F1A-4153-A480-624DC84BB853}" presName="dotTx_21" presStyleLbl="solidFgAcc1" presStyleIdx="16" presStyleCnt="30"/>
      <dgm:spPr/>
    </dgm:pt>
    <dgm:pt modelId="{DE681732-DE21-45F8-BE0E-6D690F9AC880}" type="pres">
      <dgm:prSet presAssocID="{BA0937BE-0F1A-4153-A480-624DC84BB853}" presName="dotTx_22" presStyleLbl="solidFgAcc1" presStyleIdx="17" presStyleCnt="30"/>
      <dgm:spPr/>
    </dgm:pt>
    <dgm:pt modelId="{73BA4123-97A0-4B28-AAF0-751A0F148781}" type="pres">
      <dgm:prSet presAssocID="{BA0937BE-0F1A-4153-A480-624DC84BB853}" presName="Name39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07A2E8-2C93-42CF-A5E9-5F658BE5EBEB}" type="pres">
      <dgm:prSet presAssocID="{0FE9FD00-21EB-4C99-9256-E41B802C0BEB}" presName="threeDotsTx" presStyleCnt="0"/>
      <dgm:spPr/>
    </dgm:pt>
    <dgm:pt modelId="{C79357BE-3FAC-4E6C-A333-2BC0799C7001}" type="pres">
      <dgm:prSet presAssocID="{0FE9FD00-21EB-4C99-9256-E41B802C0BEB}" presName="dotTx_31" presStyleLbl="solidFgAcc1" presStyleIdx="18" presStyleCnt="30"/>
      <dgm:spPr/>
    </dgm:pt>
    <dgm:pt modelId="{5CCC4709-DCB9-4B31-BB96-00133D9CA5B9}" type="pres">
      <dgm:prSet presAssocID="{0FE9FD00-21EB-4C99-9256-E41B802C0BEB}" presName="dotTx_32" presStyleLbl="solidFgAcc1" presStyleIdx="19" presStyleCnt="30"/>
      <dgm:spPr/>
    </dgm:pt>
    <dgm:pt modelId="{AA7ED1B0-DF4C-482E-99EF-845D3397F7DC}" type="pres">
      <dgm:prSet presAssocID="{0FE9FD00-21EB-4C99-9256-E41B802C0BEB}" presName="dotTx_33" presStyleLbl="solidFgAcc1" presStyleIdx="20" presStyleCnt="30"/>
      <dgm:spPr/>
    </dgm:pt>
    <dgm:pt modelId="{870F7986-EEB7-46ED-846F-3C4023400B81}" type="pres">
      <dgm:prSet presAssocID="{0FE9FD00-21EB-4C99-9256-E41B802C0BEB}" presName="Name41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D0F78-2637-4E75-A00B-D309706A0986}" type="pres">
      <dgm:prSet presAssocID="{990D1C6A-A58E-4B48-A9C7-2F1DF58891D3}" presName="fourDotsTx" presStyleCnt="0"/>
      <dgm:spPr/>
    </dgm:pt>
    <dgm:pt modelId="{6A9E9C5B-9C99-42BA-838F-1F2C9D6FC8D7}" type="pres">
      <dgm:prSet presAssocID="{990D1C6A-A58E-4B48-A9C7-2F1DF58891D3}" presName="dotTx_41" presStyleLbl="solidFgAcc1" presStyleIdx="21" presStyleCnt="30"/>
      <dgm:spPr/>
    </dgm:pt>
    <dgm:pt modelId="{D12D3FA0-9288-45E5-9793-D216A67FCD03}" type="pres">
      <dgm:prSet presAssocID="{990D1C6A-A58E-4B48-A9C7-2F1DF58891D3}" presName="dotTx_42" presStyleLbl="solidFgAcc1" presStyleIdx="22" presStyleCnt="30"/>
      <dgm:spPr/>
    </dgm:pt>
    <dgm:pt modelId="{BA0D75DF-0F0B-48E4-B1FF-1DF6047113EC}" type="pres">
      <dgm:prSet presAssocID="{990D1C6A-A58E-4B48-A9C7-2F1DF58891D3}" presName="dotTx_43" presStyleLbl="solidFgAcc1" presStyleIdx="23" presStyleCnt="30"/>
      <dgm:spPr/>
    </dgm:pt>
    <dgm:pt modelId="{28197B0B-C0F5-487D-BD7F-504B701944F2}" type="pres">
      <dgm:prSet presAssocID="{990D1C6A-A58E-4B48-A9C7-2F1DF58891D3}" presName="dotTx_44" presStyleLbl="solidFgAcc1" presStyleIdx="24" presStyleCnt="30"/>
      <dgm:spPr/>
    </dgm:pt>
    <dgm:pt modelId="{D3F63496-E389-4677-ACF5-71B564D20909}" type="pres">
      <dgm:prSet presAssocID="{990D1C6A-A58E-4B48-A9C7-2F1DF58891D3}" presName="Name43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1EE45-1FD4-472A-8F1C-A4D1DC90657D}" type="pres">
      <dgm:prSet presAssocID="{248BB6DA-D42B-47E1-90E5-F80C64DCD886}" presName="fiveDotsTx" presStyleCnt="0"/>
      <dgm:spPr/>
    </dgm:pt>
    <dgm:pt modelId="{92C378D6-21C7-4E09-8173-406AC7666FCE}" type="pres">
      <dgm:prSet presAssocID="{248BB6DA-D42B-47E1-90E5-F80C64DCD886}" presName="dotTx_51" presStyleLbl="solidFgAcc1" presStyleIdx="25" presStyleCnt="30"/>
      <dgm:spPr/>
    </dgm:pt>
    <dgm:pt modelId="{572CAE50-B99A-46DC-A602-09E205224150}" type="pres">
      <dgm:prSet presAssocID="{248BB6DA-D42B-47E1-90E5-F80C64DCD886}" presName="dotTx_52" presStyleLbl="solidFgAcc1" presStyleIdx="26" presStyleCnt="30"/>
      <dgm:spPr/>
    </dgm:pt>
    <dgm:pt modelId="{2BDC8BD6-5572-4400-9885-C6AF824DCCF9}" type="pres">
      <dgm:prSet presAssocID="{248BB6DA-D42B-47E1-90E5-F80C64DCD886}" presName="dotTx_53" presStyleLbl="solidFgAcc1" presStyleIdx="27" presStyleCnt="30"/>
      <dgm:spPr/>
    </dgm:pt>
    <dgm:pt modelId="{53272E10-C3A5-4C33-8D9C-358AAEC3D503}" type="pres">
      <dgm:prSet presAssocID="{248BB6DA-D42B-47E1-90E5-F80C64DCD886}" presName="dotTx_54" presStyleLbl="solidFgAcc1" presStyleIdx="28" presStyleCnt="30"/>
      <dgm:spPr/>
    </dgm:pt>
    <dgm:pt modelId="{24E51544-2FFA-4599-BFBE-63BE4EABC0FF}" type="pres">
      <dgm:prSet presAssocID="{248BB6DA-D42B-47E1-90E5-F80C64DCD886}" presName="dotTx_55" presStyleLbl="solidFgAcc1" presStyleIdx="29" presStyleCnt="30"/>
      <dgm:spPr/>
    </dgm:pt>
    <dgm:pt modelId="{C72A040A-FD43-46CA-9F09-4E5BD7418AAB}" type="pres">
      <dgm:prSet presAssocID="{248BB6DA-D42B-47E1-90E5-F80C64DCD886}" presName="Name4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71B864-E0F3-45DA-B831-EFA571363027}" type="presOf" srcId="{248BB6DA-D42B-47E1-90E5-F80C64DCD886}" destId="{C72A040A-FD43-46CA-9F09-4E5BD7418AAB}" srcOrd="0" destOrd="0" presId="urn:microsoft.com/office/officeart/2009/3/layout/SpiralPicture"/>
    <dgm:cxn modelId="{37BA4CF9-1190-4253-8CC2-D1B5AA3671C1}" type="presOf" srcId="{0FE9FD00-21EB-4C99-9256-E41B802C0BEB}" destId="{870F7986-EEB7-46ED-846F-3C4023400B81}" srcOrd="0" destOrd="0" presId="urn:microsoft.com/office/officeart/2009/3/layout/SpiralPicture"/>
    <dgm:cxn modelId="{4244B42F-3660-4A0D-AD94-AFE80E7A4622}" type="presOf" srcId="{E53B6F51-E14E-424D-AED5-96264F917ECE}" destId="{1F4536C5-5B6B-407B-B550-819BBD3FA890}" srcOrd="0" destOrd="0" presId="urn:microsoft.com/office/officeart/2009/3/layout/SpiralPicture"/>
    <dgm:cxn modelId="{5FD4780F-4DD3-4B5F-9C4A-D110A705D3EB}" srcId="{D19FCBA4-B521-4C1B-B446-F1EAA524DA95}" destId="{0FE9FD00-21EB-4C99-9256-E41B802C0BEB}" srcOrd="2" destOrd="0" parTransId="{D0A23985-B5BE-4384-BC92-6C4C9A30B654}" sibTransId="{E53B6F51-E14E-424D-AED5-96264F917ECE}"/>
    <dgm:cxn modelId="{CE2272FD-1216-47AF-806D-CD1858597E86}" srcId="{D19FCBA4-B521-4C1B-B446-F1EAA524DA95}" destId="{990D1C6A-A58E-4B48-A9C7-2F1DF58891D3}" srcOrd="3" destOrd="0" parTransId="{30673925-26C4-439F-8D24-831803ED6DE4}" sibTransId="{AB2B1553-D842-430A-B187-E70F40119BDD}"/>
    <dgm:cxn modelId="{1F4246E0-560A-4535-8CEB-D83CC0534B45}" type="presOf" srcId="{B3FE0C18-C383-4FC8-8374-8F4D7227AF5B}" destId="{D33FB736-FDD2-47B2-8A35-3268C2E541AD}" srcOrd="0" destOrd="0" presId="urn:microsoft.com/office/officeart/2009/3/layout/SpiralPicture"/>
    <dgm:cxn modelId="{B8AAC9EF-B6E8-4ED3-855F-1BFB99A12CA0}" type="presOf" srcId="{242D6B5C-1C96-4D24-B51B-54D4CCEDD5DC}" destId="{80F814ED-4B55-41C1-B310-1B14307A253C}" srcOrd="0" destOrd="0" presId="urn:microsoft.com/office/officeart/2009/3/layout/SpiralPicture"/>
    <dgm:cxn modelId="{2C26FABB-8B8A-4924-B522-6AA409B81053}" type="presOf" srcId="{D19FCBA4-B521-4C1B-B446-F1EAA524DA95}" destId="{1B2A8F9B-EB55-4380-9F01-584A0E156424}" srcOrd="0" destOrd="0" presId="urn:microsoft.com/office/officeart/2009/3/layout/SpiralPicture"/>
    <dgm:cxn modelId="{267C6BAB-98F8-44BB-B69C-3E4E2EC79830}" srcId="{D19FCBA4-B521-4C1B-B446-F1EAA524DA95}" destId="{BA2E8DB7-CA79-4A08-9361-B0BCDEA515E9}" srcOrd="0" destOrd="0" parTransId="{CEBF0444-F4CB-456A-BB31-01B47A7F89DE}" sibTransId="{242D6B5C-1C96-4D24-B51B-54D4CCEDD5DC}"/>
    <dgm:cxn modelId="{1B96C87A-E8F0-4AFB-A676-49E7E16A1EA8}" type="presOf" srcId="{990D1C6A-A58E-4B48-A9C7-2F1DF58891D3}" destId="{D3F63496-E389-4677-ACF5-71B564D20909}" srcOrd="0" destOrd="0" presId="urn:microsoft.com/office/officeart/2009/3/layout/SpiralPicture"/>
    <dgm:cxn modelId="{9018CA9F-ED0A-4583-9982-ED9C3356315E}" srcId="{D19FCBA4-B521-4C1B-B446-F1EAA524DA95}" destId="{BA0937BE-0F1A-4153-A480-624DC84BB853}" srcOrd="1" destOrd="0" parTransId="{329D7ED4-B412-4A49-8CE0-8F32854246A6}" sibTransId="{B3FE0C18-C383-4FC8-8374-8F4D7227AF5B}"/>
    <dgm:cxn modelId="{F0D00FE3-3A70-42BA-BEF2-929B99926038}" type="presOf" srcId="{BA2E8DB7-CA79-4A08-9361-B0BCDEA515E9}" destId="{1E7941CF-3081-4D40-B8AA-9AFBFCA15DE8}" srcOrd="0" destOrd="0" presId="urn:microsoft.com/office/officeart/2009/3/layout/SpiralPicture"/>
    <dgm:cxn modelId="{445C518D-BDEA-4A13-86CF-D80BA777B6B2}" type="presOf" srcId="{BA0937BE-0F1A-4153-A480-624DC84BB853}" destId="{73BA4123-97A0-4B28-AAF0-751A0F148781}" srcOrd="0" destOrd="0" presId="urn:microsoft.com/office/officeart/2009/3/layout/SpiralPicture"/>
    <dgm:cxn modelId="{58C8C7FB-C95B-4BC3-8982-76ADDDA27DC3}" srcId="{D19FCBA4-B521-4C1B-B446-F1EAA524DA95}" destId="{248BB6DA-D42B-47E1-90E5-F80C64DCD886}" srcOrd="4" destOrd="0" parTransId="{2FAF2E1B-3BE5-4DD0-8B31-EE6E2C7914F3}" sibTransId="{58E4ABA9-3417-4C62-AD58-FA3960D813C3}"/>
    <dgm:cxn modelId="{345E6FF2-3E07-4125-AB51-BFF588577C60}" type="presOf" srcId="{58E4ABA9-3417-4C62-AD58-FA3960D813C3}" destId="{E0591DF2-6FDD-4B43-8E83-1099C4D18938}" srcOrd="0" destOrd="0" presId="urn:microsoft.com/office/officeart/2009/3/layout/SpiralPicture"/>
    <dgm:cxn modelId="{A9058485-973A-42FB-B998-C3D8F1C07D59}" type="presOf" srcId="{AB2B1553-D842-430A-B187-E70F40119BDD}" destId="{02C013BF-E524-4FAF-9CDF-2E7A5100663B}" srcOrd="0" destOrd="0" presId="urn:microsoft.com/office/officeart/2009/3/layout/SpiralPicture"/>
    <dgm:cxn modelId="{88150FDD-7939-409E-B7C5-70BF9153BA06}" type="presParOf" srcId="{1B2A8F9B-EB55-4380-9F01-584A0E156424}" destId="{422B7C76-54A5-432C-A15A-F7067FC6E561}" srcOrd="0" destOrd="0" presId="urn:microsoft.com/office/officeart/2009/3/layout/SpiralPicture"/>
    <dgm:cxn modelId="{13340227-EEA8-4D3F-8624-10E6E3BC77D9}" type="presParOf" srcId="{422B7C76-54A5-432C-A15A-F7067FC6E561}" destId="{25A4658B-3D03-4C02-9CCC-257F82870359}" srcOrd="0" destOrd="0" presId="urn:microsoft.com/office/officeart/2009/3/layout/SpiralPicture"/>
    <dgm:cxn modelId="{759B313D-D084-461F-8980-53E08B032109}" type="presParOf" srcId="{422B7C76-54A5-432C-A15A-F7067FC6E561}" destId="{96E50307-1B7E-4A4E-BAB8-181ED4071ADF}" srcOrd="1" destOrd="0" presId="urn:microsoft.com/office/officeart/2009/3/layout/SpiralPicture"/>
    <dgm:cxn modelId="{3F35B284-4C39-4A02-8E0B-16A0DBCDF56E}" type="presParOf" srcId="{422B7C76-54A5-432C-A15A-F7067FC6E561}" destId="{4E94C16A-4070-420F-930F-B4EFC78B792D}" srcOrd="2" destOrd="0" presId="urn:microsoft.com/office/officeart/2009/3/layout/SpiralPicture"/>
    <dgm:cxn modelId="{261DAE3C-D739-46E6-ABC7-889D382E24CA}" type="presParOf" srcId="{4E94C16A-4070-420F-930F-B4EFC78B792D}" destId="{80F814ED-4B55-41C1-B310-1B14307A253C}" srcOrd="0" destOrd="0" presId="urn:microsoft.com/office/officeart/2009/3/layout/SpiralPicture"/>
    <dgm:cxn modelId="{C4398558-D100-4771-BFAD-2493E25A14B0}" type="presParOf" srcId="{422B7C76-54A5-432C-A15A-F7067FC6E561}" destId="{79C28924-B742-44B6-8A95-57C054326FCB}" srcOrd="3" destOrd="0" presId="urn:microsoft.com/office/officeart/2009/3/layout/SpiralPicture"/>
    <dgm:cxn modelId="{DFD4662E-631A-4D3C-B4DA-B42CE3CF237F}" type="presParOf" srcId="{79C28924-B742-44B6-8A95-57C054326FCB}" destId="{BB1AD1DF-4F9E-470C-B1AA-790EA14EFB42}" srcOrd="0" destOrd="0" presId="urn:microsoft.com/office/officeart/2009/3/layout/SpiralPicture"/>
    <dgm:cxn modelId="{D517A1E5-D70F-4803-9B77-C50EB93E3D45}" type="presParOf" srcId="{422B7C76-54A5-432C-A15A-F7067FC6E561}" destId="{1AB8BD69-0DEF-4932-9A5C-B52B05A2ABB7}" srcOrd="4" destOrd="0" presId="urn:microsoft.com/office/officeart/2009/3/layout/SpiralPicture"/>
    <dgm:cxn modelId="{6C43BF3D-BC90-4957-AD06-76A05B850087}" type="presParOf" srcId="{1AB8BD69-0DEF-4932-9A5C-B52B05A2ABB7}" destId="{D33FB736-FDD2-47B2-8A35-3268C2E541AD}" srcOrd="0" destOrd="0" presId="urn:microsoft.com/office/officeart/2009/3/layout/SpiralPicture"/>
    <dgm:cxn modelId="{6E44FD67-D0F0-43EB-AD4F-102F8AF901AD}" type="presParOf" srcId="{422B7C76-54A5-432C-A15A-F7067FC6E561}" destId="{A9054A1F-B5A6-48D5-ACDA-CA3DC38B3F16}" srcOrd="5" destOrd="0" presId="urn:microsoft.com/office/officeart/2009/3/layout/SpiralPicture"/>
    <dgm:cxn modelId="{68C56EE3-53FE-4102-8BF9-5BEA8ACE6473}" type="presParOf" srcId="{A9054A1F-B5A6-48D5-ACDA-CA3DC38B3F16}" destId="{092B7163-ADEB-48A8-8CE0-2DA8DE4E13E4}" srcOrd="0" destOrd="0" presId="urn:microsoft.com/office/officeart/2009/3/layout/SpiralPicture"/>
    <dgm:cxn modelId="{5227927B-A2A9-464B-9694-E49CD3AAD94B}" type="presParOf" srcId="{A9054A1F-B5A6-48D5-ACDA-CA3DC38B3F16}" destId="{945BEDC1-FE42-4A6A-AEEA-596EFA9BBBA5}" srcOrd="1" destOrd="0" presId="urn:microsoft.com/office/officeart/2009/3/layout/SpiralPicture"/>
    <dgm:cxn modelId="{1DF7B2FB-3709-4DFF-9A8B-70997B094BDD}" type="presParOf" srcId="{422B7C76-54A5-432C-A15A-F7067FC6E561}" destId="{489D3FAB-5433-4E76-B0DF-57213D9D41A5}" srcOrd="6" destOrd="0" presId="urn:microsoft.com/office/officeart/2009/3/layout/SpiralPicture"/>
    <dgm:cxn modelId="{AD61D181-9F96-48B1-92D9-D3C204388FAA}" type="presParOf" srcId="{489D3FAB-5433-4E76-B0DF-57213D9D41A5}" destId="{1F4536C5-5B6B-407B-B550-819BBD3FA890}" srcOrd="0" destOrd="0" presId="urn:microsoft.com/office/officeart/2009/3/layout/SpiralPicture"/>
    <dgm:cxn modelId="{96DD494A-5E72-4F7C-9E4D-9CA675E79ADC}" type="presParOf" srcId="{422B7C76-54A5-432C-A15A-F7067FC6E561}" destId="{46A6A6E5-8ABC-43E3-9FFC-BD102881E38E}" srcOrd="7" destOrd="0" presId="urn:microsoft.com/office/officeart/2009/3/layout/SpiralPicture"/>
    <dgm:cxn modelId="{7653ED7C-48B4-43E1-B703-7C0F9B0DB9E8}" type="presParOf" srcId="{46A6A6E5-8ABC-43E3-9FFC-BD102881E38E}" destId="{1913A7D1-C849-4456-9150-4DD33842A139}" srcOrd="0" destOrd="0" presId="urn:microsoft.com/office/officeart/2009/3/layout/SpiralPicture"/>
    <dgm:cxn modelId="{ECCFA7FE-9993-4A48-B107-F2454D0CD7D0}" type="presParOf" srcId="{46A6A6E5-8ABC-43E3-9FFC-BD102881E38E}" destId="{82BC0243-E791-40D3-A077-F3782BBE8526}" srcOrd="1" destOrd="0" presId="urn:microsoft.com/office/officeart/2009/3/layout/SpiralPicture"/>
    <dgm:cxn modelId="{9C7DC7DD-EAC5-46D1-85D0-5299FBBF78C7}" type="presParOf" srcId="{46A6A6E5-8ABC-43E3-9FFC-BD102881E38E}" destId="{956ABD4D-97F4-4076-B03E-7B61CF47CE51}" srcOrd="2" destOrd="0" presId="urn:microsoft.com/office/officeart/2009/3/layout/SpiralPicture"/>
    <dgm:cxn modelId="{14DE1B18-8BD4-4E26-A3D8-14842CE29A4E}" type="presParOf" srcId="{422B7C76-54A5-432C-A15A-F7067FC6E561}" destId="{D7AFE882-F2EA-47A9-A610-D7AC2F244EE3}" srcOrd="8" destOrd="0" presId="urn:microsoft.com/office/officeart/2009/3/layout/SpiralPicture"/>
    <dgm:cxn modelId="{A4197DA6-70F6-45C5-9DF2-A0A3F9CEBA20}" type="presParOf" srcId="{D7AFE882-F2EA-47A9-A610-D7AC2F244EE3}" destId="{02C013BF-E524-4FAF-9CDF-2E7A5100663B}" srcOrd="0" destOrd="0" presId="urn:microsoft.com/office/officeart/2009/3/layout/SpiralPicture"/>
    <dgm:cxn modelId="{C97692B0-EC99-41A7-A896-F70AEDFEA871}" type="presParOf" srcId="{422B7C76-54A5-432C-A15A-F7067FC6E561}" destId="{8DF151D7-16F8-4AFF-87DA-ED2F5E8CD609}" srcOrd="9" destOrd="0" presId="urn:microsoft.com/office/officeart/2009/3/layout/SpiralPicture"/>
    <dgm:cxn modelId="{EA00EE65-9236-4986-99F6-EBB45F591685}" type="presParOf" srcId="{8DF151D7-16F8-4AFF-87DA-ED2F5E8CD609}" destId="{A11325D4-82BD-4DB8-857C-7670EA9A6F25}" srcOrd="0" destOrd="0" presId="urn:microsoft.com/office/officeart/2009/3/layout/SpiralPicture"/>
    <dgm:cxn modelId="{0548C212-8DAB-4FB8-AB4D-0F066E8B157F}" type="presParOf" srcId="{8DF151D7-16F8-4AFF-87DA-ED2F5E8CD609}" destId="{94CA6B1E-DF34-4AA5-8782-FDA170B47855}" srcOrd="1" destOrd="0" presId="urn:microsoft.com/office/officeart/2009/3/layout/SpiralPicture"/>
    <dgm:cxn modelId="{6D0E5848-0C8E-48ED-BA51-FD585309F0EB}" type="presParOf" srcId="{8DF151D7-16F8-4AFF-87DA-ED2F5E8CD609}" destId="{76780479-0A0D-4C08-AC72-ADAB4FFD042E}" srcOrd="2" destOrd="0" presId="urn:microsoft.com/office/officeart/2009/3/layout/SpiralPicture"/>
    <dgm:cxn modelId="{40C4097F-3EB2-48B3-A55C-704737F954FA}" type="presParOf" srcId="{8DF151D7-16F8-4AFF-87DA-ED2F5E8CD609}" destId="{48930778-BEE1-460B-B27A-121AA81571B4}" srcOrd="3" destOrd="0" presId="urn:microsoft.com/office/officeart/2009/3/layout/SpiralPicture"/>
    <dgm:cxn modelId="{7BF4CF5A-7BE3-43BC-9CB9-E9A2EEC88589}" type="presParOf" srcId="{422B7C76-54A5-432C-A15A-F7067FC6E561}" destId="{81CEC2BE-D961-43D4-9ADD-781977738171}" srcOrd="10" destOrd="0" presId="urn:microsoft.com/office/officeart/2009/3/layout/SpiralPicture"/>
    <dgm:cxn modelId="{F3846B1E-D91C-4E81-9203-88A74326E706}" type="presParOf" srcId="{81CEC2BE-D961-43D4-9ADD-781977738171}" destId="{E0591DF2-6FDD-4B43-8E83-1099C4D18938}" srcOrd="0" destOrd="0" presId="urn:microsoft.com/office/officeart/2009/3/layout/SpiralPicture"/>
    <dgm:cxn modelId="{9EDB3D25-622A-406A-B0B3-B209309718F0}" type="presParOf" srcId="{422B7C76-54A5-432C-A15A-F7067FC6E561}" destId="{F6007757-6604-4433-9B03-EC357261C774}" srcOrd="11" destOrd="0" presId="urn:microsoft.com/office/officeart/2009/3/layout/SpiralPicture"/>
    <dgm:cxn modelId="{4A1CBA01-ECF0-4A9C-BFD6-33A5807577E9}" type="presParOf" srcId="{F6007757-6604-4433-9B03-EC357261C774}" destId="{2B2486DB-DA20-4510-92F0-FEBD35C014B5}" srcOrd="0" destOrd="0" presId="urn:microsoft.com/office/officeart/2009/3/layout/SpiralPicture"/>
    <dgm:cxn modelId="{F48BF624-180A-4DFF-BF70-E136A8015B9D}" type="presParOf" srcId="{F6007757-6604-4433-9B03-EC357261C774}" destId="{EC97727C-8B53-4E57-AF5F-32BF36B1D9A0}" srcOrd="1" destOrd="0" presId="urn:microsoft.com/office/officeart/2009/3/layout/SpiralPicture"/>
    <dgm:cxn modelId="{E125BCA6-07A7-4FB6-AE92-03D96FDD7778}" type="presParOf" srcId="{F6007757-6604-4433-9B03-EC357261C774}" destId="{4EFBCA94-6B50-4890-A0AA-011082A24012}" srcOrd="2" destOrd="0" presId="urn:microsoft.com/office/officeart/2009/3/layout/SpiralPicture"/>
    <dgm:cxn modelId="{358A3274-8A0C-4607-AC54-FD4C8E5CEE60}" type="presParOf" srcId="{F6007757-6604-4433-9B03-EC357261C774}" destId="{D0CAA90B-E7C3-43A8-BB2D-ADC0003FA1CB}" srcOrd="3" destOrd="0" presId="urn:microsoft.com/office/officeart/2009/3/layout/SpiralPicture"/>
    <dgm:cxn modelId="{5797E5F3-A792-4AA8-9E10-1CA11DAE7D6E}" type="presParOf" srcId="{F6007757-6604-4433-9B03-EC357261C774}" destId="{318E9847-8954-4CB8-953F-CA7C5970F120}" srcOrd="4" destOrd="0" presId="urn:microsoft.com/office/officeart/2009/3/layout/SpiralPicture"/>
    <dgm:cxn modelId="{3E99A3D2-7A6B-4FA2-A4E5-AAFF72FBB5D2}" type="presParOf" srcId="{1B2A8F9B-EB55-4380-9F01-584A0E156424}" destId="{CFC52E8C-BEDA-41B3-AC50-D25D8FFED2A4}" srcOrd="1" destOrd="0" presId="urn:microsoft.com/office/officeart/2009/3/layout/SpiralPicture"/>
    <dgm:cxn modelId="{0DD0955F-8316-422A-93D4-4737A3FDEACA}" type="presParOf" srcId="{CFC52E8C-BEDA-41B3-AC50-D25D8FFED2A4}" destId="{8D55CAB0-9205-4B7D-883F-B5A99D3B89A8}" srcOrd="0" destOrd="0" presId="urn:microsoft.com/office/officeart/2009/3/layout/SpiralPicture"/>
    <dgm:cxn modelId="{FCD58C3B-1333-48D8-B0C7-F456B03D12E4}" type="presParOf" srcId="{8D55CAB0-9205-4B7D-883F-B5A99D3B89A8}" destId="{0992B7DC-483B-4400-B459-2092F7859467}" srcOrd="0" destOrd="0" presId="urn:microsoft.com/office/officeart/2009/3/layout/SpiralPicture"/>
    <dgm:cxn modelId="{73B44FDE-37D4-496D-9A0E-8E045F1308E2}" type="presParOf" srcId="{CFC52E8C-BEDA-41B3-AC50-D25D8FFED2A4}" destId="{1E7941CF-3081-4D40-B8AA-9AFBFCA15DE8}" srcOrd="1" destOrd="0" presId="urn:microsoft.com/office/officeart/2009/3/layout/SpiralPicture"/>
    <dgm:cxn modelId="{0A1B184C-6CA7-478F-88E5-92DAD63AA247}" type="presParOf" srcId="{CFC52E8C-BEDA-41B3-AC50-D25D8FFED2A4}" destId="{764FDF1F-8F2E-4ACA-82D1-9BAEFB25BA17}" srcOrd="2" destOrd="0" presId="urn:microsoft.com/office/officeart/2009/3/layout/SpiralPicture"/>
    <dgm:cxn modelId="{32ED525A-0C87-44AA-AD00-4250937082D2}" type="presParOf" srcId="{764FDF1F-8F2E-4ACA-82D1-9BAEFB25BA17}" destId="{B11B9853-D381-455C-982F-CE81AC658D14}" srcOrd="0" destOrd="0" presId="urn:microsoft.com/office/officeart/2009/3/layout/SpiralPicture"/>
    <dgm:cxn modelId="{F3B6C0EE-8F7D-4683-8DAC-D8414C517841}" type="presParOf" srcId="{764FDF1F-8F2E-4ACA-82D1-9BAEFB25BA17}" destId="{DE681732-DE21-45F8-BE0E-6D690F9AC880}" srcOrd="1" destOrd="0" presId="urn:microsoft.com/office/officeart/2009/3/layout/SpiralPicture"/>
    <dgm:cxn modelId="{08B368D9-4EE2-47C5-B36D-BA180F8B4CBF}" type="presParOf" srcId="{CFC52E8C-BEDA-41B3-AC50-D25D8FFED2A4}" destId="{73BA4123-97A0-4B28-AAF0-751A0F148781}" srcOrd="3" destOrd="0" presId="urn:microsoft.com/office/officeart/2009/3/layout/SpiralPicture"/>
    <dgm:cxn modelId="{061923B9-3703-4D6C-8FC7-46EC64264312}" type="presParOf" srcId="{CFC52E8C-BEDA-41B3-AC50-D25D8FFED2A4}" destId="{8307A2E8-2C93-42CF-A5E9-5F658BE5EBEB}" srcOrd="4" destOrd="0" presId="urn:microsoft.com/office/officeart/2009/3/layout/SpiralPicture"/>
    <dgm:cxn modelId="{A2753518-5B48-49E1-84CB-6C92FD5F7884}" type="presParOf" srcId="{8307A2E8-2C93-42CF-A5E9-5F658BE5EBEB}" destId="{C79357BE-3FAC-4E6C-A333-2BC0799C7001}" srcOrd="0" destOrd="0" presId="urn:microsoft.com/office/officeart/2009/3/layout/SpiralPicture"/>
    <dgm:cxn modelId="{C7B871F2-0AF5-441B-BEE6-286E92D60B6B}" type="presParOf" srcId="{8307A2E8-2C93-42CF-A5E9-5F658BE5EBEB}" destId="{5CCC4709-DCB9-4B31-BB96-00133D9CA5B9}" srcOrd="1" destOrd="0" presId="urn:microsoft.com/office/officeart/2009/3/layout/SpiralPicture"/>
    <dgm:cxn modelId="{A1A90A9F-FB41-4C9B-B9DC-CD7935AE50F1}" type="presParOf" srcId="{8307A2E8-2C93-42CF-A5E9-5F658BE5EBEB}" destId="{AA7ED1B0-DF4C-482E-99EF-845D3397F7DC}" srcOrd="2" destOrd="0" presId="urn:microsoft.com/office/officeart/2009/3/layout/SpiralPicture"/>
    <dgm:cxn modelId="{66B43C50-9E12-4ED1-B76E-04B028C2A6E3}" type="presParOf" srcId="{CFC52E8C-BEDA-41B3-AC50-D25D8FFED2A4}" destId="{870F7986-EEB7-46ED-846F-3C4023400B81}" srcOrd="5" destOrd="0" presId="urn:microsoft.com/office/officeart/2009/3/layout/SpiralPicture"/>
    <dgm:cxn modelId="{515CE1BF-07D2-46B5-B1AC-91E8A15679CC}" type="presParOf" srcId="{CFC52E8C-BEDA-41B3-AC50-D25D8FFED2A4}" destId="{FB1D0F78-2637-4E75-A00B-D309706A0986}" srcOrd="6" destOrd="0" presId="urn:microsoft.com/office/officeart/2009/3/layout/SpiralPicture"/>
    <dgm:cxn modelId="{B52A74DC-AB65-4668-9185-4D3566EB668D}" type="presParOf" srcId="{FB1D0F78-2637-4E75-A00B-D309706A0986}" destId="{6A9E9C5B-9C99-42BA-838F-1F2C9D6FC8D7}" srcOrd="0" destOrd="0" presId="urn:microsoft.com/office/officeart/2009/3/layout/SpiralPicture"/>
    <dgm:cxn modelId="{E99C5717-DF7D-4DD7-9E7B-28E982FB090C}" type="presParOf" srcId="{FB1D0F78-2637-4E75-A00B-D309706A0986}" destId="{D12D3FA0-9288-45E5-9793-D216A67FCD03}" srcOrd="1" destOrd="0" presId="urn:microsoft.com/office/officeart/2009/3/layout/SpiralPicture"/>
    <dgm:cxn modelId="{13FE53BD-2E15-4795-9B93-0072DD376FDD}" type="presParOf" srcId="{FB1D0F78-2637-4E75-A00B-D309706A0986}" destId="{BA0D75DF-0F0B-48E4-B1FF-1DF6047113EC}" srcOrd="2" destOrd="0" presId="urn:microsoft.com/office/officeart/2009/3/layout/SpiralPicture"/>
    <dgm:cxn modelId="{C8751ECF-B943-4F00-9463-F09A71B7EC10}" type="presParOf" srcId="{FB1D0F78-2637-4E75-A00B-D309706A0986}" destId="{28197B0B-C0F5-487D-BD7F-504B701944F2}" srcOrd="3" destOrd="0" presId="urn:microsoft.com/office/officeart/2009/3/layout/SpiralPicture"/>
    <dgm:cxn modelId="{AE714CA1-88AD-444E-B8F5-43378CA5A4C8}" type="presParOf" srcId="{CFC52E8C-BEDA-41B3-AC50-D25D8FFED2A4}" destId="{D3F63496-E389-4677-ACF5-71B564D20909}" srcOrd="7" destOrd="0" presId="urn:microsoft.com/office/officeart/2009/3/layout/SpiralPicture"/>
    <dgm:cxn modelId="{D4507880-A587-4E25-A0FC-45E7905C554C}" type="presParOf" srcId="{CFC52E8C-BEDA-41B3-AC50-D25D8FFED2A4}" destId="{DBB1EE45-1FD4-472A-8F1C-A4D1DC90657D}" srcOrd="8" destOrd="0" presId="urn:microsoft.com/office/officeart/2009/3/layout/SpiralPicture"/>
    <dgm:cxn modelId="{5D63A39B-1803-4A5D-8769-DCAE42D02EB9}" type="presParOf" srcId="{DBB1EE45-1FD4-472A-8F1C-A4D1DC90657D}" destId="{92C378D6-21C7-4E09-8173-406AC7666FCE}" srcOrd="0" destOrd="0" presId="urn:microsoft.com/office/officeart/2009/3/layout/SpiralPicture"/>
    <dgm:cxn modelId="{F49DBB5E-B690-4BC8-B033-59C190043F41}" type="presParOf" srcId="{DBB1EE45-1FD4-472A-8F1C-A4D1DC90657D}" destId="{572CAE50-B99A-46DC-A602-09E205224150}" srcOrd="1" destOrd="0" presId="urn:microsoft.com/office/officeart/2009/3/layout/SpiralPicture"/>
    <dgm:cxn modelId="{E0941733-FBD7-46EA-B453-E6FCD1819BCD}" type="presParOf" srcId="{DBB1EE45-1FD4-472A-8F1C-A4D1DC90657D}" destId="{2BDC8BD6-5572-4400-9885-C6AF824DCCF9}" srcOrd="2" destOrd="0" presId="urn:microsoft.com/office/officeart/2009/3/layout/SpiralPicture"/>
    <dgm:cxn modelId="{A4C37DC2-47A2-49B0-BFAB-6E10299D37AF}" type="presParOf" srcId="{DBB1EE45-1FD4-472A-8F1C-A4D1DC90657D}" destId="{53272E10-C3A5-4C33-8D9C-358AAEC3D503}" srcOrd="3" destOrd="0" presId="urn:microsoft.com/office/officeart/2009/3/layout/SpiralPicture"/>
    <dgm:cxn modelId="{AA989364-C51E-407B-865E-6D148A7C69D3}" type="presParOf" srcId="{DBB1EE45-1FD4-472A-8F1C-A4D1DC90657D}" destId="{24E51544-2FFA-4599-BFBE-63BE4EABC0FF}" srcOrd="4" destOrd="0" presId="urn:microsoft.com/office/officeart/2009/3/layout/SpiralPicture"/>
    <dgm:cxn modelId="{0BA74B89-A8C0-4F3B-8E63-B122C009583B}" type="presParOf" srcId="{CFC52E8C-BEDA-41B3-AC50-D25D8FFED2A4}" destId="{C72A040A-FD43-46CA-9F09-4E5BD7418AAB}" srcOrd="9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814ED-4B55-41C1-B310-1B14307A253C}">
      <dsp:nvSpPr>
        <dsp:cNvPr id="0" name=""/>
        <dsp:cNvSpPr/>
      </dsp:nvSpPr>
      <dsp:spPr>
        <a:xfrm>
          <a:off x="0" y="224646"/>
          <a:ext cx="5838261" cy="58382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AD1DF-4F9E-470C-B1AA-790EA14EFB42}">
      <dsp:nvSpPr>
        <dsp:cNvPr id="0" name=""/>
        <dsp:cNvSpPr/>
      </dsp:nvSpPr>
      <dsp:spPr>
        <a:xfrm>
          <a:off x="5637374" y="5862021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FB736-FDD2-47B2-8A35-3268C2E541AD}">
      <dsp:nvSpPr>
        <dsp:cNvPr id="0" name=""/>
        <dsp:cNvSpPr/>
      </dsp:nvSpPr>
      <dsp:spPr>
        <a:xfrm>
          <a:off x="5961053" y="224646"/>
          <a:ext cx="3549662" cy="354966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B7163-ADEB-48A8-8CE0-2DA8DE4E13E4}">
      <dsp:nvSpPr>
        <dsp:cNvPr id="0" name=""/>
        <dsp:cNvSpPr/>
      </dsp:nvSpPr>
      <dsp:spPr>
        <a:xfrm>
          <a:off x="9159164" y="3573423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BEDC1-FE42-4A6A-AEEA-596EFA9BBBA5}">
      <dsp:nvSpPr>
        <dsp:cNvPr id="0" name=""/>
        <dsp:cNvSpPr/>
      </dsp:nvSpPr>
      <dsp:spPr>
        <a:xfrm>
          <a:off x="9309829" y="3573423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536C5-5B6B-407B-B550-819BBD3FA890}">
      <dsp:nvSpPr>
        <dsp:cNvPr id="0" name=""/>
        <dsp:cNvSpPr/>
      </dsp:nvSpPr>
      <dsp:spPr>
        <a:xfrm>
          <a:off x="7344721" y="3896913"/>
          <a:ext cx="2165994" cy="21659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3A7D1-C849-4456-9150-4DD33842A139}">
      <dsp:nvSpPr>
        <dsp:cNvPr id="0" name=""/>
        <dsp:cNvSpPr/>
      </dsp:nvSpPr>
      <dsp:spPr>
        <a:xfrm>
          <a:off x="9083832" y="5862021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C0243-E791-40D3-A077-F3782BBE8526}">
      <dsp:nvSpPr>
        <dsp:cNvPr id="0" name=""/>
        <dsp:cNvSpPr/>
      </dsp:nvSpPr>
      <dsp:spPr>
        <a:xfrm>
          <a:off x="9196830" y="5749023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ABD4D-97F4-4076-B03E-7B61CF47CE51}">
      <dsp:nvSpPr>
        <dsp:cNvPr id="0" name=""/>
        <dsp:cNvSpPr/>
      </dsp:nvSpPr>
      <dsp:spPr>
        <a:xfrm>
          <a:off x="9309829" y="5636024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013BF-E524-4FAF-9CDF-2E7A5100663B}">
      <dsp:nvSpPr>
        <dsp:cNvPr id="0" name=""/>
        <dsp:cNvSpPr/>
      </dsp:nvSpPr>
      <dsp:spPr>
        <a:xfrm>
          <a:off x="5961053" y="4801843"/>
          <a:ext cx="1261064" cy="126106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1325D4-82BD-4DB8-857C-7670EA9A6F25}">
      <dsp:nvSpPr>
        <dsp:cNvPr id="0" name=""/>
        <dsp:cNvSpPr/>
      </dsp:nvSpPr>
      <dsp:spPr>
        <a:xfrm>
          <a:off x="6870566" y="571135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CA6B1E-DF34-4AA5-8782-FDA170B47855}">
      <dsp:nvSpPr>
        <dsp:cNvPr id="0" name=""/>
        <dsp:cNvSpPr/>
      </dsp:nvSpPr>
      <dsp:spPr>
        <a:xfrm>
          <a:off x="7021231" y="571135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80479-0A0D-4C08-AC72-ADAB4FFD042E}">
      <dsp:nvSpPr>
        <dsp:cNvPr id="0" name=""/>
        <dsp:cNvSpPr/>
      </dsp:nvSpPr>
      <dsp:spPr>
        <a:xfrm>
          <a:off x="6870566" y="5862021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30778-BEE1-460B-B27A-121AA81571B4}">
      <dsp:nvSpPr>
        <dsp:cNvPr id="0" name=""/>
        <dsp:cNvSpPr/>
      </dsp:nvSpPr>
      <dsp:spPr>
        <a:xfrm>
          <a:off x="7021231" y="5862021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91DF2-6FDD-4B43-8E83-1099C4D18938}">
      <dsp:nvSpPr>
        <dsp:cNvPr id="0" name=""/>
        <dsp:cNvSpPr/>
      </dsp:nvSpPr>
      <dsp:spPr>
        <a:xfrm>
          <a:off x="5961053" y="3896913"/>
          <a:ext cx="1261064" cy="7764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2486DB-DA20-4510-92F0-FEBD35C014B5}">
      <dsp:nvSpPr>
        <dsp:cNvPr id="0" name=""/>
        <dsp:cNvSpPr/>
      </dsp:nvSpPr>
      <dsp:spPr>
        <a:xfrm>
          <a:off x="6795233" y="4472515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7727C-8B53-4E57-AF5F-32BF36B1D9A0}">
      <dsp:nvSpPr>
        <dsp:cNvPr id="0" name=""/>
        <dsp:cNvSpPr/>
      </dsp:nvSpPr>
      <dsp:spPr>
        <a:xfrm>
          <a:off x="6908232" y="435951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BCA94-6B50-4890-A0AA-011082A24012}">
      <dsp:nvSpPr>
        <dsp:cNvPr id="0" name=""/>
        <dsp:cNvSpPr/>
      </dsp:nvSpPr>
      <dsp:spPr>
        <a:xfrm>
          <a:off x="7021231" y="4246518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AA90B-E7C3-43A8-BB2D-ADC0003FA1CB}">
      <dsp:nvSpPr>
        <dsp:cNvPr id="0" name=""/>
        <dsp:cNvSpPr/>
      </dsp:nvSpPr>
      <dsp:spPr>
        <a:xfrm>
          <a:off x="6795233" y="4246518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E9847-8954-4CB8-953F-CA7C5970F120}">
      <dsp:nvSpPr>
        <dsp:cNvPr id="0" name=""/>
        <dsp:cNvSpPr/>
      </dsp:nvSpPr>
      <dsp:spPr>
        <a:xfrm>
          <a:off x="7021231" y="4472515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92B7DC-483B-4400-B459-2092F7859467}">
      <dsp:nvSpPr>
        <dsp:cNvPr id="0" name=""/>
        <dsp:cNvSpPr/>
      </dsp:nvSpPr>
      <dsp:spPr>
        <a:xfrm>
          <a:off x="2405175" y="623240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7941CF-3081-4D40-B8AA-9AFBFCA15DE8}">
      <dsp:nvSpPr>
        <dsp:cNvPr id="0" name=""/>
        <dsp:cNvSpPr/>
      </dsp:nvSpPr>
      <dsp:spPr>
        <a:xfrm>
          <a:off x="2505619" y="6062908"/>
          <a:ext cx="1170000" cy="439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2505619" y="6062908"/>
        <a:ext cx="1170000" cy="439439"/>
      </dsp:txXfrm>
    </dsp:sp>
    <dsp:sp modelId="{B11B9853-D381-455C-982F-CE81AC658D14}">
      <dsp:nvSpPr>
        <dsp:cNvPr id="0" name=""/>
        <dsp:cNvSpPr/>
      </dsp:nvSpPr>
      <dsp:spPr>
        <a:xfrm>
          <a:off x="3675619" y="623240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681732-DE21-45F8-BE0E-6D690F9AC880}">
      <dsp:nvSpPr>
        <dsp:cNvPr id="0" name=""/>
        <dsp:cNvSpPr/>
      </dsp:nvSpPr>
      <dsp:spPr>
        <a:xfrm>
          <a:off x="3826283" y="623240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A4123-97A0-4B28-AAF0-751A0F148781}">
      <dsp:nvSpPr>
        <dsp:cNvPr id="0" name=""/>
        <dsp:cNvSpPr/>
      </dsp:nvSpPr>
      <dsp:spPr>
        <a:xfrm>
          <a:off x="3926727" y="6062908"/>
          <a:ext cx="1170000" cy="439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3926727" y="6062908"/>
        <a:ext cx="1170000" cy="439439"/>
      </dsp:txXfrm>
    </dsp:sp>
    <dsp:sp modelId="{C79357BE-3FAC-4E6C-A333-2BC0799C7001}">
      <dsp:nvSpPr>
        <dsp:cNvPr id="0" name=""/>
        <dsp:cNvSpPr/>
      </dsp:nvSpPr>
      <dsp:spPr>
        <a:xfrm>
          <a:off x="5096727" y="6345404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C4709-DCB9-4B31-BB96-00133D9CA5B9}">
      <dsp:nvSpPr>
        <dsp:cNvPr id="0" name=""/>
        <dsp:cNvSpPr/>
      </dsp:nvSpPr>
      <dsp:spPr>
        <a:xfrm>
          <a:off x="5209725" y="623240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7ED1B0-DF4C-482E-99EF-845D3397F7DC}">
      <dsp:nvSpPr>
        <dsp:cNvPr id="0" name=""/>
        <dsp:cNvSpPr/>
      </dsp:nvSpPr>
      <dsp:spPr>
        <a:xfrm>
          <a:off x="5322724" y="6119407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0F7986-EEB7-46ED-846F-3C4023400B81}">
      <dsp:nvSpPr>
        <dsp:cNvPr id="0" name=""/>
        <dsp:cNvSpPr/>
      </dsp:nvSpPr>
      <dsp:spPr>
        <a:xfrm>
          <a:off x="5423167" y="6062908"/>
          <a:ext cx="1170000" cy="439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5423167" y="6062908"/>
        <a:ext cx="1170000" cy="439439"/>
      </dsp:txXfrm>
    </dsp:sp>
    <dsp:sp modelId="{6A9E9C5B-9C99-42BA-838F-1F2C9D6FC8D7}">
      <dsp:nvSpPr>
        <dsp:cNvPr id="0" name=""/>
        <dsp:cNvSpPr/>
      </dsp:nvSpPr>
      <dsp:spPr>
        <a:xfrm>
          <a:off x="6593167" y="6157073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D3FA0-9288-45E5-9793-D216A67FCD03}">
      <dsp:nvSpPr>
        <dsp:cNvPr id="0" name=""/>
        <dsp:cNvSpPr/>
      </dsp:nvSpPr>
      <dsp:spPr>
        <a:xfrm>
          <a:off x="6743832" y="6157073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D75DF-0F0B-48E4-B1FF-1DF6047113EC}">
      <dsp:nvSpPr>
        <dsp:cNvPr id="0" name=""/>
        <dsp:cNvSpPr/>
      </dsp:nvSpPr>
      <dsp:spPr>
        <a:xfrm>
          <a:off x="6593167" y="6307738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97B0B-C0F5-487D-BD7F-504B701944F2}">
      <dsp:nvSpPr>
        <dsp:cNvPr id="0" name=""/>
        <dsp:cNvSpPr/>
      </dsp:nvSpPr>
      <dsp:spPr>
        <a:xfrm>
          <a:off x="6743832" y="6307738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63496-E389-4677-ACF5-71B564D20909}">
      <dsp:nvSpPr>
        <dsp:cNvPr id="0" name=""/>
        <dsp:cNvSpPr/>
      </dsp:nvSpPr>
      <dsp:spPr>
        <a:xfrm>
          <a:off x="6844275" y="6062908"/>
          <a:ext cx="1170000" cy="439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6844275" y="6062908"/>
        <a:ext cx="1170000" cy="439439"/>
      </dsp:txXfrm>
    </dsp:sp>
    <dsp:sp modelId="{92C378D6-21C7-4E09-8173-406AC7666FCE}">
      <dsp:nvSpPr>
        <dsp:cNvPr id="0" name=""/>
        <dsp:cNvSpPr/>
      </dsp:nvSpPr>
      <dsp:spPr>
        <a:xfrm>
          <a:off x="8014275" y="6345404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CAE50-B99A-46DC-A602-09E205224150}">
      <dsp:nvSpPr>
        <dsp:cNvPr id="0" name=""/>
        <dsp:cNvSpPr/>
      </dsp:nvSpPr>
      <dsp:spPr>
        <a:xfrm>
          <a:off x="8127274" y="6232406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C8BD6-5572-4400-9885-C6AF824DCCF9}">
      <dsp:nvSpPr>
        <dsp:cNvPr id="0" name=""/>
        <dsp:cNvSpPr/>
      </dsp:nvSpPr>
      <dsp:spPr>
        <a:xfrm>
          <a:off x="8240272" y="6119407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272E10-C3A5-4C33-8D9C-358AAEC3D503}">
      <dsp:nvSpPr>
        <dsp:cNvPr id="0" name=""/>
        <dsp:cNvSpPr/>
      </dsp:nvSpPr>
      <dsp:spPr>
        <a:xfrm>
          <a:off x="8014275" y="6119407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E51544-2FFA-4599-BFBE-63BE4EABC0FF}">
      <dsp:nvSpPr>
        <dsp:cNvPr id="0" name=""/>
        <dsp:cNvSpPr/>
      </dsp:nvSpPr>
      <dsp:spPr>
        <a:xfrm>
          <a:off x="8240272" y="6345404"/>
          <a:ext cx="100443" cy="1004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A040A-FD43-46CA-9F09-4E5BD7418AAB}">
      <dsp:nvSpPr>
        <dsp:cNvPr id="0" name=""/>
        <dsp:cNvSpPr/>
      </dsp:nvSpPr>
      <dsp:spPr>
        <a:xfrm>
          <a:off x="8340716" y="6062908"/>
          <a:ext cx="1170000" cy="439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8340716" y="6062908"/>
        <a:ext cx="1170000" cy="43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1. Экологические проблемы - Загрязнение водоемов: Отходы, выбрасываемые в водоемы, вызывают ухудшение качества воды, что может привести к недостатку кислорода, цветению водоемов и гибели водных организмов. Система помогает минимизировать загрязнение. - Снижение биоразнообразия: Увеличение концентрации органических отходов может угрожать экосистемам, имеющим место вблизи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аквакультурных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хозяйств. Утилизация отходов способствует сохранению биоразнообразия. ### 2. Экономические проблемы - Потеря ресурсов: Остатки корма и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эксратә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отходы являются ценными ресурсами. Их переработка позволяет создавать добавленную стоимость и использовать продукты вторичной переработки (например, как биогаз, удобрения, корма для животных). - Расходы на утилизацию: Система уменьшает затраты на утилизацию отходов, позволяя фермерам экономить средства на вывозе и утилизации. ### 3. Социальные проблемы - Санитарные условия: Накопление отходов может привести к возникновению неприятных запахов и привлечению вредителей. Система помогает поддерживать санитарные условия на фермах, улучшая качество жизни работников и окружающих. - Регуляторные требования: Жесткие экологические нормы требуют от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аквакультурных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предприятий эффективного управления отходами. Система помогает соответствовать юридическим требованиям и предотвращает возможные штрафы. ### 4. Технологические проблемы - Неэффективные методы утилизации: Традиционные методы утилизации отходов могут быть устаревшими и недостаточно эффективными. Современная система предлагает инновационные решения для очистки и переработки,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минимизируя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отходы и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максимизируя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использование ресурсов. ### 5. Устойчивое развитие - Поддержка устойчивого земледелия: Система способствует устойчивому развитию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аквакультуры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помогая производителям следовать принципам экологии и социальной ответственности. Это важно для привлечения внимания потребителей, которые ценят экологически чистые продукты.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5800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категории Рыбоводства содержится 7 435 компаний, из которых: действующих 3 535, ликвидированных 3 677</a:t>
            </a:r>
          </a:p>
          <a:p>
            <a:r>
              <a:rPr lang="ru-RU" dirty="0" smtClean="0"/>
              <a:t>PAM = количество рыбзаводов увеличится на 10%, значит 3888,5 * 2000000 =  7,7 млрд </a:t>
            </a:r>
            <a:r>
              <a:rPr lang="ru-RU" dirty="0" err="1" smtClean="0"/>
              <a:t>руб</a:t>
            </a:r>
            <a:endParaRPr lang="ru-RU" dirty="0" smtClean="0"/>
          </a:p>
          <a:p>
            <a:r>
              <a:rPr lang="ru-RU" dirty="0" smtClean="0"/>
              <a:t>TAM = стоимость системы 2000000, 3535 * 2000000 = 7,07 млрд </a:t>
            </a:r>
            <a:r>
              <a:rPr lang="ru-RU" dirty="0" err="1" smtClean="0"/>
              <a:t>руб</a:t>
            </a:r>
            <a:endParaRPr lang="ru-RU" dirty="0" smtClean="0"/>
          </a:p>
          <a:p>
            <a:r>
              <a:rPr lang="ru-RU" dirty="0" smtClean="0"/>
              <a:t>SAM = 3535 *25% * 2000000 = 884 – число клиентов, = 1,7 млрд  </a:t>
            </a:r>
            <a:r>
              <a:rPr lang="ru-RU" dirty="0" err="1" smtClean="0"/>
              <a:t>руб</a:t>
            </a:r>
            <a:r>
              <a:rPr lang="ru-RU" dirty="0" smtClean="0"/>
              <a:t>/год</a:t>
            </a:r>
          </a:p>
          <a:p>
            <a:r>
              <a:rPr lang="ru-RU" dirty="0" smtClean="0"/>
              <a:t>SOM = 88,4 * 2000000 = 176 млн руб.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659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1. Объем отходов (тонн/год):</a:t>
            </a:r>
          </a:p>
          <a:p>
            <a:r>
              <a:rPr lang="ru-RU" dirty="0" smtClean="0"/>
              <a:t>- Общее количество отходов жизнедеятельности рыб и остаточного корма, генерируемое хозяйством за год.</a:t>
            </a:r>
          </a:p>
          <a:p>
            <a:r>
              <a:rPr lang="ru-RU" dirty="0" smtClean="0"/>
              <a:t>2. Эффективность переработки (%):</a:t>
            </a:r>
          </a:p>
          <a:p>
            <a:r>
              <a:rPr lang="ru-RU" dirty="0" smtClean="0"/>
              <a:t>- Процент отходов, которые были переработаны или использованы повторно из общего объема отходов.</a:t>
            </a:r>
          </a:p>
          <a:p>
            <a:r>
              <a:rPr lang="ru-RU" dirty="0" smtClean="0"/>
              <a:t>3. Качество очищенной воды (параметры):</a:t>
            </a:r>
          </a:p>
          <a:p>
            <a:r>
              <a:rPr lang="ru-RU" dirty="0" smtClean="0"/>
              <a:t>- Показатели (например, уровень биохимического потребления кислорода – БПК, содержание аммония, фосфатов и т.д.) очищенной воды после процесса очистки.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Энергозатраты</a:t>
            </a:r>
            <a:r>
              <a:rPr lang="ru-RU" dirty="0" smtClean="0"/>
              <a:t> (</a:t>
            </a:r>
            <a:r>
              <a:rPr lang="ru-RU" dirty="0" err="1" smtClean="0"/>
              <a:t>кВт·ч</a:t>
            </a:r>
            <a:r>
              <a:rPr lang="ru-RU" dirty="0" smtClean="0"/>
              <a:t>/тонна отходов):</a:t>
            </a:r>
          </a:p>
          <a:p>
            <a:r>
              <a:rPr lang="ru-RU" dirty="0" smtClean="0"/>
              <a:t>- Общее количество энергии, затраченной на переработку одной тонны отходов.</a:t>
            </a:r>
          </a:p>
          <a:p>
            <a:r>
              <a:rPr lang="ru-RU" dirty="0" smtClean="0"/>
              <a:t>5. Вложенные инвестиции (руб./год):</a:t>
            </a:r>
          </a:p>
          <a:p>
            <a:r>
              <a:rPr lang="ru-RU" dirty="0" smtClean="0"/>
              <a:t>- Финансовые затраты на оборудование, техническое обслуживание, операционные расходы и т.д.</a:t>
            </a:r>
          </a:p>
          <a:p>
            <a:r>
              <a:rPr lang="ru-RU" dirty="0" smtClean="0"/>
              <a:t>6. Чистая прибыль от переработанных отходов (руб./год)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927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3C99-0985-4299-9207-8951E55FBEF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CD8DE-8FE1-410C-B298-665B1380F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20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31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66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29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64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595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81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65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643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514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526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857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7672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333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979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578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94542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6795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comments" Target="../comments/comment1.xml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5" Type="http://schemas.openxmlformats.org/officeDocument/2006/relationships/image" Target="../media/image30.png"/><Relationship Id="rId10" Type="http://schemas.openxmlformats.org/officeDocument/2006/relationships/image" Target="../media/image35.gif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7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19.jp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19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6.png"/><Relationship Id="rId11" Type="http://schemas.openxmlformats.org/officeDocument/2006/relationships/image" Target="../media/image19.jpg"/><Relationship Id="rId5" Type="http://schemas.openxmlformats.org/officeDocument/2006/relationships/image" Target="../media/image45.jpg"/><Relationship Id="rId10" Type="http://schemas.microsoft.com/office/2007/relationships/hdphoto" Target="../media/hdphoto9.wdp"/><Relationship Id="rId4" Type="http://schemas.microsoft.com/office/2007/relationships/hdphoto" Target="../media/hdphoto7.wdp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5164849" y="-5659470"/>
            <a:ext cx="6753721" cy="44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309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33347" y="4223560"/>
            <a:ext cx="16032647" cy="2853531"/>
          </a:xfrm>
          <a:prstGeom prst="rect">
            <a:avLst/>
          </a:prstGeom>
        </p:spPr>
        <p:txBody>
          <a:bodyPr vert="horz" lIns="150781" tIns="75390" rIns="150781" bIns="753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ru-RU" sz="9894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96170" y="732204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98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проекта: </a:t>
            </a:r>
            <a:r>
              <a:rPr lang="ru-RU" sz="3298" b="1" i="1" dirty="0" smtClean="0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Хвостикова Ольга Сергеевна  </a:t>
            </a:r>
            <a:endParaRPr lang="ru-RU" sz="3298" b="1" i="1" dirty="0">
              <a:solidFill>
                <a:srgbClr val="008D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96170" y="810561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98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Наставник: </a:t>
            </a:r>
            <a:r>
              <a:rPr lang="ru-RU" sz="3298" b="1" i="1" dirty="0" err="1" smtClean="0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Перерядкина</a:t>
            </a:r>
            <a:r>
              <a:rPr lang="ru-RU" sz="3298" b="1" i="1" dirty="0" smtClean="0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Светлана Петровна  </a:t>
            </a:r>
            <a:endParaRPr lang="ru-RU" sz="3298" b="1" i="1" dirty="0">
              <a:solidFill>
                <a:srgbClr val="008D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8541" y="4873020"/>
            <a:ext cx="168546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Tx/>
            </a:pPr>
            <a:r>
              <a:rPr lang="ru-RU" sz="4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400" kern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EcoCleaner</a:t>
            </a:r>
            <a:r>
              <a:rPr lang="ru-RU" sz="4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Система очистки и переработки отходов жизнедеятельности рыб и остаточного корма, которая поможет на рыбном хозяйстве.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6778949" y="8105615"/>
            <a:ext cx="4429232" cy="43354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345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158016" cy="7554912"/>
          </a:xfrm>
        </p:spPr>
        <p:txBody>
          <a:bodyPr>
            <a:normAutofit lnSpcReduction="10000"/>
          </a:bodyPr>
          <a:lstStyle/>
          <a:p>
            <a:pPr marL="0" lvl="0" defTabSz="914400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Проект "</a:t>
            </a:r>
            <a:r>
              <a:rPr lang="en-US" sz="3200" b="1" dirty="0" err="1">
                <a:solidFill>
                  <a:srgbClr val="E7E6E6">
                    <a:lumMod val="25000"/>
                  </a:srgbClr>
                </a:solidFill>
                <a:cs typeface="Times New Roman" panose="02020603050405020304" pitchFamily="18" charset="0"/>
              </a:rPr>
              <a:t>EcoCleaner</a:t>
            </a:r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" является актуальным в связи с растущей проблемой загрязнения водных ресурсов и неэффективным использованием ресурсов рыбного хозяйства. Система помогает:</a:t>
            </a:r>
          </a:p>
          <a:p>
            <a:pPr marL="530225" lvl="0" indent="-514350" defTabSz="9144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Снизить негативное воздействие на окружающую среду, уменьшить риск распространения болезней среди рыб в производстве. </a:t>
            </a:r>
          </a:p>
          <a:p>
            <a:pPr marL="530225" lvl="0" indent="-514350" defTabSz="9144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Использовать отходы для производства удобрений, кормовых добавок и других продуктов, что способствует повышению степени переработки отходов и снижению количества отходов, попадающих в природную среду. </a:t>
            </a:r>
          </a:p>
          <a:p>
            <a:pPr marL="530225" lvl="0" indent="-514350" defTabSz="9144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Повысить экономическую эффективность производства</a:t>
            </a:r>
            <a:r>
              <a:rPr lang="ru-RU" sz="3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Ежегодно только в виде штрафов в общем счете  уплачивается 466 </a:t>
            </a:r>
            <a:r>
              <a:rPr lang="ru-RU" sz="32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млн.руб</a:t>
            </a:r>
            <a:r>
              <a:rPr lang="ru-RU" sz="3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0391187"/>
              </p:ext>
            </p:extLst>
          </p:nvPr>
        </p:nvGraphicFramePr>
        <p:xfrm>
          <a:off x="10318574" y="2942400"/>
          <a:ext cx="9510716" cy="6726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8565142" y="189071"/>
            <a:ext cx="1264148" cy="12373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Проблема клиента, которую вы решаете.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Экологические проблемы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За 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нарушение экологического законодательства, которые поступили в </a:t>
            </a:r>
            <a:r>
              <a:rPr lang="ru-RU" sz="3200" dirty="0" err="1">
                <a:solidFill>
                  <a:schemeClr val="bg2">
                    <a:lumMod val="25000"/>
                  </a:schemeClr>
                </a:solidFill>
              </a:rPr>
              <a:t>Росводресурсы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 в 2021 году, составил почти 23 млрд рублей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2. Экономические проблемы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. Социальные проблемы</a:t>
            </a:r>
          </a:p>
          <a:p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4. Технологические проблемы</a:t>
            </a:r>
          </a:p>
          <a:p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5. Устойчивое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развитие (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</a:rPr>
              <a:t>ESG)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1. 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Технологические ограничения: Современные методы могут быть неэффективными для обработки всех типов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загрязнителей.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. Высокие затраты: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Методы 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очистки требуют значительных финансовых инвестиций и ресурсов, что может быть неприменимо для небольших хозяйств.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3. 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Экологические последствия: Некоторые очистные сооружения могут негативно сказываться на экосистеме, создавая дополнительные проблемы.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4.  Регуляторные барьеры: Законодательные ограничения могут препятствовать внедрению новшеств и использованию передовых технологий.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Почему существующих вариантов решения 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не достаточно?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6581334" y="306525"/>
            <a:ext cx="1144154" cy="11199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370233"/>
            <a:ext cx="974121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5015907"/>
            <a:ext cx="18424652" cy="5956894"/>
          </a:xfrm>
        </p:spPr>
        <p:txBody>
          <a:bodyPr numCol="2">
            <a:norm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Система очистки и переработки отходов жизнедеятельности рыб состоит из нескольких ключевых компонентов, каждый из которых играет важную роль в процессе. 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Элементы системы: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1. Система сбора отходов: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Контейнеры для сбора отходов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50000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Трубопроводная система для направления отходов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100000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2. Система очистки: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Фильтрационная установка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300000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Аэрационные устройства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150000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Системы ультрафиолетового очистки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200000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3. Система переработки: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Машина для грануляции отходов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400000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Установка для биогазового производства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500000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4. Система контроля и мониторинга: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Датчики уровня и качества воды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150000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Программное обеспечение для управления и анализа данных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200000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5. Услуги по установке и обучению: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Установка системы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150000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- Обучение персонала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80000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Итого: Полная стоимость системы составит около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2.5 млн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руб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(без учета транспортных расходов и возможных дополнительных затрат</a:t>
            </a:r>
            <a:r>
              <a:rPr lang="ru-RU">
                <a:solidFill>
                  <a:schemeClr val="bg2">
                    <a:lumMod val="25000"/>
                  </a:schemeClr>
                </a:solidFill>
              </a:rPr>
              <a:t>). </a:t>
            </a: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4211808" y="42493"/>
            <a:ext cx="1265615" cy="1238829"/>
          </a:xfrm>
          <a:prstGeom prst="ellipse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4588" y="1281322"/>
            <a:ext cx="165225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Технология включает в себя следующие этапы: </a:t>
            </a:r>
          </a:p>
          <a:p>
            <a:r>
              <a:rPr lang="ru-RU" sz="2400" b="1" dirty="0" smtClean="0"/>
              <a:t>-Сбор </a:t>
            </a:r>
            <a:r>
              <a:rPr lang="ru-RU" sz="2400" b="1" dirty="0"/>
              <a:t>отходов: разработка схемы для сбора отходов жизнедеятельности рыб и остаточного корма с рыболовных судов и </a:t>
            </a:r>
            <a:r>
              <a:rPr lang="ru-RU" sz="2400" b="1" dirty="0" err="1"/>
              <a:t>аквакультур</a:t>
            </a:r>
            <a:r>
              <a:rPr lang="ru-RU" sz="2400" b="1" dirty="0"/>
              <a:t>. </a:t>
            </a:r>
          </a:p>
          <a:p>
            <a:r>
              <a:rPr lang="ru-RU" sz="2400" b="1" dirty="0" smtClean="0"/>
              <a:t>-Очистка</a:t>
            </a:r>
            <a:r>
              <a:rPr lang="ru-RU" sz="2400" b="1" dirty="0"/>
              <a:t>: применение различных методов очистки отходов, таких как биологическая очистка, фильтрация, озонирование и др., для удаления вредных веществ и микроорганизмов. 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-Переработка</a:t>
            </a:r>
            <a:r>
              <a:rPr lang="ru-RU" sz="2400" b="1" dirty="0"/>
              <a:t>: использование отходов для производства органических удобрений, корма для животных или других продуктов, которые могут быть повторно использованы. </a:t>
            </a:r>
          </a:p>
          <a:p>
            <a:r>
              <a:rPr lang="ru-RU" sz="2400" b="1" dirty="0" smtClean="0"/>
              <a:t>-Утилизация</a:t>
            </a:r>
            <a:r>
              <a:rPr lang="ru-RU" sz="2400" b="1" dirty="0"/>
              <a:t>: разработка методов утилизации остатков очистки и переработки отходов, чтобы минимизировать их воздействие на окружающую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dirty="0">
                <a:solidFill>
                  <a:srgbClr val="44546A">
                    <a:lumMod val="25000"/>
                  </a:srgbClr>
                </a:solidFill>
              </a:rPr>
              <a:t>Решение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23035" y="1486000"/>
            <a:ext cx="42546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+mn-lt"/>
                <a:ea typeface="Calibri" panose="020F0502020204030204" pitchFamily="34" charset="0"/>
              </a:rPr>
              <a:t>Система сбора отходов</a:t>
            </a:r>
            <a:endParaRPr lang="ru-RU" sz="3200" dirty="0"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4" y="2428089"/>
            <a:ext cx="2783221" cy="18536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536" y="2304979"/>
            <a:ext cx="2078264" cy="20782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397016" y="1547555"/>
            <a:ext cx="3026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Система очистки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9" t="17332" r="37166" b="16225"/>
          <a:stretch/>
        </p:blipFill>
        <p:spPr>
          <a:xfrm>
            <a:off x="14773635" y="2309342"/>
            <a:ext cx="2656114" cy="21839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23" y="2304979"/>
            <a:ext cx="2188280" cy="21882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603" y="2070775"/>
            <a:ext cx="2482723" cy="248272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323035" y="5939390"/>
            <a:ext cx="4059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/>
              <a:t>Система переработки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4" y="7010400"/>
            <a:ext cx="2346981" cy="23469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12" y="7061346"/>
            <a:ext cx="2245088" cy="224508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835567" y="5889666"/>
            <a:ext cx="5804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Система контроля и мониторинга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7774" y="7886373"/>
            <a:ext cx="4803714" cy="23338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714" y="7010400"/>
            <a:ext cx="4428146" cy="20429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30464" y="4553498"/>
            <a:ext cx="28632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Контейнеры для сбора отходов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44125" y="4594989"/>
            <a:ext cx="2375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Трубопроводная система для направления отходов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733832" y="4707386"/>
            <a:ext cx="25314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Фильтрационная установка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675490" y="4759916"/>
            <a:ext cx="23038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Аэрационные устройства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477610" y="4810432"/>
            <a:ext cx="33938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Системы ультрафиолетового очистки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15892" y="9597394"/>
            <a:ext cx="2461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Машина для грануляции отходов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644125" y="9705115"/>
            <a:ext cx="2375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Установка для биогазового производства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973620" y="9289617"/>
            <a:ext cx="2959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Датчики уровня и качества воды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2662226" y="7441277"/>
            <a:ext cx="54489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Программное обеспечение для управления и анализа данных </a:t>
            </a:r>
          </a:p>
        </p:txBody>
      </p:sp>
    </p:spTree>
    <p:extLst>
      <p:ext uri="{BB962C8B-B14F-4D97-AF65-F5344CB8AC3E}">
        <p14:creationId xmlns:p14="http://schemas.microsoft.com/office/powerpoint/2010/main" val="193536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426464"/>
            <a:ext cx="9741217" cy="1135824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724912"/>
            <a:ext cx="5738441" cy="8146288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1. Производители 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</a:rPr>
              <a:t>аквакультуры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  - Фермеры и предприниматели: Система помогает снизить затраты на утилизацию, оптимизировать процессы управления отходами, повышать эффективность производства и создавать дополнительные источники дохода за счет переработки отходов в полезные продукты.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. Экологические организации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  - Защитники окружающей среды: Система решает проблемы, связанные с загрязнением водоемов и экосистем, снижая негативное воздействие на природу и способствуя сохранению биоразнообразия.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. Регуляторные органы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  - Государственные и местные власти: Система помогает предприятиям соответствовать экологическим требованиям и нормам, что облегчает контроль за соблюдением законодательства и способствует улучшению экологической ситуации в регионе.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4.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Научные и исследовательские учреждения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  - Университеты и исследовательские центры: Системы переработки отходов могут быть объектом исследований и разработок, способствуя инновациям в области устойчивог1. Федеральное государственное унитарное предприятие «Медведицкий экспериментальный рыборазводный завод»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6356195" y="280660"/>
            <a:ext cx="1336719" cy="1308428"/>
          </a:xfrm>
          <a:prstGeom prst="ellipse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311445" y="2699603"/>
            <a:ext cx="793523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Потенциальные индустриальные партнеры: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1. ФГУП «Медведицкий экспериментальный рыборазводный завод» Директор: Олисов Виктор Николаевич. Адрес: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р.п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. Даниловка, а/я 10, Волгоградская область, 403371</a:t>
            </a:r>
          </a:p>
          <a:p>
            <a:endParaRPr lang="ru-RU" sz="2000" dirty="0" smtClean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2. Нижневолжский филиал Федерального государственного бюджетного учреждения «Главное бассейновое управление по рыболовству и сохранению водных биологических ресурсов»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Заместитель начальника учреждения - начальник филиала: Леонтьев Владимир Валентинович</a:t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Адрес: 400050, г. Волгоград, ул. Хиросимы, 7А</a:t>
            </a:r>
          </a:p>
          <a:p>
            <a:endParaRPr lang="ru-RU" sz="2000" dirty="0" smtClean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3. ООО «ПРИБОЙ» ОБЩЕСТВО С ОГРАНИЧЕННОЙ ОТВЕТСТВЕННОСТЬЮ «ПРИБОЙ»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Директор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Корчунов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Александр Александрович ИНН 300502410961 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Юридический адрес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404076, Волгоградская область, Быковский район, с. Новоникольское, ул. Центральная, д. 1</a:t>
            </a:r>
          </a:p>
          <a:p>
            <a:endParaRPr lang="ru-RU" sz="2000" dirty="0" smtClean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4. Центр «Разведение ценных пород осетровых» Волгоградского ГАУ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Тимирязева, 5 СХИ м-н, Советский район, Волгоград, 400002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о управления ресурсами и экологической технологии.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grpSp>
        <p:nvGrpSpPr>
          <p:cNvPr id="10" name="Google Shape;122;p3"/>
          <p:cNvGrpSpPr/>
          <p:nvPr/>
        </p:nvGrpSpPr>
        <p:grpSpPr>
          <a:xfrm>
            <a:off x="15045212" y="4122056"/>
            <a:ext cx="4839359" cy="4628063"/>
            <a:chOff x="5388839" y="1963058"/>
            <a:chExt cx="4104104" cy="4037374"/>
          </a:xfrm>
        </p:grpSpPr>
        <p:grpSp>
          <p:nvGrpSpPr>
            <p:cNvPr id="11" name="Google Shape;123;p3"/>
            <p:cNvGrpSpPr/>
            <p:nvPr/>
          </p:nvGrpSpPr>
          <p:grpSpPr>
            <a:xfrm>
              <a:off x="5388839" y="1963058"/>
              <a:ext cx="4104104" cy="4037374"/>
              <a:chOff x="988934" y="3286510"/>
              <a:chExt cx="4593234" cy="3690989"/>
            </a:xfrm>
          </p:grpSpPr>
          <p:pic>
            <p:nvPicPr>
              <p:cNvPr id="16" name="Google Shape;124;p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88934" y="3286510"/>
                <a:ext cx="4457638" cy="318444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Google Shape;125;p3"/>
              <p:cNvSpPr txBox="1"/>
              <p:nvPr/>
            </p:nvSpPr>
            <p:spPr>
              <a:xfrm>
                <a:off x="3730413" y="3430427"/>
                <a:ext cx="817906" cy="35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ru-RU" sz="1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PAM</a:t>
                </a: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26;p3"/>
              <p:cNvSpPr txBox="1"/>
              <p:nvPr/>
            </p:nvSpPr>
            <p:spPr>
              <a:xfrm>
                <a:off x="3376206" y="4060487"/>
                <a:ext cx="850951" cy="35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ru-RU" sz="1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TAM</a:t>
                </a: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27;p3"/>
              <p:cNvSpPr txBox="1"/>
              <p:nvPr/>
            </p:nvSpPr>
            <p:spPr>
              <a:xfrm>
                <a:off x="3136304" y="4692670"/>
                <a:ext cx="795015" cy="35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ru-RU" sz="1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SAM</a:t>
                </a: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128;p3"/>
              <p:cNvSpPr txBox="1"/>
              <p:nvPr/>
            </p:nvSpPr>
            <p:spPr>
              <a:xfrm>
                <a:off x="2731629" y="5332273"/>
                <a:ext cx="1032000" cy="41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ru-RU" sz="1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SOM</a:t>
                </a: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129;p3"/>
              <p:cNvSpPr txBox="1"/>
              <p:nvPr/>
            </p:nvSpPr>
            <p:spPr>
              <a:xfrm>
                <a:off x="2433968" y="6603999"/>
                <a:ext cx="3148200" cy="37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" name="Google Shape;130;p3"/>
            <p:cNvSpPr txBox="1"/>
            <p:nvPr/>
          </p:nvSpPr>
          <p:spPr>
            <a:xfrm>
              <a:off x="6017630" y="2048578"/>
              <a:ext cx="1504262" cy="461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dirty="0" smtClean="0">
                  <a:solidFill>
                    <a:schemeClr val="lt1"/>
                  </a:solidFill>
                </a:rPr>
                <a:t>7,7</a:t>
              </a:r>
              <a:r>
                <a:rPr lang="ru-RU" sz="1800" b="0" i="0" u="none" strike="noStrike" cap="none" dirty="0" smtClean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млрд.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;p3"/>
            <p:cNvSpPr txBox="1"/>
            <p:nvPr/>
          </p:nvSpPr>
          <p:spPr>
            <a:xfrm>
              <a:off x="5971072" y="2748555"/>
              <a:ext cx="1709572" cy="461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 smtClean="0">
                  <a:solidFill>
                    <a:schemeClr val="lt1"/>
                  </a:solidFill>
                </a:rPr>
                <a:t>7,07</a:t>
              </a:r>
              <a:r>
                <a:rPr lang="ru-RU" sz="1800" b="0" i="0" u="none" strike="noStrike" cap="none" dirty="0" smtClean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млрд.</a:t>
              </a:r>
              <a:endParaRPr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2;p3"/>
            <p:cNvSpPr txBox="1"/>
            <p:nvPr/>
          </p:nvSpPr>
          <p:spPr>
            <a:xfrm>
              <a:off x="6017782" y="3464959"/>
              <a:ext cx="1709572" cy="461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 smtClean="0">
                  <a:solidFill>
                    <a:schemeClr val="lt1"/>
                  </a:solidFill>
                </a:rPr>
                <a:t>1,7</a:t>
              </a:r>
              <a:r>
                <a:rPr lang="ru-RU" sz="1800" b="0" i="0" u="none" strike="noStrike" cap="none" dirty="0" smtClean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млрд.</a:t>
              </a:r>
              <a:endParaRPr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3;p3"/>
            <p:cNvSpPr txBox="1"/>
            <p:nvPr/>
          </p:nvSpPr>
          <p:spPr>
            <a:xfrm>
              <a:off x="6204375" y="4197268"/>
              <a:ext cx="1242963" cy="403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ru-RU" sz="1500" b="0" i="0" u="none" strike="noStrike" cap="none" dirty="0" smtClean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176 </a:t>
              </a:r>
              <a:r>
                <a:rPr lang="ru-RU" sz="15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млн.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Конкуренция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6356195" y="280660"/>
            <a:ext cx="1336719" cy="1308428"/>
          </a:xfrm>
          <a:prstGeom prst="ellipse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615311"/>
              </p:ext>
            </p:extLst>
          </p:nvPr>
        </p:nvGraphicFramePr>
        <p:xfrm>
          <a:off x="894588" y="2000569"/>
          <a:ext cx="17652490" cy="8323120"/>
        </p:xfrm>
        <a:graphic>
          <a:graphicData uri="http://schemas.openxmlformats.org/drawingml/2006/table">
            <a:tbl>
              <a:tblPr firstRow="1" bandRow="1">
                <a:tableStyleId>{B88FB5F3-C342-4D8A-924C-601262E7DF53}</a:tableStyleId>
              </a:tblPr>
              <a:tblGrid>
                <a:gridCol w="3530498">
                  <a:extLst>
                    <a:ext uri="{9D8B030D-6E8A-4147-A177-3AD203B41FA5}">
                      <a16:colId xmlns:a16="http://schemas.microsoft.com/office/drawing/2014/main" val="997339261"/>
                    </a:ext>
                  </a:extLst>
                </a:gridCol>
                <a:gridCol w="3530498">
                  <a:extLst>
                    <a:ext uri="{9D8B030D-6E8A-4147-A177-3AD203B41FA5}">
                      <a16:colId xmlns:a16="http://schemas.microsoft.com/office/drawing/2014/main" val="2127839257"/>
                    </a:ext>
                  </a:extLst>
                </a:gridCol>
                <a:gridCol w="3530498">
                  <a:extLst>
                    <a:ext uri="{9D8B030D-6E8A-4147-A177-3AD203B41FA5}">
                      <a16:colId xmlns:a16="http://schemas.microsoft.com/office/drawing/2014/main" val="3565855990"/>
                    </a:ext>
                  </a:extLst>
                </a:gridCol>
                <a:gridCol w="3530498">
                  <a:extLst>
                    <a:ext uri="{9D8B030D-6E8A-4147-A177-3AD203B41FA5}">
                      <a16:colId xmlns:a16="http://schemas.microsoft.com/office/drawing/2014/main" val="3332477411"/>
                    </a:ext>
                  </a:extLst>
                </a:gridCol>
                <a:gridCol w="3530498">
                  <a:extLst>
                    <a:ext uri="{9D8B030D-6E8A-4147-A177-3AD203B41FA5}">
                      <a16:colId xmlns:a16="http://schemas.microsoft.com/office/drawing/2014/main" val="1173500417"/>
                    </a:ext>
                  </a:extLst>
                </a:gridCol>
              </a:tblGrid>
              <a:tr h="934674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компании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Техническое предложение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энергозатраты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Общая стоимость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840069"/>
                  </a:ext>
                </a:extLst>
              </a:tr>
              <a:tr h="2301492">
                <a:tc>
                  <a:txBody>
                    <a:bodyPr/>
                    <a:lstStyle/>
                    <a:p>
                      <a:r>
                        <a:rPr lang="ru-RU" dirty="0" smtClean="0"/>
                        <a:t>BOYU-RUSSIA.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Установка отдельных сегментов системы, что не выгодно заказчику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Китай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млн.</a:t>
                      </a:r>
                      <a:r>
                        <a:rPr lang="ru-RU" baseline="0" dirty="0" smtClean="0"/>
                        <a:t>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187146"/>
                  </a:ext>
                </a:extLst>
              </a:tr>
              <a:tr h="1188256">
                <a:tc>
                  <a:txBody>
                    <a:bodyPr/>
                    <a:lstStyle/>
                    <a:p>
                      <a:r>
                        <a:rPr lang="ru-RU" dirty="0" smtClean="0"/>
                        <a:t>GRECH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Рассчитаны</a:t>
                      </a:r>
                      <a:r>
                        <a:rPr lang="ru-RU" baseline="0" dirty="0" smtClean="0"/>
                        <a:t> только для прудов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Выше среднего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Германия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млн.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00278"/>
                  </a:ext>
                </a:extLst>
              </a:tr>
              <a:tr h="3785810">
                <a:tc>
                  <a:txBody>
                    <a:bodyPr/>
                    <a:lstStyle/>
                    <a:p>
                      <a:r>
                        <a:rPr lang="ru-RU" sz="3200" kern="1200" dirty="0" err="1" smtClean="0"/>
                        <a:t>EcoCleaner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Индивидуальный подбор техники</a:t>
                      </a:r>
                      <a:r>
                        <a:rPr lang="ru-RU" baseline="0" dirty="0" smtClean="0"/>
                        <a:t> по желанию заказчика. Установка всей системы сразу.</a:t>
                      </a:r>
                    </a:p>
                    <a:p>
                      <a:r>
                        <a:rPr lang="ru-RU" baseline="0" dirty="0" smtClean="0"/>
                        <a:t>Рассчитаны для всех типов хозяйств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Россия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2.5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млн.</a:t>
                      </a:r>
                      <a:r>
                        <a:rPr lang="ru-RU" baseline="0" dirty="0" smtClean="0"/>
                        <a:t>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65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09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Бизнес-модель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8475281" y="179168"/>
            <a:ext cx="1365748" cy="1336843"/>
          </a:xfrm>
          <a:prstGeom prst="ellipse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104113"/>
              </p:ext>
            </p:extLst>
          </p:nvPr>
        </p:nvGraphicFramePr>
        <p:xfrm>
          <a:off x="894588" y="1516011"/>
          <a:ext cx="18051779" cy="9799689"/>
        </p:xfrm>
        <a:graphic>
          <a:graphicData uri="http://schemas.openxmlformats.org/drawingml/2006/table">
            <a:tbl>
              <a:tblPr firstRow="1" firstCol="1" bandRow="1">
                <a:tableStyleId>{B88FB5F3-C342-4D8A-924C-601262E7DF53}</a:tableStyleId>
              </a:tblPr>
              <a:tblGrid>
                <a:gridCol w="3661382">
                  <a:extLst>
                    <a:ext uri="{9D8B030D-6E8A-4147-A177-3AD203B41FA5}">
                      <a16:colId xmlns:a16="http://schemas.microsoft.com/office/drawing/2014/main" val="4239620121"/>
                    </a:ext>
                  </a:extLst>
                </a:gridCol>
                <a:gridCol w="3537450">
                  <a:extLst>
                    <a:ext uri="{9D8B030D-6E8A-4147-A177-3AD203B41FA5}">
                      <a16:colId xmlns:a16="http://schemas.microsoft.com/office/drawing/2014/main" val="3384725988"/>
                    </a:ext>
                  </a:extLst>
                </a:gridCol>
                <a:gridCol w="1827057">
                  <a:extLst>
                    <a:ext uri="{9D8B030D-6E8A-4147-A177-3AD203B41FA5}">
                      <a16:colId xmlns:a16="http://schemas.microsoft.com/office/drawing/2014/main" val="2306281477"/>
                    </a:ext>
                  </a:extLst>
                </a:gridCol>
                <a:gridCol w="419112">
                  <a:extLst>
                    <a:ext uri="{9D8B030D-6E8A-4147-A177-3AD203B41FA5}">
                      <a16:colId xmlns:a16="http://schemas.microsoft.com/office/drawing/2014/main" val="349840667"/>
                    </a:ext>
                  </a:extLst>
                </a:gridCol>
                <a:gridCol w="4303389">
                  <a:extLst>
                    <a:ext uri="{9D8B030D-6E8A-4147-A177-3AD203B41FA5}">
                      <a16:colId xmlns:a16="http://schemas.microsoft.com/office/drawing/2014/main" val="1511140660"/>
                    </a:ext>
                  </a:extLst>
                </a:gridCol>
                <a:gridCol w="4303389">
                  <a:extLst>
                    <a:ext uri="{9D8B030D-6E8A-4147-A177-3AD203B41FA5}">
                      <a16:colId xmlns:a16="http://schemas.microsoft.com/office/drawing/2014/main" val="1497147630"/>
                    </a:ext>
                  </a:extLst>
                </a:gridCol>
              </a:tblGrid>
              <a:tr h="277080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(2) Проблема клиента</a:t>
                      </a:r>
                    </a:p>
                    <a:p>
                      <a:pPr indent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-Соблюдение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природоохранного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законодательства </a:t>
                      </a:r>
                    </a:p>
                    <a:p>
                      <a:pPr indent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-Повышение эффективности самого предприятия</a:t>
                      </a:r>
                    </a:p>
                    <a:p>
                      <a:pPr indent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- Снижение экологического следа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Существующие альтернативы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Биофильтры, системы очистки заграничного производства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(4) Наше решение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Решаем проблему рыбных заводов, продавая систему очистки сточных </a:t>
                      </a:r>
                      <a:r>
                        <a:rPr lang="ru-RU" sz="1600" smtClean="0">
                          <a:solidFill>
                            <a:schemeClr val="bg1"/>
                          </a:solidFill>
                          <a:effectLst/>
                        </a:rPr>
                        <a:t>вод.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(3) Уникальное торговое предложение</a:t>
                      </a:r>
                    </a:p>
                    <a:p>
                      <a:pPr marL="0" marR="0" indent="0" algn="just" defTabSz="1507846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Ценность нашей системы очистки и переработки отходов жизнедеятельности рыб и остаточного корма заключается в том, что она предлагает экологически чистое и эффективное решение для управления отходами в рыбоводстве.</a:t>
                      </a:r>
                      <a:endParaRPr lang="ru-RU" sz="1600" b="1" i="0" kern="1200" dirty="0" smtClean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Высокоуровневый концепт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Безотходное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</a:rPr>
                        <a:t>производственное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</a:rPr>
                        <a:t> хозяйство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Замкнутое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вооборудование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в рыбном хозяйстве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(9) Нечестное конкурентное преимущество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Нечестное конкурентное преимущество в сфере очистки и переработки отходов жизнедеятельности рыб и остаточного корма может проявляться в различных формах, негативно влияя на рынок и создавая неравные условия для участников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(1) Сегменты клиентов (покупателей)</a:t>
                      </a:r>
                    </a:p>
                    <a:p>
                      <a:r>
                        <a:rPr lang="ru-RU" sz="1600" b="1" i="0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- Рыбоводные хозяйства.</a:t>
                      </a:r>
                    </a:p>
                    <a:p>
                      <a:r>
                        <a:rPr lang="ru-RU" sz="1600" b="1" i="0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- Фирмы, занимающиеся утилизацией отходов.</a:t>
                      </a:r>
                    </a:p>
                    <a:p>
                      <a:r>
                        <a:rPr lang="ru-RU" sz="1600" b="1" i="0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- Ассоциации и организации, занимающиеся экологии.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Ранние последователи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Руководители хозяйств, воздействующие негативно на экологическую среду и нарушающие закон об экологии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extLst>
                  <a:ext uri="{0D108BD9-81ED-4DB2-BD59-A6C34878D82A}">
                    <a16:rowId xmlns:a16="http://schemas.microsoft.com/office/drawing/2014/main" val="3663362260"/>
                  </a:ext>
                </a:extLst>
              </a:tr>
              <a:tr h="40410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(8) Ключевые метрики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Удельные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Ключевые: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Объем отходов (тонн/год)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Эффективность переработки (%),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Качество очищенной воды (параметры),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Энергозатраты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кВт·ч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/тонна отходов),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Вложенные инвестиции (руб./год), 6. Чистая прибыль от переработанных отходов (руб./год)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Удельные: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Удельные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энергозатраты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кВт·ч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/м³ очищенной воды), 2. Удельная производительность (тонн переработанных отходов/час),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3. Удельный объем отходов (м³/тонна продукта), 4. Удельные затраты на очистку (руб./м³ очищенной воды), 5. Удельная стоимость переработки (руб./тонна отходов), 6. Удельное количество получаемой продукции (тонн/тонна отходов).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(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5) Каналы выхода на клиентов: </a:t>
                      </a: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</a:rPr>
                        <a:t>онлайн+оффлайн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Индустриальные партнеры, ВУЗа, соц. сети, выставки,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конференции,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 - Продвижение через выставки и конференции.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- Создание информативного сайта и активное присутствие в </a:t>
                      </a:r>
                      <a:r>
                        <a:rPr lang="ru-RU" sz="1800" dirty="0" err="1" smtClean="0">
                          <a:solidFill>
                            <a:schemeClr val="bg1"/>
                          </a:solidFill>
                          <a:effectLst/>
                        </a:rPr>
                        <a:t>соцсетях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- Сотрудничество с экологическими организациями для повышения узнаваемости.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09769"/>
                  </a:ext>
                </a:extLst>
              </a:tr>
              <a:tr h="298788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(7) Структура расходов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НИОКР,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Аренда оборудования(закупка), ее сборка и обслуживание на предприятии по мере необходимости, ФОТ,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сертификация, - Разработка технологии и оборудования.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- Производственные затраты.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- Маркетинг и продвижение.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- Обучение и поддержка клиентов.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(6) Потоки выручки: откуда будут поступать деньги?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Продажа установки, оказание услуги на собственной установке, оказание услуг по выбору схем очистки , - Продажа оборудования и систем очистки.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- Платные услуги по переработке отходов.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- Продукция, полученная в результате переработки (компост, корм для животных и т.д.).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80" marR="212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47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5988" y="70878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Финансовая модель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6" t="26734" r="18270" b="20202"/>
          <a:stretch/>
        </p:blipFill>
        <p:spPr>
          <a:xfrm>
            <a:off x="7252249" y="1813284"/>
            <a:ext cx="12019409" cy="48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2" t="42357" r="35543" b="27744"/>
          <a:stretch/>
        </p:blipFill>
        <p:spPr>
          <a:xfrm>
            <a:off x="335280" y="6010895"/>
            <a:ext cx="7985760" cy="33962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8555208" y="381045"/>
            <a:ext cx="1265615" cy="1238829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167" y="7709016"/>
            <a:ext cx="2784793" cy="27847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14252" y="8501247"/>
            <a:ext cx="2744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Полная финансовая модель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07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887536"/>
            <a:ext cx="11541253" cy="760977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 основе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CusDev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можем сделать вывод: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1.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Большинство опрашиваемых заинтересовались нашей системой.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 нашем рынке мало конкуренции, поэтому спрос для таких хозяйств имеется.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3. </a:t>
            </a:r>
            <a:r>
              <a:rPr lang="ru-RU" dirty="0">
                <a:solidFill>
                  <a:schemeClr val="bg1"/>
                </a:solidFill>
              </a:rPr>
              <a:t>Система может быть адаптирована для различных типов </a:t>
            </a:r>
            <a:r>
              <a:rPr lang="ru-RU" dirty="0" err="1">
                <a:solidFill>
                  <a:schemeClr val="bg1"/>
                </a:solidFill>
              </a:rPr>
              <a:t>аквакультур</a:t>
            </a:r>
            <a:r>
              <a:rPr lang="ru-RU" dirty="0">
                <a:solidFill>
                  <a:schemeClr val="bg1"/>
                </a:solidFill>
              </a:rPr>
              <a:t> и рыбоводческих хозяйств, что делает ее универсальной для использования в разных условиях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4. </a:t>
            </a:r>
            <a:r>
              <a:rPr lang="ru-RU" dirty="0">
                <a:solidFill>
                  <a:schemeClr val="bg1"/>
                </a:solidFill>
              </a:rPr>
              <a:t>Использование передовых технологий, таких как </a:t>
            </a:r>
            <a:r>
              <a:rPr lang="ru-RU" dirty="0" err="1">
                <a:solidFill>
                  <a:schemeClr val="bg1"/>
                </a:solidFill>
              </a:rPr>
              <a:t>биофильтрация</a:t>
            </a:r>
            <a:r>
              <a:rPr lang="ru-RU" dirty="0">
                <a:solidFill>
                  <a:schemeClr val="bg1"/>
                </a:solidFill>
              </a:rPr>
              <a:t>, анаэробное сбраживание и другие современные методы, позволяет достигать высокой степени очистки и переработки.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2622" y="6692424"/>
            <a:ext cx="3630179" cy="3630179"/>
          </a:xfrm>
          <a:prstGeom prst="rect">
            <a:avLst/>
          </a:prstGeom>
        </p:spPr>
      </p:pic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532772"/>
              </p:ext>
            </p:extLst>
          </p:nvPr>
        </p:nvGraphicFramePr>
        <p:xfrm>
          <a:off x="12435841" y="1"/>
          <a:ext cx="7668260" cy="5807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5" y="7123458"/>
            <a:ext cx="2676979" cy="26769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493" y="8461948"/>
            <a:ext cx="2528207" cy="25282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08193" y="5892958"/>
            <a:ext cx="111957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Потенциальные индустриальные </a:t>
            </a:r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партнеры: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1. ФГУП «Медведицкий экспериментальный рыборазводный завод» Директор: Олисов Виктор Николаевич. Адрес: </a:t>
            </a:r>
            <a:r>
              <a:rPr lang="ru-RU" sz="2000" dirty="0" err="1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р.п</a:t>
            </a:r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. Даниловка, а/я 10, Волгоградская область, </a:t>
            </a:r>
            <a:r>
              <a:rPr lang="ru-RU" sz="2000" dirty="0" smtClean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403371</a:t>
            </a:r>
            <a:endParaRPr lang="ru-RU" sz="2000" dirty="0">
              <a:solidFill>
                <a:srgbClr val="44546A">
                  <a:lumMod val="25000"/>
                </a:srgbClr>
              </a:solidFill>
              <a:latin typeface="Calibri" panose="020F0502020204030204"/>
            </a:endParaRP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2. Нижневолжский филиал Федерального государственного бюджетного учреждения «Главное бассейновое управление по рыболовству и сохранению водных биологических ресурсов»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Заместитель начальника учреждения - начальник филиала: Леонтьев Владимир Валентинович</a:t>
            </a:r>
            <a:b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</a:br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Адрес: 400050, г. Волгоград, ул. Хиросимы, </a:t>
            </a:r>
            <a:r>
              <a:rPr lang="ru-RU" sz="2000" dirty="0" smtClean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7А</a:t>
            </a:r>
            <a:endParaRPr lang="ru-RU" sz="2000" dirty="0">
              <a:solidFill>
                <a:srgbClr val="44546A">
                  <a:lumMod val="25000"/>
                </a:srgbClr>
              </a:solidFill>
              <a:latin typeface="Calibri" panose="020F0502020204030204"/>
            </a:endParaRP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3. ООО «ПРИБОЙ» ОБЩЕСТВО С ОГРАНИЧЕННОЙ ОТВЕТСТВЕННОСТЬЮ «ПРИБОЙ»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Директор </a:t>
            </a:r>
            <a:r>
              <a:rPr lang="ru-RU" sz="2000" dirty="0" err="1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Корчунов</a:t>
            </a:r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 Александр Александрович ИНН 300502410961 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Юридический адрес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404076, Волгоградская область, Быковский район, с. Новоникольское, ул. Центральная, д. </a:t>
            </a:r>
            <a:r>
              <a:rPr lang="ru-RU" sz="2000" dirty="0" smtClean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1</a:t>
            </a:r>
            <a:endParaRPr lang="ru-RU" sz="2000" dirty="0">
              <a:solidFill>
                <a:srgbClr val="44546A">
                  <a:lumMod val="25000"/>
                </a:srgbClr>
              </a:solidFill>
              <a:latin typeface="Calibri" panose="020F0502020204030204"/>
            </a:endParaRP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4. Центр «Разведение ценных пород осетровых» Волгоградского ГАУ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Тимирязева, 5 СХИ м-н, Советский район, Волгоград, 400002</a:t>
            </a:r>
          </a:p>
          <a:p>
            <a:pPr lvl="0"/>
            <a:r>
              <a:rPr lang="ru-RU" sz="2000" dirty="0">
                <a:solidFill>
                  <a:srgbClr val="44546A">
                    <a:lumMod val="25000"/>
                  </a:srgbClr>
                </a:solidFill>
                <a:latin typeface="Calibri" panose="020F0502020204030204"/>
              </a:rPr>
              <a:t>о управления ресурсами и экологической технологии.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1377158" y="1921087"/>
            <a:ext cx="2007987" cy="196549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Ключевые члены ваше команды (</a:t>
            </a:r>
            <a:r>
              <a:rPr lang="en" sz="2800" dirty="0">
                <a:solidFill>
                  <a:schemeClr val="bg2">
                    <a:lumMod val="25000"/>
                  </a:schemeClr>
                </a:solidFill>
              </a:rPr>
              <a:t>CEO, CTO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и С</a:t>
            </a:r>
            <a:r>
              <a:rPr lang="en" sz="2800" dirty="0">
                <a:solidFill>
                  <a:schemeClr val="bg2">
                    <a:lumMod val="25000"/>
                  </a:schemeClr>
                </a:solidFill>
              </a:rPr>
              <a:t>MO),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Команда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Технолог производства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695332"/>
            <a:ext cx="4134612" cy="438912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Лихачев Евгений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40497" y="7261819"/>
            <a:ext cx="4134612" cy="2103120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Лидер проекта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84" b="98777" l="0" r="100000">
                        <a14:foregroundMark x1="36034" y1="45720" x2="36034" y2="45720"/>
                        <a14:foregroundMark x1="66505" y1="44685" x2="66505" y2="44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72" b="11072"/>
          <a:stretch>
            <a:fillRect/>
          </a:stretch>
        </p:blipFill>
        <p:spPr>
          <a:xfrm>
            <a:off x="4222496" y="3922596"/>
            <a:ext cx="2139950" cy="2141538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40497" y="6699939"/>
            <a:ext cx="4134612" cy="438912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Хвостикова Ольга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08614" y="7240079"/>
            <a:ext cx="4134612" cy="2103120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Специалист по рынку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1599127" y="3922596"/>
            <a:ext cx="2139950" cy="2141538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8614" y="6650412"/>
            <a:ext cx="4134612" cy="438912"/>
          </a:xfrm>
        </p:spPr>
        <p:txBody>
          <a:bodyPr/>
          <a:lstStyle/>
          <a:p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Рахматулина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Людмила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453685" y="7261819"/>
            <a:ext cx="4134612" cy="2103120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Технолог производства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46" b="100000" l="0" r="100000">
                        <a14:foregroundMark x1="50423" y1="85325" x2="50423" y2="85325"/>
                        <a14:foregroundMark x1="18622" y1="92662" x2="18622" y2="926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72" b="11072"/>
          <a:stretch>
            <a:fillRect/>
          </a:stretch>
        </p:blipFill>
        <p:spPr>
          <a:xfrm>
            <a:off x="7744569" y="3958506"/>
            <a:ext cx="2139950" cy="2150344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453685" y="6621739"/>
            <a:ext cx="4134612" cy="438912"/>
          </a:xfrm>
        </p:spPr>
        <p:txBody>
          <a:bodyPr/>
          <a:lstStyle/>
          <a:p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Шелеметова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Анна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5453685" y="3896363"/>
            <a:ext cx="2139950" cy="214153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0" b="98438" l="9375" r="99896">
                        <a14:foregroundMark x1="52083" y1="41406" x2="52083" y2="41406"/>
                        <a14:foregroundMark x1="47188" y1="77656" x2="47188" y2="77656"/>
                        <a14:foregroundMark x1="65938" y1="78750" x2="65938" y2="78750"/>
                        <a14:foregroundMark x1="72083" y1="68594" x2="72083" y2="68594"/>
                        <a14:foregroundMark x1="69063" y1="61094" x2="72083" y2="62734"/>
                        <a14:foregroundMark x1="76250" y1="66484" x2="76250" y2="66484"/>
                        <a14:foregroundMark x1="83542" y1="70156" x2="83542" y2="70156"/>
                        <a14:foregroundMark x1="90833" y1="78750" x2="90833" y2="78750"/>
                        <a14:foregroundMark x1="81146" y1="88359" x2="81146" y2="88359"/>
                        <a14:foregroundMark x1="70208" y1="86172" x2="70208" y2="86172"/>
                        <a14:foregroundMark x1="41146" y1="85625" x2="41146" y2="85625"/>
                        <a14:foregroundMark x1="76250" y1="78203" x2="76250" y2="78203"/>
                        <a14:backgroundMark x1="81771" y1="36563" x2="81771" y2="36563"/>
                        <a14:backgroundMark x1="88438" y1="49375" x2="88438" y2="49375"/>
                        <a14:backgroundMark x1="90208" y1="28594" x2="90208" y2="28594"/>
                        <a14:backgroundMark x1="95729" y1="28594" x2="95729" y2="28594"/>
                        <a14:backgroundMark x1="70208" y1="53125" x2="70208" y2="53125"/>
                        <a14:backgroundMark x1="32604" y1="54141" x2="32604" y2="54141"/>
                        <a14:backgroundMark x1="96875" y1="40859" x2="96875" y2="40859"/>
                        <a14:backgroundMark x1="95729" y1="67500" x2="95729" y2="6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03" t="20627"/>
          <a:stretch/>
        </p:blipFill>
        <p:spPr>
          <a:xfrm>
            <a:off x="894969" y="3958506"/>
            <a:ext cx="2140712" cy="2159149"/>
          </a:xfrm>
          <a:prstGeom prst="rect">
            <a:avLst/>
          </a:prstGeom>
        </p:spPr>
      </p:pic>
      <p:sp>
        <p:nvSpPr>
          <p:cNvPr id="34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4039524" y="6683223"/>
            <a:ext cx="4134612" cy="438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7846" rtl="0" eaLnBrk="1" latinLnBrk="0" hangingPunct="1">
              <a:lnSpc>
                <a:spcPct val="90000"/>
              </a:lnSpc>
              <a:spcBef>
                <a:spcPts val="1649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088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3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4807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32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8730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2653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6575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0498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4421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0834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Ильющенков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Давид</a:t>
            </a:r>
          </a:p>
          <a:p>
            <a:pPr>
              <a:buClrTx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4079963" y="7240079"/>
            <a:ext cx="4134612" cy="21031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7846" rtl="0" eaLnBrk="1" latinLnBrk="0" hangingPunct="1">
              <a:lnSpc>
                <a:spcPct val="90000"/>
              </a:lnSpc>
              <a:spcBef>
                <a:spcPts val="1649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088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3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4807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32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8730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2653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6575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0498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4421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0834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Специалист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 логистике</a:t>
            </a:r>
          </a:p>
          <a:p>
            <a:pPr>
              <a:buClrTx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8504309" y="234715"/>
            <a:ext cx="1217517" cy="1191749"/>
          </a:xfrm>
          <a:prstGeom prst="ellipse">
            <a:avLst/>
          </a:prstGeom>
        </p:spPr>
      </p:pic>
      <p:sp>
        <p:nvSpPr>
          <p:cNvPr id="7" name="Рисунок 6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5729" y="1349063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Планы развития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580172" y="2484886"/>
            <a:ext cx="14027868" cy="8487914"/>
            <a:chOff x="663778" y="1622116"/>
            <a:chExt cx="10102776" cy="6217445"/>
          </a:xfrm>
        </p:grpSpPr>
        <p:grpSp>
          <p:nvGrpSpPr>
            <p:cNvPr id="7" name="组合 52"/>
            <p:cNvGrpSpPr/>
            <p:nvPr/>
          </p:nvGrpSpPr>
          <p:grpSpPr>
            <a:xfrm>
              <a:off x="1026454" y="1954421"/>
              <a:ext cx="1408338" cy="1415119"/>
              <a:chOff x="1026454" y="1954421"/>
              <a:chExt cx="1408338" cy="1415119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026454" y="1954421"/>
                <a:ext cx="1408338" cy="1415119"/>
              </a:xfrm>
              <a:prstGeom prst="ellipse">
                <a:avLst/>
              </a:prstGeom>
              <a:solidFill>
                <a:schemeClr val="tx2"/>
              </a:solidFill>
              <a:ln w="127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文本框 27"/>
              <p:cNvSpPr txBox="1"/>
              <p:nvPr/>
            </p:nvSpPr>
            <p:spPr>
              <a:xfrm>
                <a:off x="1302310" y="2411143"/>
                <a:ext cx="11208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</a:rPr>
                  <a:t>20</a:t>
                </a:r>
                <a:r>
                  <a:rPr lang="ru-RU" altLang="zh-CN" sz="3600" dirty="0" smtClean="0">
                    <a:solidFill>
                      <a:schemeClr val="bg1"/>
                    </a:solidFill>
                  </a:rPr>
                  <a:t>24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组合 51"/>
            <p:cNvGrpSpPr/>
            <p:nvPr/>
          </p:nvGrpSpPr>
          <p:grpSpPr>
            <a:xfrm>
              <a:off x="1611943" y="1622116"/>
              <a:ext cx="3693777" cy="2079727"/>
              <a:chOff x="1611943" y="1622116"/>
              <a:chExt cx="3693777" cy="2079727"/>
            </a:xfrm>
          </p:grpSpPr>
          <p:sp>
            <p:nvSpPr>
              <p:cNvPr id="35" name="Freeform 6"/>
              <p:cNvSpPr/>
              <p:nvPr/>
            </p:nvSpPr>
            <p:spPr bwMode="auto">
              <a:xfrm>
                <a:off x="1695584" y="1710279"/>
                <a:ext cx="949441" cy="1907923"/>
              </a:xfrm>
              <a:custGeom>
                <a:avLst/>
                <a:gdLst>
                  <a:gd name="T0" fmla="*/ 0 w 227"/>
                  <a:gd name="T1" fmla="*/ 0 h 454"/>
                  <a:gd name="T2" fmla="*/ 227 w 227"/>
                  <a:gd name="T3" fmla="*/ 227 h 454"/>
                  <a:gd name="T4" fmla="*/ 0 w 227"/>
                  <a:gd name="T5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454">
                    <a:moveTo>
                      <a:pt x="0" y="0"/>
                    </a:moveTo>
                    <a:cubicBezTo>
                      <a:pt x="125" y="0"/>
                      <a:pt x="227" y="101"/>
                      <a:pt x="227" y="227"/>
                    </a:cubicBezTo>
                    <a:cubicBezTo>
                      <a:pt x="227" y="352"/>
                      <a:pt x="125" y="454"/>
                      <a:pt x="0" y="454"/>
                    </a:cubicBezTo>
                  </a:path>
                </a:pathLst>
              </a:custGeom>
              <a:noFill/>
              <a:ln w="23813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Oval 7"/>
              <p:cNvSpPr>
                <a:spLocks noChangeArrowheads="1"/>
              </p:cNvSpPr>
              <p:nvPr/>
            </p:nvSpPr>
            <p:spPr bwMode="auto">
              <a:xfrm>
                <a:off x="1611943" y="1622116"/>
                <a:ext cx="167282" cy="17180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611943" y="3534561"/>
                <a:ext cx="167282" cy="16728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8" name="Oval 9"/>
              <p:cNvSpPr>
                <a:spLocks noChangeArrowheads="1"/>
              </p:cNvSpPr>
              <p:nvPr/>
            </p:nvSpPr>
            <p:spPr bwMode="auto">
              <a:xfrm>
                <a:off x="3897382" y="1954421"/>
                <a:ext cx="1408338" cy="1415119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21"/>
              <p:cNvSpPr>
                <a:spLocks noChangeShapeType="1"/>
              </p:cNvSpPr>
              <p:nvPr/>
            </p:nvSpPr>
            <p:spPr bwMode="auto">
              <a:xfrm>
                <a:off x="2645024" y="2664241"/>
                <a:ext cx="1252357" cy="0"/>
              </a:xfrm>
              <a:prstGeom prst="line">
                <a:avLst/>
              </a:prstGeom>
              <a:noFill/>
              <a:ln w="23813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文本框 28"/>
              <p:cNvSpPr txBox="1"/>
              <p:nvPr/>
            </p:nvSpPr>
            <p:spPr>
              <a:xfrm>
                <a:off x="4169290" y="2410216"/>
                <a:ext cx="11208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</a:rPr>
                  <a:t>20</a:t>
                </a:r>
                <a:r>
                  <a:rPr lang="ru-RU" altLang="zh-CN" sz="3600" dirty="0" smtClean="0">
                    <a:solidFill>
                      <a:schemeClr val="bg1"/>
                    </a:solidFill>
                  </a:rPr>
                  <a:t>25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组合 50"/>
            <p:cNvGrpSpPr/>
            <p:nvPr/>
          </p:nvGrpSpPr>
          <p:grpSpPr>
            <a:xfrm>
              <a:off x="4478349" y="1622116"/>
              <a:ext cx="3700559" cy="2079727"/>
              <a:chOff x="4478349" y="1622116"/>
              <a:chExt cx="3700559" cy="2079727"/>
            </a:xfrm>
          </p:grpSpPr>
          <p:sp>
            <p:nvSpPr>
              <p:cNvPr id="29" name="Freeform 10"/>
              <p:cNvSpPr/>
              <p:nvPr/>
            </p:nvSpPr>
            <p:spPr bwMode="auto">
              <a:xfrm>
                <a:off x="4566511" y="1710279"/>
                <a:ext cx="949441" cy="1907923"/>
              </a:xfrm>
              <a:custGeom>
                <a:avLst/>
                <a:gdLst>
                  <a:gd name="T0" fmla="*/ 0 w 227"/>
                  <a:gd name="T1" fmla="*/ 0 h 454"/>
                  <a:gd name="T2" fmla="*/ 227 w 227"/>
                  <a:gd name="T3" fmla="*/ 227 h 454"/>
                  <a:gd name="T4" fmla="*/ 0 w 227"/>
                  <a:gd name="T5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454">
                    <a:moveTo>
                      <a:pt x="0" y="0"/>
                    </a:moveTo>
                    <a:cubicBezTo>
                      <a:pt x="125" y="0"/>
                      <a:pt x="227" y="101"/>
                      <a:pt x="227" y="227"/>
                    </a:cubicBezTo>
                    <a:cubicBezTo>
                      <a:pt x="227" y="352"/>
                      <a:pt x="125" y="454"/>
                      <a:pt x="0" y="454"/>
                    </a:cubicBezTo>
                  </a:path>
                </a:pathLst>
              </a:custGeom>
              <a:noFill/>
              <a:ln w="23813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4478349" y="1622116"/>
                <a:ext cx="171804" cy="17180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12"/>
              <p:cNvSpPr>
                <a:spLocks noChangeArrowheads="1"/>
              </p:cNvSpPr>
              <p:nvPr/>
            </p:nvSpPr>
            <p:spPr bwMode="auto">
              <a:xfrm>
                <a:off x="4478349" y="3534561"/>
                <a:ext cx="171804" cy="16728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Oval 13"/>
              <p:cNvSpPr>
                <a:spLocks noChangeArrowheads="1"/>
              </p:cNvSpPr>
              <p:nvPr/>
            </p:nvSpPr>
            <p:spPr bwMode="auto">
              <a:xfrm>
                <a:off x="6766049" y="1954421"/>
                <a:ext cx="1412859" cy="1415119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Line 23"/>
              <p:cNvSpPr>
                <a:spLocks noChangeShapeType="1"/>
              </p:cNvSpPr>
              <p:nvPr/>
            </p:nvSpPr>
            <p:spPr bwMode="auto">
              <a:xfrm>
                <a:off x="5515952" y="2664241"/>
                <a:ext cx="1250097" cy="0"/>
              </a:xfrm>
              <a:prstGeom prst="line">
                <a:avLst/>
              </a:prstGeom>
              <a:noFill/>
              <a:ln w="23813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文本框 29"/>
              <p:cNvSpPr txBox="1"/>
              <p:nvPr/>
            </p:nvSpPr>
            <p:spPr>
              <a:xfrm>
                <a:off x="7058088" y="2407413"/>
                <a:ext cx="11208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</a:rPr>
                  <a:t>20</a:t>
                </a:r>
                <a:r>
                  <a:rPr lang="ru-RU" altLang="zh-CN" sz="3600" dirty="0" smtClean="0">
                    <a:solidFill>
                      <a:schemeClr val="bg1"/>
                    </a:solidFill>
                  </a:rPr>
                  <a:t>26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组合 49"/>
            <p:cNvGrpSpPr/>
            <p:nvPr/>
          </p:nvGrpSpPr>
          <p:grpSpPr>
            <a:xfrm>
              <a:off x="7349277" y="1622116"/>
              <a:ext cx="1033081" cy="2079727"/>
              <a:chOff x="7349277" y="1622116"/>
              <a:chExt cx="1033081" cy="2079727"/>
            </a:xfrm>
          </p:grpSpPr>
          <p:sp>
            <p:nvSpPr>
              <p:cNvPr id="25" name="Freeform 14"/>
              <p:cNvSpPr/>
              <p:nvPr/>
            </p:nvSpPr>
            <p:spPr bwMode="auto">
              <a:xfrm>
                <a:off x="7432917" y="1710279"/>
                <a:ext cx="949441" cy="1907923"/>
              </a:xfrm>
              <a:custGeom>
                <a:avLst/>
                <a:gdLst>
                  <a:gd name="T0" fmla="*/ 0 w 227"/>
                  <a:gd name="T1" fmla="*/ 0 h 454"/>
                  <a:gd name="T2" fmla="*/ 227 w 227"/>
                  <a:gd name="T3" fmla="*/ 227 h 454"/>
                  <a:gd name="T4" fmla="*/ 0 w 227"/>
                  <a:gd name="T5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454">
                    <a:moveTo>
                      <a:pt x="0" y="0"/>
                    </a:moveTo>
                    <a:cubicBezTo>
                      <a:pt x="126" y="0"/>
                      <a:pt x="227" y="101"/>
                      <a:pt x="227" y="227"/>
                    </a:cubicBezTo>
                    <a:cubicBezTo>
                      <a:pt x="227" y="352"/>
                      <a:pt x="126" y="454"/>
                      <a:pt x="0" y="454"/>
                    </a:cubicBezTo>
                  </a:path>
                </a:pathLst>
              </a:custGeom>
              <a:noFill/>
              <a:ln w="23813" cap="flat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Oval 15"/>
              <p:cNvSpPr>
                <a:spLocks noChangeArrowheads="1"/>
              </p:cNvSpPr>
              <p:nvPr/>
            </p:nvSpPr>
            <p:spPr bwMode="auto">
              <a:xfrm>
                <a:off x="7349277" y="1622116"/>
                <a:ext cx="167282" cy="17180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Oval 16"/>
              <p:cNvSpPr>
                <a:spLocks noChangeArrowheads="1"/>
              </p:cNvSpPr>
              <p:nvPr/>
            </p:nvSpPr>
            <p:spPr bwMode="auto">
              <a:xfrm>
                <a:off x="7349277" y="3534561"/>
                <a:ext cx="167282" cy="16728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" name="组合 31"/>
            <p:cNvGrpSpPr/>
            <p:nvPr/>
          </p:nvGrpSpPr>
          <p:grpSpPr>
            <a:xfrm>
              <a:off x="663778" y="3805404"/>
              <a:ext cx="2685357" cy="4034157"/>
              <a:chOff x="684209" y="1989023"/>
              <a:chExt cx="1927962" cy="3004690"/>
            </a:xfrm>
          </p:grpSpPr>
          <p:sp>
            <p:nvSpPr>
              <p:cNvPr id="23" name="矩形 32"/>
              <p:cNvSpPr/>
              <p:nvPr/>
            </p:nvSpPr>
            <p:spPr>
              <a:xfrm>
                <a:off x="684209" y="1989023"/>
                <a:ext cx="1927962" cy="3031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2400" b="1" dirty="0" smtClean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ea typeface="文泉驿微米黑" panose="020B0606030804020204" pitchFamily="34" charset="-122"/>
                    <a:cs typeface="Arial" panose="020B0604020202020204" pitchFamily="34" charset="0"/>
                  </a:rPr>
                  <a:t>Разработка Модели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文本框 66"/>
              <p:cNvSpPr txBox="1">
                <a:spLocks noChangeArrowheads="1"/>
              </p:cNvSpPr>
              <p:nvPr/>
            </p:nvSpPr>
            <p:spPr bwMode="auto">
              <a:xfrm>
                <a:off x="684210" y="2356642"/>
                <a:ext cx="1763552" cy="26370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Интервью с потребителем</a:t>
                </a:r>
                <a:endParaRPr lang="ru-RU" altLang="zh-CN" sz="2400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Подача заявки на </a:t>
                </a:r>
                <a:r>
                  <a:rPr lang="ru-RU" altLang="zh-CN" sz="2400" dirty="0" err="1" smtClean="0">
                    <a:solidFill>
                      <a:schemeClr val="bg1"/>
                    </a:solidFill>
                    <a:ea typeface="微软雅黑" pitchFamily="34" charset="-122"/>
                  </a:rPr>
                  <a:t>грантовые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 средства </a:t>
                </a:r>
                <a:endParaRPr lang="ru-RU" altLang="zh-CN" sz="2400" dirty="0">
                  <a:solidFill>
                    <a:schemeClr val="bg1"/>
                  </a:solidFill>
                  <a:ea typeface="微软雅黑" pitchFamily="34" charset="-122"/>
                </a:endParaRP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Подбор специалиста – технолог производства</a:t>
                </a:r>
                <a:endParaRPr lang="ru-RU" altLang="zh-CN" sz="2400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 </a:t>
                </a: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Подбор специалиста – 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эколог производства</a:t>
                </a:r>
              </a:p>
            </p:txBody>
          </p:sp>
        </p:grpSp>
        <p:cxnSp>
          <p:nvCxnSpPr>
            <p:cNvPr id="14" name="直接连接符 34"/>
            <p:cNvCxnSpPr/>
            <p:nvPr/>
          </p:nvCxnSpPr>
          <p:spPr>
            <a:xfrm>
              <a:off x="776313" y="4217891"/>
              <a:ext cx="170648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36"/>
            <p:cNvGrpSpPr/>
            <p:nvPr/>
          </p:nvGrpSpPr>
          <p:grpSpPr>
            <a:xfrm>
              <a:off x="3218887" y="3801932"/>
              <a:ext cx="3148723" cy="4024370"/>
              <a:chOff x="397420" y="2015447"/>
              <a:chExt cx="2260640" cy="2997395"/>
            </a:xfrm>
          </p:grpSpPr>
          <p:sp>
            <p:nvSpPr>
              <p:cNvPr id="21" name="矩形 37"/>
              <p:cNvSpPr/>
              <p:nvPr/>
            </p:nvSpPr>
            <p:spPr>
              <a:xfrm>
                <a:off x="397420" y="2015447"/>
                <a:ext cx="2260640" cy="303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2400" b="1" dirty="0" smtClean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ea typeface="文泉驿微米黑" panose="020B0606030804020204" pitchFamily="34" charset="-122"/>
                    <a:cs typeface="Arial" panose="020B0604020202020204" pitchFamily="34" charset="0"/>
                  </a:rPr>
                  <a:t>Формирование продукта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" name="文本框 66"/>
              <p:cNvSpPr txBox="1">
                <a:spLocks noChangeArrowheads="1"/>
              </p:cNvSpPr>
              <p:nvPr/>
            </p:nvSpPr>
            <p:spPr bwMode="auto">
              <a:xfrm>
                <a:off x="490933" y="2325258"/>
                <a:ext cx="1896584" cy="26875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1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itchFamily="34" charset="-122"/>
                  </a:rPr>
                  <a:t> </a:t>
                </a: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Разработка технологической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линии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Разработка </a:t>
                </a:r>
                <a:r>
                  <a:rPr lang="en-US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MVP</a:t>
                </a:r>
                <a:endParaRPr lang="ru-RU" altLang="zh-CN" sz="2400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Тестирование способа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переработки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Создание </a:t>
                </a:r>
                <a:r>
                  <a:rPr lang="en-US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MVP</a:t>
                </a:r>
                <a:endParaRPr lang="ru-RU" altLang="zh-CN" sz="2400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Подбор специалиста – инженер разработки создания MVP</a:t>
                </a:r>
              </a:p>
            </p:txBody>
          </p:sp>
        </p:grpSp>
        <p:cxnSp>
          <p:nvCxnSpPr>
            <p:cNvPr id="16" name="直接连接符 39"/>
            <p:cNvCxnSpPr/>
            <p:nvPr/>
          </p:nvCxnSpPr>
          <p:spPr>
            <a:xfrm>
              <a:off x="3730881" y="4228139"/>
              <a:ext cx="170648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40"/>
            <p:cNvGrpSpPr/>
            <p:nvPr/>
          </p:nvGrpSpPr>
          <p:grpSpPr>
            <a:xfrm>
              <a:off x="6571639" y="3825666"/>
              <a:ext cx="4194915" cy="3313957"/>
              <a:chOff x="686540" y="2004109"/>
              <a:chExt cx="3011760" cy="2468269"/>
            </a:xfrm>
          </p:grpSpPr>
          <p:sp>
            <p:nvSpPr>
              <p:cNvPr id="19" name="矩形 41"/>
              <p:cNvSpPr/>
              <p:nvPr/>
            </p:nvSpPr>
            <p:spPr>
              <a:xfrm>
                <a:off x="686540" y="2004109"/>
                <a:ext cx="3011760" cy="303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2400" b="1" dirty="0" smtClean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ea typeface="文泉驿微米黑" panose="020B0606030804020204" pitchFamily="34" charset="-122"/>
                    <a:cs typeface="Arial" panose="020B0604020202020204" pitchFamily="34" charset="0"/>
                  </a:rPr>
                  <a:t>Пилотирование и внедрение 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" name="文本框 66"/>
              <p:cNvSpPr txBox="1">
                <a:spLocks noChangeArrowheads="1"/>
              </p:cNvSpPr>
              <p:nvPr/>
            </p:nvSpPr>
            <p:spPr bwMode="auto">
              <a:xfrm>
                <a:off x="686540" y="2356636"/>
                <a:ext cx="2758979" cy="2115742"/>
              </a:xfrm>
              <a:prstGeom prst="rect">
                <a:avLst/>
              </a:prstGeom>
            </p:spPr>
            <p:txBody>
              <a:bodyPr wrap="square" numCol="1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Опытная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эксплуатация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Анализ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применения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Оптимизация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системы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Подготовка к сертификации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Совместное пилотирование / </a:t>
                </a:r>
                <a:r>
                  <a:rPr lang="ru-RU" altLang="zh-CN" sz="2400" dirty="0" err="1" smtClean="0">
                    <a:solidFill>
                      <a:schemeClr val="bg1"/>
                    </a:solidFill>
                    <a:ea typeface="微软雅黑" pitchFamily="34" charset="-122"/>
                  </a:rPr>
                  <a:t>предпродажи</a:t>
                </a:r>
                <a:endParaRPr lang="ru-RU" altLang="zh-CN" sz="2400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Коммерческое </a:t>
                </a: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пилотирование / </a:t>
                </a:r>
                <a:r>
                  <a:rPr lang="ru-RU" altLang="zh-CN" sz="2400" dirty="0" smtClean="0">
                    <a:solidFill>
                      <a:schemeClr val="bg1"/>
                    </a:solidFill>
                    <a:ea typeface="微软雅黑" pitchFamily="34" charset="-122"/>
                  </a:rPr>
                  <a:t>внедрение</a:t>
                </a:r>
              </a:p>
              <a:p>
                <a:pPr marL="171450" indent="-171450">
                  <a:spcBef>
                    <a:spcPts val="600"/>
                  </a:spcBef>
                  <a:buFont typeface="Wingdings" panose="05000000000000000000" pitchFamily="2" charset="2"/>
                  <a:buChar char="Ø"/>
                  <a:tabLst>
                    <a:tab pos="36000" algn="l"/>
                  </a:tabLst>
                </a:pPr>
                <a:r>
                  <a:rPr lang="ru-RU" altLang="zh-CN" sz="2400" dirty="0">
                    <a:solidFill>
                      <a:schemeClr val="bg1"/>
                    </a:solidFill>
                    <a:ea typeface="微软雅黑" pitchFamily="34" charset="-122"/>
                  </a:rPr>
                  <a:t>Подбор специалиста – финансист</a:t>
                </a:r>
              </a:p>
            </p:txBody>
          </p:sp>
        </p:grpSp>
        <p:cxnSp>
          <p:nvCxnSpPr>
            <p:cNvPr id="18" name="直接连接符 43"/>
            <p:cNvCxnSpPr/>
            <p:nvPr/>
          </p:nvCxnSpPr>
          <p:spPr>
            <a:xfrm>
              <a:off x="6680929" y="4217891"/>
              <a:ext cx="170648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17473127" y="238169"/>
            <a:ext cx="2269825" cy="22217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email</a:t>
            </a: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Контакты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240006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https</a:t>
            </a:r>
            <a:r>
              <a:rPr lang="ru-RU" sz="2800" dirty="0"/>
              <a:t>://</a:t>
            </a:r>
            <a:r>
              <a:rPr lang="en-US" sz="2800" dirty="0" err="1"/>
              <a:t>pt</a:t>
            </a:r>
            <a:r>
              <a:rPr lang="ru-RU" sz="2800" dirty="0"/>
              <a:t>.2035.</a:t>
            </a:r>
            <a:r>
              <a:rPr lang="en-US" sz="2800" dirty="0"/>
              <a:t>university</a:t>
            </a:r>
            <a:r>
              <a:rPr lang="ru-RU" sz="2800" dirty="0"/>
              <a:t>/</a:t>
            </a:r>
            <a:r>
              <a:rPr lang="en-US" sz="2800" dirty="0"/>
              <a:t>project</a:t>
            </a:r>
            <a:r>
              <a:rPr lang="ru-RU" sz="2800" dirty="0"/>
              <a:t>/</a:t>
            </a:r>
            <a:r>
              <a:rPr lang="en-US" sz="2800" dirty="0" err="1"/>
              <a:t>sistema</a:t>
            </a:r>
            <a:r>
              <a:rPr lang="ru-RU" sz="2800" dirty="0"/>
              <a:t>-</a:t>
            </a:r>
            <a:r>
              <a:rPr lang="en-US" sz="2800" dirty="0" err="1"/>
              <a:t>ocistki</a:t>
            </a:r>
            <a:r>
              <a:rPr lang="ru-RU" sz="2800" dirty="0"/>
              <a:t>-</a:t>
            </a:r>
            <a:r>
              <a:rPr lang="en-US" sz="2800" dirty="0" err="1"/>
              <a:t>i</a:t>
            </a:r>
            <a:r>
              <a:rPr lang="ru-RU" sz="2800" dirty="0"/>
              <a:t>-</a:t>
            </a:r>
            <a:r>
              <a:rPr lang="en-US" sz="2800" dirty="0" err="1"/>
              <a:t>pererabotki</a:t>
            </a:r>
            <a:r>
              <a:rPr lang="ru-RU" sz="2800" dirty="0"/>
              <a:t>-</a:t>
            </a:r>
            <a:r>
              <a:rPr lang="en-US" sz="2800" dirty="0" err="1"/>
              <a:t>othodov</a:t>
            </a:r>
            <a:r>
              <a:rPr lang="ru-RU" sz="2800" dirty="0"/>
              <a:t>-</a:t>
            </a:r>
            <a:r>
              <a:rPr lang="en-US" sz="2800" dirty="0" err="1"/>
              <a:t>ziznedeatelnosti</a:t>
            </a:r>
            <a:r>
              <a:rPr lang="ru-RU" sz="2800" dirty="0"/>
              <a:t>-</a:t>
            </a:r>
            <a:r>
              <a:rPr lang="en-US" sz="2800" dirty="0" err="1"/>
              <a:t>ryb</a:t>
            </a:r>
            <a:r>
              <a:rPr lang="ru-RU" sz="2800" dirty="0"/>
              <a:t>-</a:t>
            </a:r>
            <a:r>
              <a:rPr lang="en-US" sz="2800" dirty="0" err="1"/>
              <a:t>i</a:t>
            </a:r>
            <a:r>
              <a:rPr lang="ru-RU" sz="2800" dirty="0"/>
              <a:t>-</a:t>
            </a:r>
            <a:r>
              <a:rPr lang="en-US" sz="2800" dirty="0" err="1"/>
              <a:t>ostatocnogo</a:t>
            </a:r>
            <a:r>
              <a:rPr lang="ru-RU" sz="2800" dirty="0"/>
              <a:t>-</a:t>
            </a:r>
            <a:r>
              <a:rPr lang="en-US" sz="2800" dirty="0" smtClean="0"/>
              <a:t>korma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+7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962) 438-88-21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ru-RU" dirty="0"/>
              <a:t>olga.hwostikova@yandex.ru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0" t="31309" r="32437" b="33586"/>
          <a:stretch/>
        </p:blipFill>
        <p:spPr>
          <a:xfrm>
            <a:off x="6471966" y="170627"/>
            <a:ext cx="1518281" cy="14861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6158</TotalTime>
  <Words>2064</Words>
  <Application>Microsoft Office PowerPoint</Application>
  <PresentationFormat>Произвольный</PresentationFormat>
  <Paragraphs>251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微软雅黑</vt:lpstr>
      <vt:lpstr>Arial</vt:lpstr>
      <vt:lpstr>Calibri</vt:lpstr>
      <vt:lpstr>Calibri Light</vt:lpstr>
      <vt:lpstr>等线</vt:lpstr>
      <vt:lpstr>Times New Roman</vt:lpstr>
      <vt:lpstr>Wingdings</vt:lpstr>
      <vt:lpstr>文泉驿微米黑</vt:lpstr>
      <vt:lpstr>ОБЛОЖКИ</vt:lpstr>
      <vt:lpstr>РАЗДЕЛИТЕЛИ</vt:lpstr>
      <vt:lpstr>Office Theme</vt:lpstr>
      <vt:lpstr>Презентация PowerPoint</vt:lpstr>
      <vt:lpstr>Актуальность проекта</vt:lpstr>
      <vt:lpstr>Проблема</vt:lpstr>
      <vt:lpstr>Решение</vt:lpstr>
      <vt:lpstr>Решение</vt:lpstr>
      <vt:lpstr>Рынок</vt:lpstr>
      <vt:lpstr>Конкуренция</vt:lpstr>
      <vt:lpstr>Бизнес-модель</vt:lpstr>
      <vt:lpstr>Финансовая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Ольга Хвостикова</cp:lastModifiedBy>
  <cp:revision>281</cp:revision>
  <dcterms:created xsi:type="dcterms:W3CDTF">2021-03-01T12:07:13Z</dcterms:created>
  <dcterms:modified xsi:type="dcterms:W3CDTF">2024-11-19T13:21:39Z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